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0"/>
  </p:handoutMasterIdLst>
  <p:sldIdLst>
    <p:sldId id="455" r:id="rId2"/>
    <p:sldId id="519" r:id="rId3"/>
    <p:sldId id="520" r:id="rId4"/>
    <p:sldId id="506" r:id="rId5"/>
    <p:sldId id="516" r:id="rId6"/>
    <p:sldId id="521" r:id="rId7"/>
    <p:sldId id="522" r:id="rId8"/>
    <p:sldId id="459" r:id="rId9"/>
    <p:sldId id="523" r:id="rId10"/>
    <p:sldId id="460" r:id="rId11"/>
    <p:sldId id="463" r:id="rId12"/>
    <p:sldId id="524" r:id="rId13"/>
    <p:sldId id="525" r:id="rId14"/>
    <p:sldId id="526" r:id="rId15"/>
    <p:sldId id="527" r:id="rId16"/>
    <p:sldId id="466" r:id="rId17"/>
    <p:sldId id="467" r:id="rId18"/>
    <p:sldId id="468" r:id="rId19"/>
    <p:sldId id="528" r:id="rId20"/>
    <p:sldId id="529" r:id="rId21"/>
    <p:sldId id="530" r:id="rId22"/>
    <p:sldId id="531" r:id="rId23"/>
    <p:sldId id="494" r:id="rId24"/>
    <p:sldId id="495" r:id="rId25"/>
    <p:sldId id="496" r:id="rId26"/>
    <p:sldId id="517" r:id="rId27"/>
    <p:sldId id="518" r:id="rId28"/>
    <p:sldId id="497" r:id="rId29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2"/>
  <p:clrMru>
    <a:srgbClr val="0099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8959" autoAdjust="0"/>
    <p:restoredTop sz="94400" autoAdjust="0"/>
  </p:normalViewPr>
  <p:slideViewPr>
    <p:cSldViewPr snapToGrid="0">
      <p:cViewPr>
        <p:scale>
          <a:sx n="70" d="100"/>
          <a:sy n="70" d="100"/>
        </p:scale>
        <p:origin x="-1854" y="-4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30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Relationship Id="rId4" Type="http://schemas.openxmlformats.org/officeDocument/2006/relationships/image" Target="../media/image26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66" tIns="46783" rIns="93566" bIns="46783" numCol="1" anchor="t" anchorCtr="0" compatLnSpc="1">
            <a:prstTxWarp prst="textNoShape">
              <a:avLst/>
            </a:prstTxWarp>
          </a:bodyPr>
          <a:lstStyle>
            <a:lvl1pPr defTabSz="935038">
              <a:defRPr sz="1200"/>
            </a:lvl1pPr>
          </a:lstStyle>
          <a:p>
            <a:endParaRPr lang="en-US"/>
          </a:p>
        </p:txBody>
      </p:sp>
      <p:sp>
        <p:nvSpPr>
          <p:cNvPr id="2232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66" tIns="46783" rIns="93566" bIns="46783" numCol="1" anchor="t" anchorCtr="0" compatLnSpc="1">
            <a:prstTxWarp prst="textNoShape">
              <a:avLst/>
            </a:prstTxWarp>
          </a:bodyPr>
          <a:lstStyle>
            <a:lvl1pPr algn="r" defTabSz="935038">
              <a:defRPr sz="1200"/>
            </a:lvl1pPr>
          </a:lstStyle>
          <a:p>
            <a:endParaRPr lang="en-US"/>
          </a:p>
        </p:txBody>
      </p:sp>
      <p:sp>
        <p:nvSpPr>
          <p:cNvPr id="2232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66" tIns="46783" rIns="93566" bIns="46783" numCol="1" anchor="b" anchorCtr="0" compatLnSpc="1">
            <a:prstTxWarp prst="textNoShape">
              <a:avLst/>
            </a:prstTxWarp>
          </a:bodyPr>
          <a:lstStyle>
            <a:lvl1pPr defTabSz="935038">
              <a:defRPr sz="1200"/>
            </a:lvl1pPr>
          </a:lstStyle>
          <a:p>
            <a:endParaRPr lang="en-US"/>
          </a:p>
        </p:txBody>
      </p:sp>
      <p:sp>
        <p:nvSpPr>
          <p:cNvPr id="2232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66" tIns="46783" rIns="93566" bIns="46783" numCol="1" anchor="b" anchorCtr="0" compatLnSpc="1">
            <a:prstTxWarp prst="textNoShape">
              <a:avLst/>
            </a:prstTxWarp>
          </a:bodyPr>
          <a:lstStyle>
            <a:lvl1pPr algn="r" defTabSz="935038">
              <a:defRPr sz="1200"/>
            </a:lvl1pPr>
          </a:lstStyle>
          <a:p>
            <a:fld id="{32DB9FA4-B9EA-4491-A6E8-3456D6D3A71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123D52-BC4D-4AF9-BFE4-15109E3EEB4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8E25A9-DCE6-42B4-9614-73A0755FF4E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19900" y="152400"/>
            <a:ext cx="2247900" cy="6553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" y="152400"/>
            <a:ext cx="6591300" cy="6553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BEAB86-0E0D-46DA-8395-D77265F6198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" y="152400"/>
            <a:ext cx="8763000" cy="457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" y="685800"/>
            <a:ext cx="4419600" cy="6019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685800"/>
            <a:ext cx="4419600" cy="2933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771900"/>
            <a:ext cx="4419600" cy="2933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D7A6294-6FD5-4CD8-921D-D802F2F057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5BA75C-9110-493B-A980-CDD084AD741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40ACBF-8FF7-4FF6-ACD0-60DD0BD6996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" y="685800"/>
            <a:ext cx="4419600" cy="6019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85800"/>
            <a:ext cx="4419600" cy="6019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39650D-BD12-4358-9E55-86671D81AD5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070185-DF83-42C0-8B36-09DF5AA5037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FC4014-CE95-4BDB-9DE1-43EB013BBB8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0B834D-1C78-4C5E-9CCF-7203937D65B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FCF62F-BBE8-4BAC-9AA3-30DF03D8FD6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28B8C6-7F71-4067-9F15-FB3AEC4A9B4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0500" y="152400"/>
            <a:ext cx="8763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" y="685800"/>
            <a:ext cx="89916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2B1E1F4-359B-484A-8E9B-216CE1EE73C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8.bin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30.png"/><Relationship Id="rId5" Type="http://schemas.openxmlformats.org/officeDocument/2006/relationships/oleObject" Target="../embeddings/oleObject9.bin"/><Relationship Id="rId4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oleObject10.bin"/><Relationship Id="rId4" Type="http://schemas.openxmlformats.org/officeDocument/2006/relationships/image" Target="../media/image35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image" Target="../media/image36.wmf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1.png"/><Relationship Id="rId4" Type="http://schemas.openxmlformats.org/officeDocument/2006/relationships/oleObject" Target="../embeddings/oleObject11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7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2.jpeg"/><Relationship Id="rId7" Type="http://schemas.openxmlformats.org/officeDocument/2006/relationships/hyperlink" Target="http://ails.arc.nasa.gov/Images/HighEnth/jpegs/A-23753_a.jpe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10" Type="http://schemas.openxmlformats.org/officeDocument/2006/relationships/image" Target="../media/image8.jpeg"/><Relationship Id="rId4" Type="http://schemas.openxmlformats.org/officeDocument/2006/relationships/image" Target="../media/image3.jpeg"/><Relationship Id="rId9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3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4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1295400"/>
            <a:ext cx="8686800" cy="1143000"/>
          </a:xfrm>
        </p:spPr>
        <p:txBody>
          <a:bodyPr/>
          <a:lstStyle/>
          <a:p>
            <a:r>
              <a:rPr lang="en-US" sz="2400"/>
              <a:t>MAE 3241: AERODYNAMICS AND FLIGHT MECHANICS</a:t>
            </a:r>
            <a:br>
              <a:rPr lang="en-US" sz="2400"/>
            </a:br>
            <a:endParaRPr lang="en-US" sz="2400"/>
          </a:p>
        </p:txBody>
      </p:sp>
      <p:sp>
        <p:nvSpPr>
          <p:cNvPr id="4894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43225"/>
            <a:ext cx="6400800" cy="3127375"/>
          </a:xfrm>
        </p:spPr>
        <p:txBody>
          <a:bodyPr/>
          <a:lstStyle/>
          <a:p>
            <a:r>
              <a:rPr lang="en-US"/>
              <a:t>Overview of Shock Waves and Shock Drag</a:t>
            </a:r>
          </a:p>
          <a:p>
            <a:endParaRPr lang="en-US"/>
          </a:p>
          <a:p>
            <a:r>
              <a:rPr lang="en-US"/>
              <a:t>Mechanical and Aerospace Engineering Department</a:t>
            </a:r>
          </a:p>
          <a:p>
            <a:r>
              <a:rPr lang="en-US"/>
              <a:t>Florida Institute of Technology</a:t>
            </a:r>
          </a:p>
          <a:p>
            <a:endParaRPr lang="en-US"/>
          </a:p>
          <a:p>
            <a:r>
              <a:rPr lang="en-US"/>
              <a:t>D. R. Kirk</a:t>
            </a:r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65969" name="Object 17"/>
          <p:cNvGraphicFramePr>
            <a:graphicFrameLocks noChangeAspect="1"/>
          </p:cNvGraphicFramePr>
          <p:nvPr>
            <p:ph idx="1"/>
          </p:nvPr>
        </p:nvGraphicFramePr>
        <p:xfrm>
          <a:off x="320675" y="641350"/>
          <a:ext cx="8569325" cy="6049963"/>
        </p:xfrm>
        <a:graphic>
          <a:graphicData uri="http://schemas.openxmlformats.org/presentationml/2006/ole">
            <p:oleObj spid="_x0000_s765969" name="Chart" r:id="rId3" imgW="7096031" imgH="5010099" progId="Excel.Chart.8">
              <p:embed/>
            </p:oleObj>
          </a:graphicData>
        </a:graphic>
      </p:graphicFrame>
      <p:sp>
        <p:nvSpPr>
          <p:cNvPr id="765958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/>
              <a:t>SUMMARY OF NORMAL SHOCK RELATIONS</a:t>
            </a:r>
          </a:p>
        </p:txBody>
      </p:sp>
      <p:sp>
        <p:nvSpPr>
          <p:cNvPr id="765963" name="Line 11"/>
          <p:cNvSpPr>
            <a:spLocks noChangeShapeType="1"/>
          </p:cNvSpPr>
          <p:nvPr/>
        </p:nvSpPr>
        <p:spPr bwMode="auto">
          <a:xfrm flipH="1">
            <a:off x="1365250" y="2716213"/>
            <a:ext cx="2730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med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65964" name="Line 12"/>
          <p:cNvSpPr>
            <a:spLocks noChangeShapeType="1"/>
          </p:cNvSpPr>
          <p:nvPr/>
        </p:nvSpPr>
        <p:spPr bwMode="auto">
          <a:xfrm flipH="1">
            <a:off x="1573213" y="2185988"/>
            <a:ext cx="27305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stealth" w="med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65965" name="Line 13"/>
          <p:cNvSpPr>
            <a:spLocks noChangeShapeType="1"/>
          </p:cNvSpPr>
          <p:nvPr/>
        </p:nvSpPr>
        <p:spPr bwMode="auto">
          <a:xfrm>
            <a:off x="2940050" y="2774950"/>
            <a:ext cx="273050" cy="0"/>
          </a:xfrm>
          <a:prstGeom prst="line">
            <a:avLst/>
          </a:prstGeom>
          <a:noFill/>
          <a:ln w="9525">
            <a:solidFill>
              <a:srgbClr val="008000"/>
            </a:solidFill>
            <a:round/>
            <a:headEnd/>
            <a:tailEnd type="stealth" w="med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65966" name="Line 14"/>
          <p:cNvSpPr>
            <a:spLocks noChangeShapeType="1"/>
          </p:cNvSpPr>
          <p:nvPr/>
        </p:nvSpPr>
        <p:spPr bwMode="auto">
          <a:xfrm>
            <a:off x="5957888" y="3159125"/>
            <a:ext cx="27305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stealth" w="med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65967" name="Line 15"/>
          <p:cNvSpPr>
            <a:spLocks noChangeShapeType="1"/>
          </p:cNvSpPr>
          <p:nvPr/>
        </p:nvSpPr>
        <p:spPr bwMode="auto">
          <a:xfrm>
            <a:off x="2206625" y="5084763"/>
            <a:ext cx="273050" cy="0"/>
          </a:xfrm>
          <a:prstGeom prst="line">
            <a:avLst/>
          </a:prstGeom>
          <a:noFill/>
          <a:ln w="9525">
            <a:solidFill>
              <a:srgbClr val="FF6600"/>
            </a:solidFill>
            <a:round/>
            <a:headEnd/>
            <a:tailEnd type="stealth" w="med" len="lg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1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/>
              <a:t>NORMAL SHOCK TOTAL PRESSURE LOSSES</a:t>
            </a:r>
          </a:p>
        </p:txBody>
      </p:sp>
      <p:sp>
        <p:nvSpPr>
          <p:cNvPr id="771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5245100"/>
            <a:ext cx="8991600" cy="14605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As M</a:t>
            </a:r>
            <a:r>
              <a:rPr lang="en-US" baseline="-25000"/>
              <a:t>1</a:t>
            </a:r>
            <a:r>
              <a:rPr lang="en-US"/>
              <a:t> ↑ p</a:t>
            </a:r>
            <a:r>
              <a:rPr lang="en-US" baseline="-25000"/>
              <a:t>02</a:t>
            </a:r>
            <a:r>
              <a:rPr lang="en-US"/>
              <a:t>/p</a:t>
            </a:r>
            <a:r>
              <a:rPr lang="en-US" baseline="-25000"/>
              <a:t>01</a:t>
            </a:r>
            <a:r>
              <a:rPr lang="en-US"/>
              <a:t> ↓ very rapidly</a:t>
            </a:r>
          </a:p>
          <a:p>
            <a:pPr>
              <a:lnSpc>
                <a:spcPct val="90000"/>
              </a:lnSpc>
            </a:pPr>
            <a:r>
              <a:rPr lang="en-US"/>
              <a:t>Total pressure is indicator of how much useful work can be done by a flow</a:t>
            </a:r>
          </a:p>
          <a:p>
            <a:pPr lvl="1">
              <a:lnSpc>
                <a:spcPct val="90000"/>
              </a:lnSpc>
            </a:pPr>
            <a:r>
              <a:rPr lang="en-US"/>
              <a:t>Higher p</a:t>
            </a:r>
            <a:r>
              <a:rPr lang="en-US" baseline="-25000"/>
              <a:t>0</a:t>
            </a:r>
            <a:r>
              <a:rPr lang="en-US"/>
              <a:t> </a:t>
            </a:r>
            <a:r>
              <a:rPr lang="en-US">
                <a:cs typeface="Times New Roman" pitchFamily="18" charset="0"/>
              </a:rPr>
              <a:t>→ </a:t>
            </a:r>
            <a:r>
              <a:rPr lang="en-US"/>
              <a:t>more useful work extracted from flow</a:t>
            </a:r>
          </a:p>
          <a:p>
            <a:pPr>
              <a:lnSpc>
                <a:spcPct val="90000"/>
              </a:lnSpc>
            </a:pPr>
            <a:r>
              <a:rPr lang="en-US"/>
              <a:t>Loss of total pressure are measure of efficiency of flow process</a:t>
            </a:r>
          </a:p>
        </p:txBody>
      </p:sp>
      <p:pic>
        <p:nvPicPr>
          <p:cNvPr id="77107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4938" y="665163"/>
            <a:ext cx="6599237" cy="451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71077" name="Rectangle 5"/>
          <p:cNvSpPr>
            <a:spLocks noChangeArrowheads="1"/>
          </p:cNvSpPr>
          <p:nvPr/>
        </p:nvSpPr>
        <p:spPr bwMode="auto">
          <a:xfrm>
            <a:off x="6386513" y="644525"/>
            <a:ext cx="2605087" cy="485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/>
              <a:t>Example: Supersonic Propulsion System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1600"/>
              <a:t>Engine thrust increases with higher incoming total pressure which enables higher pressure increase across compressor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1600"/>
              <a:t>Modern compressors desire entrance Mach numbers of around 0.5 to 0.8, so flow must be decelerated from supersonic flight speed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1600"/>
              <a:t>Process is accomplished much more efficiently (less total pressure loss) by using series of multiple oblique shocks, rather than a single normal shock wave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6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/>
              <a:t>ATTACHED VS. DETACHED SHOCK WAVES</a:t>
            </a:r>
          </a:p>
        </p:txBody>
      </p:sp>
      <p:pic>
        <p:nvPicPr>
          <p:cNvPr id="836611" name="Picture 3" descr="p216"/>
          <p:cNvPicPr>
            <a:picLocks noChangeAspect="1" noChangeArrowheads="1"/>
          </p:cNvPicPr>
          <p:nvPr/>
        </p:nvPicPr>
        <p:blipFill>
          <a:blip r:embed="rId2"/>
          <a:srcRect l="53830"/>
          <a:stretch>
            <a:fillRect/>
          </a:stretch>
        </p:blipFill>
        <p:spPr bwMode="auto">
          <a:xfrm>
            <a:off x="282575" y="1095375"/>
            <a:ext cx="3838575" cy="4557713"/>
          </a:xfrm>
          <a:prstGeom prst="rect">
            <a:avLst/>
          </a:prstGeom>
          <a:noFill/>
        </p:spPr>
      </p:pic>
      <p:pic>
        <p:nvPicPr>
          <p:cNvPr id="836612" name="Picture 4" descr="p216"/>
          <p:cNvPicPr>
            <a:picLocks noChangeAspect="1" noChangeArrowheads="1"/>
          </p:cNvPicPr>
          <p:nvPr/>
        </p:nvPicPr>
        <p:blipFill>
          <a:blip r:embed="rId2"/>
          <a:srcRect r="54033" b="5147"/>
          <a:stretch>
            <a:fillRect/>
          </a:stretch>
        </p:blipFill>
        <p:spPr bwMode="auto">
          <a:xfrm>
            <a:off x="4625975" y="1093788"/>
            <a:ext cx="4030663" cy="45593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7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DETACHED SHOCK WAVES</a:t>
            </a:r>
          </a:p>
        </p:txBody>
      </p:sp>
      <p:pic>
        <p:nvPicPr>
          <p:cNvPr id="837635" name="Picture 3" descr="a2375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71900" y="839788"/>
            <a:ext cx="5086350" cy="5695950"/>
          </a:xfrm>
          <a:prstGeom prst="rect">
            <a:avLst/>
          </a:prstGeom>
          <a:noFill/>
        </p:spPr>
      </p:pic>
      <p:pic>
        <p:nvPicPr>
          <p:cNvPr id="837636" name="Picture 4" descr="CE620600FG00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7325" y="2005013"/>
            <a:ext cx="3381375" cy="2790825"/>
          </a:xfrm>
          <a:prstGeom prst="rect">
            <a:avLst/>
          </a:prstGeom>
          <a:noFill/>
        </p:spPr>
      </p:pic>
      <p:sp>
        <p:nvSpPr>
          <p:cNvPr id="837637" name="Rectangle 5"/>
          <p:cNvSpPr>
            <a:spLocks noChangeArrowheads="1"/>
          </p:cNvSpPr>
          <p:nvPr/>
        </p:nvSpPr>
        <p:spPr bwMode="auto">
          <a:xfrm>
            <a:off x="4470400" y="3303588"/>
            <a:ext cx="387350" cy="960437"/>
          </a:xfrm>
          <a:prstGeom prst="rect">
            <a:avLst/>
          </a:prstGeom>
          <a:noFill/>
          <a:ln w="19050">
            <a:solidFill>
              <a:srgbClr val="FF0000"/>
            </a:solidFill>
            <a:prstDash val="lgDash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37638" name="Text Box 6"/>
          <p:cNvSpPr txBox="1">
            <a:spLocks noChangeArrowheads="1"/>
          </p:cNvSpPr>
          <p:nvPr/>
        </p:nvSpPr>
        <p:spPr bwMode="auto">
          <a:xfrm>
            <a:off x="147638" y="4964113"/>
            <a:ext cx="34004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>
                <a:solidFill>
                  <a:srgbClr val="FF0000"/>
                </a:solidFill>
              </a:rPr>
              <a:t>Normal shock wave model still works well</a:t>
            </a:r>
          </a:p>
        </p:txBody>
      </p:sp>
      <p:sp>
        <p:nvSpPr>
          <p:cNvPr id="837639" name="Line 7"/>
          <p:cNvSpPr>
            <a:spLocks noChangeShapeType="1"/>
          </p:cNvSpPr>
          <p:nvPr/>
        </p:nvSpPr>
        <p:spPr bwMode="auto">
          <a:xfrm flipV="1">
            <a:off x="3167063" y="4057650"/>
            <a:ext cx="1268412" cy="1189038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stealth" w="med" len="lg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8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 OF SCHLIEREN PHOTOGRAPHS</a:t>
            </a:r>
          </a:p>
        </p:txBody>
      </p:sp>
      <p:pic>
        <p:nvPicPr>
          <p:cNvPr id="838659" name="Picture 3" descr="EC94-42528-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23975" y="696913"/>
            <a:ext cx="6475413" cy="6059487"/>
          </a:xfrm>
          <a:prstGeom prst="rect">
            <a:avLst/>
          </a:prstGeom>
          <a:noFill/>
        </p:spPr>
      </p:pic>
      <p:pic>
        <p:nvPicPr>
          <p:cNvPr id="838660" name="Picture 4" descr="schlieren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9238" y="1811338"/>
            <a:ext cx="2416175" cy="2428875"/>
          </a:xfrm>
          <a:prstGeom prst="rect">
            <a:avLst/>
          </a:prstGeom>
          <a:noFill/>
        </p:spPr>
      </p:pic>
      <p:pic>
        <p:nvPicPr>
          <p:cNvPr id="838661" name="Picture 5" descr="p105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54763" y="1116013"/>
            <a:ext cx="2514600" cy="3819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/>
              <a:t>OBLIQUE SHOCK WAVES: CHAPTER 9</a:t>
            </a:r>
          </a:p>
        </p:txBody>
      </p:sp>
      <p:sp>
        <p:nvSpPr>
          <p:cNvPr id="839683" name="Line 3"/>
          <p:cNvSpPr>
            <a:spLocks noChangeShapeType="1"/>
          </p:cNvSpPr>
          <p:nvPr/>
        </p:nvSpPr>
        <p:spPr bwMode="auto">
          <a:xfrm flipH="1">
            <a:off x="1614488" y="1011238"/>
            <a:ext cx="3043237" cy="47085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39684" name="Text Box 4"/>
          <p:cNvSpPr txBox="1">
            <a:spLocks noChangeArrowheads="1"/>
          </p:cNvSpPr>
          <p:nvPr/>
        </p:nvSpPr>
        <p:spPr bwMode="auto">
          <a:xfrm>
            <a:off x="398463" y="998538"/>
            <a:ext cx="1763712" cy="410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/>
              <a:t>Upstream: 1</a:t>
            </a:r>
          </a:p>
          <a:p>
            <a:endParaRPr lang="en-US"/>
          </a:p>
          <a:p>
            <a:r>
              <a:rPr lang="en-US"/>
              <a:t>M</a:t>
            </a:r>
            <a:r>
              <a:rPr lang="en-US" baseline="-25000"/>
              <a:t>1</a:t>
            </a:r>
            <a:r>
              <a:rPr lang="en-US"/>
              <a:t> &gt; 1</a:t>
            </a:r>
          </a:p>
          <a:p>
            <a:r>
              <a:rPr lang="en-US"/>
              <a:t>V</a:t>
            </a:r>
            <a:r>
              <a:rPr lang="en-US" baseline="-25000"/>
              <a:t>1</a:t>
            </a:r>
          </a:p>
          <a:p>
            <a:r>
              <a:rPr lang="en-US"/>
              <a:t>p</a:t>
            </a:r>
            <a:r>
              <a:rPr lang="en-US" baseline="-25000"/>
              <a:t>1</a:t>
            </a:r>
          </a:p>
          <a:p>
            <a:r>
              <a:rPr lang="en-US">
                <a:latin typeface="Symbol" pitchFamily="18" charset="2"/>
              </a:rPr>
              <a:t>r</a:t>
            </a:r>
            <a:r>
              <a:rPr lang="en-US" baseline="-25000"/>
              <a:t>1</a:t>
            </a:r>
          </a:p>
          <a:p>
            <a:r>
              <a:rPr lang="en-US"/>
              <a:t>T</a:t>
            </a:r>
            <a:r>
              <a:rPr lang="en-US" baseline="-25000"/>
              <a:t>1</a:t>
            </a:r>
          </a:p>
          <a:p>
            <a:r>
              <a:rPr lang="en-US"/>
              <a:t>s</a:t>
            </a:r>
            <a:r>
              <a:rPr lang="en-US" baseline="-25000"/>
              <a:t>1</a:t>
            </a:r>
          </a:p>
          <a:p>
            <a:r>
              <a:rPr lang="en-US"/>
              <a:t>p</a:t>
            </a:r>
            <a:r>
              <a:rPr lang="en-US" baseline="-25000"/>
              <a:t>0,1</a:t>
            </a:r>
          </a:p>
          <a:p>
            <a:r>
              <a:rPr lang="en-US"/>
              <a:t>h</a:t>
            </a:r>
            <a:r>
              <a:rPr lang="en-US" baseline="-25000"/>
              <a:t>0,1</a:t>
            </a:r>
          </a:p>
          <a:p>
            <a:r>
              <a:rPr lang="en-US"/>
              <a:t>T</a:t>
            </a:r>
            <a:r>
              <a:rPr lang="en-US" baseline="-25000"/>
              <a:t>0,1</a:t>
            </a:r>
          </a:p>
        </p:txBody>
      </p:sp>
      <p:sp>
        <p:nvSpPr>
          <p:cNvPr id="839685" name="Text Box 5"/>
          <p:cNvSpPr txBox="1">
            <a:spLocks noChangeArrowheads="1"/>
          </p:cNvSpPr>
          <p:nvPr/>
        </p:nvSpPr>
        <p:spPr bwMode="auto">
          <a:xfrm>
            <a:off x="5203825" y="998538"/>
            <a:ext cx="3689350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/>
              <a:t>Downstream: 2</a:t>
            </a:r>
          </a:p>
          <a:p>
            <a:endParaRPr lang="en-US"/>
          </a:p>
          <a:p>
            <a:r>
              <a:rPr lang="en-US"/>
              <a:t>M</a:t>
            </a:r>
            <a:r>
              <a:rPr lang="en-US" baseline="-25000"/>
              <a:t>2</a:t>
            </a:r>
            <a:r>
              <a:rPr lang="en-US"/>
              <a:t> &lt; M</a:t>
            </a:r>
            <a:r>
              <a:rPr lang="en-US" baseline="-25000"/>
              <a:t>1 </a:t>
            </a:r>
            <a:r>
              <a:rPr lang="en-US"/>
              <a:t>(M</a:t>
            </a:r>
            <a:r>
              <a:rPr lang="en-US" baseline="-25000"/>
              <a:t>2</a:t>
            </a:r>
            <a:r>
              <a:rPr lang="en-US"/>
              <a:t> &gt; 1 or M</a:t>
            </a:r>
            <a:r>
              <a:rPr lang="en-US" baseline="-25000"/>
              <a:t>2</a:t>
            </a:r>
            <a:r>
              <a:rPr lang="en-US"/>
              <a:t> &lt; 1)</a:t>
            </a:r>
            <a:endParaRPr lang="en-US" baseline="-25000"/>
          </a:p>
          <a:p>
            <a:r>
              <a:rPr lang="en-US"/>
              <a:t>V</a:t>
            </a:r>
            <a:r>
              <a:rPr lang="en-US" baseline="-25000"/>
              <a:t>2</a:t>
            </a:r>
            <a:r>
              <a:rPr lang="en-US"/>
              <a:t> &lt; V</a:t>
            </a:r>
            <a:r>
              <a:rPr lang="en-US" baseline="-25000"/>
              <a:t>1</a:t>
            </a:r>
          </a:p>
          <a:p>
            <a:r>
              <a:rPr lang="en-US"/>
              <a:t>P</a:t>
            </a:r>
            <a:r>
              <a:rPr lang="en-US" baseline="-25000"/>
              <a:t>2</a:t>
            </a:r>
            <a:r>
              <a:rPr lang="en-US"/>
              <a:t> &gt; p</a:t>
            </a:r>
            <a:r>
              <a:rPr lang="en-US" baseline="-25000"/>
              <a:t>1</a:t>
            </a:r>
          </a:p>
          <a:p>
            <a:r>
              <a:rPr lang="en-US">
                <a:latin typeface="Symbol" pitchFamily="18" charset="2"/>
              </a:rPr>
              <a:t>r</a:t>
            </a:r>
            <a:r>
              <a:rPr lang="en-US" baseline="-25000"/>
              <a:t>2</a:t>
            </a:r>
            <a:r>
              <a:rPr lang="en-US"/>
              <a:t> &gt; </a:t>
            </a:r>
            <a:r>
              <a:rPr lang="en-US">
                <a:latin typeface="Symbol" pitchFamily="18" charset="2"/>
              </a:rPr>
              <a:t>r</a:t>
            </a:r>
            <a:r>
              <a:rPr lang="en-US" baseline="-25000"/>
              <a:t>1</a:t>
            </a:r>
          </a:p>
          <a:p>
            <a:r>
              <a:rPr lang="en-US"/>
              <a:t>T</a:t>
            </a:r>
            <a:r>
              <a:rPr lang="en-US" baseline="-25000"/>
              <a:t>2</a:t>
            </a:r>
            <a:r>
              <a:rPr lang="en-US"/>
              <a:t> &gt; T</a:t>
            </a:r>
            <a:r>
              <a:rPr lang="en-US" baseline="-25000"/>
              <a:t>1</a:t>
            </a:r>
          </a:p>
          <a:p>
            <a:r>
              <a:rPr lang="en-US"/>
              <a:t>s</a:t>
            </a:r>
            <a:r>
              <a:rPr lang="en-US" baseline="-25000"/>
              <a:t>2</a:t>
            </a:r>
            <a:r>
              <a:rPr lang="en-US"/>
              <a:t> &gt; s</a:t>
            </a:r>
            <a:r>
              <a:rPr lang="en-US" baseline="-25000"/>
              <a:t>1</a:t>
            </a:r>
          </a:p>
          <a:p>
            <a:r>
              <a:rPr lang="en-US"/>
              <a:t>p</a:t>
            </a:r>
            <a:r>
              <a:rPr lang="en-US" baseline="-25000"/>
              <a:t>0,2</a:t>
            </a:r>
            <a:r>
              <a:rPr lang="en-US"/>
              <a:t> &lt; p</a:t>
            </a:r>
            <a:r>
              <a:rPr lang="en-US" baseline="-25000"/>
              <a:t>0,1</a:t>
            </a:r>
          </a:p>
          <a:p>
            <a:r>
              <a:rPr lang="en-US"/>
              <a:t>h</a:t>
            </a:r>
            <a:r>
              <a:rPr lang="en-US" baseline="-25000"/>
              <a:t>0,2</a:t>
            </a:r>
            <a:r>
              <a:rPr lang="en-US"/>
              <a:t> = h</a:t>
            </a:r>
            <a:r>
              <a:rPr lang="en-US" baseline="-25000"/>
              <a:t>0,1</a:t>
            </a:r>
          </a:p>
          <a:p>
            <a:r>
              <a:rPr lang="en-US"/>
              <a:t>T</a:t>
            </a:r>
            <a:r>
              <a:rPr lang="en-US" baseline="-25000"/>
              <a:t>0,2</a:t>
            </a:r>
            <a:r>
              <a:rPr lang="en-US"/>
              <a:t> = T</a:t>
            </a:r>
            <a:r>
              <a:rPr lang="en-US" baseline="-25000"/>
              <a:t>0,1</a:t>
            </a:r>
            <a:r>
              <a:rPr lang="en-US"/>
              <a:t> (if calorically perfect, h</a:t>
            </a:r>
            <a:r>
              <a:rPr lang="en-US" baseline="-25000"/>
              <a:t>0</a:t>
            </a:r>
            <a:r>
              <a:rPr lang="en-US"/>
              <a:t>=c</a:t>
            </a:r>
            <a:r>
              <a:rPr lang="en-US" baseline="-25000"/>
              <a:t>p</a:t>
            </a:r>
            <a:r>
              <a:rPr lang="en-US"/>
              <a:t>T</a:t>
            </a:r>
            <a:r>
              <a:rPr lang="en-US" baseline="-25000"/>
              <a:t>0</a:t>
            </a:r>
            <a:r>
              <a:rPr lang="en-US"/>
              <a:t>)</a:t>
            </a:r>
          </a:p>
        </p:txBody>
      </p:sp>
      <p:sp>
        <p:nvSpPr>
          <p:cNvPr id="839686" name="Line 6"/>
          <p:cNvSpPr>
            <a:spLocks noChangeShapeType="1"/>
          </p:cNvSpPr>
          <p:nvPr/>
        </p:nvSpPr>
        <p:spPr bwMode="auto">
          <a:xfrm>
            <a:off x="1562100" y="3400425"/>
            <a:ext cx="15271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med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39687" name="Line 7"/>
          <p:cNvSpPr>
            <a:spLocks noChangeShapeType="1"/>
          </p:cNvSpPr>
          <p:nvPr/>
        </p:nvSpPr>
        <p:spPr bwMode="auto">
          <a:xfrm flipV="1">
            <a:off x="3130550" y="2951163"/>
            <a:ext cx="1333500" cy="4635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med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39688" name="Line 8"/>
          <p:cNvSpPr>
            <a:spLocks noChangeShapeType="1"/>
          </p:cNvSpPr>
          <p:nvPr/>
        </p:nvSpPr>
        <p:spPr bwMode="auto">
          <a:xfrm>
            <a:off x="1104900" y="5418138"/>
            <a:ext cx="3030538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lg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39689" name="Text Box 9"/>
          <p:cNvSpPr txBox="1">
            <a:spLocks noChangeArrowheads="1"/>
          </p:cNvSpPr>
          <p:nvPr/>
        </p:nvSpPr>
        <p:spPr bwMode="auto">
          <a:xfrm>
            <a:off x="2295525" y="4826000"/>
            <a:ext cx="3508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accent2"/>
                </a:solidFill>
                <a:latin typeface="Symbol" pitchFamily="18" charset="2"/>
              </a:rPr>
              <a:t>b</a:t>
            </a:r>
          </a:p>
        </p:txBody>
      </p:sp>
      <p:sp>
        <p:nvSpPr>
          <p:cNvPr id="839690" name="Arc 10"/>
          <p:cNvSpPr>
            <a:spLocks/>
          </p:cNvSpPr>
          <p:nvPr/>
        </p:nvSpPr>
        <p:spPr bwMode="auto">
          <a:xfrm rot="16200000" flipV="1">
            <a:off x="2260600" y="4511676"/>
            <a:ext cx="877887" cy="887412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348"/>
              <a:gd name="T1" fmla="*/ 0 h 21600"/>
              <a:gd name="T2" fmla="*/ 21348 w 21348"/>
              <a:gd name="T3" fmla="*/ 18307 h 21600"/>
              <a:gd name="T4" fmla="*/ 0 w 21348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348" h="21600" fill="none" extrusionOk="0">
                <a:moveTo>
                  <a:pt x="-1" y="0"/>
                </a:moveTo>
                <a:cubicBezTo>
                  <a:pt x="10657" y="0"/>
                  <a:pt x="19722" y="7773"/>
                  <a:pt x="21347" y="18307"/>
                </a:cubicBezTo>
              </a:path>
              <a:path w="21348" h="21600" stroke="0" extrusionOk="0">
                <a:moveTo>
                  <a:pt x="-1" y="0"/>
                </a:moveTo>
                <a:cubicBezTo>
                  <a:pt x="10657" y="0"/>
                  <a:pt x="19722" y="7773"/>
                  <a:pt x="21347" y="18307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accent2"/>
            </a:solidFill>
            <a:round/>
            <a:headEnd type="stealth" w="med" len="lg"/>
            <a:tailEnd type="stealth" w="med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39691" name="Line 11"/>
          <p:cNvSpPr>
            <a:spLocks noChangeShapeType="1"/>
          </p:cNvSpPr>
          <p:nvPr/>
        </p:nvSpPr>
        <p:spPr bwMode="auto">
          <a:xfrm>
            <a:off x="3141663" y="3427413"/>
            <a:ext cx="1665287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lg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39692" name="Text Box 12"/>
          <p:cNvSpPr txBox="1">
            <a:spLocks noChangeArrowheads="1"/>
          </p:cNvSpPr>
          <p:nvPr/>
        </p:nvSpPr>
        <p:spPr bwMode="auto">
          <a:xfrm>
            <a:off x="3854450" y="3040063"/>
            <a:ext cx="342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accent2"/>
                </a:solidFill>
                <a:latin typeface="Symbol" pitchFamily="18" charset="2"/>
              </a:rPr>
              <a:t>q</a:t>
            </a:r>
          </a:p>
        </p:txBody>
      </p:sp>
      <p:sp>
        <p:nvSpPr>
          <p:cNvPr id="839693" name="Arc 13"/>
          <p:cNvSpPr>
            <a:spLocks/>
          </p:cNvSpPr>
          <p:nvPr/>
        </p:nvSpPr>
        <p:spPr bwMode="auto">
          <a:xfrm rot="16200000" flipV="1">
            <a:off x="3692525" y="2778126"/>
            <a:ext cx="439737" cy="887412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10670"/>
              <a:gd name="T1" fmla="*/ 0 h 21600"/>
              <a:gd name="T2" fmla="*/ 10670 w 10670"/>
              <a:gd name="T3" fmla="*/ 2820 h 21600"/>
              <a:gd name="T4" fmla="*/ 0 w 1067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670" h="21600" fill="none" extrusionOk="0">
                <a:moveTo>
                  <a:pt x="-1" y="0"/>
                </a:moveTo>
                <a:cubicBezTo>
                  <a:pt x="3740" y="0"/>
                  <a:pt x="7417" y="971"/>
                  <a:pt x="10670" y="2819"/>
                </a:cubicBezTo>
              </a:path>
              <a:path w="10670" h="21600" stroke="0" extrusionOk="0">
                <a:moveTo>
                  <a:pt x="-1" y="0"/>
                </a:moveTo>
                <a:cubicBezTo>
                  <a:pt x="3740" y="0"/>
                  <a:pt x="7417" y="971"/>
                  <a:pt x="10670" y="2819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accent2"/>
            </a:solidFill>
            <a:round/>
            <a:headEnd type="stealth" w="med" len="lg"/>
            <a:tailEnd type="stealth" w="med" len="lg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4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/>
              <a:t>OBLIQUE SHOCK CONTROL VOLUME</a:t>
            </a:r>
          </a:p>
        </p:txBody>
      </p:sp>
      <p:pic>
        <p:nvPicPr>
          <p:cNvPr id="774147" name="Picture 3" descr="SCN_20050407221428_001"/>
          <p:cNvPicPr>
            <a:picLocks noChangeAspect="1" noChangeArrowheads="1"/>
          </p:cNvPicPr>
          <p:nvPr/>
        </p:nvPicPr>
        <p:blipFill>
          <a:blip r:embed="rId2"/>
          <a:srcRect l="15894" t="22932" r="44928" b="54916"/>
          <a:stretch>
            <a:fillRect/>
          </a:stretch>
        </p:blipFill>
        <p:spPr bwMode="auto">
          <a:xfrm>
            <a:off x="1768475" y="1547813"/>
            <a:ext cx="7188200" cy="5173662"/>
          </a:xfrm>
          <a:prstGeom prst="rect">
            <a:avLst/>
          </a:prstGeom>
          <a:noFill/>
        </p:spPr>
      </p:pic>
      <p:sp>
        <p:nvSpPr>
          <p:cNvPr id="77414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76200" y="685800"/>
            <a:ext cx="5224463" cy="3175000"/>
          </a:xfrm>
        </p:spPr>
        <p:txBody>
          <a:bodyPr/>
          <a:lstStyle/>
          <a:p>
            <a:pPr>
              <a:buFontTx/>
              <a:buNone/>
            </a:pPr>
            <a:r>
              <a:rPr lang="en-US" sz="1800"/>
              <a:t>Notes</a:t>
            </a:r>
          </a:p>
          <a:p>
            <a:r>
              <a:rPr lang="en-US" sz="1800"/>
              <a:t>Split velocity and Mach into tangential (w and M</a:t>
            </a:r>
            <a:r>
              <a:rPr lang="en-US" sz="1800" baseline="-25000"/>
              <a:t>t</a:t>
            </a:r>
            <a:r>
              <a:rPr lang="en-US" sz="1800"/>
              <a:t>) and normal components (u and M</a:t>
            </a:r>
            <a:r>
              <a:rPr lang="en-US" sz="1800" baseline="-25000"/>
              <a:t>n</a:t>
            </a:r>
            <a:r>
              <a:rPr lang="en-US" sz="1800"/>
              <a:t>)</a:t>
            </a:r>
          </a:p>
          <a:p>
            <a:r>
              <a:rPr lang="en-US" sz="1800" b="1" i="1"/>
              <a:t>V</a:t>
            </a:r>
            <a:r>
              <a:rPr lang="en-US" sz="1800">
                <a:cs typeface="Times New Roman" pitchFamily="18" charset="0"/>
              </a:rPr>
              <a:t>·</a:t>
            </a:r>
            <a:r>
              <a:rPr lang="en-US" sz="1800" b="1" i="1">
                <a:cs typeface="Times New Roman" pitchFamily="18" charset="0"/>
              </a:rPr>
              <a:t>dS</a:t>
            </a:r>
            <a:r>
              <a:rPr lang="en-US" sz="1800">
                <a:cs typeface="Times New Roman" pitchFamily="18" charset="0"/>
              </a:rPr>
              <a:t> = 0 for surfaces b, c, e and f</a:t>
            </a:r>
          </a:p>
          <a:p>
            <a:pPr lvl="1"/>
            <a:r>
              <a:rPr lang="en-US" sz="1800">
                <a:cs typeface="Times New Roman" pitchFamily="18" charset="0"/>
              </a:rPr>
              <a:t>Faces b, c, e and f aligned with streamline</a:t>
            </a:r>
          </a:p>
          <a:p>
            <a:r>
              <a:rPr lang="en-US" sz="1800">
                <a:cs typeface="Times New Roman" pitchFamily="18" charset="0"/>
              </a:rPr>
              <a:t>(pdS)</a:t>
            </a:r>
            <a:r>
              <a:rPr lang="en-US" sz="1800" baseline="-25000">
                <a:cs typeface="Times New Roman" pitchFamily="18" charset="0"/>
              </a:rPr>
              <a:t>tangential</a:t>
            </a:r>
            <a:r>
              <a:rPr lang="en-US" sz="1800">
                <a:cs typeface="Times New Roman" pitchFamily="18" charset="0"/>
              </a:rPr>
              <a:t> = 0 for surfaces a and d</a:t>
            </a:r>
          </a:p>
          <a:p>
            <a:r>
              <a:rPr lang="en-US" sz="1800">
                <a:cs typeface="Times New Roman" pitchFamily="18" charset="0"/>
              </a:rPr>
              <a:t>p</a:t>
            </a:r>
            <a:r>
              <a:rPr lang="en-US" sz="1800" b="1" i="1">
                <a:cs typeface="Times New Roman" pitchFamily="18" charset="0"/>
              </a:rPr>
              <a:t>dS</a:t>
            </a:r>
            <a:r>
              <a:rPr lang="en-US" sz="1800">
                <a:cs typeface="Times New Roman" pitchFamily="18" charset="0"/>
              </a:rPr>
              <a:t> on faces b and f equal and opposite</a:t>
            </a:r>
          </a:p>
          <a:p>
            <a:r>
              <a:rPr lang="en-US" sz="1800">
                <a:cs typeface="Times New Roman" pitchFamily="18" charset="0"/>
              </a:rPr>
              <a:t>Tangential component of flow velocity is constant across an oblique shock (w</a:t>
            </a:r>
            <a:r>
              <a:rPr lang="en-US" sz="1800" baseline="-25000">
                <a:cs typeface="Times New Roman" pitchFamily="18" charset="0"/>
              </a:rPr>
              <a:t>1</a:t>
            </a:r>
            <a:r>
              <a:rPr lang="en-US" sz="1800">
                <a:cs typeface="Times New Roman" pitchFamily="18" charset="0"/>
              </a:rPr>
              <a:t> = w</a:t>
            </a:r>
            <a:r>
              <a:rPr lang="en-US" sz="1800" baseline="-25000">
                <a:cs typeface="Times New Roman" pitchFamily="18" charset="0"/>
              </a:rPr>
              <a:t>2</a:t>
            </a:r>
            <a:r>
              <a:rPr lang="en-US" sz="1800">
                <a:cs typeface="Times New Roman" pitchFamily="18" charset="0"/>
              </a:rPr>
              <a:t>)</a:t>
            </a:r>
          </a:p>
          <a:p>
            <a:endParaRPr lang="en-US" sz="1800"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5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/>
              <a:t>SUMMARY OF SHOCK RELATIONS</a:t>
            </a:r>
          </a:p>
        </p:txBody>
      </p:sp>
      <p:graphicFrame>
        <p:nvGraphicFramePr>
          <p:cNvPr id="775171" name="Object 3"/>
          <p:cNvGraphicFramePr>
            <a:graphicFrameLocks noChangeAspect="1"/>
          </p:cNvGraphicFramePr>
          <p:nvPr>
            <p:ph sz="half" idx="1"/>
          </p:nvPr>
        </p:nvGraphicFramePr>
        <p:xfrm>
          <a:off x="5927725" y="5703888"/>
          <a:ext cx="2003425" cy="841375"/>
        </p:xfrm>
        <a:graphic>
          <a:graphicData uri="http://schemas.openxmlformats.org/presentationml/2006/ole">
            <p:oleObj spid="_x0000_s775171" name="Equation" r:id="rId3" imgW="1028520" imgH="431640" progId="Equation.3">
              <p:embed/>
            </p:oleObj>
          </a:graphicData>
        </a:graphic>
      </p:graphicFrame>
      <p:graphicFrame>
        <p:nvGraphicFramePr>
          <p:cNvPr id="775172" name="Object 4"/>
          <p:cNvGraphicFramePr>
            <a:graphicFrameLocks noChangeAspect="1"/>
          </p:cNvGraphicFramePr>
          <p:nvPr>
            <p:ph sz="quarter" idx="2"/>
          </p:nvPr>
        </p:nvGraphicFramePr>
        <p:xfrm>
          <a:off x="5918200" y="1958975"/>
          <a:ext cx="2224088" cy="3386138"/>
        </p:xfrm>
        <a:graphic>
          <a:graphicData uri="http://schemas.openxmlformats.org/presentationml/2006/ole">
            <p:oleObj spid="_x0000_s775172" name="Equation" r:id="rId4" imgW="1409400" imgH="2145960" progId="Equation.3">
              <p:embed/>
            </p:oleObj>
          </a:graphicData>
        </a:graphic>
      </p:graphicFrame>
      <p:graphicFrame>
        <p:nvGraphicFramePr>
          <p:cNvPr id="775173" name="Object 5"/>
          <p:cNvGraphicFramePr>
            <a:graphicFrameLocks noChangeAspect="1"/>
          </p:cNvGraphicFramePr>
          <p:nvPr>
            <p:ph idx="4294967295"/>
          </p:nvPr>
        </p:nvGraphicFramePr>
        <p:xfrm>
          <a:off x="971550" y="1835150"/>
          <a:ext cx="2328863" cy="3633788"/>
        </p:xfrm>
        <a:graphic>
          <a:graphicData uri="http://schemas.openxmlformats.org/presentationml/2006/ole">
            <p:oleObj spid="_x0000_s775173" name="Equation" r:id="rId5" imgW="1358640" imgH="2120760" progId="Equation.3">
              <p:embed/>
            </p:oleObj>
          </a:graphicData>
        </a:graphic>
      </p:graphicFrame>
      <p:sp>
        <p:nvSpPr>
          <p:cNvPr id="775174" name="Text Box 6"/>
          <p:cNvSpPr txBox="1">
            <a:spLocks noChangeArrowheads="1"/>
          </p:cNvSpPr>
          <p:nvPr/>
        </p:nvSpPr>
        <p:spPr bwMode="auto">
          <a:xfrm>
            <a:off x="1114425" y="1196975"/>
            <a:ext cx="17557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/>
              <a:t>Normal Shocks</a:t>
            </a:r>
          </a:p>
        </p:txBody>
      </p:sp>
      <p:sp>
        <p:nvSpPr>
          <p:cNvPr id="775175" name="Text Box 7"/>
          <p:cNvSpPr txBox="1">
            <a:spLocks noChangeArrowheads="1"/>
          </p:cNvSpPr>
          <p:nvPr/>
        </p:nvSpPr>
        <p:spPr bwMode="auto">
          <a:xfrm>
            <a:off x="5945188" y="1239838"/>
            <a:ext cx="17986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/>
              <a:t>Oblique Shocks</a:t>
            </a:r>
          </a:p>
        </p:txBody>
      </p:sp>
      <p:graphicFrame>
        <p:nvGraphicFramePr>
          <p:cNvPr id="775176" name="Object 8"/>
          <p:cNvGraphicFramePr>
            <a:graphicFrameLocks noChangeAspect="1"/>
          </p:cNvGraphicFramePr>
          <p:nvPr>
            <p:ph sz="quarter" idx="3"/>
          </p:nvPr>
        </p:nvGraphicFramePr>
        <p:xfrm>
          <a:off x="3489325" y="750888"/>
          <a:ext cx="2163763" cy="527050"/>
        </p:xfrm>
        <a:graphic>
          <a:graphicData uri="http://schemas.openxmlformats.org/presentationml/2006/ole">
            <p:oleObj spid="_x0000_s775176" name="Equation" r:id="rId6" imgW="990360" imgH="241200" progId="Equation.3">
              <p:embed/>
            </p:oleObj>
          </a:graphicData>
        </a:graphic>
      </p:graphicFrame>
      <p:sp>
        <p:nvSpPr>
          <p:cNvPr id="775177" name="Line 9"/>
          <p:cNvSpPr>
            <a:spLocks noChangeShapeType="1"/>
          </p:cNvSpPr>
          <p:nvPr/>
        </p:nvSpPr>
        <p:spPr bwMode="auto">
          <a:xfrm>
            <a:off x="3629025" y="2455863"/>
            <a:ext cx="18843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75178" name="Line 10"/>
          <p:cNvSpPr>
            <a:spLocks noChangeShapeType="1"/>
          </p:cNvSpPr>
          <p:nvPr/>
        </p:nvSpPr>
        <p:spPr bwMode="auto">
          <a:xfrm>
            <a:off x="3629025" y="3917950"/>
            <a:ext cx="18843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75179" name="Line 11"/>
          <p:cNvSpPr>
            <a:spLocks noChangeShapeType="1"/>
          </p:cNvSpPr>
          <p:nvPr/>
        </p:nvSpPr>
        <p:spPr bwMode="auto">
          <a:xfrm>
            <a:off x="3629025" y="4959350"/>
            <a:ext cx="18843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6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>
                <a:latin typeface="Symbol" pitchFamily="18" charset="2"/>
              </a:rPr>
              <a:t>q</a:t>
            </a:r>
            <a:r>
              <a:rPr lang="en-US" sz="2800"/>
              <a:t>-</a:t>
            </a:r>
            <a:r>
              <a:rPr lang="en-US" sz="2800">
                <a:latin typeface="Symbol" pitchFamily="18" charset="2"/>
              </a:rPr>
              <a:t>b</a:t>
            </a:r>
            <a:r>
              <a:rPr lang="en-US" sz="2800"/>
              <a:t>-M RELATION</a:t>
            </a:r>
          </a:p>
        </p:txBody>
      </p:sp>
      <p:pic>
        <p:nvPicPr>
          <p:cNvPr id="776195" name="Picture 3" descr="SCN_20050407221400_001"/>
          <p:cNvPicPr>
            <a:picLocks noChangeAspect="1" noChangeArrowheads="1"/>
          </p:cNvPicPr>
          <p:nvPr/>
        </p:nvPicPr>
        <p:blipFill>
          <a:blip r:embed="rId3"/>
          <a:srcRect l="12152" t="23727" r="28935" b="17546"/>
          <a:stretch>
            <a:fillRect/>
          </a:stretch>
        </p:blipFill>
        <p:spPr bwMode="auto">
          <a:xfrm>
            <a:off x="850900" y="573088"/>
            <a:ext cx="4654550" cy="5907087"/>
          </a:xfrm>
          <a:prstGeom prst="rect">
            <a:avLst/>
          </a:prstGeom>
          <a:noFill/>
        </p:spPr>
      </p:pic>
      <p:pic>
        <p:nvPicPr>
          <p:cNvPr id="776196" name="Picture 4" descr="SCN_20050407221411_001"/>
          <p:cNvPicPr>
            <a:picLocks noChangeAspect="1" noChangeArrowheads="1"/>
          </p:cNvPicPr>
          <p:nvPr/>
        </p:nvPicPr>
        <p:blipFill>
          <a:blip r:embed="rId4" cstate="print"/>
          <a:srcRect l="31250" t="7727" r="11111" b="30637"/>
          <a:stretch>
            <a:fillRect/>
          </a:stretch>
        </p:blipFill>
        <p:spPr bwMode="auto">
          <a:xfrm>
            <a:off x="5267325" y="890588"/>
            <a:ext cx="3368675" cy="4583112"/>
          </a:xfrm>
          <a:prstGeom prst="rect">
            <a:avLst/>
          </a:prstGeom>
          <a:noFill/>
        </p:spPr>
      </p:pic>
      <p:sp>
        <p:nvSpPr>
          <p:cNvPr id="776197" name="Text Box 5"/>
          <p:cNvSpPr txBox="1">
            <a:spLocks noChangeArrowheads="1"/>
          </p:cNvSpPr>
          <p:nvPr/>
        </p:nvSpPr>
        <p:spPr bwMode="auto">
          <a:xfrm>
            <a:off x="3627438" y="6389688"/>
            <a:ext cx="21971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/>
              <a:t>Deflection Angle, </a:t>
            </a:r>
            <a:r>
              <a:rPr lang="en-US" sz="2000">
                <a:latin typeface="Symbol" pitchFamily="18" charset="2"/>
              </a:rPr>
              <a:t>q</a:t>
            </a:r>
          </a:p>
        </p:txBody>
      </p:sp>
      <p:sp>
        <p:nvSpPr>
          <p:cNvPr id="776198" name="Text Box 6"/>
          <p:cNvSpPr txBox="1">
            <a:spLocks noChangeArrowheads="1"/>
          </p:cNvSpPr>
          <p:nvPr/>
        </p:nvSpPr>
        <p:spPr bwMode="auto">
          <a:xfrm rot="-5400000">
            <a:off x="-507999" y="3197225"/>
            <a:ext cx="24257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/>
              <a:t>Shock Wave Angle, </a:t>
            </a:r>
            <a:r>
              <a:rPr lang="en-US" sz="2000">
                <a:latin typeface="Symbol" pitchFamily="18" charset="2"/>
              </a:rPr>
              <a:t>b</a:t>
            </a:r>
          </a:p>
        </p:txBody>
      </p:sp>
      <p:sp>
        <p:nvSpPr>
          <p:cNvPr id="776199" name="Line 7"/>
          <p:cNvSpPr>
            <a:spLocks noChangeShapeType="1"/>
          </p:cNvSpPr>
          <p:nvPr/>
        </p:nvSpPr>
        <p:spPr bwMode="auto">
          <a:xfrm>
            <a:off x="2857500" y="2195513"/>
            <a:ext cx="6350" cy="684212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med" len="lg"/>
            <a:tailEnd type="stealth" w="med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76200" name="Line 8"/>
          <p:cNvSpPr>
            <a:spLocks noChangeShapeType="1"/>
          </p:cNvSpPr>
          <p:nvPr/>
        </p:nvSpPr>
        <p:spPr bwMode="auto">
          <a:xfrm flipV="1">
            <a:off x="2981325" y="1533525"/>
            <a:ext cx="6350" cy="684213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med" len="lg"/>
            <a:tailEnd type="stealth" w="med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76201" name="Text Box 9"/>
          <p:cNvSpPr txBox="1">
            <a:spLocks noChangeArrowheads="1"/>
          </p:cNvSpPr>
          <p:nvPr/>
        </p:nvSpPr>
        <p:spPr bwMode="auto">
          <a:xfrm>
            <a:off x="2549525" y="2878138"/>
            <a:ext cx="609600" cy="31432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>
                <a:solidFill>
                  <a:srgbClr val="FF0000"/>
                </a:solidFill>
              </a:rPr>
              <a:t>Weak</a:t>
            </a:r>
            <a:endParaRPr lang="en-US" sz="1400">
              <a:solidFill>
                <a:srgbClr val="FF0000"/>
              </a:solidFill>
              <a:latin typeface="Symbol" pitchFamily="18" charset="2"/>
            </a:endParaRPr>
          </a:p>
        </p:txBody>
      </p:sp>
      <p:sp>
        <p:nvSpPr>
          <p:cNvPr id="776202" name="Text Box 10"/>
          <p:cNvSpPr txBox="1">
            <a:spLocks noChangeArrowheads="1"/>
          </p:cNvSpPr>
          <p:nvPr/>
        </p:nvSpPr>
        <p:spPr bwMode="auto">
          <a:xfrm>
            <a:off x="2643188" y="1225550"/>
            <a:ext cx="666750" cy="31432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>
                <a:solidFill>
                  <a:srgbClr val="FF0000"/>
                </a:solidFill>
              </a:rPr>
              <a:t>Strong</a:t>
            </a:r>
            <a:endParaRPr lang="en-US" sz="1400">
              <a:solidFill>
                <a:srgbClr val="FF0000"/>
              </a:solidFill>
              <a:latin typeface="Symbol" pitchFamily="18" charset="2"/>
            </a:endParaRPr>
          </a:p>
        </p:txBody>
      </p:sp>
      <p:sp>
        <p:nvSpPr>
          <p:cNvPr id="776203" name="Line 11"/>
          <p:cNvSpPr>
            <a:spLocks noChangeShapeType="1"/>
          </p:cNvSpPr>
          <p:nvPr/>
        </p:nvSpPr>
        <p:spPr bwMode="auto">
          <a:xfrm>
            <a:off x="4019550" y="2460625"/>
            <a:ext cx="6350" cy="684213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 type="none" w="med" len="lg"/>
            <a:tailEnd type="stealth" w="med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76204" name="Line 12"/>
          <p:cNvSpPr>
            <a:spLocks noChangeShapeType="1"/>
          </p:cNvSpPr>
          <p:nvPr/>
        </p:nvSpPr>
        <p:spPr bwMode="auto">
          <a:xfrm flipV="1">
            <a:off x="4143375" y="1770063"/>
            <a:ext cx="6350" cy="684212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 type="none" w="med" len="lg"/>
            <a:tailEnd type="stealth" w="med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76205" name="Text Box 13"/>
          <p:cNvSpPr txBox="1">
            <a:spLocks noChangeArrowheads="1"/>
          </p:cNvSpPr>
          <p:nvPr/>
        </p:nvSpPr>
        <p:spPr bwMode="auto">
          <a:xfrm>
            <a:off x="3668713" y="3157538"/>
            <a:ext cx="719137" cy="314325"/>
          </a:xfrm>
          <a:prstGeom prst="rect">
            <a:avLst/>
          </a:prstGeom>
          <a:solidFill>
            <a:schemeClr val="bg1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>
                <a:solidFill>
                  <a:schemeClr val="accent2"/>
                </a:solidFill>
              </a:rPr>
              <a:t>M2 &gt; 1</a:t>
            </a:r>
            <a:endParaRPr lang="en-US" sz="1400">
              <a:solidFill>
                <a:schemeClr val="accent2"/>
              </a:solidFill>
              <a:latin typeface="Symbol" pitchFamily="18" charset="2"/>
            </a:endParaRPr>
          </a:p>
        </p:txBody>
      </p:sp>
      <p:sp>
        <p:nvSpPr>
          <p:cNvPr id="776206" name="Text Box 14"/>
          <p:cNvSpPr txBox="1">
            <a:spLocks noChangeArrowheads="1"/>
          </p:cNvSpPr>
          <p:nvPr/>
        </p:nvSpPr>
        <p:spPr bwMode="auto">
          <a:xfrm>
            <a:off x="3790950" y="1433513"/>
            <a:ext cx="719138" cy="314325"/>
          </a:xfrm>
          <a:prstGeom prst="rect">
            <a:avLst/>
          </a:prstGeom>
          <a:solidFill>
            <a:schemeClr val="bg1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>
                <a:solidFill>
                  <a:schemeClr val="accent2"/>
                </a:solidFill>
              </a:rPr>
              <a:t>M2 &lt; 1</a:t>
            </a:r>
            <a:endParaRPr lang="en-US" sz="1400">
              <a:solidFill>
                <a:schemeClr val="accent2"/>
              </a:solidFill>
              <a:latin typeface="Symbol" pitchFamily="18" charset="2"/>
            </a:endParaRPr>
          </a:p>
        </p:txBody>
      </p:sp>
      <p:graphicFrame>
        <p:nvGraphicFramePr>
          <p:cNvPr id="776207" name="Object 15"/>
          <p:cNvGraphicFramePr>
            <a:graphicFrameLocks noChangeAspect="1"/>
          </p:cNvGraphicFramePr>
          <p:nvPr>
            <p:ph idx="1"/>
          </p:nvPr>
        </p:nvGraphicFramePr>
        <p:xfrm>
          <a:off x="5391150" y="5584825"/>
          <a:ext cx="3243263" cy="703263"/>
        </p:xfrm>
        <a:graphic>
          <a:graphicData uri="http://schemas.openxmlformats.org/presentationml/2006/ole">
            <p:oleObj spid="_x0000_s776207" name="Equation" r:id="rId5" imgW="2108160" imgH="457200" progId="Equation.3">
              <p:embed/>
            </p:oleObj>
          </a:graphicData>
        </a:graphic>
      </p:graphicFrame>
      <p:sp>
        <p:nvSpPr>
          <p:cNvPr id="776208" name="Text Box 16"/>
          <p:cNvSpPr txBox="1">
            <a:spLocks noChangeArrowheads="1"/>
          </p:cNvSpPr>
          <p:nvPr/>
        </p:nvSpPr>
        <p:spPr bwMode="auto">
          <a:xfrm rot="-2130129">
            <a:off x="4276725" y="3775075"/>
            <a:ext cx="2716213" cy="396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/>
              <a:t>Detached, Curved Shock</a:t>
            </a:r>
          </a:p>
        </p:txBody>
      </p:sp>
      <p:pic>
        <p:nvPicPr>
          <p:cNvPr id="776209" name="Picture 17" descr="SCN_20050407221411_001"/>
          <p:cNvPicPr>
            <a:picLocks noChangeAspect="1" noChangeArrowheads="1"/>
          </p:cNvPicPr>
          <p:nvPr/>
        </p:nvPicPr>
        <p:blipFill>
          <a:blip r:embed="rId6"/>
          <a:srcRect l="57880" t="47914" r="28139" b="46056"/>
          <a:stretch>
            <a:fillRect/>
          </a:stretch>
        </p:blipFill>
        <p:spPr bwMode="auto">
          <a:xfrm>
            <a:off x="6375400" y="3719513"/>
            <a:ext cx="2600325" cy="14271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0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/>
              <a:t>SOME KEY POINTS</a:t>
            </a:r>
          </a:p>
        </p:txBody>
      </p:sp>
      <p:sp>
        <p:nvSpPr>
          <p:cNvPr id="840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For any given upstream M</a:t>
            </a:r>
            <a:r>
              <a:rPr lang="en-US" baseline="-25000"/>
              <a:t>1</a:t>
            </a:r>
            <a:r>
              <a:rPr lang="en-US"/>
              <a:t>, there is a maximum deflection angle </a:t>
            </a:r>
            <a:r>
              <a:rPr lang="en-US">
                <a:latin typeface="Symbol" pitchFamily="18" charset="2"/>
              </a:rPr>
              <a:t>q</a:t>
            </a:r>
            <a:r>
              <a:rPr lang="en-US" baseline="-25000"/>
              <a:t>max</a:t>
            </a:r>
          </a:p>
          <a:p>
            <a:pPr lvl="1">
              <a:lnSpc>
                <a:spcPct val="90000"/>
              </a:lnSpc>
            </a:pPr>
            <a:r>
              <a:rPr lang="en-US"/>
              <a:t>If </a:t>
            </a:r>
            <a:r>
              <a:rPr lang="en-US">
                <a:latin typeface="Symbol" pitchFamily="18" charset="2"/>
              </a:rPr>
              <a:t>q</a:t>
            </a:r>
            <a:r>
              <a:rPr lang="en-US"/>
              <a:t> &gt; </a:t>
            </a:r>
            <a:r>
              <a:rPr lang="en-US">
                <a:latin typeface="Symbol" pitchFamily="18" charset="2"/>
              </a:rPr>
              <a:t>q</a:t>
            </a:r>
            <a:r>
              <a:rPr lang="en-US" baseline="-25000"/>
              <a:t>max</a:t>
            </a:r>
            <a:r>
              <a:rPr lang="en-US"/>
              <a:t>, then no solution exists for a straight oblique shock, and a curved detached shock wave is formed ahead of the body</a:t>
            </a:r>
          </a:p>
          <a:p>
            <a:pPr lvl="1">
              <a:lnSpc>
                <a:spcPct val="90000"/>
              </a:lnSpc>
            </a:pPr>
            <a:r>
              <a:rPr lang="en-US"/>
              <a:t>Value of </a:t>
            </a:r>
            <a:r>
              <a:rPr lang="en-US">
                <a:latin typeface="Symbol" pitchFamily="18" charset="2"/>
              </a:rPr>
              <a:t>q</a:t>
            </a:r>
            <a:r>
              <a:rPr lang="en-US" baseline="-25000"/>
              <a:t>max</a:t>
            </a:r>
            <a:r>
              <a:rPr lang="en-US"/>
              <a:t> increases with increasing M</a:t>
            </a:r>
            <a:r>
              <a:rPr lang="en-US" baseline="-25000"/>
              <a:t>1</a:t>
            </a:r>
          </a:p>
          <a:p>
            <a:pPr lvl="1">
              <a:lnSpc>
                <a:spcPct val="90000"/>
              </a:lnSpc>
            </a:pPr>
            <a:r>
              <a:rPr lang="en-US"/>
              <a:t>At higher Mach numbers, the straight oblique shock solution can exist at higher deflection angles (as M</a:t>
            </a:r>
            <a:r>
              <a:rPr lang="en-US" baseline="-25000"/>
              <a:t>1</a:t>
            </a:r>
            <a:r>
              <a:rPr lang="en-US"/>
              <a:t> </a:t>
            </a:r>
            <a:r>
              <a:rPr lang="en-US">
                <a:cs typeface="Times New Roman" pitchFamily="18" charset="0"/>
              </a:rPr>
              <a:t>→ ∞, </a:t>
            </a:r>
            <a:r>
              <a:rPr lang="en-US">
                <a:latin typeface="Symbol" pitchFamily="18" charset="2"/>
              </a:rPr>
              <a:t>q</a:t>
            </a:r>
            <a:r>
              <a:rPr lang="en-US" baseline="-25000"/>
              <a:t>max</a:t>
            </a:r>
            <a:r>
              <a:rPr lang="en-US">
                <a:cs typeface="Times New Roman" pitchFamily="18" charset="0"/>
              </a:rPr>
              <a:t> → 45.5 for </a:t>
            </a:r>
            <a:r>
              <a:rPr lang="en-US">
                <a:latin typeface="Symbol" pitchFamily="18" charset="2"/>
                <a:cs typeface="Times New Roman" pitchFamily="18" charset="0"/>
              </a:rPr>
              <a:t>g </a:t>
            </a:r>
            <a:r>
              <a:rPr lang="en-US">
                <a:cs typeface="Times New Roman" pitchFamily="18" charset="0"/>
              </a:rPr>
              <a:t>= 1.4)</a:t>
            </a:r>
          </a:p>
          <a:p>
            <a:pPr>
              <a:lnSpc>
                <a:spcPct val="90000"/>
              </a:lnSpc>
            </a:pPr>
            <a:endParaRPr lang="en-US"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>
                <a:cs typeface="Times New Roman" pitchFamily="18" charset="0"/>
              </a:rPr>
              <a:t>For any given </a:t>
            </a:r>
            <a:r>
              <a:rPr lang="en-US">
                <a:latin typeface="Symbol" pitchFamily="18" charset="2"/>
              </a:rPr>
              <a:t>q</a:t>
            </a:r>
            <a:r>
              <a:rPr lang="en-US">
                <a:cs typeface="Times New Roman" pitchFamily="18" charset="0"/>
              </a:rPr>
              <a:t> less than </a:t>
            </a:r>
            <a:r>
              <a:rPr lang="en-US">
                <a:latin typeface="Symbol" pitchFamily="18" charset="2"/>
              </a:rPr>
              <a:t>q</a:t>
            </a:r>
            <a:r>
              <a:rPr lang="en-US" baseline="-25000"/>
              <a:t>max</a:t>
            </a:r>
            <a:r>
              <a:rPr lang="en-US">
                <a:cs typeface="Times New Roman" pitchFamily="18" charset="0"/>
              </a:rPr>
              <a:t>, there are two straight oblique shock solutions for a given upstream M</a:t>
            </a:r>
            <a:r>
              <a:rPr lang="en-US" baseline="-25000">
                <a:cs typeface="Times New Roman" pitchFamily="18" charset="0"/>
              </a:rPr>
              <a:t>1</a:t>
            </a:r>
          </a:p>
          <a:p>
            <a:pPr lvl="1">
              <a:lnSpc>
                <a:spcPct val="90000"/>
              </a:lnSpc>
            </a:pPr>
            <a:r>
              <a:rPr lang="en-US">
                <a:cs typeface="Times New Roman" pitchFamily="18" charset="0"/>
              </a:rPr>
              <a:t>Smaller value of </a:t>
            </a:r>
            <a:r>
              <a:rPr lang="en-US">
                <a:latin typeface="Symbol" pitchFamily="18" charset="2"/>
                <a:cs typeface="Times New Roman" pitchFamily="18" charset="0"/>
              </a:rPr>
              <a:t>b</a:t>
            </a:r>
            <a:r>
              <a:rPr lang="en-US">
                <a:cs typeface="Times New Roman" pitchFamily="18" charset="0"/>
              </a:rPr>
              <a:t> is called the weak shock solution</a:t>
            </a:r>
          </a:p>
          <a:p>
            <a:pPr lvl="2">
              <a:lnSpc>
                <a:spcPct val="90000"/>
              </a:lnSpc>
            </a:pPr>
            <a:r>
              <a:rPr lang="en-US">
                <a:cs typeface="Times New Roman" pitchFamily="18" charset="0"/>
              </a:rPr>
              <a:t>For most cases downstream Mach number M</a:t>
            </a:r>
            <a:r>
              <a:rPr lang="en-US" baseline="-25000">
                <a:cs typeface="Times New Roman" pitchFamily="18" charset="0"/>
              </a:rPr>
              <a:t>2</a:t>
            </a:r>
            <a:r>
              <a:rPr lang="en-US">
                <a:cs typeface="Times New Roman" pitchFamily="18" charset="0"/>
              </a:rPr>
              <a:t> &gt; 1</a:t>
            </a:r>
          </a:p>
          <a:p>
            <a:pPr lvl="2">
              <a:lnSpc>
                <a:spcPct val="90000"/>
              </a:lnSpc>
            </a:pPr>
            <a:r>
              <a:rPr lang="en-US">
                <a:cs typeface="Times New Roman" pitchFamily="18" charset="0"/>
              </a:rPr>
              <a:t>Very near </a:t>
            </a:r>
            <a:r>
              <a:rPr lang="en-US">
                <a:latin typeface="Symbol" pitchFamily="18" charset="2"/>
              </a:rPr>
              <a:t>q</a:t>
            </a:r>
            <a:r>
              <a:rPr lang="en-US" baseline="-25000"/>
              <a:t>max</a:t>
            </a:r>
            <a:r>
              <a:rPr lang="en-US">
                <a:cs typeface="Times New Roman" pitchFamily="18" charset="0"/>
              </a:rPr>
              <a:t>, downstream Mach number M</a:t>
            </a:r>
            <a:r>
              <a:rPr lang="en-US" baseline="-25000">
                <a:cs typeface="Times New Roman" pitchFamily="18" charset="0"/>
              </a:rPr>
              <a:t>2</a:t>
            </a:r>
            <a:r>
              <a:rPr lang="en-US">
                <a:cs typeface="Times New Roman" pitchFamily="18" charset="0"/>
              </a:rPr>
              <a:t> &lt; 1</a:t>
            </a:r>
          </a:p>
          <a:p>
            <a:pPr lvl="1">
              <a:lnSpc>
                <a:spcPct val="90000"/>
              </a:lnSpc>
            </a:pPr>
            <a:r>
              <a:rPr lang="en-US">
                <a:cs typeface="Times New Roman" pitchFamily="18" charset="0"/>
              </a:rPr>
              <a:t>Larger value of </a:t>
            </a:r>
            <a:r>
              <a:rPr lang="en-US">
                <a:latin typeface="Symbol" pitchFamily="18" charset="2"/>
                <a:cs typeface="Times New Roman" pitchFamily="18" charset="0"/>
              </a:rPr>
              <a:t>b</a:t>
            </a:r>
            <a:r>
              <a:rPr lang="en-US">
                <a:cs typeface="Times New Roman" pitchFamily="18" charset="0"/>
              </a:rPr>
              <a:t> is called the strong shock solution</a:t>
            </a:r>
          </a:p>
          <a:p>
            <a:pPr lvl="2">
              <a:lnSpc>
                <a:spcPct val="90000"/>
              </a:lnSpc>
            </a:pPr>
            <a:r>
              <a:rPr lang="en-US">
                <a:cs typeface="Times New Roman" pitchFamily="18" charset="0"/>
              </a:rPr>
              <a:t>Downstream Mach number is always subsonic M</a:t>
            </a:r>
            <a:r>
              <a:rPr lang="en-US" baseline="-25000">
                <a:cs typeface="Times New Roman" pitchFamily="18" charset="0"/>
              </a:rPr>
              <a:t>2</a:t>
            </a:r>
            <a:r>
              <a:rPr lang="en-US">
                <a:cs typeface="Times New Roman" pitchFamily="18" charset="0"/>
              </a:rPr>
              <a:t> &lt; 1</a:t>
            </a:r>
          </a:p>
          <a:p>
            <a:pPr lvl="1">
              <a:lnSpc>
                <a:spcPct val="90000"/>
              </a:lnSpc>
            </a:pPr>
            <a:r>
              <a:rPr lang="en-US">
                <a:cs typeface="Times New Roman" pitchFamily="18" charset="0"/>
              </a:rPr>
              <a:t>In nature usually weak solution prevails and downstream Mach number &gt; 1</a:t>
            </a:r>
          </a:p>
          <a:p>
            <a:pPr>
              <a:lnSpc>
                <a:spcPct val="90000"/>
              </a:lnSpc>
            </a:pPr>
            <a:endParaRPr lang="en-US"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>
                <a:cs typeface="Times New Roman" pitchFamily="18" charset="0"/>
              </a:rPr>
              <a:t>If </a:t>
            </a:r>
            <a:r>
              <a:rPr lang="en-US">
                <a:latin typeface="Symbol" pitchFamily="18" charset="2"/>
              </a:rPr>
              <a:t>q</a:t>
            </a:r>
            <a:r>
              <a:rPr lang="en-US">
                <a:cs typeface="Times New Roman" pitchFamily="18" charset="0"/>
              </a:rPr>
              <a:t> =0, </a:t>
            </a:r>
            <a:r>
              <a:rPr lang="en-US">
                <a:latin typeface="Symbol" pitchFamily="18" charset="2"/>
                <a:cs typeface="Times New Roman" pitchFamily="18" charset="0"/>
              </a:rPr>
              <a:t>b</a:t>
            </a:r>
            <a:r>
              <a:rPr lang="en-US">
                <a:cs typeface="Times New Roman" pitchFamily="18" charset="0"/>
              </a:rPr>
              <a:t> equals either 90° or </a:t>
            </a:r>
            <a:r>
              <a:rPr lang="en-US">
                <a:latin typeface="Symbol" pitchFamily="18" charset="2"/>
                <a:cs typeface="Times New Roman" pitchFamily="18" charset="0"/>
              </a:rPr>
              <a:t>m</a:t>
            </a:r>
          </a:p>
          <a:p>
            <a:pPr>
              <a:lnSpc>
                <a:spcPct val="90000"/>
              </a:lnSpc>
            </a:pPr>
            <a:endParaRPr lang="en-US"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1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/>
              <a:t>PERTINENT SECTIONS</a:t>
            </a:r>
          </a:p>
        </p:txBody>
      </p:sp>
      <p:sp>
        <p:nvSpPr>
          <p:cNvPr id="831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Chapter 7: Overview of Compressible Flow Physics</a:t>
            </a:r>
          </a:p>
          <a:p>
            <a:pPr lvl="1"/>
            <a:r>
              <a:rPr lang="en-US"/>
              <a:t>Reads very well after Chapter 2 (</a:t>
            </a:r>
            <a:r>
              <a:rPr lang="en-US">
                <a:cs typeface="Times New Roman" pitchFamily="18" charset="0"/>
              </a:rPr>
              <a:t>§2.7: Energy Equation)</a:t>
            </a:r>
          </a:p>
          <a:p>
            <a:pPr lvl="1"/>
            <a:r>
              <a:rPr lang="en-US">
                <a:cs typeface="Times New Roman" pitchFamily="18" charset="0"/>
              </a:rPr>
              <a:t>§7.5, many aerospace engineering students don’t know this 100%</a:t>
            </a:r>
          </a:p>
          <a:p>
            <a:pPr lvl="1"/>
            <a:endParaRPr lang="en-US">
              <a:cs typeface="Times New Roman" pitchFamily="18" charset="0"/>
            </a:endParaRPr>
          </a:p>
          <a:p>
            <a:r>
              <a:rPr lang="en-US">
                <a:cs typeface="Times New Roman" pitchFamily="18" charset="0"/>
              </a:rPr>
              <a:t>Chapter 8: Normal Shock Waves</a:t>
            </a:r>
          </a:p>
          <a:p>
            <a:pPr lvl="1"/>
            <a:r>
              <a:rPr lang="en-US">
                <a:cs typeface="Times New Roman" pitchFamily="18" charset="0"/>
              </a:rPr>
              <a:t>§8.2: Control volume around a normal shock wave</a:t>
            </a:r>
          </a:p>
          <a:p>
            <a:pPr lvl="1"/>
            <a:r>
              <a:rPr lang="en-US">
                <a:cs typeface="Times New Roman" pitchFamily="18" charset="0"/>
              </a:rPr>
              <a:t>§8.3: Speed of sound</a:t>
            </a:r>
          </a:p>
          <a:p>
            <a:pPr lvl="2"/>
            <a:r>
              <a:rPr lang="en-US">
                <a:cs typeface="Times New Roman" pitchFamily="18" charset="0"/>
              </a:rPr>
              <a:t>Sound wave modeled as isentropic</a:t>
            </a:r>
          </a:p>
          <a:p>
            <a:pPr lvl="2"/>
            <a:r>
              <a:rPr lang="en-US">
                <a:cs typeface="Times New Roman" pitchFamily="18" charset="0"/>
              </a:rPr>
              <a:t>Definition of Mach number compares local velocity to local speed of sound, M=V/a</a:t>
            </a:r>
          </a:p>
          <a:p>
            <a:pPr lvl="2"/>
            <a:r>
              <a:rPr lang="en-US">
                <a:cs typeface="Times New Roman" pitchFamily="18" charset="0"/>
              </a:rPr>
              <a:t>Square of Mach number is proportional to ratio of kinetic energy to internal energy of a gas flow (measure of the directed motion of the gas compared with the random thermal motion of the molecules)</a:t>
            </a:r>
          </a:p>
          <a:p>
            <a:pPr lvl="1"/>
            <a:r>
              <a:rPr lang="en-US">
                <a:cs typeface="Times New Roman" pitchFamily="18" charset="0"/>
              </a:rPr>
              <a:t>§8.4: Energy equation</a:t>
            </a:r>
          </a:p>
          <a:p>
            <a:pPr lvl="1"/>
            <a:r>
              <a:rPr lang="en-US">
                <a:cs typeface="Times New Roman" pitchFamily="18" charset="0"/>
              </a:rPr>
              <a:t>§8.5: Discussion of when a flow may be considered incompressible</a:t>
            </a:r>
          </a:p>
          <a:p>
            <a:pPr lvl="1"/>
            <a:r>
              <a:rPr lang="en-US">
                <a:cs typeface="Times New Roman" pitchFamily="18" charset="0"/>
              </a:rPr>
              <a:t>§8.6: Flow relations across normal shock waves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1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/>
              <a:t>EXAMPLES</a:t>
            </a:r>
          </a:p>
        </p:txBody>
      </p:sp>
      <p:sp>
        <p:nvSpPr>
          <p:cNvPr id="841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175000" y="685800"/>
            <a:ext cx="5892800" cy="6026150"/>
          </a:xfrm>
        </p:spPr>
        <p:txBody>
          <a:bodyPr/>
          <a:lstStyle/>
          <a:p>
            <a:r>
              <a:rPr lang="en-US" sz="1800"/>
              <a:t>Incoming flow is supersonic, M</a:t>
            </a:r>
            <a:r>
              <a:rPr lang="en-US" sz="1800" baseline="-25000"/>
              <a:t>1</a:t>
            </a:r>
            <a:r>
              <a:rPr lang="en-US" sz="1800"/>
              <a:t> &gt; 1</a:t>
            </a:r>
          </a:p>
          <a:p>
            <a:pPr lvl="1"/>
            <a:r>
              <a:rPr lang="en-US" sz="1800"/>
              <a:t>If </a:t>
            </a:r>
            <a:r>
              <a:rPr lang="en-US" sz="1800">
                <a:latin typeface="Symbol" pitchFamily="18" charset="2"/>
              </a:rPr>
              <a:t>q</a:t>
            </a:r>
            <a:r>
              <a:rPr lang="en-US" sz="1800"/>
              <a:t> is less than </a:t>
            </a:r>
            <a:r>
              <a:rPr lang="en-US" sz="1800">
                <a:latin typeface="Symbol" pitchFamily="18" charset="2"/>
              </a:rPr>
              <a:t>q</a:t>
            </a:r>
            <a:r>
              <a:rPr lang="en-US" sz="1800" baseline="-25000"/>
              <a:t>max</a:t>
            </a:r>
            <a:r>
              <a:rPr lang="en-US" sz="1800"/>
              <a:t>, a straight oblique shock wave forms</a:t>
            </a:r>
          </a:p>
          <a:p>
            <a:pPr lvl="1"/>
            <a:r>
              <a:rPr lang="en-US" sz="1800"/>
              <a:t>If </a:t>
            </a:r>
            <a:r>
              <a:rPr lang="en-US" sz="1800">
                <a:latin typeface="Symbol" pitchFamily="18" charset="2"/>
              </a:rPr>
              <a:t>q</a:t>
            </a:r>
            <a:r>
              <a:rPr lang="en-US" sz="1800"/>
              <a:t> is greater than </a:t>
            </a:r>
            <a:r>
              <a:rPr lang="en-US" sz="1800">
                <a:latin typeface="Symbol" pitchFamily="18" charset="2"/>
              </a:rPr>
              <a:t>q</a:t>
            </a:r>
            <a:r>
              <a:rPr lang="en-US" sz="1800" baseline="-25000"/>
              <a:t>max</a:t>
            </a:r>
            <a:r>
              <a:rPr lang="en-US" sz="1800"/>
              <a:t>, no solution exists and a detached, curved shock wave forms</a:t>
            </a:r>
          </a:p>
          <a:p>
            <a:endParaRPr lang="en-US" sz="1800"/>
          </a:p>
          <a:p>
            <a:r>
              <a:rPr lang="en-US" sz="1800"/>
              <a:t>Now keep </a:t>
            </a:r>
            <a:r>
              <a:rPr lang="en-US" sz="1800">
                <a:latin typeface="Symbol" pitchFamily="18" charset="2"/>
              </a:rPr>
              <a:t>q</a:t>
            </a:r>
            <a:r>
              <a:rPr lang="en-US" sz="1800"/>
              <a:t> fixed at 20</a:t>
            </a:r>
            <a:r>
              <a:rPr lang="en-US" sz="1800">
                <a:cs typeface="Times New Roman" pitchFamily="18" charset="0"/>
              </a:rPr>
              <a:t>°</a:t>
            </a:r>
          </a:p>
          <a:p>
            <a:pPr lvl="1"/>
            <a:r>
              <a:rPr lang="en-US" sz="1800">
                <a:cs typeface="Times New Roman" pitchFamily="18" charset="0"/>
              </a:rPr>
              <a:t>M</a:t>
            </a:r>
            <a:r>
              <a:rPr lang="en-US" sz="1800" baseline="-25000">
                <a:cs typeface="Times New Roman" pitchFamily="18" charset="0"/>
              </a:rPr>
              <a:t>1</a:t>
            </a:r>
            <a:r>
              <a:rPr lang="en-US" sz="1800">
                <a:cs typeface="Times New Roman" pitchFamily="18" charset="0"/>
              </a:rPr>
              <a:t>=2.0, </a:t>
            </a:r>
            <a:r>
              <a:rPr lang="en-US" sz="1800">
                <a:latin typeface="Symbol" pitchFamily="18" charset="2"/>
                <a:cs typeface="Times New Roman" pitchFamily="18" charset="0"/>
              </a:rPr>
              <a:t>b</a:t>
            </a:r>
            <a:r>
              <a:rPr lang="en-US" sz="1800">
                <a:cs typeface="Times New Roman" pitchFamily="18" charset="0"/>
              </a:rPr>
              <a:t>=53.3°</a:t>
            </a:r>
          </a:p>
          <a:p>
            <a:pPr lvl="1"/>
            <a:r>
              <a:rPr lang="en-US" sz="1800">
                <a:cs typeface="Times New Roman" pitchFamily="18" charset="0"/>
              </a:rPr>
              <a:t>M</a:t>
            </a:r>
            <a:r>
              <a:rPr lang="en-US" sz="1800" baseline="-25000">
                <a:cs typeface="Times New Roman" pitchFamily="18" charset="0"/>
              </a:rPr>
              <a:t>1</a:t>
            </a:r>
            <a:r>
              <a:rPr lang="en-US" sz="1800">
                <a:cs typeface="Times New Roman" pitchFamily="18" charset="0"/>
              </a:rPr>
              <a:t>=5, </a:t>
            </a:r>
            <a:r>
              <a:rPr lang="en-US" sz="1800">
                <a:latin typeface="Symbol" pitchFamily="18" charset="2"/>
                <a:cs typeface="Times New Roman" pitchFamily="18" charset="0"/>
              </a:rPr>
              <a:t>b</a:t>
            </a:r>
            <a:r>
              <a:rPr lang="en-US" sz="1800">
                <a:cs typeface="Times New Roman" pitchFamily="18" charset="0"/>
              </a:rPr>
              <a:t>=29.9°</a:t>
            </a:r>
          </a:p>
          <a:p>
            <a:pPr lvl="1"/>
            <a:r>
              <a:rPr lang="en-US" sz="1800">
                <a:cs typeface="Times New Roman" pitchFamily="18" charset="0"/>
              </a:rPr>
              <a:t>Although shock is at lower wave angle, it is stronger shock than one on left. Although </a:t>
            </a:r>
            <a:r>
              <a:rPr lang="en-US" sz="1800">
                <a:latin typeface="Symbol" pitchFamily="18" charset="2"/>
                <a:cs typeface="Times New Roman" pitchFamily="18" charset="0"/>
              </a:rPr>
              <a:t>b</a:t>
            </a:r>
            <a:r>
              <a:rPr lang="en-US" sz="1800">
                <a:cs typeface="Times New Roman" pitchFamily="18" charset="0"/>
              </a:rPr>
              <a:t> is smaller, which decreases M</a:t>
            </a:r>
            <a:r>
              <a:rPr lang="en-US" sz="1800" baseline="-25000">
                <a:cs typeface="Times New Roman" pitchFamily="18" charset="0"/>
              </a:rPr>
              <a:t>n,1</a:t>
            </a:r>
            <a:r>
              <a:rPr lang="en-US" sz="1800">
                <a:cs typeface="Times New Roman" pitchFamily="18" charset="0"/>
              </a:rPr>
              <a:t>, upstream Mach number M</a:t>
            </a:r>
            <a:r>
              <a:rPr lang="en-US" sz="1800" baseline="-25000">
                <a:cs typeface="Times New Roman" pitchFamily="18" charset="0"/>
              </a:rPr>
              <a:t>1</a:t>
            </a:r>
            <a:r>
              <a:rPr lang="en-US" sz="1800">
                <a:cs typeface="Times New Roman" pitchFamily="18" charset="0"/>
              </a:rPr>
              <a:t> is larger, which increases M</a:t>
            </a:r>
            <a:r>
              <a:rPr lang="en-US" sz="1800" baseline="-25000">
                <a:cs typeface="Times New Roman" pitchFamily="18" charset="0"/>
              </a:rPr>
              <a:t>n,1 </a:t>
            </a:r>
            <a:r>
              <a:rPr lang="en-US" sz="1800">
                <a:cs typeface="Times New Roman" pitchFamily="18" charset="0"/>
              </a:rPr>
              <a:t>by an amount which more than compensates for decreased </a:t>
            </a:r>
            <a:r>
              <a:rPr lang="en-US" sz="1800">
                <a:latin typeface="Symbol" pitchFamily="18" charset="2"/>
                <a:cs typeface="Times New Roman" pitchFamily="18" charset="0"/>
              </a:rPr>
              <a:t>b</a:t>
            </a:r>
          </a:p>
          <a:p>
            <a:endParaRPr lang="en-US" sz="1800"/>
          </a:p>
          <a:p>
            <a:r>
              <a:rPr lang="en-US" sz="1800"/>
              <a:t>Keep M</a:t>
            </a:r>
            <a:r>
              <a:rPr lang="en-US" sz="1800" baseline="-25000"/>
              <a:t>1</a:t>
            </a:r>
            <a:r>
              <a:rPr lang="en-US" sz="1800"/>
              <a:t>=constant, and increase deflection angle, </a:t>
            </a:r>
            <a:r>
              <a:rPr lang="en-US" sz="1800">
                <a:latin typeface="Symbol" pitchFamily="18" charset="2"/>
              </a:rPr>
              <a:t>q</a:t>
            </a:r>
          </a:p>
          <a:p>
            <a:pPr lvl="1"/>
            <a:r>
              <a:rPr lang="en-US" sz="1800"/>
              <a:t>M</a:t>
            </a:r>
            <a:r>
              <a:rPr lang="en-US" sz="1800" baseline="-25000"/>
              <a:t>1</a:t>
            </a:r>
            <a:r>
              <a:rPr lang="en-US" sz="1800"/>
              <a:t>=2.0, </a:t>
            </a:r>
            <a:r>
              <a:rPr lang="en-US" sz="1800">
                <a:latin typeface="Symbol" pitchFamily="18" charset="2"/>
              </a:rPr>
              <a:t>q</a:t>
            </a:r>
            <a:r>
              <a:rPr lang="en-US" sz="1800"/>
              <a:t>=10</a:t>
            </a:r>
            <a:r>
              <a:rPr lang="en-US" sz="1800">
                <a:cs typeface="Times New Roman" pitchFamily="18" charset="0"/>
              </a:rPr>
              <a:t>°, </a:t>
            </a:r>
            <a:r>
              <a:rPr lang="en-US" sz="1800">
                <a:latin typeface="Symbol" pitchFamily="18" charset="2"/>
                <a:cs typeface="Times New Roman" pitchFamily="18" charset="0"/>
              </a:rPr>
              <a:t>b</a:t>
            </a:r>
            <a:r>
              <a:rPr lang="en-US" sz="1800">
                <a:cs typeface="Times New Roman" pitchFamily="18" charset="0"/>
              </a:rPr>
              <a:t>=39.2°</a:t>
            </a:r>
          </a:p>
          <a:p>
            <a:pPr lvl="1"/>
            <a:r>
              <a:rPr lang="en-US" sz="1800">
                <a:cs typeface="Times New Roman" pitchFamily="18" charset="0"/>
              </a:rPr>
              <a:t>M</a:t>
            </a:r>
            <a:r>
              <a:rPr lang="en-US" sz="1800" baseline="-25000">
                <a:cs typeface="Times New Roman" pitchFamily="18" charset="0"/>
              </a:rPr>
              <a:t>1</a:t>
            </a:r>
            <a:r>
              <a:rPr lang="en-US" sz="1800">
                <a:cs typeface="Times New Roman" pitchFamily="18" charset="0"/>
              </a:rPr>
              <a:t>=2.0, </a:t>
            </a:r>
            <a:r>
              <a:rPr lang="en-US" sz="1800">
                <a:latin typeface="Symbol" pitchFamily="18" charset="2"/>
                <a:cs typeface="Times New Roman" pitchFamily="18" charset="0"/>
              </a:rPr>
              <a:t>q</a:t>
            </a:r>
            <a:r>
              <a:rPr lang="en-US" sz="1800">
                <a:cs typeface="Times New Roman" pitchFamily="18" charset="0"/>
              </a:rPr>
              <a:t>=20°, </a:t>
            </a:r>
            <a:r>
              <a:rPr lang="en-US" sz="1800">
                <a:latin typeface="Symbol" pitchFamily="18" charset="2"/>
                <a:cs typeface="Times New Roman" pitchFamily="18" charset="0"/>
              </a:rPr>
              <a:t>b</a:t>
            </a:r>
            <a:r>
              <a:rPr lang="en-US" sz="1800">
                <a:cs typeface="Times New Roman" pitchFamily="18" charset="0"/>
              </a:rPr>
              <a:t>=53°</a:t>
            </a:r>
          </a:p>
          <a:p>
            <a:pPr lvl="1"/>
            <a:r>
              <a:rPr lang="en-US" sz="1800">
                <a:cs typeface="Times New Roman" pitchFamily="18" charset="0"/>
              </a:rPr>
              <a:t>Shock on right is stronger</a:t>
            </a:r>
          </a:p>
        </p:txBody>
      </p:sp>
      <p:pic>
        <p:nvPicPr>
          <p:cNvPr id="841732" name="Picture 4"/>
          <p:cNvPicPr>
            <a:picLocks noChangeAspect="1" noChangeArrowheads="1"/>
          </p:cNvPicPr>
          <p:nvPr/>
        </p:nvPicPr>
        <p:blipFill>
          <a:blip r:embed="rId2"/>
          <a:srcRect l="7922" t="39528" r="5493" b="4724"/>
          <a:stretch>
            <a:fillRect/>
          </a:stretch>
        </p:blipFill>
        <p:spPr bwMode="auto">
          <a:xfrm rot="10800000">
            <a:off x="163513" y="558800"/>
            <a:ext cx="3074987" cy="231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41733" name="Picture 5"/>
          <p:cNvPicPr>
            <a:picLocks noChangeAspect="1" noChangeArrowheads="1"/>
          </p:cNvPicPr>
          <p:nvPr/>
        </p:nvPicPr>
        <p:blipFill>
          <a:blip r:embed="rId3"/>
          <a:srcRect l="5626" t="58398" r="5991"/>
          <a:stretch>
            <a:fillRect/>
          </a:stretch>
        </p:blipFill>
        <p:spPr bwMode="auto">
          <a:xfrm rot="10800000">
            <a:off x="150813" y="3040063"/>
            <a:ext cx="3021012" cy="142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41734" name="Picture 6"/>
          <p:cNvPicPr>
            <a:picLocks noChangeAspect="1" noChangeArrowheads="1"/>
          </p:cNvPicPr>
          <p:nvPr/>
        </p:nvPicPr>
        <p:blipFill>
          <a:blip r:embed="rId3"/>
          <a:srcRect l="15759" t="13286" r="15186" b="51846"/>
          <a:stretch>
            <a:fillRect/>
          </a:stretch>
        </p:blipFill>
        <p:spPr bwMode="auto">
          <a:xfrm rot="10800000">
            <a:off x="152400" y="5130800"/>
            <a:ext cx="2733675" cy="1382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2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/>
              <a:t>OBLIQUE SHOCKS AND EXPANSIONS</a:t>
            </a:r>
          </a:p>
        </p:txBody>
      </p:sp>
      <p:sp>
        <p:nvSpPr>
          <p:cNvPr id="842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3363" y="5037138"/>
            <a:ext cx="5024437" cy="1144587"/>
          </a:xfrm>
        </p:spPr>
        <p:txBody>
          <a:bodyPr/>
          <a:lstStyle/>
          <a:p>
            <a:r>
              <a:rPr lang="en-US" sz="1800"/>
              <a:t>Prandtl-Meyer function, tabulated for </a:t>
            </a:r>
            <a:r>
              <a:rPr lang="en-US" sz="1800">
                <a:latin typeface="Symbol" pitchFamily="18" charset="2"/>
              </a:rPr>
              <a:t>g</a:t>
            </a:r>
            <a:r>
              <a:rPr lang="en-US" sz="1800"/>
              <a:t>=1.4 in Appendix C (any compressible flow text book)</a:t>
            </a:r>
          </a:p>
          <a:p>
            <a:r>
              <a:rPr lang="en-US" sz="1800"/>
              <a:t>Highly useful in supersonic airfoil calculations</a:t>
            </a:r>
          </a:p>
          <a:p>
            <a:endParaRPr lang="en-US" sz="1800"/>
          </a:p>
        </p:txBody>
      </p:sp>
      <p:pic>
        <p:nvPicPr>
          <p:cNvPr id="842756" name="Picture 4"/>
          <p:cNvPicPr>
            <a:picLocks noChangeAspect="1" noChangeArrowheads="1"/>
          </p:cNvPicPr>
          <p:nvPr/>
        </p:nvPicPr>
        <p:blipFill>
          <a:blip r:embed="rId3"/>
          <a:srcRect l="4688" t="7971" r="4572" b="16716"/>
          <a:stretch>
            <a:fillRect/>
          </a:stretch>
        </p:blipFill>
        <p:spPr bwMode="auto">
          <a:xfrm>
            <a:off x="1227138" y="774700"/>
            <a:ext cx="6588125" cy="284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42757" name="Picture 5"/>
          <p:cNvPicPr>
            <a:picLocks noChangeAspect="1" noChangeArrowheads="1"/>
          </p:cNvPicPr>
          <p:nvPr/>
        </p:nvPicPr>
        <p:blipFill>
          <a:blip r:embed="rId4"/>
          <a:srcRect l="11504" t="20570" r="30435" b="8659"/>
          <a:stretch>
            <a:fillRect/>
          </a:stretch>
        </p:blipFill>
        <p:spPr bwMode="auto">
          <a:xfrm rot="10800000">
            <a:off x="133350" y="3984625"/>
            <a:ext cx="3819525" cy="25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842758" name="Object 6"/>
          <p:cNvGraphicFramePr>
            <a:graphicFrameLocks noChangeAspect="1"/>
          </p:cNvGraphicFramePr>
          <p:nvPr>
            <p:ph idx="4294967295"/>
          </p:nvPr>
        </p:nvGraphicFramePr>
        <p:xfrm>
          <a:off x="4294188" y="4162425"/>
          <a:ext cx="4483100" cy="695325"/>
        </p:xfrm>
        <a:graphic>
          <a:graphicData uri="http://schemas.openxmlformats.org/presentationml/2006/ole">
            <p:oleObj spid="_x0000_s842758" name="Equation" r:id="rId5" imgW="3149280" imgH="469800" progId="Equation.3">
              <p:embed/>
            </p:oleObj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3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/>
              <a:t>TABULATION OF EXPANSION FUNCTION</a:t>
            </a:r>
          </a:p>
        </p:txBody>
      </p:sp>
      <p:pic>
        <p:nvPicPr>
          <p:cNvPr id="843779" name="Picture 3"/>
          <p:cNvPicPr>
            <a:picLocks noChangeAspect="1" noChangeArrowheads="1"/>
          </p:cNvPicPr>
          <p:nvPr/>
        </p:nvPicPr>
        <p:blipFill>
          <a:blip r:embed="rId2"/>
          <a:srcRect l="5310" t="3885" b="2779"/>
          <a:stretch>
            <a:fillRect/>
          </a:stretch>
        </p:blipFill>
        <p:spPr bwMode="auto">
          <a:xfrm>
            <a:off x="182563" y="720725"/>
            <a:ext cx="4699000" cy="575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43780" name="Picture 4"/>
          <p:cNvPicPr>
            <a:picLocks noChangeAspect="1" noChangeArrowheads="1"/>
          </p:cNvPicPr>
          <p:nvPr/>
        </p:nvPicPr>
        <p:blipFill>
          <a:blip r:embed="rId3"/>
          <a:srcRect l="5606" t="2110" r="4419"/>
          <a:stretch>
            <a:fillRect/>
          </a:stretch>
        </p:blipFill>
        <p:spPr bwMode="auto">
          <a:xfrm>
            <a:off x="4814888" y="738188"/>
            <a:ext cx="3937000" cy="597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28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" y="152400"/>
            <a:ext cx="8763000" cy="376238"/>
          </a:xfrm>
        </p:spPr>
        <p:txBody>
          <a:bodyPr/>
          <a:lstStyle/>
          <a:p>
            <a:r>
              <a:rPr lang="en-US" sz="2800"/>
              <a:t>SWEPT WINGS: SUPERSONIC FLIGHT</a:t>
            </a:r>
          </a:p>
        </p:txBody>
      </p:sp>
      <p:pic>
        <p:nvPicPr>
          <p:cNvPr id="802819" name="Picture 3" descr="SCN_20050206163726_001"/>
          <p:cNvPicPr>
            <a:picLocks noChangeAspect="1" noChangeArrowheads="1"/>
          </p:cNvPicPr>
          <p:nvPr/>
        </p:nvPicPr>
        <p:blipFill>
          <a:blip r:embed="rId3"/>
          <a:srcRect l="34552" t="22664" r="42497" b="58849"/>
          <a:stretch>
            <a:fillRect/>
          </a:stretch>
        </p:blipFill>
        <p:spPr bwMode="auto">
          <a:xfrm>
            <a:off x="6138863" y="2363788"/>
            <a:ext cx="2767012" cy="2836862"/>
          </a:xfrm>
          <a:prstGeom prst="rect">
            <a:avLst/>
          </a:prstGeom>
          <a:noFill/>
        </p:spPr>
      </p:pic>
      <p:sp>
        <p:nvSpPr>
          <p:cNvPr id="802820" name="Rectangle 4"/>
          <p:cNvSpPr>
            <a:spLocks noChangeArrowheads="1"/>
          </p:cNvSpPr>
          <p:nvPr/>
        </p:nvSpPr>
        <p:spPr bwMode="auto">
          <a:xfrm>
            <a:off x="207963" y="5180013"/>
            <a:ext cx="8726487" cy="155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1800"/>
              <a:t>If leading edge of swept wing is outside Mach cone, component of Mach number normal to leading edge is supersonic </a:t>
            </a:r>
            <a:r>
              <a:rPr lang="en-US" sz="1800">
                <a:cs typeface="Times New Roman" pitchFamily="18" charset="0"/>
              </a:rPr>
              <a:t>→ Large Wave Drag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1800">
                <a:cs typeface="Times New Roman" pitchFamily="18" charset="0"/>
              </a:rPr>
              <a:t>If leading edge of swept wing is inside Mach cone, component of Mach number normal to leading edge is subsonic → Reduced Wave Drag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1800">
                <a:cs typeface="Times New Roman" pitchFamily="18" charset="0"/>
              </a:rPr>
              <a:t>For supersonic flight, swept wings reduce wave drag</a:t>
            </a:r>
          </a:p>
        </p:txBody>
      </p:sp>
      <p:pic>
        <p:nvPicPr>
          <p:cNvPr id="802821" name="Picture 5" descr="SCN_20050206163726_001"/>
          <p:cNvPicPr>
            <a:picLocks noChangeAspect="1" noChangeArrowheads="1"/>
          </p:cNvPicPr>
          <p:nvPr/>
        </p:nvPicPr>
        <p:blipFill>
          <a:blip r:embed="rId3"/>
          <a:srcRect l="2069" t="22664" r="70346" b="60721"/>
          <a:stretch>
            <a:fillRect/>
          </a:stretch>
        </p:blipFill>
        <p:spPr bwMode="auto">
          <a:xfrm>
            <a:off x="169863" y="2595563"/>
            <a:ext cx="3325812" cy="2549525"/>
          </a:xfrm>
          <a:prstGeom prst="rect">
            <a:avLst/>
          </a:prstGeom>
          <a:noFill/>
        </p:spPr>
      </p:pic>
      <p:graphicFrame>
        <p:nvGraphicFramePr>
          <p:cNvPr id="802822" name="Object 6"/>
          <p:cNvGraphicFramePr>
            <a:graphicFrameLocks noChangeAspect="1"/>
          </p:cNvGraphicFramePr>
          <p:nvPr>
            <p:ph idx="1"/>
          </p:nvPr>
        </p:nvGraphicFramePr>
        <p:xfrm>
          <a:off x="3570288" y="3270250"/>
          <a:ext cx="2547937" cy="1241425"/>
        </p:xfrm>
        <a:graphic>
          <a:graphicData uri="http://schemas.openxmlformats.org/presentationml/2006/ole">
            <p:oleObj spid="_x0000_s802822" name="Equation" r:id="rId4" imgW="990360" imgH="482400" progId="Equation.3">
              <p:embed/>
            </p:oleObj>
          </a:graphicData>
        </a:graphic>
      </p:graphicFrame>
      <p:sp>
        <p:nvSpPr>
          <p:cNvPr id="802823" name="Rectangle 7"/>
          <p:cNvSpPr>
            <a:spLocks noChangeArrowheads="1"/>
          </p:cNvSpPr>
          <p:nvPr/>
        </p:nvSpPr>
        <p:spPr bwMode="auto">
          <a:xfrm>
            <a:off x="3459163" y="3201988"/>
            <a:ext cx="2770187" cy="1312862"/>
          </a:xfrm>
          <a:prstGeom prst="rect">
            <a:avLst/>
          </a:prstGeom>
          <a:noFill/>
          <a:ln w="12700">
            <a:solidFill>
              <a:schemeClr val="accent2"/>
            </a:solidFill>
            <a:prstDash val="lgDash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802824" name="Picture 8" descr="SCN_20050206163448_001"/>
          <p:cNvPicPr>
            <a:picLocks noChangeAspect="1" noChangeArrowheads="1"/>
          </p:cNvPicPr>
          <p:nvPr/>
        </p:nvPicPr>
        <p:blipFill>
          <a:blip r:embed="rId5"/>
          <a:srcRect l="25217" t="55225" r="4140" b="25505"/>
          <a:stretch>
            <a:fillRect/>
          </a:stretch>
        </p:blipFill>
        <p:spPr bwMode="auto">
          <a:xfrm>
            <a:off x="644525" y="636588"/>
            <a:ext cx="6451600" cy="22399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3842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" y="152400"/>
            <a:ext cx="8763000" cy="349250"/>
          </a:xfrm>
        </p:spPr>
        <p:txBody>
          <a:bodyPr/>
          <a:lstStyle/>
          <a:p>
            <a:r>
              <a:rPr lang="en-US" sz="2800"/>
              <a:t>WING SWEEP COMPARISON</a:t>
            </a:r>
          </a:p>
        </p:txBody>
      </p:sp>
      <p:pic>
        <p:nvPicPr>
          <p:cNvPr id="803843" name="Picture 3" descr="Shock waves with different swept wings"/>
          <p:cNvPicPr>
            <a:picLocks noChangeAspect="1" noChangeArrowheads="1"/>
          </p:cNvPicPr>
          <p:nvPr/>
        </p:nvPicPr>
        <p:blipFill>
          <a:blip r:embed="rId2"/>
          <a:srcRect r="15086" b="48500"/>
          <a:stretch>
            <a:fillRect/>
          </a:stretch>
        </p:blipFill>
        <p:spPr bwMode="auto">
          <a:xfrm>
            <a:off x="479425" y="4049713"/>
            <a:ext cx="3609975" cy="2741612"/>
          </a:xfrm>
          <a:prstGeom prst="rect">
            <a:avLst/>
          </a:prstGeom>
          <a:noFill/>
        </p:spPr>
      </p:pic>
      <p:pic>
        <p:nvPicPr>
          <p:cNvPr id="803844" name="Picture 4" descr="Shock waves with different swept wings"/>
          <p:cNvPicPr>
            <a:picLocks noChangeAspect="1" noChangeArrowheads="1"/>
          </p:cNvPicPr>
          <p:nvPr/>
        </p:nvPicPr>
        <p:blipFill>
          <a:blip r:embed="rId2"/>
          <a:srcRect t="51167" r="12169"/>
          <a:stretch>
            <a:fillRect/>
          </a:stretch>
        </p:blipFill>
        <p:spPr bwMode="auto">
          <a:xfrm>
            <a:off x="4675188" y="4048125"/>
            <a:ext cx="3941762" cy="2743200"/>
          </a:xfrm>
          <a:prstGeom prst="rect">
            <a:avLst/>
          </a:prstGeom>
          <a:noFill/>
        </p:spPr>
      </p:pic>
      <p:pic>
        <p:nvPicPr>
          <p:cNvPr id="803845" name="Picture 5" descr="63194(tac)f-100d-018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8" y="1058863"/>
            <a:ext cx="3967162" cy="2973387"/>
          </a:xfrm>
          <a:prstGeom prst="rect">
            <a:avLst/>
          </a:prstGeom>
          <a:noFill/>
        </p:spPr>
      </p:pic>
      <p:pic>
        <p:nvPicPr>
          <p:cNvPr id="803846" name="Picture 6" descr="Lighti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91050" y="1060450"/>
            <a:ext cx="4113213" cy="2968625"/>
          </a:xfrm>
          <a:prstGeom prst="rect">
            <a:avLst/>
          </a:prstGeom>
          <a:noFill/>
        </p:spPr>
      </p:pic>
      <p:sp>
        <p:nvSpPr>
          <p:cNvPr id="803847" name="Text Box 7"/>
          <p:cNvSpPr txBox="1">
            <a:spLocks noChangeArrowheads="1"/>
          </p:cNvSpPr>
          <p:nvPr/>
        </p:nvSpPr>
        <p:spPr bwMode="auto">
          <a:xfrm>
            <a:off x="1716088" y="603250"/>
            <a:ext cx="1133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F-100D</a:t>
            </a:r>
          </a:p>
        </p:txBody>
      </p:sp>
      <p:sp>
        <p:nvSpPr>
          <p:cNvPr id="803848" name="Text Box 8"/>
          <p:cNvSpPr txBox="1">
            <a:spLocks noChangeArrowheads="1"/>
          </p:cNvSpPr>
          <p:nvPr/>
        </p:nvSpPr>
        <p:spPr bwMode="auto">
          <a:xfrm>
            <a:off x="5451475" y="619125"/>
            <a:ext cx="2390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English Lightning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4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/>
              <a:t>SWEPT WINGS: SUPERSONIC FLIGHT</a:t>
            </a:r>
          </a:p>
        </p:txBody>
      </p:sp>
      <p:pic>
        <p:nvPicPr>
          <p:cNvPr id="804867" name="Picture 3" descr="Su-27-1"/>
          <p:cNvPicPr>
            <a:picLocks noChangeAspect="1" noChangeArrowheads="1"/>
          </p:cNvPicPr>
          <p:nvPr/>
        </p:nvPicPr>
        <p:blipFill>
          <a:blip r:embed="rId2"/>
          <a:srcRect l="35460" t="25217" r="32161" b="23793"/>
          <a:stretch>
            <a:fillRect/>
          </a:stretch>
        </p:blipFill>
        <p:spPr bwMode="auto">
          <a:xfrm>
            <a:off x="5546725" y="1066800"/>
            <a:ext cx="3403600" cy="4384675"/>
          </a:xfrm>
          <a:prstGeom prst="rect">
            <a:avLst/>
          </a:prstGeom>
          <a:noFill/>
        </p:spPr>
      </p:pic>
      <p:sp>
        <p:nvSpPr>
          <p:cNvPr id="804868" name="Line 4"/>
          <p:cNvSpPr>
            <a:spLocks noChangeShapeType="1"/>
          </p:cNvSpPr>
          <p:nvPr/>
        </p:nvSpPr>
        <p:spPr bwMode="auto">
          <a:xfrm>
            <a:off x="6894513" y="1228725"/>
            <a:ext cx="481012" cy="437515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04869" name="Line 5"/>
          <p:cNvSpPr>
            <a:spLocks noChangeShapeType="1"/>
          </p:cNvSpPr>
          <p:nvPr/>
        </p:nvSpPr>
        <p:spPr bwMode="auto">
          <a:xfrm>
            <a:off x="6907213" y="1473200"/>
            <a:ext cx="1974850" cy="2890838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04870" name="Text Box 6"/>
          <p:cNvSpPr txBox="1">
            <a:spLocks noChangeArrowheads="1"/>
          </p:cNvSpPr>
          <p:nvPr/>
        </p:nvSpPr>
        <p:spPr bwMode="auto">
          <a:xfrm>
            <a:off x="6240463" y="5510213"/>
            <a:ext cx="210502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 typeface="Symbol" pitchFamily="18" charset="2"/>
              <a:buChar char="q"/>
            </a:pPr>
            <a:r>
              <a:rPr lang="en-US">
                <a:latin typeface="Symbol" pitchFamily="18" charset="2"/>
              </a:rPr>
              <a:t> ~ 26</a:t>
            </a:r>
            <a:r>
              <a:rPr lang="en-US">
                <a:cs typeface="Times New Roman" pitchFamily="18" charset="0"/>
              </a:rPr>
              <a:t>º</a:t>
            </a:r>
          </a:p>
          <a:p>
            <a:pPr>
              <a:buFont typeface="Symbol" pitchFamily="18" charset="2"/>
              <a:buNone/>
            </a:pPr>
            <a:r>
              <a:rPr lang="en-US">
                <a:latin typeface="Symbol" pitchFamily="18" charset="2"/>
                <a:cs typeface="Times New Roman" pitchFamily="18" charset="0"/>
              </a:rPr>
              <a:t>m</a:t>
            </a:r>
            <a:r>
              <a:rPr lang="en-US">
                <a:cs typeface="Times New Roman" pitchFamily="18" charset="0"/>
              </a:rPr>
              <a:t>(M=1.2) ~ 56º</a:t>
            </a:r>
          </a:p>
          <a:p>
            <a:pPr>
              <a:buFont typeface="Symbol" pitchFamily="18" charset="2"/>
              <a:buNone/>
            </a:pPr>
            <a:r>
              <a:rPr lang="en-US">
                <a:latin typeface="Symbol" pitchFamily="18" charset="2"/>
              </a:rPr>
              <a:t>m</a:t>
            </a:r>
            <a:r>
              <a:rPr lang="en-US"/>
              <a:t>(M=2.2) ~ 27º</a:t>
            </a:r>
          </a:p>
        </p:txBody>
      </p:sp>
      <p:sp>
        <p:nvSpPr>
          <p:cNvPr id="804871" name="Text Box 7"/>
          <p:cNvSpPr txBox="1">
            <a:spLocks noChangeArrowheads="1"/>
          </p:cNvSpPr>
          <p:nvPr/>
        </p:nvSpPr>
        <p:spPr bwMode="auto">
          <a:xfrm>
            <a:off x="7189788" y="2320925"/>
            <a:ext cx="342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Symbol" pitchFamily="18" charset="2"/>
              </a:rPr>
              <a:t>q</a:t>
            </a:r>
            <a:endParaRPr lang="en-US">
              <a:cs typeface="Times New Roman" pitchFamily="18" charset="0"/>
            </a:endParaRPr>
          </a:p>
        </p:txBody>
      </p:sp>
      <p:sp>
        <p:nvSpPr>
          <p:cNvPr id="804872" name="Text Box 8"/>
          <p:cNvSpPr txBox="1">
            <a:spLocks noChangeArrowheads="1"/>
          </p:cNvSpPr>
          <p:nvPr/>
        </p:nvSpPr>
        <p:spPr bwMode="auto">
          <a:xfrm>
            <a:off x="7886700" y="1106488"/>
            <a:ext cx="981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SU-27</a:t>
            </a:r>
          </a:p>
        </p:txBody>
      </p:sp>
      <p:pic>
        <p:nvPicPr>
          <p:cNvPr id="804873" name="Picture 9" descr="f14"/>
          <p:cNvPicPr>
            <a:picLocks noChangeAspect="1" noChangeArrowheads="1"/>
          </p:cNvPicPr>
          <p:nvPr/>
        </p:nvPicPr>
        <p:blipFill>
          <a:blip r:embed="rId3"/>
          <a:srcRect l="3770" t="7863" r="6665" b="7863"/>
          <a:stretch>
            <a:fillRect/>
          </a:stretch>
        </p:blipFill>
        <p:spPr bwMode="auto">
          <a:xfrm>
            <a:off x="692150" y="4179888"/>
            <a:ext cx="4519613" cy="2398712"/>
          </a:xfrm>
          <a:prstGeom prst="rect">
            <a:avLst/>
          </a:prstGeom>
          <a:noFill/>
        </p:spPr>
      </p:pic>
      <p:pic>
        <p:nvPicPr>
          <p:cNvPr id="804874" name="Picture 10" descr="F-14"/>
          <p:cNvPicPr>
            <a:picLocks noChangeAspect="1" noChangeArrowheads="1"/>
          </p:cNvPicPr>
          <p:nvPr/>
        </p:nvPicPr>
        <p:blipFill>
          <a:blip r:embed="rId4"/>
          <a:srcRect l="16174" t="14960" r="11353" b="20284"/>
          <a:stretch>
            <a:fillRect/>
          </a:stretch>
        </p:blipFill>
        <p:spPr bwMode="auto">
          <a:xfrm>
            <a:off x="668338" y="844550"/>
            <a:ext cx="4576762" cy="3260725"/>
          </a:xfrm>
          <a:prstGeom prst="rect">
            <a:avLst/>
          </a:prstGeom>
          <a:noFill/>
        </p:spPr>
      </p:pic>
      <p:sp>
        <p:nvSpPr>
          <p:cNvPr id="804875" name="Text Box 11"/>
          <p:cNvSpPr txBox="1">
            <a:spLocks noChangeArrowheads="1"/>
          </p:cNvSpPr>
          <p:nvPr/>
        </p:nvSpPr>
        <p:spPr bwMode="auto">
          <a:xfrm>
            <a:off x="4029075" y="946150"/>
            <a:ext cx="1076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M</a:t>
            </a:r>
            <a:r>
              <a:rPr lang="en-US" baseline="-25000">
                <a:cs typeface="Times New Roman" pitchFamily="18" charset="0"/>
              </a:rPr>
              <a:t>∞</a:t>
            </a:r>
            <a:r>
              <a:rPr lang="en-US"/>
              <a:t> &lt; 1</a:t>
            </a:r>
          </a:p>
        </p:txBody>
      </p:sp>
      <p:sp>
        <p:nvSpPr>
          <p:cNvPr id="804876" name="Text Box 12"/>
          <p:cNvSpPr txBox="1">
            <a:spLocks noChangeArrowheads="1"/>
          </p:cNvSpPr>
          <p:nvPr/>
        </p:nvSpPr>
        <p:spPr bwMode="auto">
          <a:xfrm>
            <a:off x="4035425" y="4240213"/>
            <a:ext cx="1076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M</a:t>
            </a:r>
            <a:r>
              <a:rPr lang="en-US" baseline="-25000">
                <a:cs typeface="Times New Roman" pitchFamily="18" charset="0"/>
              </a:rPr>
              <a:t>∞</a:t>
            </a:r>
            <a:r>
              <a:rPr lang="en-US"/>
              <a:t> &gt; 1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8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/>
              <a:t>SUPERSONIC INLETS</a:t>
            </a:r>
          </a:p>
        </p:txBody>
      </p:sp>
      <p:pic>
        <p:nvPicPr>
          <p:cNvPr id="828419" name="Picture 3" descr="f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8125" y="985838"/>
            <a:ext cx="3886200" cy="2597150"/>
          </a:xfrm>
          <a:prstGeom prst="rect">
            <a:avLst/>
          </a:prstGeom>
          <a:noFill/>
        </p:spPr>
      </p:pic>
      <p:pic>
        <p:nvPicPr>
          <p:cNvPr id="828420" name="Picture 4" descr="f15-01"/>
          <p:cNvPicPr>
            <a:picLocks noChangeAspect="1" noChangeArrowheads="1"/>
          </p:cNvPicPr>
          <p:nvPr/>
        </p:nvPicPr>
        <p:blipFill>
          <a:blip r:embed="rId3"/>
          <a:srcRect l="7660" t="26344" r="9483" b="30438"/>
          <a:stretch>
            <a:fillRect/>
          </a:stretch>
        </p:blipFill>
        <p:spPr bwMode="auto">
          <a:xfrm>
            <a:off x="4335463" y="728663"/>
            <a:ext cx="4498975" cy="1741487"/>
          </a:xfrm>
          <a:prstGeom prst="rect">
            <a:avLst/>
          </a:prstGeom>
          <a:noFill/>
        </p:spPr>
      </p:pic>
      <p:pic>
        <p:nvPicPr>
          <p:cNvPr id="828421" name="Picture 5" descr="f22-002"/>
          <p:cNvPicPr>
            <a:picLocks noChangeAspect="1" noChangeArrowheads="1"/>
          </p:cNvPicPr>
          <p:nvPr/>
        </p:nvPicPr>
        <p:blipFill>
          <a:blip r:embed="rId4"/>
          <a:srcRect t="11577" b="27228"/>
          <a:stretch>
            <a:fillRect/>
          </a:stretch>
        </p:blipFill>
        <p:spPr bwMode="auto">
          <a:xfrm>
            <a:off x="4391025" y="2697163"/>
            <a:ext cx="4384675" cy="1787525"/>
          </a:xfrm>
          <a:prstGeom prst="rect">
            <a:avLst/>
          </a:prstGeom>
          <a:noFill/>
        </p:spPr>
      </p:pic>
      <p:pic>
        <p:nvPicPr>
          <p:cNvPr id="828422" name="Picture 6" descr="SCN_20041019100658_001"/>
          <p:cNvPicPr>
            <a:picLocks noChangeAspect="1" noChangeArrowheads="1"/>
          </p:cNvPicPr>
          <p:nvPr/>
        </p:nvPicPr>
        <p:blipFill>
          <a:blip r:embed="rId5"/>
          <a:srcRect l="11501" t="40909" r="66991" b="43546"/>
          <a:stretch>
            <a:fillRect/>
          </a:stretch>
        </p:blipFill>
        <p:spPr bwMode="auto">
          <a:xfrm>
            <a:off x="496888" y="4152900"/>
            <a:ext cx="3367087" cy="1563688"/>
          </a:xfrm>
          <a:prstGeom prst="rect">
            <a:avLst/>
          </a:prstGeom>
          <a:noFill/>
        </p:spPr>
      </p:pic>
      <p:pic>
        <p:nvPicPr>
          <p:cNvPr id="828423" name="Picture 7" descr="SCN_20041019100658_001"/>
          <p:cNvPicPr>
            <a:picLocks noChangeAspect="1" noChangeArrowheads="1"/>
          </p:cNvPicPr>
          <p:nvPr/>
        </p:nvPicPr>
        <p:blipFill>
          <a:blip r:embed="rId6" cstate="print"/>
          <a:srcRect l="58696" t="61142" r="6033" b="25064"/>
          <a:stretch>
            <a:fillRect/>
          </a:stretch>
        </p:blipFill>
        <p:spPr bwMode="auto">
          <a:xfrm>
            <a:off x="4206875" y="4918075"/>
            <a:ext cx="4754563" cy="1195388"/>
          </a:xfrm>
          <a:prstGeom prst="rect">
            <a:avLst/>
          </a:prstGeom>
          <a:noFill/>
        </p:spPr>
      </p:pic>
      <p:sp>
        <p:nvSpPr>
          <p:cNvPr id="828424" name="Text Box 8"/>
          <p:cNvSpPr txBox="1">
            <a:spLocks noChangeArrowheads="1"/>
          </p:cNvSpPr>
          <p:nvPr/>
        </p:nvSpPr>
        <p:spPr bwMode="auto">
          <a:xfrm>
            <a:off x="898525" y="5927725"/>
            <a:ext cx="2565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/>
              <a:t>Normal Shock Diffuser</a:t>
            </a:r>
          </a:p>
        </p:txBody>
      </p:sp>
      <p:sp>
        <p:nvSpPr>
          <p:cNvPr id="828425" name="Text Box 9"/>
          <p:cNvSpPr txBox="1">
            <a:spLocks noChangeArrowheads="1"/>
          </p:cNvSpPr>
          <p:nvPr/>
        </p:nvSpPr>
        <p:spPr bwMode="auto">
          <a:xfrm>
            <a:off x="5280025" y="6188075"/>
            <a:ext cx="26082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/>
              <a:t>Oblique Shock Diffuser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42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" y="109538"/>
            <a:ext cx="8763000" cy="484187"/>
          </a:xfrm>
        </p:spPr>
        <p:txBody>
          <a:bodyPr/>
          <a:lstStyle/>
          <a:p>
            <a:r>
              <a:rPr lang="en-US" sz="2800"/>
              <a:t>SUPERSONIC/HYPERSONIC VEHICLES</a:t>
            </a:r>
          </a:p>
        </p:txBody>
      </p:sp>
      <p:pic>
        <p:nvPicPr>
          <p:cNvPr id="829443" name="Picture 3" descr="Conceptual view of the supposed Auror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59450" y="4487863"/>
            <a:ext cx="3198813" cy="2070100"/>
          </a:xfrm>
          <a:prstGeom prst="rect">
            <a:avLst/>
          </a:prstGeom>
          <a:noFill/>
        </p:spPr>
      </p:pic>
      <p:pic>
        <p:nvPicPr>
          <p:cNvPr id="829444" name="Picture 4" descr="SCN_20041209084253_001"/>
          <p:cNvPicPr>
            <a:picLocks noChangeAspect="1" noChangeArrowheads="1"/>
          </p:cNvPicPr>
          <p:nvPr/>
        </p:nvPicPr>
        <p:blipFill>
          <a:blip r:embed="rId3"/>
          <a:srcRect l="23148" t="50999" r="19907" b="21909"/>
          <a:stretch>
            <a:fillRect/>
          </a:stretch>
        </p:blipFill>
        <p:spPr bwMode="auto">
          <a:xfrm>
            <a:off x="104775" y="3255963"/>
            <a:ext cx="5484813" cy="3321050"/>
          </a:xfrm>
          <a:prstGeom prst="rect">
            <a:avLst/>
          </a:prstGeom>
          <a:noFill/>
        </p:spPr>
      </p:pic>
      <p:pic>
        <p:nvPicPr>
          <p:cNvPr id="829445" name="Picture 5" descr="X-43"/>
          <p:cNvPicPr>
            <a:picLocks noChangeAspect="1" noChangeArrowheads="1"/>
          </p:cNvPicPr>
          <p:nvPr/>
        </p:nvPicPr>
        <p:blipFill>
          <a:blip r:embed="rId4"/>
          <a:srcRect l="3978" t="20959" r="9282" b="47360"/>
          <a:stretch>
            <a:fillRect/>
          </a:stretch>
        </p:blipFill>
        <p:spPr bwMode="auto">
          <a:xfrm>
            <a:off x="106363" y="749300"/>
            <a:ext cx="5484812" cy="1844675"/>
          </a:xfrm>
          <a:prstGeom prst="rect">
            <a:avLst/>
          </a:prstGeom>
          <a:noFill/>
        </p:spPr>
      </p:pic>
      <p:pic>
        <p:nvPicPr>
          <p:cNvPr id="829446" name="Picture 6" descr="sr71-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59450" y="750888"/>
            <a:ext cx="3198813" cy="34115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5890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" y="152400"/>
            <a:ext cx="8763000" cy="254000"/>
          </a:xfrm>
        </p:spPr>
        <p:txBody>
          <a:bodyPr/>
          <a:lstStyle/>
          <a:p>
            <a:r>
              <a:rPr lang="en-US" sz="2800"/>
              <a:t>EXAMPLE OF SUPERSONIC AIRFOILS</a:t>
            </a:r>
          </a:p>
        </p:txBody>
      </p:sp>
      <p:pic>
        <p:nvPicPr>
          <p:cNvPr id="805891" name="Picture 3" descr="Positive_AO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91050" y="581025"/>
            <a:ext cx="4113213" cy="4113213"/>
          </a:xfrm>
          <a:prstGeom prst="rect">
            <a:avLst/>
          </a:prstGeom>
          <a:noFill/>
        </p:spPr>
      </p:pic>
      <p:pic>
        <p:nvPicPr>
          <p:cNvPr id="805892" name="Picture 4" descr="Supersonic Airfoil at zero AO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5463" y="579438"/>
            <a:ext cx="4113212" cy="4113212"/>
          </a:xfrm>
          <a:prstGeom prst="rect">
            <a:avLst/>
          </a:prstGeom>
          <a:noFill/>
        </p:spPr>
      </p:pic>
      <p:pic>
        <p:nvPicPr>
          <p:cNvPr id="805893" name="Picture 5" descr="E-6511"/>
          <p:cNvPicPr>
            <a:picLocks noChangeAspect="1" noChangeArrowheads="1"/>
          </p:cNvPicPr>
          <p:nvPr/>
        </p:nvPicPr>
        <p:blipFill>
          <a:blip r:embed="rId4"/>
          <a:srcRect t="38542" b="34375"/>
          <a:stretch>
            <a:fillRect/>
          </a:stretch>
        </p:blipFill>
        <p:spPr bwMode="auto">
          <a:xfrm>
            <a:off x="714375" y="4619625"/>
            <a:ext cx="7715250" cy="1860550"/>
          </a:xfrm>
          <a:prstGeom prst="rect">
            <a:avLst/>
          </a:prstGeom>
          <a:noFill/>
        </p:spPr>
      </p:pic>
      <p:sp>
        <p:nvSpPr>
          <p:cNvPr id="805894" name="Text Box 6"/>
          <p:cNvSpPr txBox="1">
            <a:spLocks noChangeArrowheads="1"/>
          </p:cNvSpPr>
          <p:nvPr/>
        </p:nvSpPr>
        <p:spPr bwMode="auto">
          <a:xfrm>
            <a:off x="2043113" y="6438900"/>
            <a:ext cx="50593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/>
              <a:t>http://odin.prohosting.com/~evgenik1/wing.htm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2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/>
              <a:t>PERTINENT SECTIONS</a:t>
            </a:r>
          </a:p>
        </p:txBody>
      </p:sp>
      <p:sp>
        <p:nvSpPr>
          <p:cNvPr id="832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Chapter 9: Oblique shock and expansion waves</a:t>
            </a:r>
          </a:p>
          <a:p>
            <a:pPr lvl="1"/>
            <a:r>
              <a:rPr lang="en-US">
                <a:cs typeface="Times New Roman" pitchFamily="18" charset="0"/>
              </a:rPr>
              <a:t>§9.2: Oblique shock relations</a:t>
            </a:r>
          </a:p>
          <a:p>
            <a:pPr lvl="2"/>
            <a:r>
              <a:rPr lang="en-US">
                <a:cs typeface="Times New Roman" pitchFamily="18" charset="0"/>
              </a:rPr>
              <a:t>Tangential component of flow velocity is constant across an oblique shock</a:t>
            </a:r>
          </a:p>
          <a:p>
            <a:pPr lvl="2"/>
            <a:r>
              <a:rPr lang="en-US">
                <a:cs typeface="Times New Roman" pitchFamily="18" charset="0"/>
              </a:rPr>
              <a:t>Changes across an oblique shock wave are governed only by the component of velocity normal to the shock wave (exactly the same equations for a normal shock wave)</a:t>
            </a:r>
          </a:p>
          <a:p>
            <a:pPr lvl="1"/>
            <a:r>
              <a:rPr lang="en-US">
                <a:cs typeface="Times New Roman" pitchFamily="18" charset="0"/>
              </a:rPr>
              <a:t>§9.3: Difference between supersonic flow over a wedge (2D, infinite) and a cone (3D, finite)</a:t>
            </a:r>
          </a:p>
          <a:p>
            <a:pPr lvl="1"/>
            <a:r>
              <a:rPr lang="en-US">
                <a:cs typeface="Times New Roman" pitchFamily="18" charset="0"/>
              </a:rPr>
              <a:t>§9.4: Shock interactions and reflections</a:t>
            </a:r>
          </a:p>
          <a:p>
            <a:pPr lvl="1"/>
            <a:r>
              <a:rPr lang="en-US">
                <a:cs typeface="Times New Roman" pitchFamily="18" charset="0"/>
              </a:rPr>
              <a:t>§9.5: Detached shock waves in front of blunt bodies</a:t>
            </a:r>
          </a:p>
          <a:p>
            <a:pPr lvl="1"/>
            <a:r>
              <a:rPr lang="en-US">
                <a:cs typeface="Times New Roman" pitchFamily="18" charset="0"/>
              </a:rPr>
              <a:t>§9.6: Prandtl-Meyer expansion waves</a:t>
            </a:r>
          </a:p>
          <a:p>
            <a:pPr lvl="2"/>
            <a:r>
              <a:rPr lang="en-US">
                <a:cs typeface="Times New Roman" pitchFamily="18" charset="0"/>
              </a:rPr>
              <a:t>Occur when supersonic flow is turned away from itself</a:t>
            </a:r>
          </a:p>
          <a:p>
            <a:pPr lvl="2"/>
            <a:r>
              <a:rPr lang="en-US">
                <a:cs typeface="Times New Roman" pitchFamily="18" charset="0"/>
              </a:rPr>
              <a:t>Expansion process is isentropic</a:t>
            </a:r>
          </a:p>
          <a:p>
            <a:pPr lvl="2"/>
            <a:r>
              <a:rPr lang="en-US">
                <a:cs typeface="Times New Roman" pitchFamily="18" charset="0"/>
              </a:rPr>
              <a:t>Prandtl-Meyer expansion function (Appendix C)</a:t>
            </a:r>
          </a:p>
          <a:p>
            <a:pPr lvl="1"/>
            <a:r>
              <a:rPr lang="en-US">
                <a:cs typeface="Times New Roman" pitchFamily="18" charset="0"/>
              </a:rPr>
              <a:t>§9.7: Application t supersonic airfoils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5106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" y="88900"/>
            <a:ext cx="8763000" cy="374650"/>
          </a:xfrm>
        </p:spPr>
        <p:txBody>
          <a:bodyPr/>
          <a:lstStyle/>
          <a:p>
            <a:r>
              <a:rPr lang="en-US" sz="2800"/>
              <a:t>EXAMPLES OF SUPERSONIC WAVE DRAG</a:t>
            </a:r>
          </a:p>
        </p:txBody>
      </p:sp>
      <p:pic>
        <p:nvPicPr>
          <p:cNvPr id="815107" name="Picture 3" descr="SCN_20050206163448_001"/>
          <p:cNvPicPr>
            <a:picLocks noChangeAspect="1" noChangeArrowheads="1"/>
          </p:cNvPicPr>
          <p:nvPr/>
        </p:nvPicPr>
        <p:blipFill>
          <a:blip r:embed="rId2"/>
          <a:srcRect l="25217" t="55225" r="4140" b="25505"/>
          <a:stretch>
            <a:fillRect/>
          </a:stretch>
        </p:blipFill>
        <p:spPr bwMode="auto">
          <a:xfrm>
            <a:off x="3224213" y="490538"/>
            <a:ext cx="5581650" cy="1938337"/>
          </a:xfrm>
          <a:prstGeom prst="rect">
            <a:avLst/>
          </a:prstGeom>
          <a:noFill/>
        </p:spPr>
      </p:pic>
      <p:pic>
        <p:nvPicPr>
          <p:cNvPr id="815108" name="Picture 4" descr="homepagebild5"/>
          <p:cNvPicPr>
            <a:picLocks noChangeAspect="1" noChangeArrowheads="1"/>
          </p:cNvPicPr>
          <p:nvPr/>
        </p:nvPicPr>
        <p:blipFill>
          <a:blip r:embed="rId3"/>
          <a:srcRect b="32819"/>
          <a:stretch>
            <a:fillRect/>
          </a:stretch>
        </p:blipFill>
        <p:spPr bwMode="auto">
          <a:xfrm>
            <a:off x="147638" y="4953000"/>
            <a:ext cx="4984750" cy="1725613"/>
          </a:xfrm>
          <a:prstGeom prst="rect">
            <a:avLst/>
          </a:prstGeom>
          <a:noFill/>
        </p:spPr>
      </p:pic>
      <p:pic>
        <p:nvPicPr>
          <p:cNvPr id="815109" name="Picture 5" descr="Mach 2 Re-entry Vehicle"/>
          <p:cNvPicPr>
            <a:picLocks noChangeAspect="1" noChangeArrowheads="1"/>
          </p:cNvPicPr>
          <p:nvPr/>
        </p:nvPicPr>
        <p:blipFill>
          <a:blip r:embed="rId4"/>
          <a:srcRect l="2766" t="20265" r="3171" b="15947"/>
          <a:stretch>
            <a:fillRect/>
          </a:stretch>
        </p:blipFill>
        <p:spPr bwMode="auto">
          <a:xfrm>
            <a:off x="5821363" y="1857375"/>
            <a:ext cx="2228850" cy="1309688"/>
          </a:xfrm>
          <a:prstGeom prst="rect">
            <a:avLst/>
          </a:prstGeom>
          <a:noFill/>
        </p:spPr>
      </p:pic>
      <p:pic>
        <p:nvPicPr>
          <p:cNvPr id="815110" name="Picture 6" descr="Sshock"/>
          <p:cNvPicPr>
            <a:picLocks noChangeAspect="1" noChangeArrowheads="1"/>
          </p:cNvPicPr>
          <p:nvPr/>
        </p:nvPicPr>
        <p:blipFill>
          <a:blip r:embed="rId5"/>
          <a:srcRect t="12973" b="23340"/>
          <a:stretch>
            <a:fillRect/>
          </a:stretch>
        </p:blipFill>
        <p:spPr bwMode="auto">
          <a:xfrm>
            <a:off x="5222875" y="4787900"/>
            <a:ext cx="3827463" cy="1905000"/>
          </a:xfrm>
          <a:prstGeom prst="rect">
            <a:avLst/>
          </a:prstGeom>
          <a:noFill/>
        </p:spPr>
      </p:pic>
      <p:pic>
        <p:nvPicPr>
          <p:cNvPr id="815111" name="Picture 7" descr="action-04-03-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7638" y="652463"/>
            <a:ext cx="2908300" cy="2908300"/>
          </a:xfrm>
          <a:prstGeom prst="rect">
            <a:avLst/>
          </a:prstGeom>
          <a:noFill/>
        </p:spPr>
      </p:pic>
      <p:pic>
        <p:nvPicPr>
          <p:cNvPr id="815112" name="Picture 8" descr="A-23753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 l="10275" t="9978" r="11433" b="9978"/>
          <a:stretch>
            <a:fillRect/>
          </a:stretch>
        </p:blipFill>
        <p:spPr bwMode="auto">
          <a:xfrm>
            <a:off x="3148013" y="2195513"/>
            <a:ext cx="2024062" cy="1379537"/>
          </a:xfrm>
          <a:prstGeom prst="rect">
            <a:avLst/>
          </a:prstGeom>
          <a:noFill/>
        </p:spPr>
      </p:pic>
      <p:pic>
        <p:nvPicPr>
          <p:cNvPr id="815113" name="Picture 9" descr="nf104gr"/>
          <p:cNvPicPr>
            <a:picLocks noChangeAspect="1" noChangeArrowheads="1"/>
          </p:cNvPicPr>
          <p:nvPr/>
        </p:nvPicPr>
        <p:blipFill>
          <a:blip r:embed="rId9"/>
          <a:srcRect t="19354" b="19354"/>
          <a:stretch>
            <a:fillRect/>
          </a:stretch>
        </p:blipFill>
        <p:spPr bwMode="auto">
          <a:xfrm>
            <a:off x="5303838" y="3282950"/>
            <a:ext cx="3732212" cy="1387475"/>
          </a:xfrm>
          <a:prstGeom prst="rect">
            <a:avLst/>
          </a:prstGeom>
          <a:noFill/>
        </p:spPr>
      </p:pic>
      <p:pic>
        <p:nvPicPr>
          <p:cNvPr id="815114" name="Picture 10" descr="X43A-dfrc-nasa"/>
          <p:cNvPicPr>
            <a:picLocks noChangeAspect="1" noChangeArrowheads="1"/>
          </p:cNvPicPr>
          <p:nvPr/>
        </p:nvPicPr>
        <p:blipFill>
          <a:blip r:embed="rId10"/>
          <a:srcRect l="10957" t="30055" b="36823"/>
          <a:stretch>
            <a:fillRect/>
          </a:stretch>
        </p:blipFill>
        <p:spPr bwMode="auto">
          <a:xfrm>
            <a:off x="147638" y="3675063"/>
            <a:ext cx="4940300" cy="1235075"/>
          </a:xfrm>
          <a:prstGeom prst="rect">
            <a:avLst/>
          </a:prstGeom>
          <a:noFill/>
        </p:spPr>
      </p:pic>
      <p:sp>
        <p:nvSpPr>
          <p:cNvPr id="815115" name="Text Box 11"/>
          <p:cNvSpPr txBox="1">
            <a:spLocks noChangeArrowheads="1"/>
          </p:cNvSpPr>
          <p:nvPr/>
        </p:nvSpPr>
        <p:spPr bwMode="auto">
          <a:xfrm>
            <a:off x="5289550" y="3238500"/>
            <a:ext cx="22907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F-104 Starfighter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/>
              <a:t>DYNAMIC PRESSURE FOR COMPRESSIBLE FLOWS</a:t>
            </a:r>
          </a:p>
        </p:txBody>
      </p:sp>
      <p:sp>
        <p:nvSpPr>
          <p:cNvPr id="825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600075"/>
            <a:ext cx="8991600" cy="1482725"/>
          </a:xfrm>
        </p:spPr>
        <p:txBody>
          <a:bodyPr/>
          <a:lstStyle/>
          <a:p>
            <a:r>
              <a:rPr lang="en-US"/>
              <a:t>Dynamic pressure is defined as q = </a:t>
            </a:r>
            <a:r>
              <a:rPr lang="en-US">
                <a:cs typeface="Times New Roman" pitchFamily="18" charset="0"/>
              </a:rPr>
              <a:t>½</a:t>
            </a:r>
            <a:r>
              <a:rPr lang="en-US">
                <a:latin typeface="Symbol" pitchFamily="18" charset="2"/>
                <a:cs typeface="Times New Roman" pitchFamily="18" charset="0"/>
              </a:rPr>
              <a:t>r</a:t>
            </a:r>
            <a:r>
              <a:rPr lang="en-US"/>
              <a:t>V</a:t>
            </a:r>
            <a:r>
              <a:rPr lang="en-US" baseline="30000"/>
              <a:t>2</a:t>
            </a:r>
            <a:endParaRPr lang="en-US"/>
          </a:p>
          <a:p>
            <a:r>
              <a:rPr lang="en-US"/>
              <a:t>For high speed flows, where Mach number is used frequently, it is convenient to express q in terms of pressure p and Mach number, M, rather than </a:t>
            </a:r>
            <a:r>
              <a:rPr lang="en-US">
                <a:latin typeface="Symbol" pitchFamily="18" charset="2"/>
              </a:rPr>
              <a:t>r</a:t>
            </a:r>
            <a:r>
              <a:rPr lang="en-US"/>
              <a:t> and V</a:t>
            </a:r>
          </a:p>
          <a:p>
            <a:r>
              <a:rPr lang="en-US"/>
              <a:t>Derive an equation for q = q(p,M)</a:t>
            </a:r>
          </a:p>
        </p:txBody>
      </p:sp>
      <p:sp>
        <p:nvSpPr>
          <p:cNvPr id="825348" name="Rectangle 4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25349" name="Object 5"/>
          <p:cNvGraphicFramePr>
            <a:graphicFrameLocks noChangeAspect="1"/>
          </p:cNvGraphicFramePr>
          <p:nvPr/>
        </p:nvGraphicFramePr>
        <p:xfrm>
          <a:off x="2057400" y="2173288"/>
          <a:ext cx="5029200" cy="4619625"/>
        </p:xfrm>
        <a:graphic>
          <a:graphicData uri="http://schemas.openxmlformats.org/presentationml/2006/ole">
            <p:oleObj spid="_x0000_s825349" name="Equation" r:id="rId3" imgW="2311200" imgH="2145960" progId="Equation.3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3538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" y="152400"/>
            <a:ext cx="8763000" cy="657225"/>
          </a:xfrm>
        </p:spPr>
        <p:txBody>
          <a:bodyPr/>
          <a:lstStyle/>
          <a:p>
            <a:r>
              <a:rPr lang="en-US" sz="3000"/>
              <a:t>SUMMARY OF TOTAL CONDITIONS</a:t>
            </a:r>
          </a:p>
        </p:txBody>
      </p:sp>
      <p:sp>
        <p:nvSpPr>
          <p:cNvPr id="833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874713"/>
            <a:ext cx="8991600" cy="1300162"/>
          </a:xfrm>
        </p:spPr>
        <p:txBody>
          <a:bodyPr/>
          <a:lstStyle/>
          <a:p>
            <a:r>
              <a:rPr lang="en-US" sz="2200"/>
              <a:t>If M &gt; 0.3, flow is compressible (density changes are important)</a:t>
            </a:r>
          </a:p>
          <a:p>
            <a:r>
              <a:rPr lang="en-US" sz="2200"/>
              <a:t>Need to introduce energy equation and isentropic relations</a:t>
            </a:r>
          </a:p>
        </p:txBody>
      </p:sp>
      <p:graphicFrame>
        <p:nvGraphicFramePr>
          <p:cNvPr id="833540" name="Object 4"/>
          <p:cNvGraphicFramePr>
            <a:graphicFrameLocks noChangeAspect="1"/>
          </p:cNvGraphicFramePr>
          <p:nvPr>
            <p:ph sz="half" idx="4294967295"/>
          </p:nvPr>
        </p:nvGraphicFramePr>
        <p:xfrm>
          <a:off x="477838" y="1882775"/>
          <a:ext cx="3362325" cy="4006850"/>
        </p:xfrm>
        <a:graphic>
          <a:graphicData uri="http://schemas.openxmlformats.org/presentationml/2006/ole">
            <p:oleObj spid="_x0000_s833540" name="Equation" r:id="rId3" imgW="1117440" imgH="1333440" progId="Equation.3">
              <p:embed/>
            </p:oleObj>
          </a:graphicData>
        </a:graphic>
      </p:graphicFrame>
      <p:graphicFrame>
        <p:nvGraphicFramePr>
          <p:cNvPr id="833541" name="Object 5"/>
          <p:cNvGraphicFramePr>
            <a:graphicFrameLocks noChangeAspect="1"/>
          </p:cNvGraphicFramePr>
          <p:nvPr>
            <p:ph sz="half" idx="4294967295"/>
          </p:nvPr>
        </p:nvGraphicFramePr>
        <p:xfrm>
          <a:off x="4935538" y="2154238"/>
          <a:ext cx="3660775" cy="2570162"/>
        </p:xfrm>
        <a:graphic>
          <a:graphicData uri="http://schemas.openxmlformats.org/presentationml/2006/ole">
            <p:oleObj spid="_x0000_s833541" name="Equation" r:id="rId4" imgW="1447560" imgH="1015920" progId="Equation.3">
              <p:embed/>
            </p:oleObj>
          </a:graphicData>
        </a:graphic>
      </p:graphicFrame>
      <p:sp>
        <p:nvSpPr>
          <p:cNvPr id="833542" name="Rectangle 6"/>
          <p:cNvSpPr>
            <a:spLocks noChangeArrowheads="1"/>
          </p:cNvSpPr>
          <p:nvPr/>
        </p:nvSpPr>
        <p:spPr bwMode="auto">
          <a:xfrm>
            <a:off x="438150" y="4522788"/>
            <a:ext cx="3440113" cy="1338262"/>
          </a:xfrm>
          <a:prstGeom prst="rect">
            <a:avLst/>
          </a:prstGeom>
          <a:noFill/>
          <a:ln w="12700">
            <a:solidFill>
              <a:srgbClr val="0000FF"/>
            </a:solidFill>
            <a:prstDash val="lgDash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33543" name="Rectangle 7"/>
          <p:cNvSpPr>
            <a:spLocks noChangeArrowheads="1"/>
          </p:cNvSpPr>
          <p:nvPr/>
        </p:nvSpPr>
        <p:spPr bwMode="auto">
          <a:xfrm>
            <a:off x="4759325" y="1946275"/>
            <a:ext cx="4011613" cy="2765425"/>
          </a:xfrm>
          <a:prstGeom prst="rect">
            <a:avLst/>
          </a:prstGeom>
          <a:noFill/>
          <a:ln w="12700">
            <a:solidFill>
              <a:srgbClr val="FF0000"/>
            </a:solidFill>
            <a:prstDash val="lgDash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33544" name="Text Box 8"/>
          <p:cNvSpPr txBox="1">
            <a:spLocks noChangeArrowheads="1"/>
          </p:cNvSpPr>
          <p:nvPr/>
        </p:nvSpPr>
        <p:spPr bwMode="auto">
          <a:xfrm>
            <a:off x="306388" y="5808663"/>
            <a:ext cx="370363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>
                <a:solidFill>
                  <a:schemeClr val="accent2"/>
                </a:solidFill>
              </a:rPr>
              <a:t>Requires adiabatic, but does not have to be isentropic</a:t>
            </a:r>
          </a:p>
        </p:txBody>
      </p:sp>
      <p:sp>
        <p:nvSpPr>
          <p:cNvPr id="833545" name="Text Box 9"/>
          <p:cNvSpPr txBox="1">
            <a:spLocks noChangeArrowheads="1"/>
          </p:cNvSpPr>
          <p:nvPr/>
        </p:nvSpPr>
        <p:spPr bwMode="auto">
          <a:xfrm>
            <a:off x="4913313" y="4776788"/>
            <a:ext cx="37036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>
                <a:solidFill>
                  <a:srgbClr val="FF0000"/>
                </a:solidFill>
              </a:rPr>
              <a:t>Must be isentropic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4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/>
              <a:t>NORMAL SHOCK WAVES: CHAPTER 8</a:t>
            </a:r>
          </a:p>
        </p:txBody>
      </p:sp>
      <p:sp>
        <p:nvSpPr>
          <p:cNvPr id="834563" name="Line 3"/>
          <p:cNvSpPr>
            <a:spLocks noChangeShapeType="1"/>
          </p:cNvSpPr>
          <p:nvPr/>
        </p:nvSpPr>
        <p:spPr bwMode="auto">
          <a:xfrm>
            <a:off x="4133850" y="998538"/>
            <a:ext cx="0" cy="49942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34564" name="Text Box 4"/>
          <p:cNvSpPr txBox="1">
            <a:spLocks noChangeArrowheads="1"/>
          </p:cNvSpPr>
          <p:nvPr/>
        </p:nvSpPr>
        <p:spPr bwMode="auto">
          <a:xfrm>
            <a:off x="1681163" y="998538"/>
            <a:ext cx="1763712" cy="410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/>
              <a:t>Upstream: 1</a:t>
            </a:r>
          </a:p>
          <a:p>
            <a:endParaRPr lang="en-US"/>
          </a:p>
          <a:p>
            <a:r>
              <a:rPr lang="en-US"/>
              <a:t>M</a:t>
            </a:r>
            <a:r>
              <a:rPr lang="en-US" baseline="-25000"/>
              <a:t>1</a:t>
            </a:r>
            <a:r>
              <a:rPr lang="en-US"/>
              <a:t> &gt; 1</a:t>
            </a:r>
          </a:p>
          <a:p>
            <a:r>
              <a:rPr lang="en-US"/>
              <a:t>V</a:t>
            </a:r>
            <a:r>
              <a:rPr lang="en-US" baseline="-25000"/>
              <a:t>1</a:t>
            </a:r>
          </a:p>
          <a:p>
            <a:r>
              <a:rPr lang="en-US"/>
              <a:t>p</a:t>
            </a:r>
            <a:r>
              <a:rPr lang="en-US" baseline="-25000"/>
              <a:t>1</a:t>
            </a:r>
          </a:p>
          <a:p>
            <a:r>
              <a:rPr lang="en-US">
                <a:latin typeface="Symbol" pitchFamily="18" charset="2"/>
              </a:rPr>
              <a:t>r</a:t>
            </a:r>
            <a:r>
              <a:rPr lang="en-US" baseline="-25000"/>
              <a:t>1</a:t>
            </a:r>
          </a:p>
          <a:p>
            <a:r>
              <a:rPr lang="en-US"/>
              <a:t>T</a:t>
            </a:r>
            <a:r>
              <a:rPr lang="en-US" baseline="-25000"/>
              <a:t>1</a:t>
            </a:r>
          </a:p>
          <a:p>
            <a:r>
              <a:rPr lang="en-US"/>
              <a:t>s</a:t>
            </a:r>
            <a:r>
              <a:rPr lang="en-US" baseline="-25000"/>
              <a:t>1</a:t>
            </a:r>
          </a:p>
          <a:p>
            <a:r>
              <a:rPr lang="en-US"/>
              <a:t>p</a:t>
            </a:r>
            <a:r>
              <a:rPr lang="en-US" baseline="-25000"/>
              <a:t>0,1</a:t>
            </a:r>
          </a:p>
          <a:p>
            <a:r>
              <a:rPr lang="en-US"/>
              <a:t>h</a:t>
            </a:r>
            <a:r>
              <a:rPr lang="en-US" baseline="-25000"/>
              <a:t>0,1</a:t>
            </a:r>
          </a:p>
          <a:p>
            <a:r>
              <a:rPr lang="en-US"/>
              <a:t>T</a:t>
            </a:r>
            <a:r>
              <a:rPr lang="en-US" baseline="-25000"/>
              <a:t>0,1</a:t>
            </a:r>
          </a:p>
        </p:txBody>
      </p:sp>
      <p:sp>
        <p:nvSpPr>
          <p:cNvPr id="834565" name="Text Box 5"/>
          <p:cNvSpPr txBox="1">
            <a:spLocks noChangeArrowheads="1"/>
          </p:cNvSpPr>
          <p:nvPr/>
        </p:nvSpPr>
        <p:spPr bwMode="auto">
          <a:xfrm>
            <a:off x="5410200" y="998538"/>
            <a:ext cx="3511550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/>
              <a:t>Downstream: 2</a:t>
            </a:r>
          </a:p>
          <a:p>
            <a:endParaRPr lang="en-US"/>
          </a:p>
          <a:p>
            <a:r>
              <a:rPr lang="en-US"/>
              <a:t>M</a:t>
            </a:r>
            <a:r>
              <a:rPr lang="en-US" baseline="-25000"/>
              <a:t>2</a:t>
            </a:r>
            <a:r>
              <a:rPr lang="en-US"/>
              <a:t> &lt; 1</a:t>
            </a:r>
          </a:p>
          <a:p>
            <a:r>
              <a:rPr lang="en-US"/>
              <a:t>V</a:t>
            </a:r>
            <a:r>
              <a:rPr lang="en-US" baseline="-25000"/>
              <a:t>2</a:t>
            </a:r>
            <a:r>
              <a:rPr lang="en-US"/>
              <a:t> &lt; V</a:t>
            </a:r>
            <a:r>
              <a:rPr lang="en-US" baseline="-25000"/>
              <a:t>1</a:t>
            </a:r>
          </a:p>
          <a:p>
            <a:r>
              <a:rPr lang="en-US"/>
              <a:t>P</a:t>
            </a:r>
            <a:r>
              <a:rPr lang="en-US" baseline="-25000"/>
              <a:t>2</a:t>
            </a:r>
            <a:r>
              <a:rPr lang="en-US"/>
              <a:t> &gt; p</a:t>
            </a:r>
            <a:r>
              <a:rPr lang="en-US" baseline="-25000"/>
              <a:t>1</a:t>
            </a:r>
          </a:p>
          <a:p>
            <a:r>
              <a:rPr lang="en-US">
                <a:latin typeface="Symbol" pitchFamily="18" charset="2"/>
              </a:rPr>
              <a:t>r</a:t>
            </a:r>
            <a:r>
              <a:rPr lang="en-US" baseline="-25000"/>
              <a:t>2</a:t>
            </a:r>
            <a:r>
              <a:rPr lang="en-US"/>
              <a:t> &gt; </a:t>
            </a:r>
            <a:r>
              <a:rPr lang="en-US">
                <a:latin typeface="Symbol" pitchFamily="18" charset="2"/>
              </a:rPr>
              <a:t>r</a:t>
            </a:r>
            <a:r>
              <a:rPr lang="en-US" baseline="-25000"/>
              <a:t>1</a:t>
            </a:r>
          </a:p>
          <a:p>
            <a:r>
              <a:rPr lang="en-US"/>
              <a:t>T</a:t>
            </a:r>
            <a:r>
              <a:rPr lang="en-US" baseline="-25000"/>
              <a:t>2</a:t>
            </a:r>
            <a:r>
              <a:rPr lang="en-US"/>
              <a:t> &gt; T</a:t>
            </a:r>
            <a:r>
              <a:rPr lang="en-US" baseline="-25000"/>
              <a:t>1</a:t>
            </a:r>
          </a:p>
          <a:p>
            <a:r>
              <a:rPr lang="en-US"/>
              <a:t>s</a:t>
            </a:r>
            <a:r>
              <a:rPr lang="en-US" baseline="-25000"/>
              <a:t>2</a:t>
            </a:r>
            <a:r>
              <a:rPr lang="en-US"/>
              <a:t> &gt; s</a:t>
            </a:r>
            <a:r>
              <a:rPr lang="en-US" baseline="-25000"/>
              <a:t>1</a:t>
            </a:r>
          </a:p>
          <a:p>
            <a:r>
              <a:rPr lang="en-US"/>
              <a:t>p</a:t>
            </a:r>
            <a:r>
              <a:rPr lang="en-US" baseline="-25000"/>
              <a:t>0,2</a:t>
            </a:r>
            <a:r>
              <a:rPr lang="en-US"/>
              <a:t> &lt; p</a:t>
            </a:r>
            <a:r>
              <a:rPr lang="en-US" baseline="-25000"/>
              <a:t>0,1</a:t>
            </a:r>
          </a:p>
          <a:p>
            <a:r>
              <a:rPr lang="en-US"/>
              <a:t>h</a:t>
            </a:r>
            <a:r>
              <a:rPr lang="en-US" baseline="-25000"/>
              <a:t>0,2</a:t>
            </a:r>
            <a:r>
              <a:rPr lang="en-US"/>
              <a:t> = h</a:t>
            </a:r>
            <a:r>
              <a:rPr lang="en-US" baseline="-25000"/>
              <a:t>0,1</a:t>
            </a:r>
          </a:p>
          <a:p>
            <a:r>
              <a:rPr lang="en-US"/>
              <a:t>T</a:t>
            </a:r>
            <a:r>
              <a:rPr lang="en-US" baseline="-25000"/>
              <a:t>0,2</a:t>
            </a:r>
            <a:r>
              <a:rPr lang="en-US"/>
              <a:t> = T</a:t>
            </a:r>
            <a:r>
              <a:rPr lang="en-US" baseline="-25000"/>
              <a:t>0,1</a:t>
            </a:r>
            <a:r>
              <a:rPr lang="en-US"/>
              <a:t> (if calorically perfect, h</a:t>
            </a:r>
            <a:r>
              <a:rPr lang="en-US" baseline="-25000"/>
              <a:t>0</a:t>
            </a:r>
            <a:r>
              <a:rPr lang="en-US"/>
              <a:t>=c</a:t>
            </a:r>
            <a:r>
              <a:rPr lang="en-US" baseline="-25000"/>
              <a:t>p</a:t>
            </a:r>
            <a:r>
              <a:rPr lang="en-US"/>
              <a:t>T</a:t>
            </a:r>
            <a:r>
              <a:rPr lang="en-US" baseline="-25000"/>
              <a:t>0</a:t>
            </a:r>
            <a:r>
              <a:rPr lang="en-US"/>
              <a:t>)</a:t>
            </a:r>
          </a:p>
        </p:txBody>
      </p:sp>
      <p:sp>
        <p:nvSpPr>
          <p:cNvPr id="834566" name="Line 6"/>
          <p:cNvSpPr>
            <a:spLocks noChangeShapeType="1"/>
          </p:cNvSpPr>
          <p:nvPr/>
        </p:nvSpPr>
        <p:spPr bwMode="auto">
          <a:xfrm>
            <a:off x="2620963" y="3495675"/>
            <a:ext cx="15001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med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34567" name="Line 7"/>
          <p:cNvSpPr>
            <a:spLocks noChangeShapeType="1"/>
          </p:cNvSpPr>
          <p:nvPr/>
        </p:nvSpPr>
        <p:spPr bwMode="auto">
          <a:xfrm>
            <a:off x="4162425" y="3495675"/>
            <a:ext cx="6254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med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34568" name="Text Box 8"/>
          <p:cNvSpPr txBox="1">
            <a:spLocks noChangeArrowheads="1"/>
          </p:cNvSpPr>
          <p:nvPr/>
        </p:nvSpPr>
        <p:spPr bwMode="auto">
          <a:xfrm>
            <a:off x="1882775" y="6170613"/>
            <a:ext cx="53768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Typical shock wave thickness 1/1,000 mm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1864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/>
              <a:t>SUMMARY OF NORMAL SHOCK RELATIONS</a:t>
            </a:r>
          </a:p>
        </p:txBody>
      </p:sp>
      <p:sp>
        <p:nvSpPr>
          <p:cNvPr id="761865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5603875" y="982663"/>
            <a:ext cx="3478213" cy="5343525"/>
          </a:xfrm>
        </p:spPr>
        <p:txBody>
          <a:bodyPr/>
          <a:lstStyle/>
          <a:p>
            <a:r>
              <a:rPr lang="en-US"/>
              <a:t>Normal shock is adiabatic but nonisentropic</a:t>
            </a:r>
          </a:p>
          <a:p>
            <a:r>
              <a:rPr lang="en-US"/>
              <a:t>Equations are functions of M</a:t>
            </a:r>
            <a:r>
              <a:rPr lang="en-US" baseline="-25000"/>
              <a:t>1</a:t>
            </a:r>
            <a:r>
              <a:rPr lang="en-US"/>
              <a:t>, only</a:t>
            </a:r>
          </a:p>
          <a:p>
            <a:r>
              <a:rPr lang="en-US"/>
              <a:t>Mach number behind a normal shock wave is always subsonic (M</a:t>
            </a:r>
            <a:r>
              <a:rPr lang="en-US" baseline="-25000"/>
              <a:t>2</a:t>
            </a:r>
            <a:r>
              <a:rPr lang="en-US"/>
              <a:t> &lt; 1)</a:t>
            </a:r>
          </a:p>
          <a:p>
            <a:r>
              <a:rPr lang="en-US"/>
              <a:t>Density, static pressure, and temperature </a:t>
            </a:r>
            <a:r>
              <a:rPr lang="en-US">
                <a:solidFill>
                  <a:schemeClr val="accent2"/>
                </a:solidFill>
              </a:rPr>
              <a:t>increase</a:t>
            </a:r>
            <a:r>
              <a:rPr lang="en-US"/>
              <a:t> across a normal shock wave</a:t>
            </a:r>
          </a:p>
          <a:p>
            <a:r>
              <a:rPr lang="en-US"/>
              <a:t>Velocity and total pressure </a:t>
            </a:r>
            <a:r>
              <a:rPr lang="en-US">
                <a:solidFill>
                  <a:schemeClr val="accent2"/>
                </a:solidFill>
              </a:rPr>
              <a:t>decrease</a:t>
            </a:r>
            <a:r>
              <a:rPr lang="en-US"/>
              <a:t> across a normal shock wave</a:t>
            </a:r>
          </a:p>
          <a:p>
            <a:r>
              <a:rPr lang="en-US"/>
              <a:t>Total temperature is </a:t>
            </a:r>
            <a:r>
              <a:rPr lang="en-US">
                <a:solidFill>
                  <a:schemeClr val="accent2"/>
                </a:solidFill>
              </a:rPr>
              <a:t>constant</a:t>
            </a:r>
            <a:r>
              <a:rPr lang="en-US"/>
              <a:t> across a stationary normal shock wave</a:t>
            </a:r>
          </a:p>
        </p:txBody>
      </p:sp>
      <p:graphicFrame>
        <p:nvGraphicFramePr>
          <p:cNvPr id="761861" name="Object 5"/>
          <p:cNvGraphicFramePr>
            <a:graphicFrameLocks noChangeAspect="1"/>
          </p:cNvGraphicFramePr>
          <p:nvPr>
            <p:ph idx="4294967295"/>
          </p:nvPr>
        </p:nvGraphicFramePr>
        <p:xfrm>
          <a:off x="85725" y="636588"/>
          <a:ext cx="5654675" cy="6035675"/>
        </p:xfrm>
        <a:graphic>
          <a:graphicData uri="http://schemas.openxmlformats.org/presentationml/2006/ole">
            <p:oleObj spid="_x0000_s761861" name="Equation" r:id="rId3" imgW="3213000" imgH="3429000" progId="Equation.3">
              <p:embed/>
            </p:oleObj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5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/>
              <a:t>TABULATION OF NORMAL SHOCK PROPERTIES</a:t>
            </a:r>
          </a:p>
        </p:txBody>
      </p:sp>
      <p:pic>
        <p:nvPicPr>
          <p:cNvPr id="835587" name="Picture 3" descr="Normal Shock Table"/>
          <p:cNvPicPr>
            <a:picLocks noChangeAspect="1" noChangeArrowheads="1"/>
          </p:cNvPicPr>
          <p:nvPr/>
        </p:nvPicPr>
        <p:blipFill>
          <a:blip r:embed="rId2"/>
          <a:srcRect l="21727" t="26042" r="7637" b="4861"/>
          <a:stretch>
            <a:fillRect/>
          </a:stretch>
        </p:blipFill>
        <p:spPr bwMode="auto">
          <a:xfrm>
            <a:off x="460375" y="681038"/>
            <a:ext cx="7842250" cy="60245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18733</TotalTime>
  <Words>1297</Words>
  <Application>Microsoft Office PowerPoint</Application>
  <PresentationFormat>On-screen Show (4:3)</PresentationFormat>
  <Paragraphs>189</Paragraphs>
  <Slides>28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28</vt:i4>
      </vt:variant>
    </vt:vector>
  </HeadingPairs>
  <TitlesOfParts>
    <vt:vector size="34" baseType="lpstr">
      <vt:lpstr>Times New Roman</vt:lpstr>
      <vt:lpstr>Arial</vt:lpstr>
      <vt:lpstr>Symbol</vt:lpstr>
      <vt:lpstr>Default Design</vt:lpstr>
      <vt:lpstr>Microsoft Equation 3.0</vt:lpstr>
      <vt:lpstr>Microsoft Office Excel Chart</vt:lpstr>
      <vt:lpstr>MAE 3241: AERODYNAMICS AND FLIGHT MECHANICS </vt:lpstr>
      <vt:lpstr>PERTINENT SECTIONS</vt:lpstr>
      <vt:lpstr>PERTINENT SECTIONS</vt:lpstr>
      <vt:lpstr>EXAMPLES OF SUPERSONIC WAVE DRAG</vt:lpstr>
      <vt:lpstr>DYNAMIC PRESSURE FOR COMPRESSIBLE FLOWS</vt:lpstr>
      <vt:lpstr>SUMMARY OF TOTAL CONDITIONS</vt:lpstr>
      <vt:lpstr>NORMAL SHOCK WAVES: CHAPTER 8</vt:lpstr>
      <vt:lpstr>SUMMARY OF NORMAL SHOCK RELATIONS</vt:lpstr>
      <vt:lpstr>TABULATION OF NORMAL SHOCK PROPERTIES</vt:lpstr>
      <vt:lpstr>SUMMARY OF NORMAL SHOCK RELATIONS</vt:lpstr>
      <vt:lpstr>NORMAL SHOCK TOTAL PRESSURE LOSSES</vt:lpstr>
      <vt:lpstr>ATTACHED VS. DETACHED SHOCK WAVES</vt:lpstr>
      <vt:lpstr>DETACHED SHOCK WAVES</vt:lpstr>
      <vt:lpstr>EXAMPLE OF SCHLIEREN PHOTOGRAPHS</vt:lpstr>
      <vt:lpstr>OBLIQUE SHOCK WAVES: CHAPTER 9</vt:lpstr>
      <vt:lpstr>OBLIQUE SHOCK CONTROL VOLUME</vt:lpstr>
      <vt:lpstr>SUMMARY OF SHOCK RELATIONS</vt:lpstr>
      <vt:lpstr>q-b-M RELATION</vt:lpstr>
      <vt:lpstr>SOME KEY POINTS</vt:lpstr>
      <vt:lpstr>EXAMPLES</vt:lpstr>
      <vt:lpstr>OBLIQUE SHOCKS AND EXPANSIONS</vt:lpstr>
      <vt:lpstr>TABULATION OF EXPANSION FUNCTION</vt:lpstr>
      <vt:lpstr>SWEPT WINGS: SUPERSONIC FLIGHT</vt:lpstr>
      <vt:lpstr>WING SWEEP COMPARISON</vt:lpstr>
      <vt:lpstr>SWEPT WINGS: SUPERSONIC FLIGHT</vt:lpstr>
      <vt:lpstr>SUPERSONIC INLETS</vt:lpstr>
      <vt:lpstr>SUPERSONIC/HYPERSONIC VEHICLES</vt:lpstr>
      <vt:lpstr>EXAMPLE OF SUPERSONIC AIRFOILS</vt:lpstr>
    </vt:vector>
  </TitlesOfParts>
  <Company>MIT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Robert Kirk</dc:creator>
  <cp:lastModifiedBy>USER</cp:lastModifiedBy>
  <cp:revision>854</cp:revision>
  <dcterms:created xsi:type="dcterms:W3CDTF">2003-12-16T18:49:37Z</dcterms:created>
  <dcterms:modified xsi:type="dcterms:W3CDTF">2014-10-23T16:26:08Z</dcterms:modified>
</cp:coreProperties>
</file>