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16"/>
  </p:handoutMasterIdLst>
  <p:sldIdLst>
    <p:sldId id="362" r:id="rId2"/>
    <p:sldId id="269" r:id="rId3"/>
    <p:sldId id="257" r:id="rId4"/>
    <p:sldId id="256" r:id="rId5"/>
    <p:sldId id="290" r:id="rId6"/>
    <p:sldId id="258" r:id="rId7"/>
    <p:sldId id="282" r:id="rId8"/>
    <p:sldId id="259" r:id="rId9"/>
    <p:sldId id="291" r:id="rId10"/>
    <p:sldId id="260" r:id="rId11"/>
    <p:sldId id="261" r:id="rId12"/>
    <p:sldId id="275" r:id="rId13"/>
    <p:sldId id="292" r:id="rId14"/>
    <p:sldId id="276" r:id="rId15"/>
    <p:sldId id="281" r:id="rId16"/>
    <p:sldId id="264" r:id="rId17"/>
    <p:sldId id="280" r:id="rId18"/>
    <p:sldId id="266" r:id="rId19"/>
    <p:sldId id="267" r:id="rId20"/>
    <p:sldId id="262" r:id="rId21"/>
    <p:sldId id="263" r:id="rId22"/>
    <p:sldId id="277" r:id="rId23"/>
    <p:sldId id="270" r:id="rId24"/>
    <p:sldId id="340" r:id="rId25"/>
    <p:sldId id="341" r:id="rId26"/>
    <p:sldId id="344" r:id="rId27"/>
    <p:sldId id="342" r:id="rId28"/>
    <p:sldId id="343" r:id="rId29"/>
    <p:sldId id="272" r:id="rId30"/>
    <p:sldId id="271" r:id="rId31"/>
    <p:sldId id="273" r:id="rId32"/>
    <p:sldId id="274" r:id="rId33"/>
    <p:sldId id="268"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 id="326" r:id="rId68"/>
    <p:sldId id="327" r:id="rId69"/>
    <p:sldId id="328" r:id="rId70"/>
    <p:sldId id="330" r:id="rId71"/>
    <p:sldId id="331" r:id="rId72"/>
    <p:sldId id="332" r:id="rId73"/>
    <p:sldId id="333" r:id="rId74"/>
    <p:sldId id="334" r:id="rId75"/>
    <p:sldId id="335" r:id="rId76"/>
    <p:sldId id="336" r:id="rId77"/>
    <p:sldId id="337" r:id="rId78"/>
    <p:sldId id="338" r:id="rId79"/>
    <p:sldId id="339" r:id="rId80"/>
    <p:sldId id="345" r:id="rId81"/>
    <p:sldId id="347" r:id="rId82"/>
    <p:sldId id="348" r:id="rId83"/>
    <p:sldId id="349" r:id="rId84"/>
    <p:sldId id="354" r:id="rId85"/>
    <p:sldId id="355" r:id="rId86"/>
    <p:sldId id="356" r:id="rId87"/>
    <p:sldId id="358" r:id="rId88"/>
    <p:sldId id="359" r:id="rId89"/>
    <p:sldId id="360" r:id="rId90"/>
    <p:sldId id="361" r:id="rId91"/>
    <p:sldId id="364" r:id="rId92"/>
    <p:sldId id="366" r:id="rId93"/>
    <p:sldId id="368" r:id="rId94"/>
    <p:sldId id="389" r:id="rId95"/>
    <p:sldId id="369" r:id="rId96"/>
    <p:sldId id="380" r:id="rId97"/>
    <p:sldId id="381" r:id="rId98"/>
    <p:sldId id="375" r:id="rId99"/>
    <p:sldId id="372" r:id="rId100"/>
    <p:sldId id="390" r:id="rId101"/>
    <p:sldId id="391" r:id="rId102"/>
    <p:sldId id="392" r:id="rId103"/>
    <p:sldId id="393" r:id="rId104"/>
    <p:sldId id="394" r:id="rId105"/>
    <p:sldId id="376" r:id="rId106"/>
    <p:sldId id="377" r:id="rId107"/>
    <p:sldId id="378" r:id="rId108"/>
    <p:sldId id="379" r:id="rId109"/>
    <p:sldId id="382" r:id="rId110"/>
    <p:sldId id="383" r:id="rId111"/>
    <p:sldId id="384" r:id="rId112"/>
    <p:sldId id="385" r:id="rId113"/>
    <p:sldId id="388" r:id="rId114"/>
    <p:sldId id="370" r:id="rId115"/>
  </p:sldIdLst>
  <p:sldSz cx="9144000" cy="6858000" type="screen4x3"/>
  <p:notesSz cx="6858000" cy="9144000"/>
  <p:defaultTextStyle>
    <a:defPPr>
      <a:defRPr lang="en-US"/>
    </a:defPPr>
    <a:lvl1pPr algn="l" rtl="0" fontAlgn="base">
      <a:spcBef>
        <a:spcPct val="0"/>
      </a:spcBef>
      <a:spcAft>
        <a:spcPct val="0"/>
      </a:spcAft>
      <a:defRPr sz="3600" b="1"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3600" b="1"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3600" b="1"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3600" b="1"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3600" b="1"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3600" b="1"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3600" b="1"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3600" b="1"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3600" b="1"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736" autoAdjust="0"/>
    <p:restoredTop sz="94660"/>
  </p:normalViewPr>
  <p:slideViewPr>
    <p:cSldViewPr>
      <p:cViewPr>
        <p:scale>
          <a:sx n="50" d="100"/>
          <a:sy n="50" d="100"/>
        </p:scale>
        <p:origin x="-2586" y="-8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slide" Target="slides/slide114.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pitchFamily="34" charset="0"/>
                <a:cs typeface="Arial" pitchFamily="34" charset="0"/>
              </a:defRPr>
            </a:lvl1pPr>
          </a:lstStyle>
          <a:p>
            <a:endParaRPr lang="en-US"/>
          </a:p>
        </p:txBody>
      </p:sp>
      <p:sp>
        <p:nvSpPr>
          <p:cNvPr id="296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pitchFamily="34" charset="0"/>
                <a:cs typeface="Arial" pitchFamily="34" charset="0"/>
              </a:defRPr>
            </a:lvl1pPr>
          </a:lstStyle>
          <a:p>
            <a:endParaRPr lang="en-US"/>
          </a:p>
        </p:txBody>
      </p:sp>
      <p:sp>
        <p:nvSpPr>
          <p:cNvPr id="297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pitchFamily="34" charset="0"/>
                <a:cs typeface="Arial" pitchFamily="34" charset="0"/>
              </a:defRPr>
            </a:lvl1pPr>
          </a:lstStyle>
          <a:p>
            <a:endParaRPr lang="en-US"/>
          </a:p>
        </p:txBody>
      </p:sp>
      <p:sp>
        <p:nvSpPr>
          <p:cNvPr id="297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pitchFamily="34" charset="0"/>
                <a:cs typeface="Arial" pitchFamily="34" charset="0"/>
              </a:defRPr>
            </a:lvl1pPr>
          </a:lstStyle>
          <a:p>
            <a:fld id="{FBF22DE5-E69F-402B-A60E-63E6A3A9273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F760F3F-6C3A-4E01-B264-2C0DDCCE85D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3F68DE-FDD1-4C89-91CB-0ECA0488274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9A717D-7B56-49BC-932D-0FC30F929FF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946F79C0-BB19-4E5E-8B5B-DEDE4512356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131B2026-0984-4F00-8E55-73BDB28DAE49}"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2C5B2175-FC39-47B9-9AF7-C981A45CAD4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D0CC494-E20C-4D9F-8991-0CCC621ED58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5568287-5278-4630-A544-1FAD8F23741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22C1B99-2EF3-4496-988E-1E5930082C1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9FBF592-13C5-46E2-9037-3DA33B29EED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F85D5E4-A41B-458A-B0D3-42AD75058AB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5C403B6-E33F-4641-9176-8BE527EC5C7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B7A38A5-8201-4552-9C93-9AB2DF7DDAE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967C776-FAAD-4FB6-A050-43E96B23AFC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cs typeface="+mn-cs"/>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n-lt"/>
                <a:cs typeface="+mn-cs"/>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mn-lt"/>
                <a:cs typeface="+mn-cs"/>
              </a:defRPr>
            </a:lvl1pPr>
          </a:lstStyle>
          <a:p>
            <a:fld id="{8C4FF1E5-F3BC-47F5-B7C4-444BC1F8165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89.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60.wmf"/><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6" name="WordArt 4"/>
          <p:cNvSpPr>
            <a:spLocks noChangeArrowheads="1" noChangeShapeType="1" noTextEdit="1"/>
          </p:cNvSpPr>
          <p:nvPr/>
        </p:nvSpPr>
        <p:spPr bwMode="auto">
          <a:xfrm>
            <a:off x="1219200" y="2362200"/>
            <a:ext cx="6629400" cy="1676400"/>
          </a:xfrm>
          <a:prstGeom prst="rect">
            <a:avLst/>
          </a:prstGeom>
        </p:spPr>
        <p:txBody>
          <a:bodyPr wrap="none" fromWordArt="1">
            <a:prstTxWarp prst="textPlain">
              <a:avLst>
                <a:gd name="adj" fmla="val 50000"/>
              </a:avLst>
            </a:prstTxWarp>
          </a:bodyPr>
          <a:lstStyle/>
          <a:p>
            <a:pPr algn="ctr"/>
            <a:r>
              <a:rPr lang="en-US" kern="10" spc="-360">
                <a:ln w="9525">
                  <a:solidFill>
                    <a:srgbClr val="000000"/>
                  </a:solidFill>
                  <a:round/>
                  <a:headEnd/>
                  <a:tailEnd/>
                </a:ln>
                <a:latin typeface="Times New Roman"/>
                <a:cs typeface="Times New Roman"/>
              </a:rPr>
              <a:t>Energy Audit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ChangeArrowheads="1"/>
          </p:cNvSpPr>
          <p:nvPr/>
        </p:nvSpPr>
        <p:spPr bwMode="auto">
          <a:xfrm>
            <a:off x="61913" y="-6350"/>
            <a:ext cx="9144000" cy="6915150"/>
          </a:xfrm>
          <a:prstGeom prst="rect">
            <a:avLst/>
          </a:prstGeom>
          <a:noFill/>
          <a:ln w="9525">
            <a:noFill/>
            <a:miter lim="800000"/>
            <a:headEnd/>
            <a:tailEnd/>
          </a:ln>
          <a:effectLst/>
        </p:spPr>
        <p:txBody>
          <a:bodyPr anchor="ctr">
            <a:spAutoFit/>
          </a:bodyPr>
          <a:lstStyle/>
          <a:p>
            <a:r>
              <a:rPr lang="en-US" sz="3200">
                <a:latin typeface="Arial" pitchFamily="34" charset="0"/>
                <a:cs typeface="Arial" pitchFamily="34" charset="0"/>
              </a:rPr>
              <a:t>This information can be transformed into energy savings projects. It will facilitate the energy manager to draw up an action plan listing the projects in order of priority. He will then present it to the organization's management for approval. Providing tangible data enables the management to be at a better position to appreciate and decide on energy efficiency projects. Adopting this activity as a routine or part of the organization's culture gives life to energy management, and controlling the energy use by energy audit is what we refer to as Energy Management by Facts </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5" name="Text Box 5"/>
          <p:cNvSpPr txBox="1">
            <a:spLocks noChangeArrowheads="1"/>
          </p:cNvSpPr>
          <p:nvPr/>
        </p:nvSpPr>
        <p:spPr bwMode="auto">
          <a:xfrm>
            <a:off x="685800" y="381000"/>
            <a:ext cx="2190750" cy="641350"/>
          </a:xfrm>
          <a:prstGeom prst="rect">
            <a:avLst/>
          </a:prstGeom>
          <a:noFill/>
          <a:ln w="9525">
            <a:noFill/>
            <a:miter lim="800000"/>
            <a:headEnd/>
            <a:tailEnd/>
          </a:ln>
          <a:effectLst/>
        </p:spPr>
        <p:txBody>
          <a:bodyPr wrap="none">
            <a:spAutoFit/>
          </a:bodyPr>
          <a:lstStyle/>
          <a:p>
            <a:r>
              <a:rPr lang="en-US" i="1"/>
              <a:t>Examples:</a:t>
            </a:r>
          </a:p>
        </p:txBody>
      </p:sp>
      <p:sp>
        <p:nvSpPr>
          <p:cNvPr id="153606" name="Text Box 6"/>
          <p:cNvSpPr txBox="1">
            <a:spLocks noChangeArrowheads="1"/>
          </p:cNvSpPr>
          <p:nvPr/>
        </p:nvSpPr>
        <p:spPr bwMode="auto">
          <a:xfrm>
            <a:off x="158750" y="1193800"/>
            <a:ext cx="8794750" cy="4540250"/>
          </a:xfrm>
          <a:prstGeom prst="rect">
            <a:avLst/>
          </a:prstGeom>
          <a:noFill/>
          <a:ln w="9525">
            <a:noFill/>
            <a:miter lim="800000"/>
            <a:headEnd/>
            <a:tailEnd/>
          </a:ln>
          <a:effectLst/>
        </p:spPr>
        <p:txBody>
          <a:bodyPr>
            <a:spAutoFit/>
          </a:bodyPr>
          <a:lstStyle/>
          <a:p>
            <a:pPr marL="342900" indent="-342900">
              <a:buFontTx/>
              <a:buAutoNum type="arabicPeriod"/>
            </a:pPr>
            <a:r>
              <a:rPr lang="en-US" sz="3200" b="0"/>
              <a:t>A plant with a metered demand of 600 KW is operating at a 75% power factor. What capacitor KVAR is required to correct the present power factor to 95%?</a:t>
            </a:r>
          </a:p>
          <a:p>
            <a:pPr marL="342900" indent="-342900" algn="ctr"/>
            <a:r>
              <a:rPr lang="en-US"/>
              <a:t> </a:t>
            </a:r>
            <a:r>
              <a:rPr lang="en-US" i="1" u="sng"/>
              <a:t>Solution</a:t>
            </a:r>
          </a:p>
          <a:p>
            <a:pPr marL="342900" indent="-342900">
              <a:buFontTx/>
              <a:buAutoNum type="alphaLcPeriod"/>
            </a:pPr>
            <a:r>
              <a:rPr lang="en-US" sz="3200" b="0"/>
              <a:t>From Table 1, Multiplier to improve PF from 75% to 95% is 0.553</a:t>
            </a:r>
          </a:p>
          <a:p>
            <a:pPr marL="342900" indent="-342900">
              <a:buFontTx/>
              <a:buAutoNum type="alphaLcPeriod"/>
            </a:pPr>
            <a:r>
              <a:rPr lang="en-US" sz="3200" b="0"/>
              <a:t>Capacitor KVAR = KW </a:t>
            </a:r>
            <a:r>
              <a:rPr lang="ar-SA" sz="3200" b="0"/>
              <a:t>×</a:t>
            </a:r>
            <a:r>
              <a:rPr lang="en-US" sz="3200" b="0"/>
              <a:t> Table 1 Multiplier</a:t>
            </a:r>
          </a:p>
          <a:p>
            <a:pPr marL="342900" indent="-342900"/>
            <a:r>
              <a:rPr lang="en-US" sz="3200" b="0"/>
              <a:t>	Capacitor KVAR = 600 </a:t>
            </a:r>
            <a:r>
              <a:rPr lang="ar-SA" sz="3200" b="0"/>
              <a:t>×</a:t>
            </a:r>
            <a:r>
              <a:rPr lang="en-US" sz="3200" b="0"/>
              <a:t> 0.553 = 331.8 say 330</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8" name="Text Box 4"/>
          <p:cNvSpPr txBox="1">
            <a:spLocks noChangeArrowheads="1"/>
          </p:cNvSpPr>
          <p:nvPr/>
        </p:nvSpPr>
        <p:spPr bwMode="auto">
          <a:xfrm>
            <a:off x="228600" y="854075"/>
            <a:ext cx="8801100" cy="5576888"/>
          </a:xfrm>
          <a:prstGeom prst="rect">
            <a:avLst/>
          </a:prstGeom>
          <a:noFill/>
          <a:ln w="9525">
            <a:noFill/>
            <a:miter lim="800000"/>
            <a:headEnd/>
            <a:tailEnd/>
          </a:ln>
          <a:effectLst/>
        </p:spPr>
        <p:txBody>
          <a:bodyPr>
            <a:spAutoFit/>
          </a:bodyPr>
          <a:lstStyle/>
          <a:p>
            <a:pPr marL="342900" indent="-342900"/>
            <a:r>
              <a:rPr lang="en-US" sz="3200" b="0"/>
              <a:t>2. A plant load of 425 KW has a total power requirement of 670 KVA. What size capacitor is required to improve the factor to 90%?</a:t>
            </a:r>
          </a:p>
          <a:p>
            <a:pPr marL="342900" indent="-342900" algn="ctr"/>
            <a:r>
              <a:rPr lang="en-US" sz="3200" b="0"/>
              <a:t>   </a:t>
            </a:r>
            <a:r>
              <a:rPr lang="en-US" sz="3200" i="1" u="sng"/>
              <a:t>Solution</a:t>
            </a:r>
          </a:p>
          <a:p>
            <a:pPr marL="342900" indent="-342900">
              <a:buFontTx/>
              <a:buAutoNum type="alphaLcPeriod"/>
            </a:pPr>
            <a:r>
              <a:rPr lang="en-US" sz="3200" b="0"/>
              <a:t>Present PF = KW/KVA = 425/670 = 63.4% </a:t>
            </a:r>
            <a:r>
              <a:rPr lang="en-US" b="0"/>
              <a:t>say 63%</a:t>
            </a:r>
            <a:endParaRPr lang="en-US" sz="3200" b="0"/>
          </a:p>
          <a:p>
            <a:pPr marL="342900" indent="-342900">
              <a:buFontTx/>
              <a:buAutoNum type="alphaLcPeriod"/>
            </a:pPr>
            <a:r>
              <a:rPr lang="en-US" sz="3200" b="0"/>
              <a:t>From Table 1, Multiplier to improve PF from 63% to 90% is 0.748</a:t>
            </a:r>
          </a:p>
          <a:p>
            <a:pPr marL="342900" indent="-342900">
              <a:buFontTx/>
              <a:buAutoNum type="alphaLcPeriod"/>
            </a:pPr>
            <a:r>
              <a:rPr lang="en-US" sz="3200" b="0"/>
              <a:t>Capacitor KVAR = KW </a:t>
            </a:r>
            <a:r>
              <a:rPr lang="ar-SA" sz="3200" b="0"/>
              <a:t>×</a:t>
            </a:r>
            <a:r>
              <a:rPr lang="en-US" sz="3200" b="0"/>
              <a:t> Table 1 Multiplier =</a:t>
            </a:r>
          </a:p>
          <a:p>
            <a:pPr marL="342900" indent="-342900"/>
            <a:r>
              <a:rPr lang="en-US" sz="3200" b="0"/>
              <a:t>	425 </a:t>
            </a:r>
            <a:r>
              <a:rPr lang="ar-SA" sz="3200" b="0"/>
              <a:t>×</a:t>
            </a:r>
            <a:r>
              <a:rPr lang="en-US" sz="3200" b="0"/>
              <a:t> 0.748 = 317.9 say 320 KVAR</a:t>
            </a:r>
          </a:p>
          <a:p>
            <a:pPr marL="342900" indent="-342900"/>
            <a:endParaRPr lang="en-US" sz="3200" b="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2" name="Text Box 4"/>
          <p:cNvSpPr txBox="1">
            <a:spLocks noChangeArrowheads="1"/>
          </p:cNvSpPr>
          <p:nvPr/>
        </p:nvSpPr>
        <p:spPr bwMode="auto">
          <a:xfrm>
            <a:off x="304800" y="171450"/>
            <a:ext cx="8458200" cy="5703888"/>
          </a:xfrm>
          <a:prstGeom prst="rect">
            <a:avLst/>
          </a:prstGeom>
          <a:noFill/>
          <a:ln w="9525">
            <a:noFill/>
            <a:miter lim="800000"/>
            <a:headEnd/>
            <a:tailEnd/>
          </a:ln>
          <a:effectLst/>
        </p:spPr>
        <p:txBody>
          <a:bodyPr>
            <a:spAutoFit/>
          </a:bodyPr>
          <a:lstStyle/>
          <a:p>
            <a:pPr marL="342900" indent="-342900"/>
            <a:r>
              <a:rPr lang="en-US" sz="2800" b="0"/>
              <a:t>3. A plant operating from a 480 volt system has a metered demand of 258 KW. The line current read by a clip-on ammeter is 420 amperes. What amount of capacitors are required to correct the present power factor to 90%?</a:t>
            </a:r>
          </a:p>
          <a:p>
            <a:pPr marL="342900" indent="-342900" algn="ctr"/>
            <a:r>
              <a:rPr lang="en-US" sz="3200"/>
              <a:t> </a:t>
            </a:r>
            <a:r>
              <a:rPr lang="en-US" sz="3200" i="1" u="sng"/>
              <a:t>Solution</a:t>
            </a:r>
          </a:p>
          <a:p>
            <a:pPr marL="342900" indent="-342900">
              <a:buFontTx/>
              <a:buAutoNum type="alphaLcPeriod"/>
            </a:pPr>
            <a:r>
              <a:rPr lang="en-US" sz="2800" b="0"/>
              <a:t>KVA = 1.73 </a:t>
            </a:r>
            <a:r>
              <a:rPr lang="ar-SA" sz="2800" b="0"/>
              <a:t>×</a:t>
            </a:r>
            <a:r>
              <a:rPr lang="en-US" sz="2800" b="0"/>
              <a:t> KV </a:t>
            </a:r>
            <a:r>
              <a:rPr lang="ar-SA" sz="2800" b="0"/>
              <a:t>×</a:t>
            </a:r>
            <a:r>
              <a:rPr lang="en-US" sz="2800" b="0"/>
              <a:t> I = 1.7</a:t>
            </a:r>
            <a:r>
              <a:rPr lang="ar-SA" sz="2800" b="0"/>
              <a:t>3</a:t>
            </a:r>
            <a:r>
              <a:rPr lang="en-US" sz="2800" b="0"/>
              <a:t> </a:t>
            </a:r>
            <a:r>
              <a:rPr lang="ar-SA" sz="2800" b="0"/>
              <a:t>×</a:t>
            </a:r>
            <a:r>
              <a:rPr lang="en-US" sz="2800" b="0"/>
              <a:t> 0.480</a:t>
            </a:r>
            <a:r>
              <a:rPr lang="ar-SA" sz="2800" b="0"/>
              <a:t> </a:t>
            </a:r>
            <a:r>
              <a:rPr lang="en-US" sz="2800" b="0"/>
              <a:t> </a:t>
            </a:r>
            <a:r>
              <a:rPr lang="ar-SA" sz="2800" b="0"/>
              <a:t>×</a:t>
            </a:r>
            <a:r>
              <a:rPr lang="en-US" sz="2800" b="0"/>
              <a:t> 420      = 349 KVA</a:t>
            </a:r>
          </a:p>
          <a:p>
            <a:pPr marL="342900" indent="-342900">
              <a:buFontTx/>
              <a:buAutoNum type="alphaLcPeriod"/>
            </a:pPr>
            <a:r>
              <a:rPr lang="en-US" sz="2800" b="0"/>
              <a:t>Present PF = KW/KVA = 258/349 = 73.9%    say 74%</a:t>
            </a:r>
          </a:p>
          <a:p>
            <a:pPr marL="342900" indent="-342900">
              <a:buFontTx/>
              <a:buAutoNum type="alphaLcPeriod"/>
            </a:pPr>
            <a:r>
              <a:rPr lang="en-US" sz="2800" b="0"/>
              <a:t>From Table 1, Multiplier to improve PF from 74% to 90% is 0.425</a:t>
            </a:r>
          </a:p>
          <a:p>
            <a:pPr marL="342900" indent="-342900">
              <a:buFontTx/>
              <a:buAutoNum type="alphaLcPeriod"/>
            </a:pPr>
            <a:r>
              <a:rPr lang="en-US" sz="2800" b="0"/>
              <a:t>Capacitor KVAR = KW </a:t>
            </a:r>
            <a:r>
              <a:rPr lang="ar-SA" sz="2800" b="0"/>
              <a:t>×</a:t>
            </a:r>
            <a:r>
              <a:rPr lang="en-US" sz="2800" b="0"/>
              <a:t> Table 1 Multiplier           = 258 </a:t>
            </a:r>
            <a:r>
              <a:rPr lang="ar-SA" sz="2800" b="0"/>
              <a:t>×</a:t>
            </a:r>
            <a:r>
              <a:rPr lang="en-US" sz="2800" b="0"/>
              <a:t> 0.425 = 109.6 say 110 KVAR</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6" name="Text Box 4"/>
          <p:cNvSpPr txBox="1">
            <a:spLocks noChangeArrowheads="1"/>
          </p:cNvSpPr>
          <p:nvPr/>
        </p:nvSpPr>
        <p:spPr bwMode="auto">
          <a:xfrm>
            <a:off x="228600" y="533400"/>
            <a:ext cx="8915400" cy="3990975"/>
          </a:xfrm>
          <a:prstGeom prst="rect">
            <a:avLst/>
          </a:prstGeom>
          <a:noFill/>
          <a:ln w="9525">
            <a:noFill/>
            <a:miter lim="800000"/>
            <a:headEnd/>
            <a:tailEnd/>
          </a:ln>
          <a:effectLst/>
        </p:spPr>
        <p:txBody>
          <a:bodyPr>
            <a:spAutoFit/>
          </a:bodyPr>
          <a:lstStyle/>
          <a:p>
            <a:r>
              <a:rPr lang="en-US" sz="3200" b="0"/>
              <a:t>4. Assume an uncorrected 460 KVA demand, 380 V, 3-phase, at 0.87 power factor (normally good).</a:t>
            </a:r>
          </a:p>
          <a:p>
            <a:endParaRPr lang="en-US" sz="3200" b="0"/>
          </a:p>
          <a:p>
            <a:endParaRPr lang="en-US" sz="3200" b="0"/>
          </a:p>
          <a:p>
            <a:endParaRPr lang="en-US" sz="3200" b="0"/>
          </a:p>
          <a:p>
            <a:r>
              <a:rPr lang="en-US" sz="3200" b="0"/>
              <a:t>Determine KVAR </a:t>
            </a:r>
          </a:p>
          <a:p>
            <a:r>
              <a:rPr lang="en-US" sz="3200" b="0"/>
              <a:t>required to correct </a:t>
            </a:r>
          </a:p>
          <a:p>
            <a:r>
              <a:rPr lang="en-US" sz="3200" b="0"/>
              <a:t>to 0.97 power factor..</a:t>
            </a:r>
          </a:p>
        </p:txBody>
      </p:sp>
      <p:grpSp>
        <p:nvGrpSpPr>
          <p:cNvPr id="156682" name="Group 10"/>
          <p:cNvGrpSpPr>
            <a:grpSpLocks/>
          </p:cNvGrpSpPr>
          <p:nvPr/>
        </p:nvGrpSpPr>
        <p:grpSpPr bwMode="auto">
          <a:xfrm>
            <a:off x="5635625" y="2574925"/>
            <a:ext cx="1908175" cy="2835275"/>
            <a:chOff x="1968" y="1152"/>
            <a:chExt cx="1202" cy="1786"/>
          </a:xfrm>
        </p:grpSpPr>
        <p:grpSp>
          <p:nvGrpSpPr>
            <p:cNvPr id="156683" name="Group 11"/>
            <p:cNvGrpSpPr>
              <a:grpSpLocks/>
            </p:cNvGrpSpPr>
            <p:nvPr/>
          </p:nvGrpSpPr>
          <p:grpSpPr bwMode="auto">
            <a:xfrm>
              <a:off x="1968" y="1152"/>
              <a:ext cx="1202" cy="1536"/>
              <a:chOff x="2544" y="1056"/>
              <a:chExt cx="1202" cy="1536"/>
            </a:xfrm>
          </p:grpSpPr>
          <p:sp>
            <p:nvSpPr>
              <p:cNvPr id="156684" name="Line 12"/>
              <p:cNvSpPr>
                <a:spLocks noChangeShapeType="1"/>
              </p:cNvSpPr>
              <p:nvPr/>
            </p:nvSpPr>
            <p:spPr bwMode="auto">
              <a:xfrm>
                <a:off x="3744" y="1056"/>
                <a:ext cx="0" cy="1536"/>
              </a:xfrm>
              <a:prstGeom prst="line">
                <a:avLst/>
              </a:prstGeom>
              <a:noFill/>
              <a:ln w="19050">
                <a:solidFill>
                  <a:schemeClr val="tx1"/>
                </a:solidFill>
                <a:round/>
                <a:headEnd/>
                <a:tailEnd/>
              </a:ln>
              <a:effectLst/>
            </p:spPr>
            <p:txBody>
              <a:bodyPr/>
              <a:lstStyle/>
              <a:p>
                <a:endParaRPr lang="en-US"/>
              </a:p>
            </p:txBody>
          </p:sp>
          <p:sp>
            <p:nvSpPr>
              <p:cNvPr id="156685" name="Line 13"/>
              <p:cNvSpPr>
                <a:spLocks noChangeShapeType="1"/>
              </p:cNvSpPr>
              <p:nvPr/>
            </p:nvSpPr>
            <p:spPr bwMode="auto">
              <a:xfrm>
                <a:off x="2544" y="2586"/>
                <a:ext cx="1200" cy="0"/>
              </a:xfrm>
              <a:prstGeom prst="line">
                <a:avLst/>
              </a:prstGeom>
              <a:noFill/>
              <a:ln w="19050">
                <a:solidFill>
                  <a:schemeClr val="tx1"/>
                </a:solidFill>
                <a:round/>
                <a:headEnd/>
                <a:tailEnd/>
              </a:ln>
              <a:effectLst/>
            </p:spPr>
            <p:txBody>
              <a:bodyPr/>
              <a:lstStyle/>
              <a:p>
                <a:endParaRPr lang="en-US"/>
              </a:p>
            </p:txBody>
          </p:sp>
          <p:sp>
            <p:nvSpPr>
              <p:cNvPr id="156686" name="Line 14"/>
              <p:cNvSpPr>
                <a:spLocks noChangeShapeType="1"/>
              </p:cNvSpPr>
              <p:nvPr/>
            </p:nvSpPr>
            <p:spPr bwMode="auto">
              <a:xfrm flipV="1">
                <a:off x="2546" y="1530"/>
                <a:ext cx="1200" cy="1056"/>
              </a:xfrm>
              <a:prstGeom prst="line">
                <a:avLst/>
              </a:prstGeom>
              <a:noFill/>
              <a:ln w="19050">
                <a:solidFill>
                  <a:schemeClr val="tx1"/>
                </a:solidFill>
                <a:round/>
                <a:headEnd/>
                <a:tailEnd/>
              </a:ln>
              <a:effectLst/>
            </p:spPr>
            <p:txBody>
              <a:bodyPr/>
              <a:lstStyle/>
              <a:p>
                <a:endParaRPr lang="en-US"/>
              </a:p>
            </p:txBody>
          </p:sp>
          <p:sp>
            <p:nvSpPr>
              <p:cNvPr id="156687" name="Line 15"/>
              <p:cNvSpPr>
                <a:spLocks noChangeShapeType="1"/>
              </p:cNvSpPr>
              <p:nvPr/>
            </p:nvSpPr>
            <p:spPr bwMode="auto">
              <a:xfrm flipV="1">
                <a:off x="2550" y="1056"/>
                <a:ext cx="1194" cy="1528"/>
              </a:xfrm>
              <a:prstGeom prst="line">
                <a:avLst/>
              </a:prstGeom>
              <a:noFill/>
              <a:ln w="19050">
                <a:solidFill>
                  <a:schemeClr val="tx1"/>
                </a:solidFill>
                <a:round/>
                <a:headEnd/>
                <a:tailEnd/>
              </a:ln>
              <a:effectLst/>
            </p:spPr>
            <p:txBody>
              <a:bodyPr/>
              <a:lstStyle/>
              <a:p>
                <a:endParaRPr lang="en-US"/>
              </a:p>
            </p:txBody>
          </p:sp>
        </p:grpSp>
        <p:sp>
          <p:nvSpPr>
            <p:cNvPr id="156688" name="Text Box 16"/>
            <p:cNvSpPr txBox="1">
              <a:spLocks noChangeArrowheads="1"/>
            </p:cNvSpPr>
            <p:nvPr/>
          </p:nvSpPr>
          <p:spPr bwMode="auto">
            <a:xfrm>
              <a:off x="2304" y="2688"/>
              <a:ext cx="601" cy="250"/>
            </a:xfrm>
            <a:prstGeom prst="rect">
              <a:avLst/>
            </a:prstGeom>
            <a:noFill/>
            <a:ln w="9525">
              <a:noFill/>
              <a:miter lim="800000"/>
              <a:headEnd/>
              <a:tailEnd/>
            </a:ln>
            <a:effectLst/>
          </p:spPr>
          <p:txBody>
            <a:bodyPr wrap="none">
              <a:spAutoFit/>
            </a:bodyPr>
            <a:lstStyle/>
            <a:p>
              <a:r>
                <a:rPr lang="en-US" sz="2000"/>
                <a:t>400 kw</a:t>
              </a:r>
            </a:p>
          </p:txBody>
        </p:sp>
        <p:sp>
          <p:nvSpPr>
            <p:cNvPr id="156689" name="Text Box 17"/>
            <p:cNvSpPr txBox="1">
              <a:spLocks noChangeArrowheads="1"/>
            </p:cNvSpPr>
            <p:nvPr/>
          </p:nvSpPr>
          <p:spPr bwMode="auto">
            <a:xfrm rot="-2507687">
              <a:off x="2298" y="2051"/>
              <a:ext cx="828" cy="250"/>
            </a:xfrm>
            <a:prstGeom prst="rect">
              <a:avLst/>
            </a:prstGeom>
            <a:noFill/>
            <a:ln w="9525">
              <a:noFill/>
              <a:miter lim="800000"/>
              <a:headEnd/>
              <a:tailEnd/>
            </a:ln>
            <a:effectLst/>
          </p:spPr>
          <p:txBody>
            <a:bodyPr wrap="none">
              <a:spAutoFit/>
            </a:bodyPr>
            <a:lstStyle/>
            <a:p>
              <a:r>
                <a:rPr lang="en-US" sz="2000"/>
                <a:t>412 KVA</a:t>
              </a:r>
              <a:r>
                <a:rPr lang="en-US" sz="2800" baseline="-25000"/>
                <a:t>2</a:t>
              </a:r>
            </a:p>
          </p:txBody>
        </p:sp>
        <p:sp>
          <p:nvSpPr>
            <p:cNvPr id="156690" name="Text Box 18"/>
            <p:cNvSpPr txBox="1">
              <a:spLocks noChangeArrowheads="1"/>
            </p:cNvSpPr>
            <p:nvPr/>
          </p:nvSpPr>
          <p:spPr bwMode="auto">
            <a:xfrm rot="-3140021">
              <a:off x="2066" y="1673"/>
              <a:ext cx="828" cy="250"/>
            </a:xfrm>
            <a:prstGeom prst="rect">
              <a:avLst/>
            </a:prstGeom>
            <a:noFill/>
            <a:ln w="9525">
              <a:noFill/>
              <a:miter lim="800000"/>
              <a:headEnd/>
              <a:tailEnd/>
            </a:ln>
            <a:effectLst/>
          </p:spPr>
          <p:txBody>
            <a:bodyPr wrap="none">
              <a:spAutoFit/>
            </a:bodyPr>
            <a:lstStyle/>
            <a:p>
              <a:r>
                <a:rPr lang="en-US" sz="2000"/>
                <a:t>460 KVA</a:t>
              </a:r>
              <a:r>
                <a:rPr lang="en-US" sz="2800" baseline="-25000"/>
                <a:t>1</a:t>
              </a:r>
            </a:p>
          </p:txBody>
        </p:sp>
      </p:gr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0" name="Text Box 4"/>
          <p:cNvSpPr txBox="1">
            <a:spLocks noChangeArrowheads="1"/>
          </p:cNvSpPr>
          <p:nvPr/>
        </p:nvSpPr>
        <p:spPr bwMode="auto">
          <a:xfrm>
            <a:off x="457200" y="304800"/>
            <a:ext cx="7788275" cy="5940425"/>
          </a:xfrm>
          <a:prstGeom prst="rect">
            <a:avLst/>
          </a:prstGeom>
          <a:noFill/>
          <a:ln w="9525">
            <a:noFill/>
            <a:miter lim="800000"/>
            <a:headEnd/>
            <a:tailEnd/>
          </a:ln>
          <a:effectLst/>
        </p:spPr>
        <p:txBody>
          <a:bodyPr>
            <a:spAutoFit/>
          </a:bodyPr>
          <a:lstStyle/>
          <a:p>
            <a:r>
              <a:rPr lang="en-US" sz="3200" b="0"/>
              <a:t>Solution:</a:t>
            </a:r>
          </a:p>
          <a:p>
            <a:r>
              <a:rPr lang="en-US" sz="3200" b="0"/>
              <a:t>KVA </a:t>
            </a:r>
            <a:r>
              <a:rPr lang="ar-SA" sz="3200" b="0"/>
              <a:t>×</a:t>
            </a:r>
            <a:r>
              <a:rPr lang="en-US" sz="3200" b="0"/>
              <a:t> PF = KW</a:t>
            </a:r>
          </a:p>
          <a:p>
            <a:r>
              <a:rPr lang="en-US" sz="3200" b="0"/>
              <a:t>460 </a:t>
            </a:r>
            <a:r>
              <a:rPr lang="ar-SA" sz="3200" b="0"/>
              <a:t>×</a:t>
            </a:r>
            <a:r>
              <a:rPr lang="en-US" sz="3200" b="0"/>
              <a:t> 0.87 = 400 KW    actual demand</a:t>
            </a:r>
          </a:p>
          <a:p>
            <a:r>
              <a:rPr lang="en-US" sz="3200" b="0"/>
              <a:t>at PF = 0.97</a:t>
            </a:r>
          </a:p>
          <a:p>
            <a:r>
              <a:rPr lang="en-US" sz="3200" b="0"/>
              <a:t>KVA corrected = 400/0.97 = 412 KVA</a:t>
            </a:r>
          </a:p>
          <a:p>
            <a:r>
              <a:rPr lang="en-US" sz="3200" b="0"/>
              <a:t>From Table of multipliers, to raise the PF from 0.87 to 0.97</a:t>
            </a:r>
          </a:p>
          <a:p>
            <a:r>
              <a:rPr lang="en-US" sz="3200" b="0"/>
              <a:t>Required Capacitor</a:t>
            </a:r>
          </a:p>
          <a:p>
            <a:r>
              <a:rPr lang="en-US" sz="3200" b="0"/>
              <a:t>Multiplier = 0.316</a:t>
            </a:r>
          </a:p>
          <a:p>
            <a:r>
              <a:rPr lang="en-US" sz="3200" b="0"/>
              <a:t>KW </a:t>
            </a:r>
            <a:r>
              <a:rPr lang="ar-SA" sz="3200" b="0"/>
              <a:t>×</a:t>
            </a:r>
            <a:r>
              <a:rPr lang="en-US" sz="3200" b="0"/>
              <a:t> multiplier = KVAR required</a:t>
            </a:r>
          </a:p>
          <a:p>
            <a:r>
              <a:rPr lang="en-US" sz="3200" b="0"/>
              <a:t>KVAR required = 400 </a:t>
            </a:r>
            <a:r>
              <a:rPr lang="ar-SA" sz="3200" b="0"/>
              <a:t>×</a:t>
            </a:r>
            <a:r>
              <a:rPr lang="en-US" sz="3200" b="0"/>
              <a:t> 0.316 = 126 KVA</a:t>
            </a:r>
          </a:p>
          <a:p>
            <a:r>
              <a:rPr lang="en-US" sz="3200" b="0"/>
              <a:t>= 140 KVAR (use)</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5" name="Picture 5" descr="untitled"/>
          <p:cNvPicPr>
            <a:picLocks noChangeAspect="1" noChangeArrowheads="1"/>
          </p:cNvPicPr>
          <p:nvPr/>
        </p:nvPicPr>
        <p:blipFill>
          <a:blip r:embed="rId2"/>
          <a:srcRect/>
          <a:stretch>
            <a:fillRect/>
          </a:stretch>
        </p:blipFill>
        <p:spPr bwMode="auto">
          <a:xfrm>
            <a:off x="228600" y="1371600"/>
            <a:ext cx="8782050" cy="3505200"/>
          </a:xfrm>
          <a:prstGeom prst="rect">
            <a:avLst/>
          </a:prstGeom>
          <a:noFill/>
        </p:spPr>
      </p:pic>
      <p:sp>
        <p:nvSpPr>
          <p:cNvPr id="138246" name="Text Box 6"/>
          <p:cNvSpPr txBox="1">
            <a:spLocks noChangeArrowheads="1"/>
          </p:cNvSpPr>
          <p:nvPr/>
        </p:nvSpPr>
        <p:spPr bwMode="auto">
          <a:xfrm>
            <a:off x="365125" y="700088"/>
            <a:ext cx="4794250" cy="519112"/>
          </a:xfrm>
          <a:prstGeom prst="rect">
            <a:avLst/>
          </a:prstGeom>
          <a:noFill/>
          <a:ln w="9525">
            <a:noFill/>
            <a:miter lim="800000"/>
            <a:headEnd/>
            <a:tailEnd/>
          </a:ln>
          <a:effectLst/>
        </p:spPr>
        <p:txBody>
          <a:bodyPr wrap="none">
            <a:spAutoFit/>
          </a:bodyPr>
          <a:lstStyle/>
          <a:p>
            <a:r>
              <a:rPr lang="en-US" sz="2800"/>
              <a:t>Transformer serving the loads</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8" name="Picture 4"/>
          <p:cNvPicPr>
            <a:picLocks noChangeAspect="1" noChangeArrowheads="1"/>
          </p:cNvPicPr>
          <p:nvPr/>
        </p:nvPicPr>
        <p:blipFill>
          <a:blip r:embed="rId2"/>
          <a:srcRect/>
          <a:stretch>
            <a:fillRect/>
          </a:stretch>
        </p:blipFill>
        <p:spPr bwMode="auto">
          <a:xfrm>
            <a:off x="1122363" y="661988"/>
            <a:ext cx="6897687" cy="5543550"/>
          </a:xfrm>
          <a:prstGeom prst="rect">
            <a:avLst/>
          </a:prstGeom>
          <a:noFill/>
          <a:ln w="9525">
            <a:noFill/>
            <a:miter lim="800000"/>
            <a:headEnd/>
            <a:tailEnd/>
          </a:ln>
          <a:effectLst/>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2" name="Picture 4"/>
          <p:cNvPicPr>
            <a:picLocks noChangeAspect="1" noChangeArrowheads="1"/>
          </p:cNvPicPr>
          <p:nvPr/>
        </p:nvPicPr>
        <p:blipFill>
          <a:blip r:embed="rId2"/>
          <a:srcRect/>
          <a:stretch>
            <a:fillRect/>
          </a:stretch>
        </p:blipFill>
        <p:spPr bwMode="auto">
          <a:xfrm>
            <a:off x="304800" y="1773238"/>
            <a:ext cx="8763000" cy="3103562"/>
          </a:xfrm>
          <a:prstGeom prst="rect">
            <a:avLst/>
          </a:prstGeom>
          <a:noFill/>
          <a:ln w="9525">
            <a:noFill/>
            <a:miter lim="800000"/>
            <a:headEnd/>
            <a:tailEnd/>
          </a:ln>
          <a:effectLst/>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6" name="Picture 4"/>
          <p:cNvPicPr>
            <a:picLocks noChangeAspect="1" noChangeArrowheads="1"/>
          </p:cNvPicPr>
          <p:nvPr/>
        </p:nvPicPr>
        <p:blipFill>
          <a:blip r:embed="rId2"/>
          <a:srcRect/>
          <a:stretch>
            <a:fillRect/>
          </a:stretch>
        </p:blipFill>
        <p:spPr bwMode="auto">
          <a:xfrm>
            <a:off x="304800" y="762000"/>
            <a:ext cx="8107363" cy="5516563"/>
          </a:xfrm>
          <a:prstGeom prst="rect">
            <a:avLst/>
          </a:prstGeom>
          <a:noFill/>
          <a:ln w="9525">
            <a:noFill/>
            <a:miter lim="800000"/>
            <a:headEnd/>
            <a:tailEnd/>
          </a:ln>
          <a:effectLst/>
        </p:spPr>
      </p:pic>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9" name="Picture 5" descr="untitled"/>
          <p:cNvPicPr>
            <a:picLocks noChangeAspect="1" noChangeArrowheads="1"/>
          </p:cNvPicPr>
          <p:nvPr/>
        </p:nvPicPr>
        <p:blipFill>
          <a:blip r:embed="rId2"/>
          <a:srcRect/>
          <a:stretch>
            <a:fillRect/>
          </a:stretch>
        </p:blipFill>
        <p:spPr bwMode="auto">
          <a:xfrm>
            <a:off x="1981200" y="76200"/>
            <a:ext cx="5102225" cy="66294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228600" y="152400"/>
            <a:ext cx="8686800" cy="6437313"/>
          </a:xfrm>
          <a:prstGeom prst="rect">
            <a:avLst/>
          </a:prstGeom>
          <a:noFill/>
          <a:ln w="9525">
            <a:noFill/>
            <a:miter lim="800000"/>
            <a:headEnd/>
            <a:tailEnd/>
          </a:ln>
          <a:effectLst/>
        </p:spPr>
        <p:txBody>
          <a:bodyPr anchor="ctr">
            <a:spAutoFit/>
          </a:bodyPr>
          <a:lstStyle/>
          <a:p>
            <a:r>
              <a:rPr lang="en-US">
                <a:latin typeface="Arial" pitchFamily="34" charset="0"/>
                <a:cs typeface="Arial" pitchFamily="34" charset="0"/>
              </a:rPr>
              <a:t>Energy audit stages</a:t>
            </a:r>
          </a:p>
          <a:p>
            <a:endParaRPr lang="en-US">
              <a:latin typeface="Arial" pitchFamily="34" charset="0"/>
              <a:cs typeface="Arial" pitchFamily="34" charset="0"/>
            </a:endParaRPr>
          </a:p>
          <a:p>
            <a:r>
              <a:rPr lang="en-US" sz="2800">
                <a:latin typeface="Arial" pitchFamily="34" charset="0"/>
                <a:cs typeface="Arial" pitchFamily="34" charset="0"/>
              </a:rPr>
              <a:t>Energy audit can be categorized into two types, namely walk-through or preliminary and detail audit. </a:t>
            </a:r>
          </a:p>
          <a:p>
            <a:endParaRPr lang="en-US" sz="2800">
              <a:latin typeface="Arial" pitchFamily="34" charset="0"/>
              <a:cs typeface="Arial" pitchFamily="34" charset="0"/>
            </a:endParaRPr>
          </a:p>
          <a:p>
            <a:r>
              <a:rPr lang="en-US" i="1">
                <a:latin typeface="Arial" pitchFamily="34" charset="0"/>
                <a:cs typeface="Arial" pitchFamily="34" charset="0"/>
              </a:rPr>
              <a:t>Walk-through or preliminary audit</a:t>
            </a:r>
            <a:endParaRPr lang="en-US">
              <a:latin typeface="Arial" pitchFamily="34" charset="0"/>
              <a:cs typeface="Arial" pitchFamily="34" charset="0"/>
            </a:endParaRPr>
          </a:p>
          <a:p>
            <a:r>
              <a:rPr lang="en-US" sz="2800">
                <a:latin typeface="Arial" pitchFamily="34" charset="0"/>
                <a:cs typeface="Arial" pitchFamily="34" charset="0"/>
              </a:rPr>
              <a:t>  </a:t>
            </a:r>
          </a:p>
          <a:p>
            <a:r>
              <a:rPr lang="en-US" sz="2800">
                <a:latin typeface="Arial" pitchFamily="34" charset="0"/>
                <a:cs typeface="Arial" pitchFamily="34" charset="0"/>
              </a:rPr>
              <a:t>Walk-through or preliminary audit comprises one day or half-day visit to a plant and the output is a simple report based on observation and historical data provided during the visit. The findings will be a general comment based on rule-of-thumbs, energy best practices or the manufacturer's data. </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3" name="Text Box 5"/>
          <p:cNvSpPr txBox="1">
            <a:spLocks noChangeArrowheads="1"/>
          </p:cNvSpPr>
          <p:nvPr/>
        </p:nvSpPr>
        <p:spPr bwMode="auto">
          <a:xfrm>
            <a:off x="304800" y="1066800"/>
            <a:ext cx="8550275" cy="4486275"/>
          </a:xfrm>
          <a:prstGeom prst="rect">
            <a:avLst/>
          </a:prstGeom>
          <a:noFill/>
          <a:ln w="9525">
            <a:noFill/>
            <a:miter lim="800000"/>
            <a:headEnd/>
            <a:tailEnd/>
          </a:ln>
          <a:effectLst/>
        </p:spPr>
        <p:txBody>
          <a:bodyPr>
            <a:spAutoFit/>
          </a:bodyPr>
          <a:lstStyle/>
          <a:p>
            <a:r>
              <a:rPr lang="en-US" b="0"/>
              <a:t>As the triangle relationships demonstrate, KVA decreases as power factor increase.</a:t>
            </a:r>
          </a:p>
          <a:p>
            <a:r>
              <a:rPr lang="en-US" b="0"/>
              <a:t>At 70% power factor , it required 142 KVA to produce 100 KW. At 95% power factor, it requires only 105 KVA to produce 100 KW. Another way to look at it is that at 70% power factor, it takes 35% more current to do the same work.</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7" name="Picture 5" descr="untitled"/>
          <p:cNvPicPr>
            <a:picLocks noChangeAspect="1" noChangeArrowheads="1"/>
          </p:cNvPicPr>
          <p:nvPr/>
        </p:nvPicPr>
        <p:blipFill>
          <a:blip r:embed="rId2"/>
          <a:srcRect/>
          <a:stretch>
            <a:fillRect/>
          </a:stretch>
        </p:blipFill>
        <p:spPr bwMode="auto">
          <a:xfrm>
            <a:off x="1838325" y="152400"/>
            <a:ext cx="5629275" cy="6553200"/>
          </a:xfrm>
          <a:prstGeom prst="rect">
            <a:avLst/>
          </a:prstGeom>
          <a:noFill/>
        </p:spPr>
      </p:pic>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7463" name="Group 7"/>
          <p:cNvGrpSpPr>
            <a:grpSpLocks/>
          </p:cNvGrpSpPr>
          <p:nvPr/>
        </p:nvGrpSpPr>
        <p:grpSpPr bwMode="auto">
          <a:xfrm>
            <a:off x="457200" y="266700"/>
            <a:ext cx="8382000" cy="6210300"/>
            <a:chOff x="288" y="168"/>
            <a:chExt cx="5280" cy="3912"/>
          </a:xfrm>
        </p:grpSpPr>
        <p:pic>
          <p:nvPicPr>
            <p:cNvPr id="147461" name="Picture 5" descr="untitled"/>
            <p:cNvPicPr>
              <a:picLocks noChangeAspect="1" noChangeArrowheads="1"/>
            </p:cNvPicPr>
            <p:nvPr/>
          </p:nvPicPr>
          <p:blipFill>
            <a:blip r:embed="rId2"/>
            <a:srcRect/>
            <a:stretch>
              <a:fillRect/>
            </a:stretch>
          </p:blipFill>
          <p:spPr bwMode="auto">
            <a:xfrm>
              <a:off x="480" y="168"/>
              <a:ext cx="4842" cy="3720"/>
            </a:xfrm>
            <a:prstGeom prst="rect">
              <a:avLst/>
            </a:prstGeom>
            <a:noFill/>
          </p:spPr>
        </p:pic>
        <p:sp>
          <p:nvSpPr>
            <p:cNvPr id="147462" name="Text Box 6"/>
            <p:cNvSpPr txBox="1">
              <a:spLocks noChangeArrowheads="1"/>
            </p:cNvSpPr>
            <p:nvPr/>
          </p:nvSpPr>
          <p:spPr bwMode="auto">
            <a:xfrm>
              <a:off x="288" y="3792"/>
              <a:ext cx="5280" cy="288"/>
            </a:xfrm>
            <a:prstGeom prst="rect">
              <a:avLst/>
            </a:prstGeom>
            <a:noFill/>
            <a:ln w="9525">
              <a:noFill/>
              <a:miter lim="800000"/>
              <a:headEnd/>
              <a:tailEnd/>
            </a:ln>
            <a:effectLst/>
          </p:spPr>
          <p:txBody>
            <a:bodyPr>
              <a:spAutoFit/>
            </a:bodyPr>
            <a:lstStyle/>
            <a:p>
              <a:pPr algn="ctr"/>
              <a:r>
                <a:rPr lang="en-US" sz="2400"/>
                <a:t>Required Apparent Power before and after Adding Capacitors</a:t>
              </a:r>
            </a:p>
          </p:txBody>
        </p:sp>
      </p:gr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3" name="Picture 5" descr="untitled"/>
          <p:cNvPicPr>
            <a:picLocks noChangeAspect="1" noChangeArrowheads="1"/>
          </p:cNvPicPr>
          <p:nvPr/>
        </p:nvPicPr>
        <p:blipFill>
          <a:blip r:embed="rId2"/>
          <a:srcRect/>
          <a:stretch>
            <a:fillRect/>
          </a:stretch>
        </p:blipFill>
        <p:spPr bwMode="auto">
          <a:xfrm>
            <a:off x="533400" y="1447800"/>
            <a:ext cx="8229600" cy="3328988"/>
          </a:xfrm>
          <a:prstGeom prst="rect">
            <a:avLst/>
          </a:prstGeom>
          <a:noFill/>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100" name="Picture 4"/>
          <p:cNvPicPr>
            <a:picLocks noChangeAspect="1" noChangeArrowheads="1"/>
          </p:cNvPicPr>
          <p:nvPr/>
        </p:nvPicPr>
        <p:blipFill>
          <a:blip r:embed="rId2"/>
          <a:srcRect/>
          <a:stretch>
            <a:fillRect/>
          </a:stretch>
        </p:blipFill>
        <p:spPr bwMode="auto">
          <a:xfrm rot="5400000">
            <a:off x="912018" y="-916781"/>
            <a:ext cx="7015163" cy="86868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p:cNvSpPr txBox="1">
            <a:spLocks noChangeArrowheads="1"/>
          </p:cNvSpPr>
          <p:nvPr/>
        </p:nvSpPr>
        <p:spPr bwMode="auto">
          <a:xfrm>
            <a:off x="457200" y="152400"/>
            <a:ext cx="8153400" cy="6473825"/>
          </a:xfrm>
          <a:prstGeom prst="rect">
            <a:avLst/>
          </a:prstGeom>
          <a:noFill/>
          <a:ln w="9525">
            <a:noFill/>
            <a:miter lim="800000"/>
            <a:headEnd/>
            <a:tailEnd/>
          </a:ln>
          <a:effectLst/>
        </p:spPr>
        <p:txBody>
          <a:bodyPr>
            <a:spAutoFit/>
          </a:bodyPr>
          <a:lstStyle/>
          <a:p>
            <a:pPr>
              <a:spcBef>
                <a:spcPct val="50000"/>
              </a:spcBef>
            </a:pPr>
            <a:r>
              <a:rPr lang="en-US" sz="4000">
                <a:latin typeface="Arial" pitchFamily="34" charset="0"/>
                <a:cs typeface="Arial" pitchFamily="34" charset="0"/>
              </a:rPr>
              <a:t>Preliminary Energy Survey</a:t>
            </a:r>
          </a:p>
          <a:p>
            <a:pPr>
              <a:spcBef>
                <a:spcPct val="50000"/>
              </a:spcBef>
            </a:pPr>
            <a:r>
              <a:rPr lang="en-US" sz="2800">
                <a:latin typeface="Arial" pitchFamily="34" charset="0"/>
                <a:cs typeface="Arial" pitchFamily="34" charset="0"/>
              </a:rPr>
              <a:t>Quick overview of energy use patterns</a:t>
            </a:r>
          </a:p>
          <a:p>
            <a:pPr>
              <a:spcBef>
                <a:spcPct val="50000"/>
              </a:spcBef>
              <a:buFontTx/>
              <a:buChar char="•"/>
            </a:pPr>
            <a:r>
              <a:rPr lang="en-US" sz="2800">
                <a:latin typeface="Arial" pitchFamily="34" charset="0"/>
                <a:cs typeface="Arial" pitchFamily="34" charset="0"/>
              </a:rPr>
              <a:t>  Provides guidance for energy accounting    </a:t>
            </a:r>
          </a:p>
          <a:p>
            <a:pPr>
              <a:spcBef>
                <a:spcPct val="50000"/>
              </a:spcBef>
            </a:pPr>
            <a:r>
              <a:rPr lang="en-US" sz="2800">
                <a:latin typeface="Arial" pitchFamily="34" charset="0"/>
                <a:cs typeface="Arial" pitchFamily="34" charset="0"/>
              </a:rPr>
              <a:t>    system</a:t>
            </a:r>
          </a:p>
          <a:p>
            <a:pPr>
              <a:spcBef>
                <a:spcPct val="50000"/>
              </a:spcBef>
              <a:buFontTx/>
              <a:buChar char="•"/>
            </a:pPr>
            <a:r>
              <a:rPr lang="en-US" sz="2800">
                <a:latin typeface="Arial" pitchFamily="34" charset="0"/>
                <a:cs typeface="Arial" pitchFamily="34" charset="0"/>
              </a:rPr>
              <a:t>  Provides personnel with perspectives of </a:t>
            </a:r>
          </a:p>
          <a:p>
            <a:pPr>
              <a:spcBef>
                <a:spcPct val="50000"/>
              </a:spcBef>
            </a:pPr>
            <a:r>
              <a:rPr lang="en-US" sz="2800">
                <a:latin typeface="Arial" pitchFamily="34" charset="0"/>
                <a:cs typeface="Arial" pitchFamily="34" charset="0"/>
              </a:rPr>
              <a:t>    processes and equipment</a:t>
            </a:r>
          </a:p>
          <a:p>
            <a:pPr>
              <a:spcBef>
                <a:spcPct val="50000"/>
              </a:spcBef>
              <a:buFontTx/>
              <a:buChar char="•"/>
            </a:pPr>
            <a:r>
              <a:rPr lang="en-US" sz="2800">
                <a:latin typeface="Arial" pitchFamily="34" charset="0"/>
                <a:cs typeface="Arial" pitchFamily="34" charset="0"/>
              </a:rPr>
              <a:t>  Identify energy – intensive processes and</a:t>
            </a:r>
          </a:p>
          <a:p>
            <a:pPr>
              <a:spcBef>
                <a:spcPct val="50000"/>
              </a:spcBef>
            </a:pPr>
            <a:r>
              <a:rPr lang="en-US" sz="2800">
                <a:latin typeface="Arial" pitchFamily="34" charset="0"/>
                <a:cs typeface="Arial" pitchFamily="34" charset="0"/>
              </a:rPr>
              <a:t>    equipment</a:t>
            </a:r>
          </a:p>
          <a:p>
            <a:pPr>
              <a:spcBef>
                <a:spcPct val="50000"/>
              </a:spcBef>
              <a:buFontTx/>
              <a:buChar char="•"/>
            </a:pPr>
            <a:r>
              <a:rPr lang="en-US" sz="2800">
                <a:latin typeface="Arial" pitchFamily="34" charset="0"/>
                <a:cs typeface="Arial" pitchFamily="34" charset="0"/>
              </a:rPr>
              <a:t>  Identify energy inefficiency ,if any</a:t>
            </a:r>
          </a:p>
          <a:p>
            <a:pPr>
              <a:spcBef>
                <a:spcPct val="50000"/>
              </a:spcBef>
              <a:buFontTx/>
              <a:buChar char="•"/>
            </a:pPr>
            <a:r>
              <a:rPr lang="en-US" sz="2800">
                <a:latin typeface="Arial" pitchFamily="34" charset="0"/>
                <a:cs typeface="Arial" pitchFamily="34" charset="0"/>
              </a:rPr>
              <a:t>  Set the stage for detailed energy survey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4"/>
          <p:cNvSpPr>
            <a:spLocks noChangeArrowheads="1"/>
          </p:cNvSpPr>
          <p:nvPr/>
        </p:nvSpPr>
        <p:spPr bwMode="auto">
          <a:xfrm>
            <a:off x="685800" y="657225"/>
            <a:ext cx="7848600" cy="5514975"/>
          </a:xfrm>
          <a:prstGeom prst="rect">
            <a:avLst/>
          </a:prstGeom>
          <a:noFill/>
          <a:ln w="9525">
            <a:noFill/>
            <a:miter lim="800000"/>
            <a:headEnd/>
            <a:tailEnd/>
          </a:ln>
          <a:effectLst/>
        </p:spPr>
        <p:txBody>
          <a:bodyPr>
            <a:spAutoFit/>
          </a:bodyPr>
          <a:lstStyle/>
          <a:p>
            <a:r>
              <a:rPr lang="en-US" sz="4000" i="1">
                <a:latin typeface="Arial" pitchFamily="34" charset="0"/>
                <a:cs typeface="Arial" pitchFamily="34" charset="0"/>
              </a:rPr>
              <a:t>Detail audit </a:t>
            </a:r>
            <a:endParaRPr lang="en-US" sz="4000">
              <a:latin typeface="Arial" pitchFamily="34" charset="0"/>
              <a:cs typeface="Arial" pitchFamily="34" charset="0"/>
            </a:endParaRPr>
          </a:p>
          <a:p>
            <a:r>
              <a:rPr lang="en-US" sz="2800">
                <a:latin typeface="Arial" pitchFamily="34" charset="0"/>
                <a:cs typeface="Arial" pitchFamily="34" charset="0"/>
              </a:rPr>
              <a:t>  </a:t>
            </a:r>
          </a:p>
          <a:p>
            <a:r>
              <a:rPr lang="en-US" sz="3200">
                <a:latin typeface="Arial" pitchFamily="34" charset="0"/>
                <a:cs typeface="Arial" pitchFamily="34" charset="0"/>
              </a:rPr>
              <a:t>Detail audit is carried out for the energy savings proposal recommended in walk-through or preliminary audit. It will provide technical solution options and economic analysis for the factory management to decide project implementation or priority. A feasibility study will be required to determine the viability of each option.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4"/>
          <p:cNvSpPr txBox="1">
            <a:spLocks noChangeArrowheads="1"/>
          </p:cNvSpPr>
          <p:nvPr/>
        </p:nvSpPr>
        <p:spPr bwMode="auto">
          <a:xfrm>
            <a:off x="457200" y="209550"/>
            <a:ext cx="8305800" cy="6496050"/>
          </a:xfrm>
          <a:prstGeom prst="rect">
            <a:avLst/>
          </a:prstGeom>
          <a:noFill/>
          <a:ln w="9525">
            <a:noFill/>
            <a:miter lim="800000"/>
            <a:headEnd/>
            <a:tailEnd/>
          </a:ln>
          <a:effectLst/>
        </p:spPr>
        <p:txBody>
          <a:bodyPr>
            <a:spAutoFit/>
          </a:bodyPr>
          <a:lstStyle/>
          <a:p>
            <a:pPr>
              <a:spcBef>
                <a:spcPct val="50000"/>
              </a:spcBef>
            </a:pPr>
            <a:r>
              <a:rPr lang="en-US">
                <a:latin typeface="Arial" pitchFamily="34" charset="0"/>
                <a:cs typeface="Arial" pitchFamily="34" charset="0"/>
              </a:rPr>
              <a:t>Detailed Energy Survey</a:t>
            </a:r>
          </a:p>
          <a:p>
            <a:pPr>
              <a:spcBef>
                <a:spcPct val="50000"/>
              </a:spcBef>
            </a:pPr>
            <a:r>
              <a:rPr lang="en-US" sz="2800">
                <a:latin typeface="Arial" pitchFamily="34" charset="0"/>
                <a:cs typeface="Arial" pitchFamily="34" charset="0"/>
              </a:rPr>
              <a:t>Detailed</a:t>
            </a:r>
            <a:r>
              <a:rPr lang="en-US" sz="3200">
                <a:latin typeface="Arial" pitchFamily="34" charset="0"/>
                <a:cs typeface="Arial" pitchFamily="34" charset="0"/>
              </a:rPr>
              <a:t>  evaluation of energy use pattern</a:t>
            </a:r>
          </a:p>
          <a:p>
            <a:pPr>
              <a:spcBef>
                <a:spcPct val="50000"/>
              </a:spcBef>
              <a:buFontTx/>
              <a:buChar char="•"/>
            </a:pPr>
            <a:r>
              <a:rPr lang="en-US" sz="3200">
                <a:latin typeface="Arial" pitchFamily="34" charset="0"/>
                <a:cs typeface="Arial" pitchFamily="34" charset="0"/>
              </a:rPr>
              <a:t>  By processes and equipment</a:t>
            </a:r>
          </a:p>
          <a:p>
            <a:pPr>
              <a:spcBef>
                <a:spcPct val="50000"/>
              </a:spcBef>
              <a:buFontTx/>
              <a:buChar char="•"/>
            </a:pPr>
            <a:r>
              <a:rPr lang="en-US" sz="3200">
                <a:latin typeface="Arial" pitchFamily="34" charset="0"/>
                <a:cs typeface="Arial" pitchFamily="34" charset="0"/>
              </a:rPr>
              <a:t>  Measurement of energy use parameters</a:t>
            </a:r>
          </a:p>
          <a:p>
            <a:pPr>
              <a:spcBef>
                <a:spcPct val="50000"/>
              </a:spcBef>
              <a:buFontTx/>
              <a:buChar char="•"/>
            </a:pPr>
            <a:r>
              <a:rPr lang="en-US" sz="3200">
                <a:latin typeface="Arial" pitchFamily="34" charset="0"/>
                <a:cs typeface="Arial" pitchFamily="34" charset="0"/>
              </a:rPr>
              <a:t>  Review of equipment operating          </a:t>
            </a:r>
          </a:p>
          <a:p>
            <a:pPr>
              <a:spcBef>
                <a:spcPct val="50000"/>
              </a:spcBef>
            </a:pPr>
            <a:r>
              <a:rPr lang="en-US" sz="3200">
                <a:latin typeface="Arial" pitchFamily="34" charset="0"/>
                <a:cs typeface="Arial" pitchFamily="34" charset="0"/>
              </a:rPr>
              <a:t>    characteristics</a:t>
            </a:r>
          </a:p>
          <a:p>
            <a:pPr>
              <a:spcBef>
                <a:spcPct val="50000"/>
              </a:spcBef>
              <a:buFontTx/>
              <a:buChar char="•"/>
            </a:pPr>
            <a:r>
              <a:rPr lang="en-US" sz="3200">
                <a:latin typeface="Arial" pitchFamily="34" charset="0"/>
                <a:cs typeface="Arial" pitchFamily="34" charset="0"/>
              </a:rPr>
              <a:t>  Evaluation of efficiencies</a:t>
            </a:r>
          </a:p>
          <a:p>
            <a:pPr>
              <a:spcBef>
                <a:spcPct val="50000"/>
              </a:spcBef>
              <a:buFontTx/>
              <a:buChar char="•"/>
            </a:pPr>
            <a:r>
              <a:rPr lang="en-US" sz="3200">
                <a:latin typeface="Arial" pitchFamily="34" charset="0"/>
                <a:cs typeface="Arial" pitchFamily="34" charset="0"/>
              </a:rPr>
              <a:t>  Identify DSM options and measures</a:t>
            </a:r>
          </a:p>
          <a:p>
            <a:pPr>
              <a:spcBef>
                <a:spcPct val="50000"/>
              </a:spcBef>
              <a:buFontTx/>
              <a:buChar char="•"/>
            </a:pPr>
            <a:r>
              <a:rPr lang="en-US" sz="3200">
                <a:latin typeface="Arial" pitchFamily="34" charset="0"/>
                <a:cs typeface="Arial" pitchFamily="34" charset="0"/>
              </a:rPr>
              <a:t>  Recommendation for implementation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1" name="Text Box 7"/>
          <p:cNvSpPr txBox="1">
            <a:spLocks noChangeArrowheads="1"/>
          </p:cNvSpPr>
          <p:nvPr/>
        </p:nvSpPr>
        <p:spPr bwMode="auto">
          <a:xfrm>
            <a:off x="700088" y="457200"/>
            <a:ext cx="7543800" cy="588963"/>
          </a:xfrm>
          <a:prstGeom prst="rect">
            <a:avLst/>
          </a:prstGeom>
          <a:noFill/>
          <a:ln w="9525">
            <a:solidFill>
              <a:schemeClr val="tx1"/>
            </a:solidFill>
            <a:miter lim="800000"/>
            <a:headEnd/>
            <a:tailEnd/>
          </a:ln>
          <a:effectLst/>
        </p:spPr>
        <p:txBody>
          <a:bodyPr>
            <a:spAutoFit/>
          </a:bodyPr>
          <a:lstStyle/>
          <a:p>
            <a:pPr algn="ctr">
              <a:spcBef>
                <a:spcPct val="50000"/>
              </a:spcBef>
            </a:pPr>
            <a:r>
              <a:rPr lang="en-US" sz="3200">
                <a:latin typeface="Arial" pitchFamily="34" charset="0"/>
                <a:cs typeface="Arial" pitchFamily="34" charset="0"/>
              </a:rPr>
              <a:t>Inputs and Outputs of Energy audit</a:t>
            </a:r>
          </a:p>
        </p:txBody>
      </p:sp>
      <p:grpSp>
        <p:nvGrpSpPr>
          <p:cNvPr id="31756" name="Group 12"/>
          <p:cNvGrpSpPr>
            <a:grpSpLocks/>
          </p:cNvGrpSpPr>
          <p:nvPr/>
        </p:nvGrpSpPr>
        <p:grpSpPr bwMode="auto">
          <a:xfrm>
            <a:off x="733425" y="1143000"/>
            <a:ext cx="7648575" cy="5881688"/>
            <a:chOff x="462" y="720"/>
            <a:chExt cx="4818" cy="3705"/>
          </a:xfrm>
        </p:grpSpPr>
        <p:pic>
          <p:nvPicPr>
            <p:cNvPr id="31749" name="Picture 5"/>
            <p:cNvPicPr>
              <a:picLocks noChangeAspect="1" noChangeArrowheads="1"/>
            </p:cNvPicPr>
            <p:nvPr/>
          </p:nvPicPr>
          <p:blipFill>
            <a:blip r:embed="rId2"/>
            <a:srcRect/>
            <a:stretch>
              <a:fillRect/>
            </a:stretch>
          </p:blipFill>
          <p:spPr bwMode="auto">
            <a:xfrm>
              <a:off x="462" y="1049"/>
              <a:ext cx="1912" cy="2796"/>
            </a:xfrm>
            <a:prstGeom prst="rect">
              <a:avLst/>
            </a:prstGeom>
            <a:noFill/>
            <a:ln w="9525">
              <a:noFill/>
              <a:miter lim="800000"/>
              <a:headEnd/>
              <a:tailEnd/>
            </a:ln>
            <a:effectLst/>
          </p:spPr>
        </p:pic>
        <p:pic>
          <p:nvPicPr>
            <p:cNvPr id="31754" name="Picture 10" descr="untitled"/>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19" y="1065"/>
              <a:ext cx="1961" cy="3360"/>
            </a:xfrm>
            <a:prstGeom prst="rect">
              <a:avLst/>
            </a:prstGeom>
            <a:noFill/>
          </p:spPr>
        </p:pic>
        <p:sp>
          <p:nvSpPr>
            <p:cNvPr id="31755" name="AutoShape 11"/>
            <p:cNvSpPr>
              <a:spLocks/>
            </p:cNvSpPr>
            <p:nvPr/>
          </p:nvSpPr>
          <p:spPr bwMode="auto">
            <a:xfrm rot="5400000">
              <a:off x="2496" y="-240"/>
              <a:ext cx="432" cy="2352"/>
            </a:xfrm>
            <a:prstGeom prst="leftBrace">
              <a:avLst>
                <a:gd name="adj1" fmla="val 45370"/>
                <a:gd name="adj2" fmla="val 50000"/>
              </a:avLst>
            </a:prstGeom>
            <a:noFill/>
            <a:ln w="28575">
              <a:solidFill>
                <a:schemeClr val="tx1"/>
              </a:solidFill>
              <a:round/>
              <a:headEnd/>
              <a:tailEnd/>
            </a:ln>
            <a:effectLst/>
          </p:spPr>
          <p:txBody>
            <a:bodyPr wrap="none" anchor="ctr"/>
            <a:lstStyle/>
            <a:p>
              <a:endParaRPr 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ChangeArrowheads="1"/>
          </p:cNvSpPr>
          <p:nvPr/>
        </p:nvSpPr>
        <p:spPr bwMode="auto">
          <a:xfrm>
            <a:off x="609600" y="233363"/>
            <a:ext cx="5181600" cy="6484937"/>
          </a:xfrm>
          <a:prstGeom prst="rect">
            <a:avLst/>
          </a:prstGeom>
          <a:noFill/>
          <a:ln w="9525">
            <a:noFill/>
            <a:miter lim="800000"/>
            <a:headEnd/>
            <a:tailEnd/>
          </a:ln>
          <a:effectLst/>
        </p:spPr>
        <p:txBody>
          <a:bodyPr anchor="ctr">
            <a:spAutoFit/>
          </a:bodyPr>
          <a:lstStyle/>
          <a:p>
            <a:r>
              <a:rPr lang="en-US" sz="2800">
                <a:solidFill>
                  <a:srgbClr val="0000FF"/>
                </a:solidFill>
                <a:latin typeface="Arial" pitchFamily="34" charset="0"/>
                <a:cs typeface="Arial" pitchFamily="34" charset="0"/>
              </a:rPr>
              <a:t>ELECTRICAL ENERGY AUDIT                                                             </a:t>
            </a:r>
            <a:endParaRPr lang="en-US" sz="2800">
              <a:latin typeface="Arial" pitchFamily="34" charset="0"/>
              <a:cs typeface="Arial" pitchFamily="34" charset="0"/>
            </a:endParaRPr>
          </a:p>
          <a:p>
            <a:pPr eaLnBrk="0" hangingPunct="0"/>
            <a:r>
              <a:rPr lang="en-US" sz="2400">
                <a:solidFill>
                  <a:srgbClr val="333333"/>
                </a:solidFill>
                <a:latin typeface="Arial" pitchFamily="34" charset="0"/>
                <a:cs typeface="Arial" pitchFamily="34" charset="0"/>
              </a:rPr>
              <a:t>Areas covered under Electrical audit are</a:t>
            </a:r>
            <a:endParaRPr lang="en-US" sz="2400">
              <a:latin typeface="Arial" pitchFamily="34" charset="0"/>
              <a:cs typeface="Arial" pitchFamily="34" charset="0"/>
            </a:endParaRPr>
          </a:p>
          <a:p>
            <a:pPr eaLnBrk="0" hangingPunct="0"/>
            <a:r>
              <a:rPr lang="en-US" sz="2400">
                <a:solidFill>
                  <a:srgbClr val="008000"/>
                </a:solidFill>
                <a:latin typeface="Arial" pitchFamily="34" charset="0"/>
                <a:cs typeface="Arial" pitchFamily="34" charset="0"/>
              </a:rPr>
              <a:t>1. Electrical System :</a:t>
            </a:r>
            <a:endParaRPr lang="en-US" sz="2400">
              <a:latin typeface="Arial" pitchFamily="34" charset="0"/>
              <a:cs typeface="Arial" pitchFamily="34" charset="0"/>
            </a:endParaRPr>
          </a:p>
          <a:p>
            <a:pPr eaLnBrk="0" hangingPunct="0"/>
            <a:r>
              <a:rPr lang="en-US" sz="2400">
                <a:solidFill>
                  <a:srgbClr val="333333"/>
                </a:solidFill>
                <a:latin typeface="Arial" pitchFamily="34" charset="0"/>
                <a:cs typeface="Arial" pitchFamily="34" charset="0"/>
              </a:rPr>
              <a:t>• Electrical Distribution system (substation &amp; feeders study)</a:t>
            </a:r>
            <a:endParaRPr lang="en-US" sz="2400">
              <a:latin typeface="Arial" pitchFamily="34" charset="0"/>
              <a:cs typeface="Arial" pitchFamily="34" charset="0"/>
            </a:endParaRPr>
          </a:p>
          <a:p>
            <a:pPr eaLnBrk="0" hangingPunct="0"/>
            <a:r>
              <a:rPr lang="en-US" sz="2400">
                <a:solidFill>
                  <a:srgbClr val="333333"/>
                </a:solidFill>
                <a:latin typeface="Arial" pitchFamily="34" charset="0"/>
                <a:cs typeface="Arial" pitchFamily="34" charset="0"/>
              </a:rPr>
              <a:t>• PF Improvement study </a:t>
            </a:r>
            <a:endParaRPr lang="en-US" sz="2400">
              <a:latin typeface="Arial" pitchFamily="34" charset="0"/>
              <a:cs typeface="Arial" pitchFamily="34" charset="0"/>
            </a:endParaRPr>
          </a:p>
          <a:p>
            <a:pPr eaLnBrk="0" hangingPunct="0"/>
            <a:r>
              <a:rPr lang="en-US" sz="2400">
                <a:solidFill>
                  <a:srgbClr val="333333"/>
                </a:solidFill>
                <a:latin typeface="Arial" pitchFamily="34" charset="0"/>
                <a:cs typeface="Arial" pitchFamily="34" charset="0"/>
              </a:rPr>
              <a:t>• Capacitor performance </a:t>
            </a:r>
            <a:endParaRPr lang="en-US" sz="2400">
              <a:latin typeface="Arial" pitchFamily="34" charset="0"/>
              <a:cs typeface="Arial" pitchFamily="34" charset="0"/>
            </a:endParaRPr>
          </a:p>
          <a:p>
            <a:pPr eaLnBrk="0" hangingPunct="0"/>
            <a:r>
              <a:rPr lang="en-US" sz="2400">
                <a:solidFill>
                  <a:srgbClr val="333333"/>
                </a:solidFill>
                <a:latin typeface="Arial" pitchFamily="34" charset="0"/>
                <a:cs typeface="Arial" pitchFamily="34" charset="0"/>
              </a:rPr>
              <a:t>• Transformer optimization </a:t>
            </a:r>
            <a:endParaRPr lang="en-US" sz="2400">
              <a:latin typeface="Arial" pitchFamily="34" charset="0"/>
              <a:cs typeface="Arial" pitchFamily="34" charset="0"/>
            </a:endParaRPr>
          </a:p>
          <a:p>
            <a:pPr eaLnBrk="0" hangingPunct="0"/>
            <a:r>
              <a:rPr lang="en-US" sz="2400">
                <a:solidFill>
                  <a:srgbClr val="333333"/>
                </a:solidFill>
                <a:latin typeface="Arial" pitchFamily="34" charset="0"/>
                <a:cs typeface="Arial" pitchFamily="34" charset="0"/>
              </a:rPr>
              <a:t>• Cable sizing &amp; loss reduction </a:t>
            </a:r>
            <a:endParaRPr lang="en-US" sz="2400">
              <a:latin typeface="Arial" pitchFamily="34" charset="0"/>
              <a:cs typeface="Arial" pitchFamily="34" charset="0"/>
            </a:endParaRPr>
          </a:p>
          <a:p>
            <a:pPr eaLnBrk="0" hangingPunct="0"/>
            <a:r>
              <a:rPr lang="en-US" sz="2400">
                <a:solidFill>
                  <a:srgbClr val="333333"/>
                </a:solidFill>
                <a:latin typeface="Arial" pitchFamily="34" charset="0"/>
                <a:cs typeface="Arial" pitchFamily="34" charset="0"/>
              </a:rPr>
              <a:t>• Motor loading survey </a:t>
            </a:r>
            <a:endParaRPr lang="en-US" sz="2400">
              <a:latin typeface="Arial" pitchFamily="34" charset="0"/>
              <a:cs typeface="Arial" pitchFamily="34" charset="0"/>
            </a:endParaRPr>
          </a:p>
          <a:p>
            <a:pPr eaLnBrk="0" hangingPunct="0"/>
            <a:r>
              <a:rPr lang="en-US" sz="2400">
                <a:solidFill>
                  <a:srgbClr val="333333"/>
                </a:solidFill>
                <a:latin typeface="Arial" pitchFamily="34" charset="0"/>
                <a:cs typeface="Arial" pitchFamily="34" charset="0"/>
              </a:rPr>
              <a:t>• Lighting system </a:t>
            </a:r>
            <a:endParaRPr lang="en-US" sz="2400">
              <a:latin typeface="Arial" pitchFamily="34" charset="0"/>
              <a:cs typeface="Arial" pitchFamily="34" charset="0"/>
            </a:endParaRPr>
          </a:p>
          <a:p>
            <a:pPr eaLnBrk="0" hangingPunct="0"/>
            <a:r>
              <a:rPr lang="en-US" sz="2400">
                <a:solidFill>
                  <a:srgbClr val="333333"/>
                </a:solidFill>
                <a:latin typeface="Arial" pitchFamily="34" charset="0"/>
                <a:cs typeface="Arial" pitchFamily="34" charset="0"/>
              </a:rPr>
              <a:t>• Electrical heating &amp; melting furnaces</a:t>
            </a:r>
            <a:endParaRPr lang="en-US" sz="2400">
              <a:latin typeface="Arial" pitchFamily="34" charset="0"/>
              <a:cs typeface="Arial" pitchFamily="34" charset="0"/>
            </a:endParaRPr>
          </a:p>
          <a:p>
            <a:pPr eaLnBrk="0" hangingPunct="0"/>
            <a:r>
              <a:rPr lang="en-US" sz="2400">
                <a:solidFill>
                  <a:srgbClr val="333333"/>
                </a:solidFill>
                <a:latin typeface="Arial" pitchFamily="34" charset="0"/>
                <a:cs typeface="Arial" pitchFamily="34" charset="0"/>
              </a:rPr>
              <a:t>• Electric ovens </a:t>
            </a:r>
            <a:endParaRPr lang="en-US" sz="2400">
              <a:solidFill>
                <a:srgbClr val="0000FF"/>
              </a:solidFill>
              <a:latin typeface="Arial" pitchFamily="34" charset="0"/>
              <a:cs typeface="Arial" pitchFamily="34" charset="0"/>
            </a:endParaRPr>
          </a:p>
        </p:txBody>
      </p:sp>
      <p:pic>
        <p:nvPicPr>
          <p:cNvPr id="10245" name="Picture 5" descr="elercl%20audit"/>
          <p:cNvPicPr>
            <a:picLocks noChangeAspect="1" noChangeArrowheads="1"/>
          </p:cNvPicPr>
          <p:nvPr/>
        </p:nvPicPr>
        <p:blipFill>
          <a:blip r:embed="rId2"/>
          <a:srcRect/>
          <a:stretch>
            <a:fillRect/>
          </a:stretch>
        </p:blipFill>
        <p:spPr bwMode="auto">
          <a:xfrm>
            <a:off x="6248400" y="609600"/>
            <a:ext cx="2543175" cy="241935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609600" y="406400"/>
            <a:ext cx="4157663" cy="6070600"/>
          </a:xfrm>
          <a:prstGeom prst="rect">
            <a:avLst/>
          </a:prstGeom>
          <a:noFill/>
          <a:ln w="9525">
            <a:noFill/>
            <a:miter lim="800000"/>
            <a:headEnd/>
            <a:tailEnd/>
          </a:ln>
          <a:effectLst/>
        </p:spPr>
        <p:txBody>
          <a:bodyPr anchor="ctr">
            <a:spAutoFit/>
          </a:bodyPr>
          <a:lstStyle/>
          <a:p>
            <a:r>
              <a:rPr lang="en-US" sz="2800">
                <a:solidFill>
                  <a:srgbClr val="008000"/>
                </a:solidFill>
                <a:latin typeface="Arial" pitchFamily="34" charset="0"/>
                <a:cs typeface="Arial" pitchFamily="34" charset="0"/>
              </a:rPr>
              <a:t>2. Mechanical System :</a:t>
            </a:r>
            <a:r>
              <a:rPr lang="en-US" sz="2800">
                <a:latin typeface="Arial" pitchFamily="34" charset="0"/>
                <a:cs typeface="Arial" pitchFamily="34" charset="0"/>
              </a:rPr>
              <a:t> </a:t>
            </a:r>
          </a:p>
          <a:p>
            <a:r>
              <a:rPr lang="en-US" sz="2800">
                <a:latin typeface="Arial" pitchFamily="34" charset="0"/>
                <a:cs typeface="Arial" pitchFamily="34" charset="0"/>
              </a:rPr>
              <a:t>                                       </a:t>
            </a:r>
          </a:p>
          <a:p>
            <a:pPr eaLnBrk="0" hangingPunct="0"/>
            <a:r>
              <a:rPr lang="en-US" sz="2800">
                <a:solidFill>
                  <a:srgbClr val="333333"/>
                </a:solidFill>
                <a:latin typeface="Arial" pitchFamily="34" charset="0"/>
                <a:cs typeface="Arial" pitchFamily="34" charset="0"/>
              </a:rPr>
              <a:t>• Fans &amp; Blowers </a:t>
            </a:r>
            <a:endParaRPr lang="en-US" sz="2800">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 Exhaust &amp; ventilation System </a:t>
            </a:r>
            <a:endParaRPr lang="en-US" sz="2800">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 Pumps and pumping System </a:t>
            </a:r>
            <a:endParaRPr lang="en-US" sz="2800">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 Compressed air System </a:t>
            </a:r>
            <a:endParaRPr lang="en-US" sz="2800">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 Air Conditioning &amp; Refrigeration System </a:t>
            </a:r>
            <a:endParaRPr lang="en-US" sz="2800">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 Cooling Tower System</a:t>
            </a:r>
            <a:br>
              <a:rPr lang="en-US" sz="2800">
                <a:solidFill>
                  <a:srgbClr val="333333"/>
                </a:solidFill>
                <a:latin typeface="Arial" pitchFamily="34" charset="0"/>
                <a:cs typeface="Arial" pitchFamily="34" charset="0"/>
              </a:rPr>
            </a:br>
            <a:endParaRPr lang="en-US" sz="280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6"/>
          <p:cNvSpPr>
            <a:spLocks noChangeArrowheads="1"/>
          </p:cNvSpPr>
          <p:nvPr/>
        </p:nvSpPr>
        <p:spPr bwMode="auto">
          <a:xfrm>
            <a:off x="990600" y="533400"/>
            <a:ext cx="7010400" cy="5397500"/>
          </a:xfrm>
          <a:prstGeom prst="rect">
            <a:avLst/>
          </a:prstGeom>
          <a:noFill/>
          <a:ln w="9525">
            <a:noFill/>
            <a:miter lim="800000"/>
            <a:headEnd/>
            <a:tailEnd/>
          </a:ln>
          <a:effectLst/>
        </p:spPr>
        <p:txBody>
          <a:bodyPr anchor="ctr">
            <a:spAutoFit/>
          </a:bodyPr>
          <a:lstStyle/>
          <a:p>
            <a:r>
              <a:rPr lang="en-US" sz="3200">
                <a:solidFill>
                  <a:srgbClr val="0000FF"/>
                </a:solidFill>
                <a:latin typeface="Arial" pitchFamily="34" charset="0"/>
                <a:cs typeface="Arial" pitchFamily="34" charset="0"/>
              </a:rPr>
              <a:t>THERMAL ENERGY AUDIT</a:t>
            </a:r>
            <a:endParaRPr lang="en-US" sz="3200">
              <a:latin typeface="Arial" pitchFamily="34" charset="0"/>
              <a:cs typeface="Arial" pitchFamily="34" charset="0"/>
            </a:endParaRPr>
          </a:p>
          <a:p>
            <a:pPr eaLnBrk="0" hangingPunct="0"/>
            <a:endParaRPr lang="en-US" sz="3200">
              <a:solidFill>
                <a:srgbClr val="333333"/>
              </a:solidFill>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Areas covered under Electrical audit are</a:t>
            </a:r>
            <a:endParaRPr lang="en-US" sz="2800">
              <a:latin typeface="Arial" pitchFamily="34" charset="0"/>
              <a:cs typeface="Arial" pitchFamily="34" charset="0"/>
            </a:endParaRPr>
          </a:p>
          <a:p>
            <a:pPr eaLnBrk="0" hangingPunct="0">
              <a:buFontTx/>
              <a:buChar char="•"/>
            </a:pPr>
            <a:r>
              <a:rPr lang="en-US" sz="3200">
                <a:solidFill>
                  <a:srgbClr val="333333"/>
                </a:solidFill>
                <a:latin typeface="Arial" pitchFamily="34" charset="0"/>
                <a:cs typeface="Arial" pitchFamily="34" charset="0"/>
              </a:rPr>
              <a:t> </a:t>
            </a:r>
            <a:r>
              <a:rPr lang="en-US" sz="2800">
                <a:solidFill>
                  <a:srgbClr val="333333"/>
                </a:solidFill>
                <a:latin typeface="Arial" pitchFamily="34" charset="0"/>
                <a:cs typeface="Arial" pitchFamily="34" charset="0"/>
              </a:rPr>
              <a:t>Steam Generation Boilers</a:t>
            </a:r>
          </a:p>
          <a:p>
            <a:pPr eaLnBrk="0" hangingPunct="0"/>
            <a:r>
              <a:rPr lang="en-US" sz="2800">
                <a:solidFill>
                  <a:srgbClr val="333333"/>
                </a:solidFill>
                <a:latin typeface="Arial" pitchFamily="34" charset="0"/>
                <a:cs typeface="Arial" pitchFamily="34" charset="0"/>
              </a:rPr>
              <a:t>• Steam Audit and Conversation </a:t>
            </a:r>
            <a:endParaRPr lang="en-US" sz="2800">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 Steam Trap Survey </a:t>
            </a:r>
            <a:endParaRPr lang="en-US" sz="2800">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 Condensate Recovery System </a:t>
            </a:r>
            <a:endParaRPr lang="en-US" sz="2800">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 Insulation Survey </a:t>
            </a:r>
            <a:endParaRPr lang="en-US" sz="2800">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 Energy and Material Balance for Unit operation</a:t>
            </a:r>
            <a:endParaRPr lang="en-US" sz="2800">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 Heat Exchanger</a:t>
            </a:r>
            <a:endParaRPr lang="en-US" sz="2800">
              <a:latin typeface="Arial" pitchFamily="34" charset="0"/>
              <a:cs typeface="Arial" pitchFamily="34" charset="0"/>
            </a:endParaRPr>
          </a:p>
          <a:p>
            <a:pPr eaLnBrk="0" hangingPunct="0"/>
            <a:r>
              <a:rPr lang="en-US" sz="2800">
                <a:solidFill>
                  <a:srgbClr val="333333"/>
                </a:solidFill>
                <a:latin typeface="Arial" pitchFamily="34" charset="0"/>
                <a:cs typeface="Arial" pitchFamily="34" charset="0"/>
              </a:rPr>
              <a:t>• Waste Heat Recovery System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ChangeArrowheads="1"/>
          </p:cNvSpPr>
          <p:nvPr/>
        </p:nvSpPr>
        <p:spPr bwMode="auto">
          <a:xfrm>
            <a:off x="152400" y="100013"/>
            <a:ext cx="8839200" cy="6497637"/>
          </a:xfrm>
          <a:prstGeom prst="rect">
            <a:avLst/>
          </a:prstGeom>
          <a:noFill/>
          <a:ln w="9525">
            <a:noFill/>
            <a:miter lim="800000"/>
            <a:headEnd/>
            <a:tailEnd/>
          </a:ln>
          <a:effectLst/>
        </p:spPr>
        <p:txBody>
          <a:bodyPr anchor="ctr">
            <a:spAutoFit/>
          </a:bodyPr>
          <a:lstStyle/>
          <a:p>
            <a:pPr algn="just"/>
            <a:r>
              <a:rPr lang="en-US" sz="2800">
                <a:solidFill>
                  <a:srgbClr val="0000FF"/>
                </a:solidFill>
                <a:latin typeface="Arial" pitchFamily="34" charset="0"/>
                <a:cs typeface="Arial" pitchFamily="34" charset="0"/>
              </a:rPr>
              <a:t>WATER AUDIT &amp; CONSERVATION</a:t>
            </a:r>
            <a:endParaRPr lang="en-US" sz="2800">
              <a:latin typeface="Arial" pitchFamily="34" charset="0"/>
              <a:cs typeface="Arial" pitchFamily="34" charset="0"/>
            </a:endParaRPr>
          </a:p>
          <a:p>
            <a:pPr algn="just" eaLnBrk="0" hangingPunct="0"/>
            <a:r>
              <a:rPr lang="en-US" sz="2800">
                <a:solidFill>
                  <a:srgbClr val="333333"/>
                </a:solidFill>
                <a:latin typeface="Arial" pitchFamily="34" charset="0"/>
                <a:cs typeface="Arial" pitchFamily="34" charset="0"/>
              </a:rPr>
              <a:t>Industry has recognized 'Water Audit' as a important tool for water resource management    </a:t>
            </a:r>
            <a:endParaRPr lang="en-US" sz="2800">
              <a:latin typeface="Arial" pitchFamily="34" charset="0"/>
              <a:cs typeface="Arial" pitchFamily="34" charset="0"/>
            </a:endParaRPr>
          </a:p>
          <a:p>
            <a:pPr algn="just" eaLnBrk="0" hangingPunct="0"/>
            <a:r>
              <a:rPr lang="en-US" sz="2800">
                <a:solidFill>
                  <a:srgbClr val="333333"/>
                </a:solidFill>
                <a:latin typeface="Arial" pitchFamily="34" charset="0"/>
                <a:cs typeface="Arial" pitchFamily="34" charset="0"/>
              </a:rPr>
              <a:t>Water Audit study is a qualitative and quantitative analysis of water consumption to identify means of reuse and recycling of water. This study includes segregation of effluent streams and schemes for effectively treating them to enable byproduct recovery. Water Audits encourage social responsibility by identifying wasteful use, enables estimation of the saving potential they not only promote water conservation but also deliver cost savings, but also companies to safeguard public health and property, improve external relations and reduce legal liability.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72" name="Group 12"/>
          <p:cNvGrpSpPr>
            <a:grpSpLocks/>
          </p:cNvGrpSpPr>
          <p:nvPr/>
        </p:nvGrpSpPr>
        <p:grpSpPr bwMode="auto">
          <a:xfrm>
            <a:off x="630238" y="119063"/>
            <a:ext cx="7924800" cy="6434137"/>
            <a:chOff x="397" y="144"/>
            <a:chExt cx="4992" cy="4053"/>
          </a:xfrm>
        </p:grpSpPr>
        <p:pic>
          <p:nvPicPr>
            <p:cNvPr id="15362" name="Picture 2"/>
            <p:cNvPicPr>
              <a:picLocks noChangeAspect="1" noChangeArrowheads="1"/>
            </p:cNvPicPr>
            <p:nvPr/>
          </p:nvPicPr>
          <p:blipFill>
            <a:blip r:embed="rId2"/>
            <a:srcRect/>
            <a:stretch>
              <a:fillRect/>
            </a:stretch>
          </p:blipFill>
          <p:spPr bwMode="auto">
            <a:xfrm>
              <a:off x="397" y="144"/>
              <a:ext cx="4992" cy="4053"/>
            </a:xfrm>
            <a:prstGeom prst="rect">
              <a:avLst/>
            </a:prstGeom>
            <a:noFill/>
            <a:ln w="9525">
              <a:noFill/>
              <a:miter lim="800000"/>
              <a:headEnd/>
              <a:tailEnd/>
            </a:ln>
            <a:effectLst/>
          </p:spPr>
        </p:pic>
        <p:grpSp>
          <p:nvGrpSpPr>
            <p:cNvPr id="15365" name="Group 5"/>
            <p:cNvGrpSpPr>
              <a:grpSpLocks/>
            </p:cNvGrpSpPr>
            <p:nvPr/>
          </p:nvGrpSpPr>
          <p:grpSpPr bwMode="auto">
            <a:xfrm>
              <a:off x="2592" y="1218"/>
              <a:ext cx="293" cy="460"/>
              <a:chOff x="344" y="2782"/>
              <a:chExt cx="293" cy="460"/>
            </a:xfrm>
          </p:grpSpPr>
          <p:sp>
            <p:nvSpPr>
              <p:cNvPr id="15363" name="Oval 3"/>
              <p:cNvSpPr>
                <a:spLocks noChangeArrowheads="1"/>
              </p:cNvSpPr>
              <p:nvPr/>
            </p:nvSpPr>
            <p:spPr bwMode="auto">
              <a:xfrm>
                <a:off x="344" y="2782"/>
                <a:ext cx="288" cy="288"/>
              </a:xfrm>
              <a:prstGeom prst="ellipse">
                <a:avLst/>
              </a:prstGeom>
              <a:noFill/>
              <a:ln w="15875">
                <a:solidFill>
                  <a:schemeClr val="tx1"/>
                </a:solidFill>
                <a:round/>
                <a:headEnd/>
                <a:tailEnd/>
              </a:ln>
              <a:effectLst/>
            </p:spPr>
            <p:txBody>
              <a:bodyPr wrap="none" anchor="ctr"/>
              <a:lstStyle/>
              <a:p>
                <a:endParaRPr lang="en-US"/>
              </a:p>
            </p:txBody>
          </p:sp>
          <p:sp>
            <p:nvSpPr>
              <p:cNvPr id="15364" name="Oval 4"/>
              <p:cNvSpPr>
                <a:spLocks noChangeArrowheads="1"/>
              </p:cNvSpPr>
              <p:nvPr/>
            </p:nvSpPr>
            <p:spPr bwMode="auto">
              <a:xfrm>
                <a:off x="349" y="2954"/>
                <a:ext cx="288" cy="288"/>
              </a:xfrm>
              <a:prstGeom prst="ellipse">
                <a:avLst/>
              </a:prstGeom>
              <a:noFill/>
              <a:ln w="15875">
                <a:solidFill>
                  <a:schemeClr val="tx1"/>
                </a:solidFill>
                <a:round/>
                <a:headEnd/>
                <a:tailEnd/>
              </a:ln>
              <a:effectLst/>
            </p:spPr>
            <p:txBody>
              <a:bodyPr wrap="none" anchor="ctr"/>
              <a:lstStyle/>
              <a:p>
                <a:endParaRPr lang="en-US"/>
              </a:p>
            </p:txBody>
          </p:sp>
        </p:grpSp>
        <p:grpSp>
          <p:nvGrpSpPr>
            <p:cNvPr id="15366" name="Group 6"/>
            <p:cNvGrpSpPr>
              <a:grpSpLocks/>
            </p:cNvGrpSpPr>
            <p:nvPr/>
          </p:nvGrpSpPr>
          <p:grpSpPr bwMode="auto">
            <a:xfrm>
              <a:off x="2928" y="2400"/>
              <a:ext cx="293" cy="460"/>
              <a:chOff x="344" y="2782"/>
              <a:chExt cx="293" cy="460"/>
            </a:xfrm>
          </p:grpSpPr>
          <p:sp>
            <p:nvSpPr>
              <p:cNvPr id="15367" name="Oval 7"/>
              <p:cNvSpPr>
                <a:spLocks noChangeArrowheads="1"/>
              </p:cNvSpPr>
              <p:nvPr/>
            </p:nvSpPr>
            <p:spPr bwMode="auto">
              <a:xfrm>
                <a:off x="344" y="2782"/>
                <a:ext cx="288" cy="288"/>
              </a:xfrm>
              <a:prstGeom prst="ellipse">
                <a:avLst/>
              </a:prstGeom>
              <a:noFill/>
              <a:ln w="15875">
                <a:solidFill>
                  <a:schemeClr val="tx1"/>
                </a:solidFill>
                <a:round/>
                <a:headEnd/>
                <a:tailEnd/>
              </a:ln>
              <a:effectLst/>
            </p:spPr>
            <p:txBody>
              <a:bodyPr wrap="none" anchor="ctr"/>
              <a:lstStyle/>
              <a:p>
                <a:endParaRPr lang="en-US"/>
              </a:p>
            </p:txBody>
          </p:sp>
          <p:sp>
            <p:nvSpPr>
              <p:cNvPr id="15368" name="Oval 8"/>
              <p:cNvSpPr>
                <a:spLocks noChangeArrowheads="1"/>
              </p:cNvSpPr>
              <p:nvPr/>
            </p:nvSpPr>
            <p:spPr bwMode="auto">
              <a:xfrm>
                <a:off x="349" y="2954"/>
                <a:ext cx="288" cy="288"/>
              </a:xfrm>
              <a:prstGeom prst="ellipse">
                <a:avLst/>
              </a:prstGeom>
              <a:noFill/>
              <a:ln w="15875">
                <a:solidFill>
                  <a:schemeClr val="tx1"/>
                </a:solidFill>
                <a:round/>
                <a:headEnd/>
                <a:tailEnd/>
              </a:ln>
              <a:effectLst/>
            </p:spPr>
            <p:txBody>
              <a:bodyPr wrap="none" anchor="ctr"/>
              <a:lstStyle/>
              <a:p>
                <a:endParaRPr lang="en-US"/>
              </a:p>
            </p:txBody>
          </p:sp>
        </p:grpSp>
        <p:grpSp>
          <p:nvGrpSpPr>
            <p:cNvPr id="15369" name="Group 9"/>
            <p:cNvGrpSpPr>
              <a:grpSpLocks/>
            </p:cNvGrpSpPr>
            <p:nvPr/>
          </p:nvGrpSpPr>
          <p:grpSpPr bwMode="auto">
            <a:xfrm>
              <a:off x="2712" y="3593"/>
              <a:ext cx="293" cy="460"/>
              <a:chOff x="344" y="2782"/>
              <a:chExt cx="293" cy="460"/>
            </a:xfrm>
          </p:grpSpPr>
          <p:sp>
            <p:nvSpPr>
              <p:cNvPr id="15370" name="Oval 10"/>
              <p:cNvSpPr>
                <a:spLocks noChangeArrowheads="1"/>
              </p:cNvSpPr>
              <p:nvPr/>
            </p:nvSpPr>
            <p:spPr bwMode="auto">
              <a:xfrm>
                <a:off x="344" y="2782"/>
                <a:ext cx="288" cy="288"/>
              </a:xfrm>
              <a:prstGeom prst="ellipse">
                <a:avLst/>
              </a:prstGeom>
              <a:noFill/>
              <a:ln w="19050">
                <a:solidFill>
                  <a:schemeClr val="tx1"/>
                </a:solidFill>
                <a:round/>
                <a:headEnd/>
                <a:tailEnd/>
              </a:ln>
              <a:effectLst/>
            </p:spPr>
            <p:txBody>
              <a:bodyPr wrap="none" anchor="ctr"/>
              <a:lstStyle/>
              <a:p>
                <a:endParaRPr lang="en-US"/>
              </a:p>
            </p:txBody>
          </p:sp>
          <p:sp>
            <p:nvSpPr>
              <p:cNvPr id="15371" name="Oval 11"/>
              <p:cNvSpPr>
                <a:spLocks noChangeArrowheads="1"/>
              </p:cNvSpPr>
              <p:nvPr/>
            </p:nvSpPr>
            <p:spPr bwMode="auto">
              <a:xfrm>
                <a:off x="349" y="2954"/>
                <a:ext cx="288" cy="288"/>
              </a:xfrm>
              <a:prstGeom prst="ellipse">
                <a:avLst/>
              </a:prstGeom>
              <a:noFill/>
              <a:ln w="19050">
                <a:solidFill>
                  <a:schemeClr val="tx1"/>
                </a:solidFill>
                <a:round/>
                <a:headEnd/>
                <a:tailEnd/>
              </a:ln>
              <a:effectLst/>
            </p:spPr>
            <p:txBody>
              <a:bodyPr wrap="none" anchor="ctr"/>
              <a:lstStyle/>
              <a:p>
                <a:endParaRPr lang="en-US"/>
              </a:p>
            </p:txBody>
          </p:sp>
        </p:gr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ChangeArrowheads="1"/>
          </p:cNvSpPr>
          <p:nvPr/>
        </p:nvSpPr>
        <p:spPr bwMode="auto">
          <a:xfrm>
            <a:off x="590550" y="1154113"/>
            <a:ext cx="8096250" cy="4484687"/>
          </a:xfrm>
          <a:prstGeom prst="rect">
            <a:avLst/>
          </a:prstGeom>
          <a:noFill/>
          <a:ln w="9525">
            <a:noFill/>
            <a:miter lim="800000"/>
            <a:headEnd/>
            <a:tailEnd/>
          </a:ln>
          <a:effectLst/>
        </p:spPr>
        <p:txBody>
          <a:bodyPr anchor="ctr">
            <a:spAutoFit/>
          </a:bodyPr>
          <a:lstStyle/>
          <a:p>
            <a:r>
              <a:rPr lang="en-US">
                <a:latin typeface="Arial" pitchFamily="34" charset="0"/>
                <a:cs typeface="Arial" pitchFamily="34" charset="0"/>
              </a:rPr>
              <a:t>Benefits of energy audit</a:t>
            </a:r>
          </a:p>
          <a:p>
            <a:r>
              <a:rPr lang="en-US" sz="2800">
                <a:latin typeface="Arial" pitchFamily="34" charset="0"/>
                <a:cs typeface="Arial" pitchFamily="34" charset="0"/>
              </a:rPr>
              <a:t>  </a:t>
            </a:r>
          </a:p>
          <a:p>
            <a:r>
              <a:rPr lang="en-US" sz="2800">
                <a:latin typeface="Arial" pitchFamily="34" charset="0"/>
                <a:cs typeface="Arial" pitchFamily="34" charset="0"/>
              </a:rPr>
              <a:t>There is a lot of potential for energy savings from energy audits.. Technical solutions proposed in the energy audits show massive potential for energy savings in every sub-sector with an average of almost ten percent of the energy usage. However, this can only materialize through replication at other factories within the respective sub-sector.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ChangeArrowheads="1"/>
          </p:cNvSpPr>
          <p:nvPr/>
        </p:nvSpPr>
        <p:spPr bwMode="auto">
          <a:xfrm>
            <a:off x="295275" y="473075"/>
            <a:ext cx="8848725" cy="6034088"/>
          </a:xfrm>
          <a:prstGeom prst="rect">
            <a:avLst/>
          </a:prstGeom>
          <a:noFill/>
          <a:ln w="9525">
            <a:noFill/>
            <a:miter lim="800000"/>
            <a:headEnd/>
            <a:tailEnd/>
          </a:ln>
          <a:effectLst/>
        </p:spPr>
        <p:txBody>
          <a:bodyPr lIns="0" tIns="79350" rIns="158700" bIns="158700" anchor="ctr">
            <a:spAutoFit/>
          </a:bodyPr>
          <a:lstStyle/>
          <a:p>
            <a:r>
              <a:rPr lang="en-US">
                <a:latin typeface="Arial" pitchFamily="34" charset="0"/>
                <a:cs typeface="Arial" pitchFamily="34" charset="0"/>
              </a:rPr>
              <a:t>Benefits of an industrial energy audit include:</a:t>
            </a:r>
            <a:r>
              <a:rPr lang="en-US" sz="2800">
                <a:latin typeface="Arial" pitchFamily="34" charset="0"/>
                <a:cs typeface="Arial" pitchFamily="34" charset="0"/>
              </a:rPr>
              <a:t> </a:t>
            </a:r>
            <a:br>
              <a:rPr lang="en-US" sz="2800">
                <a:latin typeface="Arial" pitchFamily="34" charset="0"/>
                <a:cs typeface="Arial" pitchFamily="34" charset="0"/>
              </a:rPr>
            </a:br>
            <a:r>
              <a:rPr lang="en-US" sz="2800">
                <a:latin typeface="Arial" pitchFamily="34" charset="0"/>
                <a:cs typeface="Arial" pitchFamily="34" charset="0"/>
              </a:rPr>
              <a:t> </a:t>
            </a:r>
          </a:p>
          <a:p>
            <a:pPr>
              <a:buFontTx/>
              <a:buChar char="•"/>
            </a:pPr>
            <a:r>
              <a:rPr lang="en-US" sz="2800">
                <a:latin typeface="Arial" pitchFamily="34" charset="0"/>
                <a:cs typeface="Arial" pitchFamily="34" charset="0"/>
              </a:rPr>
              <a:t>Energy savings </a:t>
            </a:r>
          </a:p>
          <a:p>
            <a:pPr>
              <a:buFontTx/>
              <a:buChar char="•"/>
            </a:pPr>
            <a:r>
              <a:rPr lang="en-US" sz="2800">
                <a:latin typeface="Arial" pitchFamily="34" charset="0"/>
                <a:cs typeface="Arial" pitchFamily="34" charset="0"/>
              </a:rPr>
              <a:t>Avoiding power factor penalties and environmental compliance costs </a:t>
            </a:r>
          </a:p>
          <a:p>
            <a:pPr>
              <a:buFontTx/>
              <a:buChar char="•"/>
            </a:pPr>
            <a:r>
              <a:rPr lang="en-US" sz="2800">
                <a:latin typeface="Arial" pitchFamily="34" charset="0"/>
                <a:cs typeface="Arial" pitchFamily="34" charset="0"/>
              </a:rPr>
              <a:t>Quality improvements </a:t>
            </a:r>
          </a:p>
          <a:p>
            <a:pPr>
              <a:buFontTx/>
              <a:buChar char="•"/>
            </a:pPr>
            <a:r>
              <a:rPr lang="en-US" sz="2800">
                <a:latin typeface="Arial" pitchFamily="34" charset="0"/>
                <a:cs typeface="Arial" pitchFamily="34" charset="0"/>
              </a:rPr>
              <a:t>Productivity improvements </a:t>
            </a:r>
          </a:p>
          <a:p>
            <a:pPr>
              <a:buFontTx/>
              <a:buChar char="•"/>
            </a:pPr>
            <a:r>
              <a:rPr lang="en-US" sz="2800">
                <a:latin typeface="Arial" pitchFamily="34" charset="0"/>
                <a:cs typeface="Arial" pitchFamily="34" charset="0"/>
              </a:rPr>
              <a:t>Reduced maintenance </a:t>
            </a:r>
          </a:p>
          <a:p>
            <a:pPr>
              <a:buFontTx/>
              <a:buChar char="•"/>
            </a:pPr>
            <a:r>
              <a:rPr lang="en-US" sz="2800">
                <a:latin typeface="Arial" pitchFamily="34" charset="0"/>
                <a:cs typeface="Arial" pitchFamily="34" charset="0"/>
              </a:rPr>
              <a:t>Fewer breakdowns </a:t>
            </a:r>
          </a:p>
          <a:p>
            <a:pPr>
              <a:buFontTx/>
              <a:buChar char="•"/>
            </a:pPr>
            <a:r>
              <a:rPr lang="en-US" sz="2800">
                <a:latin typeface="Arial" pitchFamily="34" charset="0"/>
                <a:cs typeface="Arial" pitchFamily="34" charset="0"/>
              </a:rPr>
              <a:t>Better safety and protection </a:t>
            </a:r>
          </a:p>
          <a:p>
            <a:pPr>
              <a:buFontTx/>
              <a:buChar char="•"/>
            </a:pPr>
            <a:r>
              <a:rPr lang="en-US" sz="2800">
                <a:latin typeface="Arial" pitchFamily="34" charset="0"/>
                <a:cs typeface="Arial" pitchFamily="34" charset="0"/>
              </a:rPr>
              <a:t>A process for repeatable improvements </a:t>
            </a:r>
          </a:p>
          <a:p>
            <a:pPr eaLnBrk="0" hangingPunct="0"/>
            <a:endParaRPr lang="en-US" sz="2800">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4"/>
          <p:cNvSpPr txBox="1">
            <a:spLocks noChangeArrowheads="1"/>
          </p:cNvSpPr>
          <p:nvPr/>
        </p:nvSpPr>
        <p:spPr bwMode="auto">
          <a:xfrm>
            <a:off x="76200" y="1295400"/>
            <a:ext cx="8915400" cy="3967163"/>
          </a:xfrm>
          <a:prstGeom prst="rect">
            <a:avLst/>
          </a:prstGeom>
          <a:noFill/>
          <a:ln w="9525">
            <a:noFill/>
            <a:miter lim="800000"/>
            <a:headEnd/>
            <a:tailEnd/>
          </a:ln>
          <a:effectLst/>
        </p:spPr>
        <p:txBody>
          <a:bodyPr>
            <a:spAutoFit/>
          </a:bodyPr>
          <a:lstStyle/>
          <a:p>
            <a:pPr algn="ctr">
              <a:spcBef>
                <a:spcPct val="50000"/>
              </a:spcBef>
            </a:pPr>
            <a:r>
              <a:rPr lang="en-US" sz="3200">
                <a:latin typeface="Arial" pitchFamily="34" charset="0"/>
                <a:cs typeface="Arial" pitchFamily="34" charset="0"/>
              </a:rPr>
              <a:t>Process  VS.  Equipment</a:t>
            </a:r>
          </a:p>
          <a:p>
            <a:pPr>
              <a:spcBef>
                <a:spcPct val="50000"/>
              </a:spcBef>
            </a:pPr>
            <a:r>
              <a:rPr lang="en-US" sz="2800">
                <a:latin typeface="Arial" pitchFamily="34" charset="0"/>
                <a:cs typeface="Arial" pitchFamily="34" charset="0"/>
              </a:rPr>
              <a:t>Equipment efficiency  improvement  :     Max.  5%</a:t>
            </a:r>
          </a:p>
          <a:p>
            <a:pPr>
              <a:spcBef>
                <a:spcPct val="50000"/>
              </a:spcBef>
            </a:pPr>
            <a:r>
              <a:rPr lang="en-US" sz="2800">
                <a:latin typeface="Arial" pitchFamily="34" charset="0"/>
                <a:cs typeface="Arial" pitchFamily="34" charset="0"/>
              </a:rPr>
              <a:t>Process efficiency improvement        : 15% to 30%</a:t>
            </a:r>
          </a:p>
          <a:p>
            <a:pPr>
              <a:spcBef>
                <a:spcPct val="50000"/>
              </a:spcBef>
            </a:pPr>
            <a:r>
              <a:rPr lang="en-US" sz="2800">
                <a:latin typeface="Arial" pitchFamily="34" charset="0"/>
                <a:cs typeface="Arial" pitchFamily="34" charset="0"/>
              </a:rPr>
              <a:t>                         </a:t>
            </a:r>
          </a:p>
          <a:p>
            <a:pPr algn="ctr">
              <a:spcBef>
                <a:spcPct val="50000"/>
              </a:spcBef>
            </a:pPr>
            <a:r>
              <a:rPr lang="en-US" sz="3200">
                <a:latin typeface="Arial" pitchFamily="34" charset="0"/>
                <a:cs typeface="Arial" pitchFamily="34" charset="0"/>
              </a:rPr>
              <a:t>Conclusion</a:t>
            </a:r>
          </a:p>
          <a:p>
            <a:pPr algn="ctr">
              <a:spcBef>
                <a:spcPct val="50000"/>
              </a:spcBef>
            </a:pPr>
            <a:r>
              <a:rPr lang="en-US" sz="3200">
                <a:latin typeface="Arial" pitchFamily="34" charset="0"/>
                <a:cs typeface="Arial" pitchFamily="34" charset="0"/>
              </a:rPr>
              <a:t>Focus on Processes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9" name="Picture 5" descr="untitled"/>
          <p:cNvPicPr>
            <a:picLocks noChangeAspect="1" noChangeArrowheads="1"/>
          </p:cNvPicPr>
          <p:nvPr/>
        </p:nvPicPr>
        <p:blipFill>
          <a:blip r:embed="rId2"/>
          <a:srcRect/>
          <a:stretch>
            <a:fillRect/>
          </a:stretch>
        </p:blipFill>
        <p:spPr bwMode="auto">
          <a:xfrm>
            <a:off x="117475" y="685800"/>
            <a:ext cx="8915400" cy="55626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314" name="Group 10"/>
          <p:cNvGrpSpPr>
            <a:grpSpLocks/>
          </p:cNvGrpSpPr>
          <p:nvPr/>
        </p:nvGrpSpPr>
        <p:grpSpPr bwMode="auto">
          <a:xfrm>
            <a:off x="228600" y="304800"/>
            <a:ext cx="8956675" cy="6438900"/>
            <a:chOff x="144" y="192"/>
            <a:chExt cx="5642" cy="4056"/>
          </a:xfrm>
        </p:grpSpPr>
        <p:sp>
          <p:nvSpPr>
            <p:cNvPr id="98308" name="Text Box 4"/>
            <p:cNvSpPr txBox="1">
              <a:spLocks noChangeArrowheads="1"/>
            </p:cNvSpPr>
            <p:nvPr/>
          </p:nvSpPr>
          <p:spPr bwMode="auto">
            <a:xfrm>
              <a:off x="144" y="801"/>
              <a:ext cx="2880" cy="3087"/>
            </a:xfrm>
            <a:prstGeom prst="rect">
              <a:avLst/>
            </a:prstGeom>
            <a:noFill/>
            <a:ln w="9525">
              <a:noFill/>
              <a:miter lim="800000"/>
              <a:headEnd/>
              <a:tailEnd/>
            </a:ln>
            <a:effectLst/>
          </p:spPr>
          <p:txBody>
            <a:bodyPr>
              <a:spAutoFit/>
            </a:bodyPr>
            <a:lstStyle/>
            <a:p>
              <a:pPr>
                <a:spcBef>
                  <a:spcPct val="50000"/>
                </a:spcBef>
              </a:pPr>
              <a:r>
                <a:rPr lang="en-US" sz="2800">
                  <a:latin typeface="Arial" pitchFamily="34" charset="0"/>
                  <a:cs typeface="Arial" pitchFamily="34" charset="0"/>
                </a:rPr>
                <a:t>Examples of processes </a:t>
              </a:r>
            </a:p>
            <a:p>
              <a:pPr>
                <a:spcBef>
                  <a:spcPct val="50000"/>
                </a:spcBef>
                <a:buFontTx/>
                <a:buChar char="•"/>
              </a:pPr>
              <a:r>
                <a:rPr lang="en-US" sz="2400">
                  <a:latin typeface="Arial" pitchFamily="34" charset="0"/>
                  <a:cs typeface="Arial" pitchFamily="34" charset="0"/>
                </a:rPr>
                <a:t> Electrical furnace</a:t>
              </a:r>
            </a:p>
            <a:p>
              <a:pPr>
                <a:spcBef>
                  <a:spcPct val="50000"/>
                </a:spcBef>
                <a:buFontTx/>
                <a:buChar char="•"/>
              </a:pPr>
              <a:r>
                <a:rPr lang="en-US" sz="2400">
                  <a:latin typeface="Arial" pitchFamily="34" charset="0"/>
                  <a:cs typeface="Arial" pitchFamily="34" charset="0"/>
                </a:rPr>
                <a:t> Rolling mills</a:t>
              </a:r>
            </a:p>
            <a:p>
              <a:pPr>
                <a:spcBef>
                  <a:spcPct val="50000"/>
                </a:spcBef>
                <a:buFontTx/>
                <a:buChar char="•"/>
              </a:pPr>
              <a:r>
                <a:rPr lang="en-US" sz="2400">
                  <a:latin typeface="Arial" pitchFamily="34" charset="0"/>
                  <a:cs typeface="Arial" pitchFamily="34" charset="0"/>
                </a:rPr>
                <a:t> Gas furnace                                          </a:t>
              </a:r>
            </a:p>
            <a:p>
              <a:pPr>
                <a:spcBef>
                  <a:spcPct val="50000"/>
                </a:spcBef>
                <a:buFontTx/>
                <a:buChar char="•"/>
              </a:pPr>
              <a:r>
                <a:rPr lang="en-US" sz="2400">
                  <a:latin typeface="Arial" pitchFamily="34" charset="0"/>
                  <a:cs typeface="Arial" pitchFamily="34" charset="0"/>
                </a:rPr>
                <a:t> Steam generation</a:t>
              </a:r>
            </a:p>
            <a:p>
              <a:pPr>
                <a:spcBef>
                  <a:spcPct val="50000"/>
                </a:spcBef>
                <a:buFontTx/>
                <a:buChar char="•"/>
              </a:pPr>
              <a:r>
                <a:rPr lang="en-US" sz="2400">
                  <a:latin typeface="Arial" pitchFamily="34" charset="0"/>
                  <a:cs typeface="Arial" pitchFamily="34" charset="0"/>
                </a:rPr>
                <a:t> Feed water system</a:t>
              </a:r>
            </a:p>
            <a:p>
              <a:pPr>
                <a:spcBef>
                  <a:spcPct val="50000"/>
                </a:spcBef>
                <a:buFontTx/>
                <a:buChar char="•"/>
              </a:pPr>
              <a:r>
                <a:rPr lang="en-US" sz="2400">
                  <a:latin typeface="Arial" pitchFamily="34" charset="0"/>
                  <a:cs typeface="Arial" pitchFamily="34" charset="0"/>
                </a:rPr>
                <a:t> Condensate return system                  </a:t>
              </a:r>
            </a:p>
            <a:p>
              <a:pPr>
                <a:spcBef>
                  <a:spcPct val="50000"/>
                </a:spcBef>
                <a:buFontTx/>
                <a:buChar char="•"/>
              </a:pPr>
              <a:r>
                <a:rPr lang="en-US" sz="2400">
                  <a:latin typeface="Arial" pitchFamily="34" charset="0"/>
                  <a:cs typeface="Arial" pitchFamily="34" charset="0"/>
                </a:rPr>
                <a:t> Steam distribution system                  </a:t>
              </a:r>
            </a:p>
            <a:p>
              <a:pPr>
                <a:spcBef>
                  <a:spcPct val="50000"/>
                </a:spcBef>
                <a:buFontTx/>
                <a:buChar char="•"/>
              </a:pPr>
              <a:r>
                <a:rPr lang="en-US" sz="2400">
                  <a:latin typeface="Arial" pitchFamily="34" charset="0"/>
                  <a:cs typeface="Arial" pitchFamily="34" charset="0"/>
                </a:rPr>
                <a:t> Electrlyzer</a:t>
              </a:r>
            </a:p>
          </p:txBody>
        </p:sp>
        <p:sp>
          <p:nvSpPr>
            <p:cNvPr id="98310" name="Text Box 6"/>
            <p:cNvSpPr txBox="1">
              <a:spLocks noChangeArrowheads="1"/>
            </p:cNvSpPr>
            <p:nvPr/>
          </p:nvSpPr>
          <p:spPr bwMode="auto">
            <a:xfrm>
              <a:off x="240" y="192"/>
              <a:ext cx="5472" cy="365"/>
            </a:xfrm>
            <a:prstGeom prst="rect">
              <a:avLst/>
            </a:prstGeom>
            <a:noFill/>
            <a:ln w="9525">
              <a:noFill/>
              <a:miter lim="800000"/>
              <a:headEnd/>
              <a:tailEnd/>
            </a:ln>
            <a:effectLst/>
          </p:spPr>
          <p:txBody>
            <a:bodyPr>
              <a:spAutoFit/>
            </a:bodyPr>
            <a:lstStyle/>
            <a:p>
              <a:pPr algn="ctr">
                <a:spcBef>
                  <a:spcPct val="50000"/>
                </a:spcBef>
              </a:pPr>
              <a:r>
                <a:rPr lang="en-US" sz="3200">
                  <a:latin typeface="Arial" pitchFamily="34" charset="0"/>
                  <a:cs typeface="Arial" pitchFamily="34" charset="0"/>
                </a:rPr>
                <a:t>Energy intensive processes and equipment</a:t>
              </a:r>
            </a:p>
          </p:txBody>
        </p:sp>
        <p:sp>
          <p:nvSpPr>
            <p:cNvPr id="98313" name="Text Box 9"/>
            <p:cNvSpPr txBox="1">
              <a:spLocks noChangeArrowheads="1"/>
            </p:cNvSpPr>
            <p:nvPr/>
          </p:nvSpPr>
          <p:spPr bwMode="auto">
            <a:xfrm>
              <a:off x="2954" y="816"/>
              <a:ext cx="2832" cy="3432"/>
            </a:xfrm>
            <a:prstGeom prst="rect">
              <a:avLst/>
            </a:prstGeom>
            <a:noFill/>
            <a:ln w="9525">
              <a:noFill/>
              <a:miter lim="800000"/>
              <a:headEnd/>
              <a:tailEnd/>
            </a:ln>
            <a:effectLst/>
          </p:spPr>
          <p:txBody>
            <a:bodyPr>
              <a:spAutoFit/>
            </a:bodyPr>
            <a:lstStyle/>
            <a:p>
              <a:pPr>
                <a:spcBef>
                  <a:spcPct val="50000"/>
                </a:spcBef>
              </a:pPr>
              <a:r>
                <a:rPr lang="en-US" sz="2800">
                  <a:latin typeface="Arial" pitchFamily="34" charset="0"/>
                  <a:cs typeface="Arial" pitchFamily="34" charset="0"/>
                </a:rPr>
                <a:t>Examples of equipment</a:t>
              </a:r>
            </a:p>
            <a:p>
              <a:pPr>
                <a:spcBef>
                  <a:spcPct val="50000"/>
                </a:spcBef>
                <a:buFontTx/>
                <a:buChar char="•"/>
              </a:pPr>
              <a:r>
                <a:rPr lang="en-US" sz="2400">
                  <a:latin typeface="Arial" pitchFamily="34" charset="0"/>
                  <a:cs typeface="Arial" pitchFamily="34" charset="0"/>
                </a:rPr>
                <a:t> Electrical motor</a:t>
              </a:r>
            </a:p>
            <a:p>
              <a:pPr>
                <a:spcBef>
                  <a:spcPct val="50000"/>
                </a:spcBef>
                <a:buFontTx/>
                <a:buChar char="•"/>
              </a:pPr>
              <a:r>
                <a:rPr lang="en-US" sz="2400">
                  <a:latin typeface="Arial" pitchFamily="34" charset="0"/>
                  <a:cs typeface="Arial" pitchFamily="34" charset="0"/>
                </a:rPr>
                <a:t> Pump</a:t>
              </a:r>
            </a:p>
            <a:p>
              <a:pPr>
                <a:spcBef>
                  <a:spcPct val="50000"/>
                </a:spcBef>
                <a:buFontTx/>
                <a:buChar char="•"/>
              </a:pPr>
              <a:r>
                <a:rPr lang="en-US" sz="2400">
                  <a:latin typeface="Arial" pitchFamily="34" charset="0"/>
                  <a:cs typeface="Arial" pitchFamily="34" charset="0"/>
                </a:rPr>
                <a:t> Fan</a:t>
              </a:r>
            </a:p>
            <a:p>
              <a:pPr>
                <a:spcBef>
                  <a:spcPct val="50000"/>
                </a:spcBef>
                <a:buFontTx/>
                <a:buChar char="•"/>
              </a:pPr>
              <a:r>
                <a:rPr lang="en-US" sz="2400">
                  <a:latin typeface="Arial" pitchFamily="34" charset="0"/>
                  <a:cs typeface="Arial" pitchFamily="34" charset="0"/>
                </a:rPr>
                <a:t> Heater (gas,..,electric)</a:t>
              </a:r>
            </a:p>
            <a:p>
              <a:pPr>
                <a:spcBef>
                  <a:spcPct val="50000"/>
                </a:spcBef>
                <a:buFontTx/>
                <a:buChar char="•"/>
              </a:pPr>
              <a:r>
                <a:rPr lang="en-US" sz="2400">
                  <a:latin typeface="Arial" pitchFamily="34" charset="0"/>
                  <a:cs typeface="Arial" pitchFamily="34" charset="0"/>
                </a:rPr>
                <a:t> Dryer (steam/electric)</a:t>
              </a:r>
            </a:p>
            <a:p>
              <a:pPr>
                <a:spcBef>
                  <a:spcPct val="50000"/>
                </a:spcBef>
                <a:buFontTx/>
                <a:buChar char="•"/>
              </a:pPr>
              <a:r>
                <a:rPr lang="en-US" sz="2400">
                  <a:latin typeface="Arial" pitchFamily="34" charset="0"/>
                  <a:cs typeface="Arial" pitchFamily="34" charset="0"/>
                </a:rPr>
                <a:t> Motor / generator</a:t>
              </a:r>
            </a:p>
            <a:p>
              <a:pPr>
                <a:spcBef>
                  <a:spcPct val="50000"/>
                </a:spcBef>
                <a:buFontTx/>
                <a:buChar char="•"/>
              </a:pPr>
              <a:r>
                <a:rPr lang="en-US" sz="2400">
                  <a:latin typeface="Arial" pitchFamily="34" charset="0"/>
                  <a:cs typeface="Arial" pitchFamily="34" charset="0"/>
                </a:rPr>
                <a:t> Compressor</a:t>
              </a:r>
            </a:p>
            <a:p>
              <a:pPr>
                <a:spcBef>
                  <a:spcPct val="50000"/>
                </a:spcBef>
                <a:buFontTx/>
                <a:buChar char="•"/>
              </a:pPr>
              <a:r>
                <a:rPr lang="en-US" sz="2400">
                  <a:latin typeface="Arial" pitchFamily="34" charset="0"/>
                  <a:cs typeface="Arial" pitchFamily="34" charset="0"/>
                </a:rPr>
                <a:t> Light bulb</a:t>
              </a:r>
            </a:p>
            <a:p>
              <a:pPr>
                <a:spcBef>
                  <a:spcPct val="50000"/>
                </a:spcBef>
                <a:buFontTx/>
                <a:buChar char="•"/>
              </a:pPr>
              <a:endParaRPr lang="en-US" sz="2400">
                <a:latin typeface="Arial" pitchFamily="34" charset="0"/>
                <a:cs typeface="Arial" pitchFamily="34" charset="0"/>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Text Box 4"/>
          <p:cNvSpPr txBox="1">
            <a:spLocks noChangeArrowheads="1"/>
          </p:cNvSpPr>
          <p:nvPr/>
        </p:nvSpPr>
        <p:spPr bwMode="auto">
          <a:xfrm>
            <a:off x="152400" y="712788"/>
            <a:ext cx="8686800" cy="4484687"/>
          </a:xfrm>
          <a:prstGeom prst="rect">
            <a:avLst/>
          </a:prstGeom>
          <a:noFill/>
          <a:ln w="9525">
            <a:noFill/>
            <a:miter lim="800000"/>
            <a:headEnd/>
            <a:tailEnd/>
          </a:ln>
          <a:effectLst/>
        </p:spPr>
        <p:txBody>
          <a:bodyPr>
            <a:spAutoFit/>
          </a:bodyPr>
          <a:lstStyle/>
          <a:p>
            <a:pPr marL="342900" indent="-342900" algn="ctr">
              <a:spcBef>
                <a:spcPct val="50000"/>
              </a:spcBef>
            </a:pPr>
            <a:r>
              <a:rPr lang="en-US" sz="4000">
                <a:latin typeface="Arial" pitchFamily="34" charset="0"/>
                <a:cs typeface="Arial" pitchFamily="34" charset="0"/>
              </a:rPr>
              <a:t>Energy conservation opportunities</a:t>
            </a:r>
          </a:p>
          <a:p>
            <a:pPr marL="342900" indent="-342900"/>
            <a:r>
              <a:rPr lang="en-US" sz="2800">
                <a:latin typeface="Arial" pitchFamily="34" charset="0"/>
                <a:cs typeface="Arial" pitchFamily="34" charset="0"/>
              </a:rPr>
              <a:t>  </a:t>
            </a:r>
          </a:p>
          <a:p>
            <a:pPr marL="342900" indent="-342900"/>
            <a:r>
              <a:rPr lang="en-US">
                <a:latin typeface="Arial" pitchFamily="34" charset="0"/>
                <a:cs typeface="Arial" pitchFamily="34" charset="0"/>
              </a:rPr>
              <a:t>Electrical</a:t>
            </a:r>
          </a:p>
          <a:p>
            <a:pPr marL="342900" indent="-342900">
              <a:buFontTx/>
              <a:buChar char="•"/>
            </a:pPr>
            <a:r>
              <a:rPr lang="en-US" sz="2800">
                <a:latin typeface="Arial" pitchFamily="34" charset="0"/>
                <a:cs typeface="Arial" pitchFamily="34" charset="0"/>
              </a:rPr>
              <a:t>Reduce demand by load management</a:t>
            </a:r>
          </a:p>
          <a:p>
            <a:pPr marL="342900" indent="-342900"/>
            <a:endParaRPr lang="en-US">
              <a:latin typeface="Arial" pitchFamily="34" charset="0"/>
              <a:cs typeface="Arial" pitchFamily="34" charset="0"/>
            </a:endParaRPr>
          </a:p>
          <a:p>
            <a:pPr marL="342900" indent="-342900"/>
            <a:r>
              <a:rPr lang="en-US">
                <a:latin typeface="Arial" pitchFamily="34" charset="0"/>
                <a:cs typeface="Arial" pitchFamily="34" charset="0"/>
              </a:rPr>
              <a:t>Electrical / thermal</a:t>
            </a:r>
          </a:p>
          <a:p>
            <a:pPr marL="342900" indent="-342900">
              <a:buFontTx/>
              <a:buChar char="•"/>
            </a:pPr>
            <a:r>
              <a:rPr lang="en-US" sz="2800">
                <a:latin typeface="Arial" pitchFamily="34" charset="0"/>
                <a:cs typeface="Arial" pitchFamily="34" charset="0"/>
              </a:rPr>
              <a:t>Reduce consumption by improving energy use efficiency</a:t>
            </a:r>
          </a:p>
          <a:p>
            <a:pPr marL="342900" indent="-342900"/>
            <a:r>
              <a:rPr lang="en-US" sz="2800">
                <a:latin typeface="Arial" pitchFamily="34" charset="0"/>
                <a:cs typeface="Arial" pitchFamily="34" charset="0"/>
              </a:rPr>
              <a:t>  (reducing losses ,utilizing waste heat ,etc..)</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Rectangle 4"/>
          <p:cNvSpPr>
            <a:spLocks noChangeArrowheads="1"/>
          </p:cNvSpPr>
          <p:nvPr/>
        </p:nvSpPr>
        <p:spPr bwMode="auto">
          <a:xfrm>
            <a:off x="304800" y="381000"/>
            <a:ext cx="8382000" cy="4543425"/>
          </a:xfrm>
          <a:prstGeom prst="rect">
            <a:avLst/>
          </a:prstGeom>
          <a:noFill/>
          <a:ln w="9525">
            <a:noFill/>
            <a:miter lim="800000"/>
            <a:headEnd/>
            <a:tailEnd/>
          </a:ln>
          <a:effectLst/>
        </p:spPr>
        <p:txBody>
          <a:bodyPr>
            <a:spAutoFit/>
          </a:bodyPr>
          <a:lstStyle/>
          <a:p>
            <a:pPr marL="342900" indent="-342900" algn="ctr"/>
            <a:r>
              <a:rPr lang="en-US" sz="4000">
                <a:latin typeface="Arial" pitchFamily="34" charset="0"/>
                <a:cs typeface="Arial" pitchFamily="34" charset="0"/>
              </a:rPr>
              <a:t>Examples of conservation</a:t>
            </a:r>
          </a:p>
          <a:p>
            <a:pPr marL="342900" indent="-342900" algn="ctr"/>
            <a:r>
              <a:rPr lang="en-US" sz="4000">
                <a:latin typeface="Arial" pitchFamily="34" charset="0"/>
                <a:cs typeface="Arial" pitchFamily="34" charset="0"/>
              </a:rPr>
              <a:t>opportunities  - processes</a:t>
            </a:r>
          </a:p>
          <a:p>
            <a:pPr marL="342900" indent="-342900"/>
            <a:endParaRPr lang="en-US" sz="4000">
              <a:latin typeface="Arial" pitchFamily="34" charset="0"/>
              <a:cs typeface="Arial" pitchFamily="34" charset="0"/>
            </a:endParaRPr>
          </a:p>
          <a:p>
            <a:pPr marL="342900" indent="-342900"/>
            <a:r>
              <a:rPr lang="en-US" sz="3200">
                <a:latin typeface="Arial" pitchFamily="34" charset="0"/>
                <a:cs typeface="Arial" pitchFamily="34" charset="0"/>
              </a:rPr>
              <a:t>1.Electric furnace</a:t>
            </a:r>
            <a:r>
              <a:rPr lang="en-US" sz="2800">
                <a:latin typeface="Arial" pitchFamily="34" charset="0"/>
                <a:cs typeface="Arial" pitchFamily="34" charset="0"/>
              </a:rPr>
              <a:t> </a:t>
            </a:r>
          </a:p>
          <a:p>
            <a:pPr marL="342900" indent="-342900"/>
            <a:endParaRPr lang="en-US" sz="2800">
              <a:latin typeface="Arial" pitchFamily="34" charset="0"/>
              <a:cs typeface="Arial" pitchFamily="34" charset="0"/>
            </a:endParaRPr>
          </a:p>
          <a:p>
            <a:pPr marL="342900" indent="-342900"/>
            <a:r>
              <a:rPr lang="en-US" sz="2800">
                <a:latin typeface="Arial" pitchFamily="34" charset="0"/>
                <a:cs typeface="Arial" pitchFamily="34" charset="0"/>
              </a:rPr>
              <a:t>    - Automation of energy supply control</a:t>
            </a:r>
          </a:p>
          <a:p>
            <a:pPr marL="342900" indent="-342900"/>
            <a:r>
              <a:rPr lang="en-US" sz="2800">
                <a:latin typeface="Arial" pitchFamily="34" charset="0"/>
                <a:cs typeface="Arial" pitchFamily="34" charset="0"/>
              </a:rPr>
              <a:t>    - Substitute electricity by thermal energy</a:t>
            </a:r>
          </a:p>
          <a:p>
            <a:pPr marL="342900" indent="-342900"/>
            <a:r>
              <a:rPr lang="en-US" sz="2800">
                <a:latin typeface="Arial" pitchFamily="34" charset="0"/>
                <a:cs typeface="Arial" pitchFamily="34" charset="0"/>
              </a:rPr>
              <a:t>      ( mazout/solar/gas )</a:t>
            </a:r>
          </a:p>
          <a:p>
            <a:pPr marL="342900" indent="-342900"/>
            <a:r>
              <a:rPr lang="en-US" sz="2800">
                <a:latin typeface="Arial" pitchFamily="34" charset="0"/>
                <a:cs typeface="Arial" pitchFamily="34" charset="0"/>
              </a:rPr>
              <a:t>    - Reduce radiation losses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6" name="Text Box 4"/>
          <p:cNvSpPr txBox="1">
            <a:spLocks noChangeArrowheads="1"/>
          </p:cNvSpPr>
          <p:nvPr/>
        </p:nvSpPr>
        <p:spPr bwMode="auto">
          <a:xfrm>
            <a:off x="228600" y="228600"/>
            <a:ext cx="8534400" cy="6291263"/>
          </a:xfrm>
          <a:prstGeom prst="rect">
            <a:avLst/>
          </a:prstGeom>
          <a:noFill/>
          <a:ln w="9525">
            <a:noFill/>
            <a:miter lim="800000"/>
            <a:headEnd/>
            <a:tailEnd/>
          </a:ln>
          <a:effectLst/>
        </p:spPr>
        <p:txBody>
          <a:bodyPr>
            <a:spAutoFit/>
          </a:bodyPr>
          <a:lstStyle/>
          <a:p>
            <a:pPr>
              <a:spcBef>
                <a:spcPct val="50000"/>
              </a:spcBef>
            </a:pPr>
            <a:r>
              <a:rPr lang="en-US" sz="2800">
                <a:latin typeface="Arial" pitchFamily="34" charset="0"/>
                <a:cs typeface="Arial" pitchFamily="34" charset="0"/>
              </a:rPr>
              <a:t>2. Steam generation system </a:t>
            </a:r>
          </a:p>
          <a:p>
            <a:pPr>
              <a:spcBef>
                <a:spcPct val="50000"/>
              </a:spcBef>
            </a:pPr>
            <a:r>
              <a:rPr lang="en-US" sz="2800">
                <a:latin typeface="Arial" pitchFamily="34" charset="0"/>
                <a:cs typeface="Arial" pitchFamily="34" charset="0"/>
              </a:rPr>
              <a:t>   - Combustion efficiency improvement</a:t>
            </a:r>
          </a:p>
          <a:p>
            <a:pPr>
              <a:spcBef>
                <a:spcPct val="50000"/>
              </a:spcBef>
            </a:pPr>
            <a:r>
              <a:rPr lang="en-US" sz="2800">
                <a:latin typeface="Arial" pitchFamily="34" charset="0"/>
                <a:cs typeface="Arial" pitchFamily="34" charset="0"/>
              </a:rPr>
              <a:t>   - Waste heat recovery from flue gases</a:t>
            </a:r>
          </a:p>
          <a:p>
            <a:pPr>
              <a:spcBef>
                <a:spcPct val="50000"/>
              </a:spcBef>
            </a:pPr>
            <a:r>
              <a:rPr lang="en-US" sz="2800">
                <a:latin typeface="Arial" pitchFamily="34" charset="0"/>
                <a:cs typeface="Arial" pitchFamily="34" charset="0"/>
              </a:rPr>
              <a:t>   - Heat loss reduction from boiler surfaces</a:t>
            </a:r>
          </a:p>
          <a:p>
            <a:pPr>
              <a:spcBef>
                <a:spcPct val="50000"/>
              </a:spcBef>
            </a:pPr>
            <a:r>
              <a:rPr lang="en-US" sz="2800">
                <a:latin typeface="Arial" pitchFamily="34" charset="0"/>
                <a:cs typeface="Arial" pitchFamily="34" charset="0"/>
              </a:rPr>
              <a:t>   - Reduce leakage</a:t>
            </a:r>
          </a:p>
          <a:p>
            <a:pPr>
              <a:spcBef>
                <a:spcPct val="50000"/>
              </a:spcBef>
            </a:pPr>
            <a:r>
              <a:rPr lang="en-US" sz="2800">
                <a:latin typeface="Arial" pitchFamily="34" charset="0"/>
                <a:cs typeface="Arial" pitchFamily="34" charset="0"/>
              </a:rPr>
              <a:t>3. Condensate return system</a:t>
            </a:r>
          </a:p>
          <a:p>
            <a:pPr>
              <a:spcBef>
                <a:spcPct val="50000"/>
              </a:spcBef>
            </a:pPr>
            <a:r>
              <a:rPr lang="en-US" sz="2800">
                <a:latin typeface="Arial" pitchFamily="34" charset="0"/>
                <a:cs typeface="Arial" pitchFamily="34" charset="0"/>
              </a:rPr>
              <a:t>4. Steam distribution system </a:t>
            </a:r>
          </a:p>
          <a:p>
            <a:pPr>
              <a:spcBef>
                <a:spcPct val="50000"/>
              </a:spcBef>
            </a:pPr>
            <a:r>
              <a:rPr lang="en-US" sz="2800">
                <a:latin typeface="Arial" pitchFamily="34" charset="0"/>
                <a:cs typeface="Arial" pitchFamily="34" charset="0"/>
              </a:rPr>
              <a:t>   - Pipe insulation</a:t>
            </a:r>
          </a:p>
          <a:p>
            <a:pPr>
              <a:spcBef>
                <a:spcPct val="50000"/>
              </a:spcBef>
            </a:pPr>
            <a:r>
              <a:rPr lang="en-US" sz="2800">
                <a:latin typeface="Arial" pitchFamily="34" charset="0"/>
                <a:cs typeface="Arial" pitchFamily="34" charset="0"/>
              </a:rPr>
              <a:t>   - Steam traps</a:t>
            </a:r>
          </a:p>
          <a:p>
            <a:pPr>
              <a:spcBef>
                <a:spcPct val="50000"/>
              </a:spcBef>
            </a:pPr>
            <a:r>
              <a:rPr lang="en-US" sz="2800">
                <a:latin typeface="Arial" pitchFamily="34" charset="0"/>
                <a:cs typeface="Arial" pitchFamily="34" charset="0"/>
              </a:rPr>
              <a:t>   - Steam leaks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Text Box 4"/>
          <p:cNvSpPr txBox="1">
            <a:spLocks noChangeArrowheads="1"/>
          </p:cNvSpPr>
          <p:nvPr/>
        </p:nvSpPr>
        <p:spPr bwMode="auto">
          <a:xfrm>
            <a:off x="304800" y="228600"/>
            <a:ext cx="8610600" cy="7724775"/>
          </a:xfrm>
          <a:prstGeom prst="rect">
            <a:avLst/>
          </a:prstGeom>
          <a:noFill/>
          <a:ln w="9525">
            <a:noFill/>
            <a:miter lim="800000"/>
            <a:headEnd/>
            <a:tailEnd/>
          </a:ln>
          <a:effectLst/>
        </p:spPr>
        <p:txBody>
          <a:bodyPr>
            <a:spAutoFit/>
          </a:bodyPr>
          <a:lstStyle/>
          <a:p>
            <a:pPr marL="342900" indent="-342900" algn="ctr"/>
            <a:r>
              <a:rPr lang="en-US" sz="4000">
                <a:latin typeface="Arial" pitchFamily="34" charset="0"/>
                <a:cs typeface="Arial" pitchFamily="34" charset="0"/>
              </a:rPr>
              <a:t>Examples of conservation</a:t>
            </a:r>
          </a:p>
          <a:p>
            <a:pPr marL="342900" indent="-342900" algn="ctr"/>
            <a:r>
              <a:rPr lang="en-US" sz="4000">
                <a:latin typeface="Arial" pitchFamily="34" charset="0"/>
                <a:cs typeface="Arial" pitchFamily="34" charset="0"/>
              </a:rPr>
              <a:t>opportunities –equipment</a:t>
            </a:r>
          </a:p>
          <a:p>
            <a:pPr marL="342900" indent="-342900">
              <a:spcBef>
                <a:spcPct val="50000"/>
              </a:spcBef>
              <a:buFontTx/>
              <a:buAutoNum type="arabicPeriod"/>
            </a:pPr>
            <a:r>
              <a:rPr lang="en-US" sz="2800">
                <a:latin typeface="Arial" pitchFamily="34" charset="0"/>
                <a:cs typeface="Arial" pitchFamily="34" charset="0"/>
              </a:rPr>
              <a:t>Gas/air compression system</a:t>
            </a:r>
          </a:p>
          <a:p>
            <a:pPr marL="342900" indent="-342900">
              <a:spcBef>
                <a:spcPct val="50000"/>
              </a:spcBef>
            </a:pPr>
            <a:r>
              <a:rPr lang="en-US" sz="2800">
                <a:latin typeface="Arial" pitchFamily="34" charset="0"/>
                <a:cs typeface="Arial" pitchFamily="34" charset="0"/>
              </a:rPr>
              <a:t>    pre-cooling the gas/air</a:t>
            </a:r>
          </a:p>
          <a:p>
            <a:pPr marL="342900" indent="-342900">
              <a:spcBef>
                <a:spcPct val="50000"/>
              </a:spcBef>
            </a:pPr>
            <a:r>
              <a:rPr lang="en-US" sz="2800">
                <a:latin typeface="Arial" pitchFamily="34" charset="0"/>
                <a:cs typeface="Arial" pitchFamily="34" charset="0"/>
              </a:rPr>
              <a:t>2. High efficiency motors </a:t>
            </a:r>
          </a:p>
          <a:p>
            <a:pPr marL="342900" indent="-342900">
              <a:spcBef>
                <a:spcPct val="50000"/>
              </a:spcBef>
            </a:pPr>
            <a:r>
              <a:rPr lang="en-US" sz="2800">
                <a:latin typeface="Arial" pitchFamily="34" charset="0"/>
                <a:cs typeface="Arial" pitchFamily="34" charset="0"/>
              </a:rPr>
              <a:t>3. High efficiency lamps</a:t>
            </a:r>
          </a:p>
          <a:p>
            <a:pPr marL="342900" indent="-342900">
              <a:spcBef>
                <a:spcPct val="50000"/>
              </a:spcBef>
            </a:pPr>
            <a:r>
              <a:rPr lang="en-US" sz="2800">
                <a:latin typeface="Arial" pitchFamily="34" charset="0"/>
                <a:cs typeface="Arial" pitchFamily="34" charset="0"/>
              </a:rPr>
              <a:t>4. High efficiency pump/fan</a:t>
            </a:r>
          </a:p>
          <a:p>
            <a:pPr marL="342900" indent="-342900">
              <a:spcBef>
                <a:spcPct val="50000"/>
              </a:spcBef>
            </a:pPr>
            <a:r>
              <a:rPr lang="en-US" sz="2800">
                <a:latin typeface="Arial" pitchFamily="34" charset="0"/>
                <a:cs typeface="Arial" pitchFamily="34" charset="0"/>
              </a:rPr>
              <a:t>5. Change electric dryer and heater to oil/gas fuel</a:t>
            </a:r>
          </a:p>
          <a:p>
            <a:pPr marL="342900" indent="-342900">
              <a:spcBef>
                <a:spcPct val="50000"/>
              </a:spcBef>
            </a:pPr>
            <a:r>
              <a:rPr lang="en-US" sz="2800">
                <a:latin typeface="Arial" pitchFamily="34" charset="0"/>
                <a:cs typeface="Arial" pitchFamily="34" charset="0"/>
              </a:rPr>
              <a:t>6. Replace motor/generator set with silicon </a:t>
            </a:r>
          </a:p>
          <a:p>
            <a:pPr marL="342900" indent="-342900">
              <a:spcBef>
                <a:spcPct val="50000"/>
              </a:spcBef>
            </a:pPr>
            <a:r>
              <a:rPr lang="en-US" sz="2800">
                <a:latin typeface="Arial" pitchFamily="34" charset="0"/>
                <a:cs typeface="Arial" pitchFamily="34" charset="0"/>
              </a:rPr>
              <a:t>    controlled rectifier (SCR)</a:t>
            </a:r>
          </a:p>
          <a:p>
            <a:pPr marL="342900" indent="-342900">
              <a:spcBef>
                <a:spcPct val="50000"/>
              </a:spcBef>
            </a:pPr>
            <a:r>
              <a:rPr lang="en-US" sz="2800">
                <a:latin typeface="Arial" pitchFamily="34" charset="0"/>
                <a:cs typeface="Arial" pitchFamily="34" charset="0"/>
              </a:rPr>
              <a:t>     </a:t>
            </a:r>
          </a:p>
          <a:p>
            <a:pPr marL="342900" indent="-342900">
              <a:spcBef>
                <a:spcPct val="50000"/>
              </a:spcBef>
            </a:pPr>
            <a:endParaRPr lang="en-US" sz="2800">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9" name="Group 7"/>
          <p:cNvGrpSpPr>
            <a:grpSpLocks/>
          </p:cNvGrpSpPr>
          <p:nvPr/>
        </p:nvGrpSpPr>
        <p:grpSpPr bwMode="auto">
          <a:xfrm>
            <a:off x="533400" y="304800"/>
            <a:ext cx="8458200" cy="6029325"/>
            <a:chOff x="336" y="192"/>
            <a:chExt cx="5328" cy="3798"/>
          </a:xfrm>
        </p:grpSpPr>
        <p:sp>
          <p:nvSpPr>
            <p:cNvPr id="18437" name="Text Box 5"/>
            <p:cNvSpPr txBox="1">
              <a:spLocks noChangeArrowheads="1"/>
            </p:cNvSpPr>
            <p:nvPr/>
          </p:nvSpPr>
          <p:spPr bwMode="auto">
            <a:xfrm>
              <a:off x="384" y="192"/>
              <a:ext cx="5040" cy="826"/>
            </a:xfrm>
            <a:prstGeom prst="rect">
              <a:avLst/>
            </a:prstGeom>
            <a:noFill/>
            <a:ln w="9525">
              <a:noFill/>
              <a:miter lim="800000"/>
              <a:headEnd/>
              <a:tailEnd/>
            </a:ln>
            <a:effectLst/>
          </p:spPr>
          <p:txBody>
            <a:bodyPr>
              <a:spAutoFit/>
            </a:bodyPr>
            <a:lstStyle/>
            <a:p>
              <a:pPr algn="ctr">
                <a:spcBef>
                  <a:spcPct val="50000"/>
                </a:spcBef>
              </a:pPr>
              <a:r>
                <a:rPr lang="en-US" sz="3200">
                  <a:latin typeface="Arial" pitchFamily="34" charset="0"/>
                  <a:cs typeface="Arial" pitchFamily="34" charset="0"/>
                </a:rPr>
                <a:t>Demand Side Management (DSM)</a:t>
              </a:r>
            </a:p>
            <a:p>
              <a:pPr algn="ctr">
                <a:spcBef>
                  <a:spcPct val="50000"/>
                </a:spcBef>
              </a:pPr>
              <a:endParaRPr lang="en-US" sz="3200">
                <a:latin typeface="Arial" pitchFamily="34" charset="0"/>
                <a:cs typeface="Arial" pitchFamily="34" charset="0"/>
              </a:endParaRPr>
            </a:p>
          </p:txBody>
        </p:sp>
        <p:pic>
          <p:nvPicPr>
            <p:cNvPr id="18438" name="Picture 6" descr="untitled"/>
            <p:cNvPicPr>
              <a:picLocks noChangeAspect="1" noChangeArrowheads="1"/>
            </p:cNvPicPr>
            <p:nvPr/>
          </p:nvPicPr>
          <p:blipFill>
            <a:blip r:embed="rId2"/>
            <a:srcRect/>
            <a:stretch>
              <a:fillRect/>
            </a:stretch>
          </p:blipFill>
          <p:spPr bwMode="auto">
            <a:xfrm>
              <a:off x="336" y="816"/>
              <a:ext cx="5328" cy="3174"/>
            </a:xfrm>
            <a:prstGeom prst="rect">
              <a:avLst/>
            </a:prstGeom>
            <a:noFill/>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plant"/>
          <p:cNvPicPr>
            <a:picLocks noChangeAspect="1" noChangeArrowheads="1"/>
          </p:cNvPicPr>
          <p:nvPr/>
        </p:nvPicPr>
        <p:blipFill>
          <a:blip r:embed="rId2"/>
          <a:srcRect/>
          <a:stretch>
            <a:fillRect/>
          </a:stretch>
        </p:blipFill>
        <p:spPr bwMode="auto">
          <a:xfrm>
            <a:off x="1420813" y="0"/>
            <a:ext cx="6302375" cy="685800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3" name="Picture 5" descr="untitled"/>
          <p:cNvPicPr>
            <a:picLocks noChangeAspect="1" noChangeArrowheads="1"/>
          </p:cNvPicPr>
          <p:nvPr/>
        </p:nvPicPr>
        <p:blipFill>
          <a:blip r:embed="rId2"/>
          <a:srcRect/>
          <a:stretch>
            <a:fillRect/>
          </a:stretch>
        </p:blipFill>
        <p:spPr bwMode="auto">
          <a:xfrm>
            <a:off x="0" y="1219200"/>
            <a:ext cx="9144000" cy="4181475"/>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descr="untitled"/>
          <p:cNvPicPr>
            <a:picLocks noChangeAspect="1" noChangeArrowheads="1"/>
          </p:cNvPicPr>
          <p:nvPr/>
        </p:nvPicPr>
        <p:blipFill>
          <a:blip r:embed="rId2"/>
          <a:srcRect/>
          <a:stretch>
            <a:fillRect/>
          </a:stretch>
        </p:blipFill>
        <p:spPr bwMode="auto">
          <a:xfrm>
            <a:off x="238125" y="714375"/>
            <a:ext cx="8677275" cy="5610225"/>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5" name="Picture 5" descr="untitled"/>
          <p:cNvPicPr>
            <a:picLocks noChangeAspect="1" noChangeArrowheads="1"/>
          </p:cNvPicPr>
          <p:nvPr/>
        </p:nvPicPr>
        <p:blipFill>
          <a:blip r:embed="rId2"/>
          <a:srcRect/>
          <a:stretch>
            <a:fillRect/>
          </a:stretch>
        </p:blipFill>
        <p:spPr bwMode="auto">
          <a:xfrm>
            <a:off x="0" y="287338"/>
            <a:ext cx="9144000" cy="6265862"/>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44" name="Group 8"/>
          <p:cNvGrpSpPr>
            <a:grpSpLocks/>
          </p:cNvGrpSpPr>
          <p:nvPr/>
        </p:nvGrpSpPr>
        <p:grpSpPr bwMode="auto">
          <a:xfrm>
            <a:off x="1066800" y="319088"/>
            <a:ext cx="7086600" cy="6880225"/>
            <a:chOff x="672" y="201"/>
            <a:chExt cx="4464" cy="4334"/>
          </a:xfrm>
        </p:grpSpPr>
        <p:pic>
          <p:nvPicPr>
            <p:cNvPr id="14342" name="Picture 6" descr="untitled"/>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72" y="672"/>
              <a:ext cx="4464" cy="3863"/>
            </a:xfrm>
            <a:prstGeom prst="rect">
              <a:avLst/>
            </a:prstGeom>
            <a:noFill/>
          </p:spPr>
        </p:pic>
        <p:sp>
          <p:nvSpPr>
            <p:cNvPr id="14343" name="Text Box 7"/>
            <p:cNvSpPr txBox="1">
              <a:spLocks noChangeArrowheads="1"/>
            </p:cNvSpPr>
            <p:nvPr/>
          </p:nvSpPr>
          <p:spPr bwMode="auto">
            <a:xfrm>
              <a:off x="1296" y="201"/>
              <a:ext cx="3007" cy="327"/>
            </a:xfrm>
            <a:prstGeom prst="rect">
              <a:avLst/>
            </a:prstGeom>
            <a:noFill/>
            <a:ln w="9525">
              <a:noFill/>
              <a:miter lim="800000"/>
              <a:headEnd/>
              <a:tailEnd/>
            </a:ln>
            <a:effectLst/>
          </p:spPr>
          <p:txBody>
            <a:bodyPr wrap="none">
              <a:spAutoFit/>
            </a:bodyPr>
            <a:lstStyle/>
            <a:p>
              <a:r>
                <a:rPr lang="en-US" sz="2800">
                  <a:latin typeface="Arial" pitchFamily="34" charset="0"/>
                  <a:cs typeface="Arial" pitchFamily="34" charset="0"/>
                </a:rPr>
                <a:t>Energy Audit / step by step</a:t>
              </a: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ext Box 3"/>
          <p:cNvSpPr txBox="1">
            <a:spLocks noChangeArrowheads="1"/>
          </p:cNvSpPr>
          <p:nvPr/>
        </p:nvSpPr>
        <p:spPr bwMode="auto">
          <a:xfrm>
            <a:off x="533400" y="609600"/>
            <a:ext cx="6324600" cy="641350"/>
          </a:xfrm>
          <a:prstGeom prst="rect">
            <a:avLst/>
          </a:prstGeom>
          <a:noFill/>
          <a:ln w="9525">
            <a:noFill/>
            <a:miter lim="800000"/>
            <a:headEnd/>
            <a:tailEnd/>
          </a:ln>
          <a:effectLst/>
        </p:spPr>
        <p:txBody>
          <a:bodyPr>
            <a:spAutoFit/>
          </a:bodyPr>
          <a:lstStyle/>
          <a:p>
            <a:pPr>
              <a:spcBef>
                <a:spcPct val="50000"/>
              </a:spcBef>
            </a:pPr>
            <a:r>
              <a:rPr lang="en-US">
                <a:latin typeface="Arial" pitchFamily="34" charset="0"/>
                <a:cs typeface="Arial" pitchFamily="34" charset="0"/>
              </a:rPr>
              <a:t>Analyze utility bills</a:t>
            </a:r>
          </a:p>
        </p:txBody>
      </p:sp>
      <p:pic>
        <p:nvPicPr>
          <p:cNvPr id="45060" name="Picture 4" descr="untitled"/>
          <p:cNvPicPr>
            <a:picLocks noChangeAspect="1" noChangeArrowheads="1"/>
          </p:cNvPicPr>
          <p:nvPr/>
        </p:nvPicPr>
        <p:blipFill>
          <a:blip r:embed="rId2"/>
          <a:srcRect/>
          <a:stretch>
            <a:fillRect/>
          </a:stretch>
        </p:blipFill>
        <p:spPr bwMode="auto">
          <a:xfrm>
            <a:off x="0" y="1476375"/>
            <a:ext cx="9096375" cy="5381625"/>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3" descr="untitled"/>
          <p:cNvPicPr>
            <a:picLocks noChangeAspect="1" noChangeArrowheads="1"/>
          </p:cNvPicPr>
          <p:nvPr/>
        </p:nvPicPr>
        <p:blipFill>
          <a:blip r:embed="rId2"/>
          <a:srcRect/>
          <a:stretch>
            <a:fillRect/>
          </a:stretch>
        </p:blipFill>
        <p:spPr bwMode="auto">
          <a:xfrm>
            <a:off x="228600" y="304800"/>
            <a:ext cx="8686800" cy="6297613"/>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7" name="Picture 3" descr="untitled"/>
          <p:cNvPicPr>
            <a:picLocks noChangeAspect="1" noChangeArrowheads="1"/>
          </p:cNvPicPr>
          <p:nvPr/>
        </p:nvPicPr>
        <p:blipFill>
          <a:blip r:embed="rId2"/>
          <a:srcRect/>
          <a:stretch>
            <a:fillRect/>
          </a:stretch>
        </p:blipFill>
        <p:spPr bwMode="auto">
          <a:xfrm>
            <a:off x="0" y="838200"/>
            <a:ext cx="9144000" cy="5089525"/>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a:srcRect/>
          <a:stretch>
            <a:fillRect/>
          </a:stretch>
        </p:blipFill>
        <p:spPr bwMode="auto">
          <a:xfrm>
            <a:off x="0" y="857250"/>
            <a:ext cx="9144000" cy="5103813"/>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a:srcRect/>
          <a:stretch>
            <a:fillRect/>
          </a:stretch>
        </p:blipFill>
        <p:spPr bwMode="auto">
          <a:xfrm>
            <a:off x="0" y="762000"/>
            <a:ext cx="9078913" cy="5486400"/>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srcRect/>
          <a:stretch>
            <a:fillRect/>
          </a:stretch>
        </p:blipFill>
        <p:spPr bwMode="auto">
          <a:xfrm>
            <a:off x="0" y="609600"/>
            <a:ext cx="9144000" cy="5972175"/>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ChangeArrowheads="1"/>
          </p:cNvSpPr>
          <p:nvPr/>
        </p:nvSpPr>
        <p:spPr bwMode="auto">
          <a:xfrm>
            <a:off x="304800" y="1143000"/>
            <a:ext cx="8763000" cy="4965700"/>
          </a:xfrm>
          <a:prstGeom prst="rect">
            <a:avLst/>
          </a:prstGeom>
          <a:noFill/>
          <a:ln w="9525">
            <a:noFill/>
            <a:miter lim="800000"/>
            <a:headEnd/>
            <a:tailEnd/>
          </a:ln>
          <a:effectLst/>
        </p:spPr>
        <p:txBody>
          <a:bodyPr anchor="ctr">
            <a:spAutoFit/>
          </a:bodyPr>
          <a:lstStyle/>
          <a:p>
            <a:r>
              <a:rPr lang="en-US" sz="3200">
                <a:latin typeface="Arial" pitchFamily="34" charset="0"/>
                <a:cs typeface="Arial" pitchFamily="34" charset="0"/>
              </a:rPr>
              <a:t>Energy loss in any industrial process or plant is inevitable; it is a foregone conclusion. But its economic and environmental impacts are not to be taken lightly, thus explaining the growing need for industrial energy efficiency. Put simply, the level of energy efficiency a plant or process can achieve is inversely proportionate to the energy loss that occurs; the higher the loss, the lower the efficiency. </a:t>
            </a:r>
          </a:p>
        </p:txBody>
      </p:sp>
      <p:sp>
        <p:nvSpPr>
          <p:cNvPr id="2053" name="Text Box 5"/>
          <p:cNvSpPr txBox="1">
            <a:spLocks noChangeArrowheads="1"/>
          </p:cNvSpPr>
          <p:nvPr/>
        </p:nvSpPr>
        <p:spPr bwMode="auto">
          <a:xfrm>
            <a:off x="304800" y="381000"/>
            <a:ext cx="4191000" cy="701675"/>
          </a:xfrm>
          <a:prstGeom prst="rect">
            <a:avLst/>
          </a:prstGeom>
          <a:noFill/>
          <a:ln w="9525">
            <a:noFill/>
            <a:miter lim="800000"/>
            <a:headEnd/>
            <a:tailEnd/>
          </a:ln>
          <a:effectLst/>
        </p:spPr>
        <p:txBody>
          <a:bodyPr>
            <a:spAutoFit/>
          </a:bodyPr>
          <a:lstStyle/>
          <a:p>
            <a:pPr>
              <a:spcBef>
                <a:spcPct val="50000"/>
              </a:spcBef>
            </a:pPr>
            <a:r>
              <a:rPr lang="en-US" sz="4000">
                <a:latin typeface="Arial" pitchFamily="34" charset="0"/>
                <a:cs typeface="Arial" pitchFamily="34" charset="0"/>
              </a:rPr>
              <a:t>Energy Losses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3" name="Picture 3" descr="untitled"/>
          <p:cNvPicPr>
            <a:picLocks noChangeAspect="1" noChangeArrowheads="1"/>
          </p:cNvPicPr>
          <p:nvPr/>
        </p:nvPicPr>
        <p:blipFill>
          <a:blip r:embed="rId2"/>
          <a:srcRect/>
          <a:stretch>
            <a:fillRect/>
          </a:stretch>
        </p:blipFill>
        <p:spPr bwMode="auto">
          <a:xfrm>
            <a:off x="152400" y="2362200"/>
            <a:ext cx="8886825" cy="1685925"/>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ChangeArrowheads="1"/>
          </p:cNvSpPr>
          <p:nvPr/>
        </p:nvSpPr>
        <p:spPr bwMode="auto">
          <a:xfrm>
            <a:off x="533400" y="1752600"/>
            <a:ext cx="7162800" cy="4179888"/>
          </a:xfrm>
          <a:prstGeom prst="rect">
            <a:avLst/>
          </a:prstGeom>
          <a:noFill/>
          <a:ln w="9525">
            <a:noFill/>
            <a:miter lim="800000"/>
            <a:headEnd/>
            <a:tailEnd/>
          </a:ln>
          <a:effectLst/>
        </p:spPr>
        <p:txBody>
          <a:bodyPr anchor="ctr">
            <a:spAutoFit/>
          </a:bodyPr>
          <a:lstStyle/>
          <a:p>
            <a:pPr indent="539750"/>
            <a:r>
              <a:rPr lang="en-US">
                <a:latin typeface="Arial" pitchFamily="34" charset="0"/>
                <a:cs typeface="Arial" pitchFamily="34" charset="0"/>
              </a:rPr>
              <a:t>Basic data of the company</a:t>
            </a:r>
          </a:p>
          <a:p>
            <a:pPr indent="539750"/>
            <a:endParaRPr lang="en-US">
              <a:latin typeface="Arial" pitchFamily="34" charset="0"/>
              <a:cs typeface="Arial" pitchFamily="34" charset="0"/>
            </a:endParaRPr>
          </a:p>
          <a:p>
            <a:pPr indent="539750"/>
            <a:r>
              <a:rPr lang="en-US" sz="2800">
                <a:latin typeface="Arial" pitchFamily="34" charset="0"/>
                <a:cs typeface="Arial" pitchFamily="34" charset="0"/>
              </a:rPr>
              <a:t>1- General description of company and products.</a:t>
            </a:r>
          </a:p>
          <a:p>
            <a:pPr indent="539750"/>
            <a:r>
              <a:rPr lang="en-US" sz="2800">
                <a:latin typeface="Arial" pitchFamily="34" charset="0"/>
                <a:cs typeface="Arial" pitchFamily="34" charset="0"/>
              </a:rPr>
              <a:t>2- Electrical distribution system.</a:t>
            </a:r>
          </a:p>
          <a:p>
            <a:pPr indent="539750"/>
            <a:r>
              <a:rPr lang="en-US" sz="2800">
                <a:latin typeface="Arial" pitchFamily="34" charset="0"/>
                <a:cs typeface="Arial" pitchFamily="34" charset="0"/>
              </a:rPr>
              <a:t>3- Energy price.</a:t>
            </a:r>
          </a:p>
          <a:p>
            <a:pPr indent="539750"/>
            <a:r>
              <a:rPr lang="en-US" sz="2800">
                <a:latin typeface="Arial" pitchFamily="34" charset="0"/>
                <a:cs typeface="Arial" pitchFamily="34" charset="0"/>
              </a:rPr>
              <a:t>4- Energy factor and environmental pollution.</a:t>
            </a:r>
          </a:p>
          <a:p>
            <a:pPr indent="539750"/>
            <a:r>
              <a:rPr lang="en-US" sz="2800">
                <a:latin typeface="Arial" pitchFamily="34" charset="0"/>
                <a:cs typeface="Arial" pitchFamily="34" charset="0"/>
              </a:rPr>
              <a:t>5- Electrical loads of company. </a:t>
            </a:r>
          </a:p>
        </p:txBody>
      </p:sp>
      <p:sp>
        <p:nvSpPr>
          <p:cNvPr id="52229" name="Text Box 5"/>
          <p:cNvSpPr txBox="1">
            <a:spLocks noChangeArrowheads="1"/>
          </p:cNvSpPr>
          <p:nvPr/>
        </p:nvSpPr>
        <p:spPr bwMode="auto">
          <a:xfrm>
            <a:off x="533400" y="838200"/>
            <a:ext cx="4800600" cy="762000"/>
          </a:xfrm>
          <a:prstGeom prst="rect">
            <a:avLst/>
          </a:prstGeom>
          <a:noFill/>
          <a:ln w="9525">
            <a:noFill/>
            <a:miter lim="800000"/>
            <a:headEnd/>
            <a:tailEnd/>
          </a:ln>
          <a:effectLst/>
        </p:spPr>
        <p:txBody>
          <a:bodyPr>
            <a:spAutoFit/>
          </a:bodyPr>
          <a:lstStyle/>
          <a:p>
            <a:pPr>
              <a:spcBef>
                <a:spcPct val="50000"/>
              </a:spcBef>
            </a:pPr>
            <a:r>
              <a:rPr lang="en-US" sz="4400">
                <a:latin typeface="Arial" pitchFamily="34" charset="0"/>
                <a:cs typeface="Arial" pitchFamily="34" charset="0"/>
              </a:rPr>
              <a:t>Case study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3" name="Rectangle 5"/>
          <p:cNvSpPr>
            <a:spLocks noChangeArrowheads="1"/>
          </p:cNvSpPr>
          <p:nvPr/>
        </p:nvSpPr>
        <p:spPr bwMode="auto">
          <a:xfrm>
            <a:off x="685800" y="576263"/>
            <a:ext cx="7772400" cy="5824537"/>
          </a:xfrm>
          <a:prstGeom prst="rect">
            <a:avLst/>
          </a:prstGeom>
          <a:noFill/>
          <a:ln w="9525">
            <a:noFill/>
            <a:miter lim="800000"/>
            <a:headEnd/>
            <a:tailEnd/>
          </a:ln>
          <a:effectLst/>
        </p:spPr>
        <p:txBody>
          <a:bodyPr anchor="ctr">
            <a:spAutoFit/>
          </a:bodyPr>
          <a:lstStyle/>
          <a:p>
            <a:r>
              <a:rPr lang="en-US" sz="3200" b="0" u="sng">
                <a:solidFill>
                  <a:srgbClr val="0070C0"/>
                </a:solidFill>
                <a:latin typeface="Calibri" pitchFamily="34" charset="0"/>
              </a:rPr>
              <a:t>1-  General description of company and products:</a:t>
            </a:r>
            <a:endParaRPr lang="en-US" sz="3200" b="0">
              <a:latin typeface="Arial" pitchFamily="34" charset="0"/>
              <a:cs typeface="Arial" pitchFamily="34" charset="0"/>
            </a:endParaRPr>
          </a:p>
          <a:p>
            <a:pPr eaLnBrk="0" hangingPunct="0"/>
            <a:r>
              <a:rPr lang="en-US" sz="2800" b="0">
                <a:solidFill>
                  <a:srgbClr val="000000"/>
                </a:solidFill>
                <a:latin typeface="Calibri" pitchFamily="34" charset="0"/>
              </a:rPr>
              <a:t>Company “ A “ lies in Kilo “ XX” Alexandria desert road. The company operates 24 hours with 3 shifts a day for 300 days/ year. The company produces dry batteries. </a:t>
            </a:r>
            <a:endParaRPr lang="en-US" sz="2800" b="0">
              <a:latin typeface="Arial" pitchFamily="34" charset="0"/>
              <a:cs typeface="Arial" pitchFamily="34" charset="0"/>
            </a:endParaRPr>
          </a:p>
          <a:p>
            <a:pPr eaLnBrk="0" hangingPunct="0"/>
            <a:r>
              <a:rPr lang="en-US" sz="3200" b="0" u="sng">
                <a:solidFill>
                  <a:srgbClr val="0070C0"/>
                </a:solidFill>
                <a:latin typeface="Calibri" pitchFamily="34" charset="0"/>
              </a:rPr>
              <a:t>2- Electrical distribution system:</a:t>
            </a:r>
            <a:endParaRPr lang="en-US" sz="3200" b="0">
              <a:latin typeface="Arial" pitchFamily="34" charset="0"/>
              <a:cs typeface="Arial" pitchFamily="34" charset="0"/>
            </a:endParaRPr>
          </a:p>
          <a:p>
            <a:pPr eaLnBrk="0" hangingPunct="0"/>
            <a:r>
              <a:rPr lang="en-US" sz="2800" b="0">
                <a:solidFill>
                  <a:srgbClr val="000000"/>
                </a:solidFill>
                <a:latin typeface="Calibri" pitchFamily="34" charset="0"/>
              </a:rPr>
              <a:t>Electric power network of “  A “ Company is supplied by two transformers 500 KVA, 11/ 0.4 kV. Also, there is two standby generators 400 kVA per each.</a:t>
            </a:r>
            <a:endParaRPr lang="en-US" sz="2800" b="0">
              <a:latin typeface="Arial" pitchFamily="34" charset="0"/>
              <a:cs typeface="Arial" pitchFamily="34" charset="0"/>
            </a:endParaRPr>
          </a:p>
          <a:p>
            <a:pPr eaLnBrk="0" hangingPunct="0"/>
            <a:r>
              <a:rPr lang="en-US" sz="2800" b="0">
                <a:latin typeface="Calibri" pitchFamily="34" charset="0"/>
              </a:rPr>
              <a:t>Figure (1) shows the single line diagram for the electric distribution network. </a:t>
            </a:r>
            <a:endParaRPr lang="en-US" sz="2800" b="0">
              <a:latin typeface="Arial" pitchFamily="34" charset="0"/>
              <a:cs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7" name="Picture 5" descr="untitled"/>
          <p:cNvPicPr>
            <a:picLocks noChangeAspect="1" noChangeArrowheads="1"/>
          </p:cNvPicPr>
          <p:nvPr/>
        </p:nvPicPr>
        <p:blipFill>
          <a:blip r:embed="rId2"/>
          <a:srcRect/>
          <a:stretch>
            <a:fillRect/>
          </a:stretch>
        </p:blipFill>
        <p:spPr bwMode="auto">
          <a:xfrm>
            <a:off x="304800" y="544513"/>
            <a:ext cx="8534400" cy="6084887"/>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ChangeArrowheads="1"/>
          </p:cNvSpPr>
          <p:nvPr/>
        </p:nvSpPr>
        <p:spPr bwMode="auto">
          <a:xfrm>
            <a:off x="762000" y="762000"/>
            <a:ext cx="4876800" cy="1311275"/>
          </a:xfrm>
          <a:prstGeom prst="rect">
            <a:avLst/>
          </a:prstGeom>
          <a:noFill/>
          <a:ln w="9525">
            <a:noFill/>
            <a:miter lim="800000"/>
            <a:headEnd/>
            <a:tailEnd/>
          </a:ln>
          <a:effectLst/>
        </p:spPr>
        <p:txBody>
          <a:bodyPr anchor="ctr">
            <a:spAutoFit/>
          </a:bodyPr>
          <a:lstStyle/>
          <a:p>
            <a:r>
              <a:rPr lang="en-US" sz="4000">
                <a:latin typeface="Calibri" pitchFamily="34" charset="0"/>
              </a:rPr>
              <a:t>Table (2)</a:t>
            </a:r>
            <a:endParaRPr lang="en-US" sz="4000">
              <a:latin typeface="Arial" pitchFamily="34" charset="0"/>
              <a:cs typeface="Arial" pitchFamily="34" charset="0"/>
            </a:endParaRPr>
          </a:p>
          <a:p>
            <a:pPr eaLnBrk="0" hangingPunct="0"/>
            <a:endParaRPr lang="en-US" sz="4000" b="0">
              <a:latin typeface="Arial" pitchFamily="34" charset="0"/>
              <a:cs typeface="Arial" pitchFamily="34" charset="0"/>
            </a:endParaRPr>
          </a:p>
        </p:txBody>
      </p:sp>
      <p:graphicFrame>
        <p:nvGraphicFramePr>
          <p:cNvPr id="55356" name="Group 60"/>
          <p:cNvGraphicFramePr>
            <a:graphicFrameLocks noGrp="1"/>
          </p:cNvGraphicFramePr>
          <p:nvPr/>
        </p:nvGraphicFramePr>
        <p:xfrm>
          <a:off x="609600" y="2133600"/>
          <a:ext cx="8001000" cy="2130425"/>
        </p:xfrm>
        <a:graphic>
          <a:graphicData uri="http://schemas.openxmlformats.org/drawingml/2006/table">
            <a:tbl>
              <a:tblPr/>
              <a:tblGrid>
                <a:gridCol w="1389063"/>
                <a:gridCol w="2227262"/>
                <a:gridCol w="2130425"/>
                <a:gridCol w="2254250"/>
              </a:tblGrid>
              <a:tr h="62865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181475" algn="l"/>
                        </a:tabLst>
                      </a:pPr>
                      <a:r>
                        <a:rPr kumimoji="0" lang="en-US" sz="3200" b="0" i="0" u="none" strike="noStrike" cap="none" normalizeH="0" baseline="0" smtClean="0">
                          <a:ln>
                            <a:noFill/>
                          </a:ln>
                          <a:solidFill>
                            <a:schemeClr val="tx1"/>
                          </a:solidFill>
                          <a:effectLst/>
                          <a:latin typeface="Calibri" pitchFamily="34" charset="0"/>
                          <a:cs typeface="Times New Roman" pitchFamily="18" charset="0"/>
                        </a:rPr>
                        <a:t>Meter No.</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181475" algn="l"/>
                        </a:tabLst>
                      </a:pPr>
                      <a:r>
                        <a:rPr kumimoji="0" lang="en-US" sz="3200" b="0" i="0" u="none" strike="noStrike" cap="none" normalizeH="0" baseline="0" smtClean="0">
                          <a:ln>
                            <a:noFill/>
                          </a:ln>
                          <a:solidFill>
                            <a:schemeClr val="tx1"/>
                          </a:solidFill>
                          <a:effectLst/>
                          <a:latin typeface="Calibri" pitchFamily="34" charset="0"/>
                          <a:cs typeface="Times New Roman" pitchFamily="18" charset="0"/>
                        </a:rPr>
                        <a:t>Contracted power</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181475" algn="l"/>
                        </a:tabLst>
                      </a:pPr>
                      <a:r>
                        <a:rPr kumimoji="0" lang="en-US" sz="3200" b="0" i="0" u="none" strike="noStrike" cap="none" normalizeH="0" baseline="0" smtClean="0">
                          <a:ln>
                            <a:noFill/>
                          </a:ln>
                          <a:solidFill>
                            <a:schemeClr val="tx1"/>
                          </a:solidFill>
                          <a:effectLst/>
                          <a:latin typeface="Calibri" pitchFamily="34" charset="0"/>
                          <a:cs typeface="Times New Roman" pitchFamily="18" charset="0"/>
                        </a:rPr>
                        <a:t>Max. demand 2007</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181475" algn="l"/>
                        </a:tabLst>
                      </a:pPr>
                      <a:r>
                        <a:rPr kumimoji="0" lang="en-US" sz="3200" b="0" i="0" u="none" strike="noStrike" cap="none" normalizeH="0" baseline="0" smtClean="0">
                          <a:ln>
                            <a:noFill/>
                          </a:ln>
                          <a:solidFill>
                            <a:schemeClr val="tx1"/>
                          </a:solidFill>
                          <a:effectLst/>
                          <a:latin typeface="Calibri" pitchFamily="34" charset="0"/>
                          <a:cs typeface="Times New Roman" pitchFamily="18" charset="0"/>
                        </a:rPr>
                        <a:t>Power factor 2007</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r>
              <a:tr h="498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chemeClr val="tx1"/>
                          </a:solidFill>
                          <a:effectLst/>
                          <a:latin typeface="Calibri" pitchFamily="34" charset="0"/>
                          <a:cs typeface="Times New Roman" pitchFamily="18" charset="0"/>
                        </a:rPr>
                        <a:t>366</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181475" algn="l"/>
                        </a:tabLst>
                      </a:pPr>
                      <a:r>
                        <a:rPr kumimoji="0" lang="en-US" sz="3200" b="0" i="0" u="none" strike="noStrike" cap="none" normalizeH="0" baseline="0" smtClean="0">
                          <a:ln>
                            <a:noFill/>
                          </a:ln>
                          <a:solidFill>
                            <a:schemeClr val="tx1"/>
                          </a:solidFill>
                          <a:effectLst/>
                          <a:latin typeface="Calibri" pitchFamily="34" charset="0"/>
                          <a:cs typeface="Times New Roman" pitchFamily="18" charset="0"/>
                        </a:rPr>
                        <a:t>1350 KW</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181475" algn="l"/>
                        </a:tabLst>
                      </a:pPr>
                      <a:r>
                        <a:rPr kumimoji="0" lang="en-US" sz="3200" b="0" i="0" u="none" strike="noStrike" cap="none" normalizeH="0" baseline="0" smtClean="0">
                          <a:ln>
                            <a:noFill/>
                          </a:ln>
                          <a:solidFill>
                            <a:schemeClr val="tx1"/>
                          </a:solidFill>
                          <a:effectLst/>
                          <a:latin typeface="Calibri" pitchFamily="34" charset="0"/>
                          <a:cs typeface="Times New Roman" pitchFamily="18" charset="0"/>
                        </a:rPr>
                        <a:t>863 kW</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181475" algn="l"/>
                        </a:tabLst>
                      </a:pPr>
                      <a:r>
                        <a:rPr kumimoji="0" lang="en-US" sz="3200" b="0" i="0" u="none" strike="noStrike" cap="none" normalizeH="0" baseline="0" smtClean="0">
                          <a:ln>
                            <a:noFill/>
                          </a:ln>
                          <a:solidFill>
                            <a:schemeClr val="tx1"/>
                          </a:solidFill>
                          <a:effectLst/>
                          <a:latin typeface="Calibri" pitchFamily="34" charset="0"/>
                          <a:cs typeface="Times New Roman" pitchFamily="18" charset="0"/>
                        </a:rPr>
                        <a:t>0.9</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5352" name="Rectangle 56"/>
          <p:cNvSpPr>
            <a:spLocks noChangeArrowheads="1"/>
          </p:cNvSpPr>
          <p:nvPr/>
        </p:nvSpPr>
        <p:spPr bwMode="auto">
          <a:xfrm>
            <a:off x="838200" y="4648200"/>
            <a:ext cx="7391400" cy="1187450"/>
          </a:xfrm>
          <a:prstGeom prst="rect">
            <a:avLst/>
          </a:prstGeom>
          <a:noFill/>
          <a:ln w="9525">
            <a:noFill/>
            <a:miter lim="800000"/>
            <a:headEnd/>
            <a:tailEnd/>
          </a:ln>
          <a:effectLst/>
        </p:spPr>
        <p:txBody>
          <a:bodyPr anchor="ctr">
            <a:spAutoFit/>
          </a:bodyPr>
          <a:lstStyle/>
          <a:p>
            <a:r>
              <a:rPr lang="en-US" sz="2400">
                <a:latin typeface="Calibri" pitchFamily="34" charset="0"/>
              </a:rPr>
              <a:t>Figure (2) shows the monthly development of electric consumption for company loads during 2006 and 2007.</a:t>
            </a:r>
            <a:endParaRPr lang="en-US" sz="2400">
              <a:latin typeface="Arial" pitchFamily="34" charset="0"/>
              <a:cs typeface="Arial"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4" name="Chart 1"/>
          <p:cNvPicPr>
            <a:picLocks noChangeAspect="1" noChangeArrowheads="1"/>
          </p:cNvPicPr>
          <p:nvPr/>
        </p:nvPicPr>
        <p:blipFill>
          <a:blip r:embed="rId2"/>
          <a:srcRect/>
          <a:stretch>
            <a:fillRect/>
          </a:stretch>
        </p:blipFill>
        <p:spPr bwMode="auto">
          <a:xfrm>
            <a:off x="457200" y="1066800"/>
            <a:ext cx="8001000" cy="4086225"/>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ChangeArrowheads="1"/>
          </p:cNvSpPr>
          <p:nvPr/>
        </p:nvSpPr>
        <p:spPr bwMode="auto">
          <a:xfrm>
            <a:off x="304800" y="304800"/>
            <a:ext cx="8439150" cy="6132513"/>
          </a:xfrm>
          <a:prstGeom prst="rect">
            <a:avLst/>
          </a:prstGeom>
          <a:noFill/>
          <a:ln w="9525">
            <a:noFill/>
            <a:miter lim="800000"/>
            <a:headEnd/>
            <a:tailEnd/>
          </a:ln>
          <a:effectLst/>
        </p:spPr>
        <p:txBody>
          <a:bodyPr anchor="ctr">
            <a:spAutoFit/>
          </a:bodyPr>
          <a:lstStyle/>
          <a:p>
            <a:pPr>
              <a:tabLst>
                <a:tab pos="4181475" algn="l"/>
              </a:tabLst>
            </a:pPr>
            <a:r>
              <a:rPr lang="en-US" u="sng">
                <a:latin typeface="Arial" pitchFamily="34" charset="0"/>
                <a:cs typeface="Arial" pitchFamily="34" charset="0"/>
              </a:rPr>
              <a:t>3- Energy price:</a:t>
            </a:r>
            <a:endParaRPr lang="en-US">
              <a:latin typeface="Arial" pitchFamily="34" charset="0"/>
              <a:cs typeface="Arial" pitchFamily="34" charset="0"/>
            </a:endParaRPr>
          </a:p>
          <a:p>
            <a:pPr>
              <a:tabLst>
                <a:tab pos="4181475" algn="l"/>
              </a:tabLst>
            </a:pPr>
            <a:r>
              <a:rPr lang="en-US" sz="2800">
                <a:latin typeface="Arial" pitchFamily="34" charset="0"/>
                <a:cs typeface="Arial" pitchFamily="34" charset="0"/>
              </a:rPr>
              <a:t>According to appendix (2) </a:t>
            </a:r>
          </a:p>
          <a:p>
            <a:pPr>
              <a:tabLst>
                <a:tab pos="4181475" algn="l"/>
              </a:tabLst>
            </a:pPr>
            <a:endParaRPr lang="en-US" sz="2800">
              <a:latin typeface="Arial" pitchFamily="34" charset="0"/>
              <a:cs typeface="Arial" pitchFamily="34" charset="0"/>
            </a:endParaRPr>
          </a:p>
          <a:p>
            <a:pPr>
              <a:tabLst>
                <a:tab pos="4181475" algn="l"/>
              </a:tabLst>
            </a:pPr>
            <a:r>
              <a:rPr lang="en-US" u="sng">
                <a:latin typeface="Arial" pitchFamily="34" charset="0"/>
                <a:cs typeface="Arial" pitchFamily="34" charset="0"/>
              </a:rPr>
              <a:t>4- Energy factor and environmental pollution.</a:t>
            </a:r>
            <a:endParaRPr lang="en-US">
              <a:latin typeface="Arial" pitchFamily="34" charset="0"/>
              <a:cs typeface="Arial" pitchFamily="34" charset="0"/>
            </a:endParaRPr>
          </a:p>
          <a:p>
            <a:pPr>
              <a:tabLst>
                <a:tab pos="4181475" algn="l"/>
              </a:tabLst>
            </a:pPr>
            <a:r>
              <a:rPr lang="en-US" sz="2800">
                <a:latin typeface="Arial" pitchFamily="34" charset="0"/>
                <a:cs typeface="Arial" pitchFamily="34" charset="0"/>
              </a:rPr>
              <a:t>0.2196 kg fuel /kWh</a:t>
            </a:r>
          </a:p>
          <a:p>
            <a:pPr>
              <a:tabLst>
                <a:tab pos="4181475" algn="l"/>
              </a:tabLst>
            </a:pPr>
            <a:r>
              <a:rPr lang="en-US" sz="2800">
                <a:latin typeface="Arial" pitchFamily="34" charset="0"/>
                <a:cs typeface="Arial" pitchFamily="34" charset="0"/>
              </a:rPr>
              <a:t>3.082 kg CO2/ kg fuel</a:t>
            </a:r>
          </a:p>
          <a:p>
            <a:pPr>
              <a:tabLst>
                <a:tab pos="4181475" algn="l"/>
              </a:tabLst>
            </a:pPr>
            <a:r>
              <a:rPr lang="en-US" sz="2800">
                <a:latin typeface="Arial" pitchFamily="34" charset="0"/>
                <a:cs typeface="Arial" pitchFamily="34" charset="0"/>
              </a:rPr>
              <a:t>0.677 kg CO2 /kWh</a:t>
            </a:r>
          </a:p>
          <a:p>
            <a:pPr>
              <a:tabLst>
                <a:tab pos="4181475" algn="l"/>
              </a:tabLst>
            </a:pPr>
            <a:endParaRPr lang="en-US" sz="2800">
              <a:latin typeface="Arial" pitchFamily="34" charset="0"/>
              <a:cs typeface="Arial" pitchFamily="34" charset="0"/>
            </a:endParaRPr>
          </a:p>
          <a:p>
            <a:pPr>
              <a:tabLst>
                <a:tab pos="4181475" algn="l"/>
              </a:tabLst>
            </a:pPr>
            <a:r>
              <a:rPr lang="en-US" u="sng">
                <a:latin typeface="Arial" pitchFamily="34" charset="0"/>
                <a:cs typeface="Arial" pitchFamily="34" charset="0"/>
              </a:rPr>
              <a:t>5- Electrical loads of company:</a:t>
            </a:r>
            <a:endParaRPr lang="en-US">
              <a:latin typeface="Arial" pitchFamily="34" charset="0"/>
              <a:cs typeface="Arial" pitchFamily="34" charset="0"/>
            </a:endParaRPr>
          </a:p>
          <a:p>
            <a:pPr>
              <a:tabLst>
                <a:tab pos="4181475" algn="l"/>
              </a:tabLst>
            </a:pPr>
            <a:r>
              <a:rPr lang="en-US" sz="2800">
                <a:latin typeface="Arial" pitchFamily="34" charset="0"/>
                <a:cs typeface="Arial" pitchFamily="34" charset="0"/>
              </a:rPr>
              <a:t>The following tables  represent loads and its rating</a:t>
            </a:r>
          </a:p>
          <a:p>
            <a:pPr>
              <a:tabLst>
                <a:tab pos="4181475" algn="l"/>
              </a:tabLst>
            </a:pPr>
            <a:endParaRPr lang="en-US" sz="2800">
              <a:latin typeface="Arial" pitchFamily="34" charset="0"/>
              <a:cs typeface="Arial"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666" name="Group 298"/>
          <p:cNvGraphicFramePr>
            <a:graphicFrameLocks noGrp="1"/>
          </p:cNvGraphicFramePr>
          <p:nvPr>
            <p:ph/>
          </p:nvPr>
        </p:nvGraphicFramePr>
        <p:xfrm>
          <a:off x="457200" y="760413"/>
          <a:ext cx="8229600" cy="5106987"/>
        </p:xfrm>
        <a:graphic>
          <a:graphicData uri="http://schemas.openxmlformats.org/drawingml/2006/table">
            <a:tbl>
              <a:tblPr rtl="1"/>
              <a:tblGrid>
                <a:gridCol w="2252662"/>
                <a:gridCol w="300038"/>
                <a:gridCol w="3302000"/>
                <a:gridCol w="2374900"/>
              </a:tblGrid>
              <a:tr h="628650">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Calibri" pitchFamily="34" charset="0"/>
                          <a:cs typeface="Times New Roman" pitchFamily="18" charset="0"/>
                        </a:rPr>
                        <a:t>Power (HP)</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h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Calibri" pitchFamily="34" charset="0"/>
                          <a:cs typeface="Times New Roman" pitchFamily="18" charset="0"/>
                        </a:rPr>
                        <a:t>Description</a:t>
                      </a:r>
                      <a:endParaRPr kumimoji="0" lang="en-US" sz="1800" b="1"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Calibri" pitchFamily="34" charset="0"/>
                          <a:cs typeface="Times New Roman" pitchFamily="18" charset="0"/>
                        </a:rPr>
                        <a:t>No. X rating</a:t>
                      </a:r>
                      <a:endParaRPr kumimoji="0" lang="en-US" sz="18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Calibri" pitchFamily="34" charset="0"/>
                          <a:cs typeface="Times New Roman" pitchFamily="18" charset="0"/>
                        </a:rPr>
                        <a:t>Item</a:t>
                      </a:r>
                      <a:endParaRPr kumimoji="0" lang="en-US" sz="1800" b="1"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r>
              <a:tr h="377825">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3</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1 X 3HP</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motor</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112.6</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28 X 3000 W</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Heaters</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0.25</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1 X 0.25 HP</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Water pump</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815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0.75</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1 X 0.75 HP</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Exhaust fan </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noFill/>
                          </a:ln>
                          <a:solidFill>
                            <a:srgbClr val="000000"/>
                          </a:solidFill>
                          <a:effectLst/>
                          <a:latin typeface="Calibri" pitchFamily="34" charset="0"/>
                          <a:cs typeface="Times New Roman" pitchFamily="18" charset="0"/>
                        </a:rPr>
                        <a:t>5</a:t>
                      </a:r>
                      <a:endParaRPr kumimoji="0" lang="ar-SA"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2 X 1 HP + 4 X 0.75 HP</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Cooker assistant </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121.6</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Total power for this process</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377825">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0.75</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3 X 0.25 HP</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Conveyor belt</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865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7.3</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1 X 10 Ampere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 + 1 X 15 Ampere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heater</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2</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2 X 1 HP</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Exhaust fan </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1</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cs typeface="Times New Roman" pitchFamily="18" charset="0"/>
                        </a:rPr>
                        <a:t>1 X 1 HP</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Conveyor belt</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noFill/>
                          </a:ln>
                          <a:solidFill>
                            <a:srgbClr val="000000"/>
                          </a:solidFill>
                          <a:effectLst/>
                          <a:latin typeface="Calibri" pitchFamily="34" charset="0"/>
                          <a:cs typeface="Times New Roman" pitchFamily="18" charset="0"/>
                        </a:rPr>
                        <a:t>11.05</a:t>
                      </a:r>
                      <a:endParaRPr kumimoji="0" lang="ar-SA"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Times New Roman" pitchFamily="18" charset="0"/>
                        </a:rPr>
                        <a:t>Total power for this process</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Rectangle 4"/>
          <p:cNvSpPr>
            <a:spLocks noChangeArrowheads="1"/>
          </p:cNvSpPr>
          <p:nvPr/>
        </p:nvSpPr>
        <p:spPr bwMode="auto">
          <a:xfrm>
            <a:off x="1295400" y="1082675"/>
            <a:ext cx="2954338" cy="579438"/>
          </a:xfrm>
          <a:prstGeom prst="rect">
            <a:avLst/>
          </a:prstGeom>
          <a:noFill/>
          <a:ln w="9525">
            <a:noFill/>
            <a:miter lim="800000"/>
            <a:headEnd/>
            <a:tailEnd/>
          </a:ln>
          <a:effectLst/>
        </p:spPr>
        <p:txBody>
          <a:bodyPr wrap="none" anchor="ctr">
            <a:spAutoFit/>
          </a:bodyPr>
          <a:lstStyle/>
          <a:p>
            <a:r>
              <a:rPr lang="en-US" sz="3200" u="sng">
                <a:latin typeface="Calibri" pitchFamily="34" charset="0"/>
              </a:rPr>
              <a:t>lighting loads:</a:t>
            </a:r>
            <a:endParaRPr lang="en-US" sz="3200">
              <a:latin typeface="Arial" pitchFamily="34" charset="0"/>
              <a:cs typeface="Arial" pitchFamily="34" charset="0"/>
            </a:endParaRPr>
          </a:p>
        </p:txBody>
      </p:sp>
      <p:graphicFrame>
        <p:nvGraphicFramePr>
          <p:cNvPr id="60500" name="Group 84"/>
          <p:cNvGraphicFramePr>
            <a:graphicFrameLocks noGrp="1"/>
          </p:cNvGraphicFramePr>
          <p:nvPr/>
        </p:nvGraphicFramePr>
        <p:xfrm>
          <a:off x="381000" y="2057400"/>
          <a:ext cx="8305800" cy="3557588"/>
        </p:xfrm>
        <a:graphic>
          <a:graphicData uri="http://schemas.openxmlformats.org/drawingml/2006/table">
            <a:tbl>
              <a:tblPr/>
              <a:tblGrid>
                <a:gridCol w="1771650"/>
                <a:gridCol w="2576513"/>
                <a:gridCol w="2319337"/>
                <a:gridCol w="1638300"/>
              </a:tblGrid>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Location</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Type</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No. of lamps X rating</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Total power (kW)</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ABC  1</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120 cm.  fluorescent lamp </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40 X 304</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12.16</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ABC 2 </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120 cm.  fluorescent lamp</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40 X 84 </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cs typeface="Times New Roman" pitchFamily="18" charset="0"/>
                        </a:rPr>
                        <a:t>3.36</a:t>
                      </a:r>
                      <a:endParaRPr kumimoji="0" lang="en-US" sz="24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3" name="WordArt 5"/>
          <p:cNvSpPr>
            <a:spLocks noChangeArrowheads="1" noChangeShapeType="1" noTextEdit="1"/>
          </p:cNvSpPr>
          <p:nvPr/>
        </p:nvSpPr>
        <p:spPr bwMode="auto">
          <a:xfrm>
            <a:off x="1676400" y="2438400"/>
            <a:ext cx="5867400" cy="1371600"/>
          </a:xfrm>
          <a:prstGeom prst="rect">
            <a:avLst/>
          </a:prstGeom>
        </p:spPr>
        <p:txBody>
          <a:bodyPr wrap="none" fromWordArt="1">
            <a:prstTxWarp prst="textPlain">
              <a:avLst>
                <a:gd name="adj" fmla="val 50000"/>
              </a:avLst>
            </a:prstTxWarp>
          </a:bodyPr>
          <a:lstStyle/>
          <a:p>
            <a:pPr algn="ctr"/>
            <a:r>
              <a:rPr lang="en-US" kern="10" spc="-360">
                <a:ln w="9525">
                  <a:solidFill>
                    <a:srgbClr val="000000"/>
                  </a:solidFill>
                  <a:round/>
                  <a:headEnd/>
                  <a:tailEnd/>
                </a:ln>
                <a:latin typeface="Times New Roman"/>
                <a:cs typeface="Times New Roman"/>
              </a:rPr>
              <a:t>Power Factor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4"/>
          <p:cNvSpPr>
            <a:spLocks noChangeArrowheads="1"/>
          </p:cNvSpPr>
          <p:nvPr/>
        </p:nvSpPr>
        <p:spPr bwMode="auto">
          <a:xfrm>
            <a:off x="381000" y="228600"/>
            <a:ext cx="8534400" cy="6427788"/>
          </a:xfrm>
          <a:prstGeom prst="rect">
            <a:avLst/>
          </a:prstGeom>
          <a:noFill/>
          <a:ln w="9525">
            <a:noFill/>
            <a:miter lim="800000"/>
            <a:headEnd/>
            <a:tailEnd/>
          </a:ln>
          <a:effectLst/>
        </p:spPr>
        <p:txBody>
          <a:bodyPr>
            <a:spAutoFit/>
          </a:bodyPr>
          <a:lstStyle/>
          <a:p>
            <a:r>
              <a:rPr lang="en-US" sz="3200">
                <a:latin typeface="Arial" pitchFamily="34" charset="0"/>
                <a:cs typeface="Arial" pitchFamily="34" charset="0"/>
              </a:rPr>
              <a:t>Where and how do most of the losses occur, how much energy is actually lost and are they controllable or recoverable? The answers to these questions remain well concealed in a black box where once energy is input, we do not know what really happens to it inside and how much the losses are. It is only when we look into the black box and extract these details that we are able to ascertain the performance of the overall or process levels and respond more effectively to the weaknesses in energy management.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algn="l"/>
            <a:r>
              <a:rPr lang="en-US" sz="3600" b="1"/>
              <a:t>Equipment and appliances requiring reactive energy</a:t>
            </a:r>
          </a:p>
        </p:txBody>
      </p:sp>
      <p:sp>
        <p:nvSpPr>
          <p:cNvPr id="64515" name="Rectangle 3"/>
          <p:cNvSpPr>
            <a:spLocks noGrp="1" noChangeArrowheads="1"/>
          </p:cNvSpPr>
          <p:nvPr>
            <p:ph type="body" idx="1"/>
          </p:nvPr>
        </p:nvSpPr>
        <p:spPr/>
        <p:txBody>
          <a:bodyPr/>
          <a:lstStyle/>
          <a:p>
            <a:pPr>
              <a:lnSpc>
                <a:spcPct val="90000"/>
              </a:lnSpc>
              <a:buFontTx/>
              <a:buNone/>
            </a:pPr>
            <a:r>
              <a:rPr lang="en-US" sz="2400" b="1"/>
              <a:t>All AC equipment and appliances that include electromagnetic devices, or depend on magnetically-coupled windings, require some degree of reactive current to create magnetic flux.</a:t>
            </a:r>
          </a:p>
          <a:p>
            <a:pPr>
              <a:lnSpc>
                <a:spcPct val="90000"/>
              </a:lnSpc>
              <a:buFontTx/>
              <a:buNone/>
            </a:pPr>
            <a:r>
              <a:rPr lang="en-US" sz="2400" b="1"/>
              <a:t>The most common items in this class are transformers and reactors, motors and discharge lamps (with magnetic ballasts) The proportion of reactive power (kvar) with respect to active power (kW) when an item of equipment is fully loaded varies according to the item concerned being:</a:t>
            </a:r>
          </a:p>
          <a:p>
            <a:pPr>
              <a:lnSpc>
                <a:spcPct val="90000"/>
              </a:lnSpc>
              <a:buFontTx/>
              <a:buNone/>
            </a:pPr>
            <a:r>
              <a:rPr lang="en-US" sz="2400" b="1"/>
              <a:t>* 65-75% for asynchronous motors</a:t>
            </a:r>
          </a:p>
          <a:p>
            <a:pPr>
              <a:lnSpc>
                <a:spcPct val="90000"/>
              </a:lnSpc>
              <a:buFontTx/>
              <a:buNone/>
            </a:pPr>
            <a:r>
              <a:rPr lang="en-US" sz="2400" b="1"/>
              <a:t>* 5-10% for transformers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540" name="Group 4"/>
          <p:cNvGrpSpPr>
            <a:grpSpLocks/>
          </p:cNvGrpSpPr>
          <p:nvPr/>
        </p:nvGrpSpPr>
        <p:grpSpPr bwMode="auto">
          <a:xfrm>
            <a:off x="906463" y="304800"/>
            <a:ext cx="7323137" cy="6175375"/>
            <a:chOff x="955" y="192"/>
            <a:chExt cx="4613" cy="3890"/>
          </a:xfrm>
        </p:grpSpPr>
        <p:pic>
          <p:nvPicPr>
            <p:cNvPr id="65538" name="Picture 2"/>
            <p:cNvPicPr>
              <a:picLocks noChangeAspect="1" noChangeArrowheads="1"/>
            </p:cNvPicPr>
            <p:nvPr/>
          </p:nvPicPr>
          <p:blipFill>
            <a:blip r:embed="rId2"/>
            <a:srcRect/>
            <a:stretch>
              <a:fillRect/>
            </a:stretch>
          </p:blipFill>
          <p:spPr bwMode="auto">
            <a:xfrm>
              <a:off x="955" y="192"/>
              <a:ext cx="4613" cy="1783"/>
            </a:xfrm>
            <a:prstGeom prst="rect">
              <a:avLst/>
            </a:prstGeom>
            <a:noFill/>
            <a:ln>
              <a:noFill/>
            </a:ln>
            <a:effectLst/>
          </p:spPr>
        </p:pic>
        <p:pic>
          <p:nvPicPr>
            <p:cNvPr id="65539" name="Picture 3"/>
            <p:cNvPicPr>
              <a:picLocks noChangeAspect="1" noChangeArrowheads="1"/>
            </p:cNvPicPr>
            <p:nvPr/>
          </p:nvPicPr>
          <p:blipFill>
            <a:blip r:embed="rId3"/>
            <a:srcRect/>
            <a:stretch>
              <a:fillRect/>
            </a:stretch>
          </p:blipFill>
          <p:spPr bwMode="auto">
            <a:xfrm>
              <a:off x="1248" y="2064"/>
              <a:ext cx="2640" cy="2018"/>
            </a:xfrm>
            <a:prstGeom prst="rect">
              <a:avLst/>
            </a:prstGeom>
            <a:noFill/>
            <a:ln w="9525">
              <a:noFill/>
              <a:miter lim="800000"/>
              <a:headEnd/>
              <a:tailEnd/>
            </a:ln>
            <a:effectLst/>
          </p:spPr>
        </p:pic>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ph idx="1"/>
          </p:nvPr>
        </p:nvPicPr>
        <p:blipFill>
          <a:blip r:embed="rId2"/>
          <a:srcRect/>
          <a:stretch>
            <a:fillRect/>
          </a:stretch>
        </p:blipFill>
        <p:spPr>
          <a:xfrm>
            <a:off x="2198688" y="549275"/>
            <a:ext cx="5410200" cy="5903913"/>
          </a:xfrm>
          <a:noFill/>
          <a:ln/>
        </p:spPr>
      </p:pic>
      <p:sp>
        <p:nvSpPr>
          <p:cNvPr id="66563" name="Rectangle 3"/>
          <p:cNvSpPr>
            <a:spLocks noChangeArrowheads="1"/>
          </p:cNvSpPr>
          <p:nvPr/>
        </p:nvSpPr>
        <p:spPr bwMode="auto">
          <a:xfrm>
            <a:off x="2268538" y="549275"/>
            <a:ext cx="1366837" cy="503238"/>
          </a:xfrm>
          <a:prstGeom prst="rect">
            <a:avLst/>
          </a:prstGeom>
          <a:solidFill>
            <a:srgbClr val="FFDCB9"/>
          </a:solidFill>
          <a:ln w="9525">
            <a:solidFill>
              <a:srgbClr val="FFDCB9"/>
            </a:solidFill>
            <a:miter lim="800000"/>
            <a:headEnd/>
            <a:tailEnd/>
          </a:ln>
          <a:effectLst/>
        </p:spPr>
        <p:txBody>
          <a:bodyPr wrap="none" anchor="ctr"/>
          <a:lstStyle/>
          <a:p>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ph idx="1"/>
          </p:nvPr>
        </p:nvPicPr>
        <p:blipFill>
          <a:blip r:embed="rId2"/>
          <a:srcRect/>
          <a:stretch>
            <a:fillRect/>
          </a:stretch>
        </p:blipFill>
        <p:spPr>
          <a:xfrm>
            <a:off x="684213" y="630238"/>
            <a:ext cx="8050212" cy="5237162"/>
          </a:xfrm>
          <a:noFill/>
          <a:ln/>
        </p:spPr>
      </p:pic>
      <p:sp>
        <p:nvSpPr>
          <p:cNvPr id="67587" name="Text Box 3"/>
          <p:cNvSpPr txBox="1">
            <a:spLocks noChangeArrowheads="1"/>
          </p:cNvSpPr>
          <p:nvPr/>
        </p:nvSpPr>
        <p:spPr bwMode="auto">
          <a:xfrm>
            <a:off x="1168400" y="5949950"/>
            <a:ext cx="6451600" cy="366713"/>
          </a:xfrm>
          <a:prstGeom prst="rect">
            <a:avLst/>
          </a:prstGeom>
          <a:noFill/>
          <a:ln w="9525">
            <a:noFill/>
            <a:miter lim="800000"/>
            <a:headEnd/>
            <a:tailEnd/>
          </a:ln>
          <a:effectLst/>
        </p:spPr>
        <p:txBody>
          <a:bodyPr wrap="none">
            <a:spAutoFit/>
          </a:bodyPr>
          <a:lstStyle/>
          <a:p>
            <a:pPr algn="r" rtl="1"/>
            <a:r>
              <a:rPr lang="en-US" sz="1800" i="1">
                <a:latin typeface="Arial" pitchFamily="34" charset="0"/>
                <a:cs typeface="Arial" pitchFamily="34" charset="0"/>
              </a:rPr>
              <a:t>Values of cos </a:t>
            </a:r>
            <a:r>
              <a:rPr lang="en-US" sz="1800">
                <a:latin typeface="Arial" pitchFamily="34" charset="0"/>
                <a:cs typeface="Arial" pitchFamily="34" charset="0"/>
              </a:rPr>
              <a:t>ϕ </a:t>
            </a:r>
            <a:r>
              <a:rPr lang="en-US" sz="1800" i="1">
                <a:latin typeface="Arial" pitchFamily="34" charset="0"/>
                <a:cs typeface="Arial" pitchFamily="34" charset="0"/>
              </a:rPr>
              <a:t>and tan </a:t>
            </a:r>
            <a:r>
              <a:rPr lang="en-US" sz="1800">
                <a:latin typeface="Arial" pitchFamily="34" charset="0"/>
                <a:cs typeface="Arial" pitchFamily="34" charset="0"/>
              </a:rPr>
              <a:t>ϕ </a:t>
            </a:r>
            <a:r>
              <a:rPr lang="en-US" sz="1800" i="1">
                <a:latin typeface="Arial" pitchFamily="34" charset="0"/>
                <a:cs typeface="Arial" pitchFamily="34" charset="0"/>
              </a:rPr>
              <a:t>for commonly-used equipment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610" name="Group 2"/>
          <p:cNvGraphicFramePr>
            <a:graphicFrameLocks noGrp="1"/>
          </p:cNvGraphicFramePr>
          <p:nvPr>
            <p:ph idx="1"/>
          </p:nvPr>
        </p:nvGraphicFramePr>
        <p:xfrm>
          <a:off x="457200" y="692150"/>
          <a:ext cx="8229600" cy="5635625"/>
        </p:xfrm>
        <a:graphic>
          <a:graphicData uri="http://schemas.openxmlformats.org/drawingml/2006/table">
            <a:tbl>
              <a:tblPr rtl="1"/>
              <a:tblGrid>
                <a:gridCol w="2819400"/>
                <a:gridCol w="5410200"/>
              </a:tblGrid>
              <a:tr h="6477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pitchFamily="34" charset="0"/>
                          <a:cs typeface="Arial" pitchFamily="34" charset="0"/>
                        </a:rPr>
                        <a:t>Range of PF</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pitchFamily="34" charset="0"/>
                          <a:cs typeface="Arial" pitchFamily="34" charset="0"/>
                        </a:rPr>
                        <a:t>Equipment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45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40-80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Non Power factor corrected fluorescent &amp;HID lighting fixture ballasts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50-70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Arc welders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20-50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Solenoids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60-90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Induction heating equipment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45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30-95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Small “ dry-pack” transformers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55-90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cs typeface="Arial" pitchFamily="34" charset="0"/>
                        </a:rPr>
                        <a:t>Induction motors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pftrend1"/>
          <p:cNvPicPr>
            <a:picLocks noChangeAspect="1" noChangeArrowheads="1"/>
          </p:cNvPicPr>
          <p:nvPr>
            <p:ph idx="1"/>
          </p:nvPr>
        </p:nvPicPr>
        <p:blipFill>
          <a:blip r:embed="rId2"/>
          <a:srcRect/>
          <a:stretch>
            <a:fillRect/>
          </a:stretch>
        </p:blipFill>
        <p:spPr>
          <a:xfrm>
            <a:off x="468313" y="765175"/>
            <a:ext cx="8170862" cy="4846638"/>
          </a:xfrm>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658" name="Group 2"/>
          <p:cNvGrpSpPr>
            <a:grpSpLocks/>
          </p:cNvGrpSpPr>
          <p:nvPr/>
        </p:nvGrpSpPr>
        <p:grpSpPr bwMode="auto">
          <a:xfrm>
            <a:off x="34925" y="908050"/>
            <a:ext cx="8713788" cy="4895850"/>
            <a:chOff x="22" y="890"/>
            <a:chExt cx="5489" cy="3084"/>
          </a:xfrm>
        </p:grpSpPr>
        <p:pic>
          <p:nvPicPr>
            <p:cNvPr id="70659" name="Picture 3"/>
            <p:cNvPicPr>
              <a:picLocks noChangeAspect="1" noChangeArrowheads="1"/>
            </p:cNvPicPr>
            <p:nvPr/>
          </p:nvPicPr>
          <p:blipFill>
            <a:blip r:embed="rId2"/>
            <a:srcRect l="12550" t="17719" r="8490" b="13782"/>
            <a:stretch>
              <a:fillRect/>
            </a:stretch>
          </p:blipFill>
          <p:spPr bwMode="auto">
            <a:xfrm>
              <a:off x="22" y="890"/>
              <a:ext cx="5489" cy="3084"/>
            </a:xfrm>
            <a:prstGeom prst="rect">
              <a:avLst/>
            </a:prstGeom>
            <a:noFill/>
            <a:ln>
              <a:noFill/>
            </a:ln>
            <a:effectLst/>
          </p:spPr>
        </p:pic>
        <p:sp>
          <p:nvSpPr>
            <p:cNvPr id="70660" name="Line 4"/>
            <p:cNvSpPr>
              <a:spLocks noChangeShapeType="1"/>
            </p:cNvSpPr>
            <p:nvPr/>
          </p:nvSpPr>
          <p:spPr bwMode="auto">
            <a:xfrm>
              <a:off x="930" y="1616"/>
              <a:ext cx="4354" cy="0"/>
            </a:xfrm>
            <a:prstGeom prst="line">
              <a:avLst/>
            </a:prstGeom>
            <a:noFill/>
            <a:ln w="19050">
              <a:solidFill>
                <a:schemeClr val="tx1"/>
              </a:solidFill>
              <a:prstDash val="dash"/>
              <a:round/>
              <a:headEnd/>
              <a:tailEnd/>
            </a:ln>
            <a:effectLst/>
          </p:spPr>
          <p:txBody>
            <a:bodyPr/>
            <a:lstStyle/>
            <a:p>
              <a:endParaRPr lang="en-US"/>
            </a:p>
          </p:txBody>
        </p:sp>
      </p:grpSp>
      <p:sp>
        <p:nvSpPr>
          <p:cNvPr id="70661" name="Text Box 5"/>
          <p:cNvSpPr txBox="1">
            <a:spLocks noChangeArrowheads="1"/>
          </p:cNvSpPr>
          <p:nvPr/>
        </p:nvSpPr>
        <p:spPr bwMode="auto">
          <a:xfrm>
            <a:off x="3556000" y="908050"/>
            <a:ext cx="387350" cy="366713"/>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1-</a:t>
            </a:r>
          </a:p>
        </p:txBody>
      </p:sp>
      <p:sp>
        <p:nvSpPr>
          <p:cNvPr id="70662" name="Text Box 6"/>
          <p:cNvSpPr txBox="1">
            <a:spLocks noChangeArrowheads="1"/>
          </p:cNvSpPr>
          <p:nvPr/>
        </p:nvSpPr>
        <p:spPr bwMode="auto">
          <a:xfrm>
            <a:off x="58738" y="450850"/>
            <a:ext cx="1608137" cy="396875"/>
          </a:xfrm>
          <a:prstGeom prst="rect">
            <a:avLst/>
          </a:prstGeom>
          <a:noFill/>
          <a:ln w="9525">
            <a:noFill/>
            <a:miter lim="800000"/>
            <a:headEnd/>
            <a:tailEnd/>
          </a:ln>
          <a:effectLst/>
        </p:spPr>
        <p:txBody>
          <a:bodyPr wrap="none">
            <a:spAutoFit/>
          </a:bodyPr>
          <a:lstStyle/>
          <a:p>
            <a:pPr algn="r" rtl="1"/>
            <a:r>
              <a:rPr lang="en-US" sz="2000">
                <a:latin typeface="Arial" pitchFamily="34" charset="0"/>
                <a:cs typeface="Arial" pitchFamily="34" charset="0"/>
              </a:rPr>
              <a:t>Example (1)</a:t>
            </a:r>
          </a:p>
        </p:txBody>
      </p:sp>
      <p:sp>
        <p:nvSpPr>
          <p:cNvPr id="70663" name="Text Box 7"/>
          <p:cNvSpPr txBox="1">
            <a:spLocks noChangeArrowheads="1"/>
          </p:cNvSpPr>
          <p:nvPr/>
        </p:nvSpPr>
        <p:spPr bwMode="auto">
          <a:xfrm>
            <a:off x="5827713" y="1700213"/>
            <a:ext cx="781050" cy="366712"/>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380 V</a:t>
            </a:r>
          </a:p>
        </p:txBody>
      </p:sp>
      <p:sp>
        <p:nvSpPr>
          <p:cNvPr id="70664" name="Text Box 8"/>
          <p:cNvSpPr txBox="1">
            <a:spLocks noChangeArrowheads="1"/>
          </p:cNvSpPr>
          <p:nvPr/>
        </p:nvSpPr>
        <p:spPr bwMode="auto">
          <a:xfrm>
            <a:off x="3067050" y="6211888"/>
            <a:ext cx="2882900" cy="396875"/>
          </a:xfrm>
          <a:prstGeom prst="rect">
            <a:avLst/>
          </a:prstGeom>
          <a:noFill/>
          <a:ln w="9525">
            <a:noFill/>
            <a:miter lim="800000"/>
            <a:headEnd/>
            <a:tailEnd/>
          </a:ln>
          <a:effectLst/>
        </p:spPr>
        <p:txBody>
          <a:bodyPr wrap="none">
            <a:spAutoFit/>
          </a:bodyPr>
          <a:lstStyle/>
          <a:p>
            <a:pPr algn="r" rtl="1"/>
            <a:r>
              <a:rPr lang="en-US" sz="2000">
                <a:latin typeface="Arial" pitchFamily="34" charset="0"/>
                <a:cs typeface="Arial" pitchFamily="34" charset="0"/>
              </a:rPr>
              <a:t>380 V± 5% =361 :399 V</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ph idx="1"/>
          </p:nvPr>
        </p:nvPicPr>
        <p:blipFill>
          <a:blip r:embed="rId2"/>
          <a:srcRect l="12920" t="12798" r="7751" b="14273"/>
          <a:stretch>
            <a:fillRect/>
          </a:stretch>
        </p:blipFill>
        <p:spPr>
          <a:xfrm>
            <a:off x="395288" y="1341438"/>
            <a:ext cx="7993062" cy="5040312"/>
          </a:xfrm>
          <a:noFill/>
          <a:ln/>
        </p:spPr>
      </p:pic>
      <p:sp>
        <p:nvSpPr>
          <p:cNvPr id="71683" name="Text Box 3"/>
          <p:cNvSpPr txBox="1">
            <a:spLocks noChangeArrowheads="1"/>
          </p:cNvSpPr>
          <p:nvPr/>
        </p:nvSpPr>
        <p:spPr bwMode="auto">
          <a:xfrm>
            <a:off x="3995738" y="901700"/>
            <a:ext cx="1809750" cy="366713"/>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2- Line Current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ph idx="1"/>
          </p:nvPr>
        </p:nvPicPr>
        <p:blipFill>
          <a:blip r:embed="rId2"/>
          <a:srcRect l="5537" t="17227" r="4430" b="8368"/>
          <a:stretch>
            <a:fillRect/>
          </a:stretch>
        </p:blipFill>
        <p:spPr>
          <a:xfrm>
            <a:off x="250825" y="836613"/>
            <a:ext cx="8893175" cy="5545137"/>
          </a:xfrm>
          <a:noFill/>
          <a:ln/>
        </p:spPr>
      </p:pic>
      <p:sp>
        <p:nvSpPr>
          <p:cNvPr id="72707" name="Text Box 3"/>
          <p:cNvSpPr txBox="1">
            <a:spLocks noChangeArrowheads="1"/>
          </p:cNvSpPr>
          <p:nvPr/>
        </p:nvSpPr>
        <p:spPr bwMode="auto">
          <a:xfrm>
            <a:off x="2476500" y="1216025"/>
            <a:ext cx="387350" cy="366713"/>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3-</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ph idx="1"/>
          </p:nvPr>
        </p:nvPicPr>
        <p:blipFill>
          <a:blip r:embed="rId2"/>
          <a:srcRect l="7382" t="23625" r="11444" b="7875"/>
          <a:stretch>
            <a:fillRect/>
          </a:stretch>
        </p:blipFill>
        <p:spPr>
          <a:xfrm>
            <a:off x="395288" y="592138"/>
            <a:ext cx="8424862" cy="5861050"/>
          </a:xfrm>
          <a:noFill/>
          <a:ln/>
        </p:spPr>
      </p:pic>
      <p:sp>
        <p:nvSpPr>
          <p:cNvPr id="73731" name="Text Box 3"/>
          <p:cNvSpPr txBox="1">
            <a:spLocks noChangeArrowheads="1"/>
          </p:cNvSpPr>
          <p:nvPr/>
        </p:nvSpPr>
        <p:spPr bwMode="auto">
          <a:xfrm>
            <a:off x="2692400" y="712788"/>
            <a:ext cx="387350" cy="366712"/>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49213" y="195263"/>
            <a:ext cx="9144000" cy="6427787"/>
          </a:xfrm>
          <a:prstGeom prst="rect">
            <a:avLst/>
          </a:prstGeom>
          <a:noFill/>
          <a:ln w="9525">
            <a:noFill/>
            <a:miter lim="800000"/>
            <a:headEnd/>
            <a:tailEnd/>
          </a:ln>
          <a:effectLst/>
        </p:spPr>
        <p:txBody>
          <a:bodyPr anchor="ctr">
            <a:spAutoFit/>
          </a:bodyPr>
          <a:lstStyle/>
          <a:p>
            <a:r>
              <a:rPr lang="en-US" sz="3200">
                <a:latin typeface="Arial" pitchFamily="34" charset="0"/>
                <a:cs typeface="Arial" pitchFamily="34" charset="0"/>
              </a:rPr>
              <a:t>Overall energy losses in a plant can result from losses due to designs that do not incorporate energy efficient specifications such as heat recovery option; operations that run on inefficient methods; and poor or </a:t>
            </a:r>
          </a:p>
          <a:p>
            <a:r>
              <a:rPr lang="en-US" sz="3200">
                <a:latin typeface="Arial" pitchFamily="34" charset="0"/>
                <a:cs typeface="Arial" pitchFamily="34" charset="0"/>
              </a:rPr>
              <a:t>non-energy efficiency-conscious maintenance programme. Reducing these losses will substantially increase the plant's efficiency, but we need data to identify and quantify the losses and subsequently suggest suitable techno-economic solutions to minimize the losses. This data can be acquired through energy audits.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341313"/>
            <a:ext cx="8229600" cy="1143000"/>
          </a:xfrm>
        </p:spPr>
        <p:txBody>
          <a:bodyPr/>
          <a:lstStyle/>
          <a:p>
            <a:endParaRPr lang="en-US"/>
          </a:p>
        </p:txBody>
      </p:sp>
      <p:pic>
        <p:nvPicPr>
          <p:cNvPr id="74755" name="Picture 3"/>
          <p:cNvPicPr>
            <a:picLocks noChangeAspect="1" noChangeArrowheads="1"/>
          </p:cNvPicPr>
          <p:nvPr>
            <p:ph idx="1"/>
          </p:nvPr>
        </p:nvPicPr>
        <p:blipFill>
          <a:blip r:embed="rId2"/>
          <a:srcRect l="8490" t="16734" r="9598" b="16734"/>
          <a:stretch>
            <a:fillRect/>
          </a:stretch>
        </p:blipFill>
        <p:spPr>
          <a:xfrm>
            <a:off x="395288" y="404813"/>
            <a:ext cx="8424862" cy="5770562"/>
          </a:xfrm>
          <a:noFill/>
          <a:ln/>
        </p:spPr>
      </p:pic>
      <p:sp>
        <p:nvSpPr>
          <p:cNvPr id="74756" name="Text Box 4"/>
          <p:cNvSpPr txBox="1">
            <a:spLocks noChangeArrowheads="1"/>
          </p:cNvSpPr>
          <p:nvPr/>
        </p:nvSpPr>
        <p:spPr bwMode="auto">
          <a:xfrm>
            <a:off x="3124200" y="280988"/>
            <a:ext cx="387350" cy="366712"/>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5-</a:t>
            </a:r>
          </a:p>
        </p:txBody>
      </p:sp>
      <p:sp>
        <p:nvSpPr>
          <p:cNvPr id="74757" name="Text Box 5"/>
          <p:cNvSpPr txBox="1">
            <a:spLocks noChangeArrowheads="1"/>
          </p:cNvSpPr>
          <p:nvPr/>
        </p:nvSpPr>
        <p:spPr bwMode="auto">
          <a:xfrm>
            <a:off x="3067050" y="6211888"/>
            <a:ext cx="2882900" cy="396875"/>
          </a:xfrm>
          <a:prstGeom prst="rect">
            <a:avLst/>
          </a:prstGeom>
          <a:noFill/>
          <a:ln w="9525">
            <a:noFill/>
            <a:miter lim="800000"/>
            <a:headEnd/>
            <a:tailEnd/>
          </a:ln>
          <a:effectLst/>
        </p:spPr>
        <p:txBody>
          <a:bodyPr wrap="none">
            <a:spAutoFit/>
          </a:bodyPr>
          <a:lstStyle/>
          <a:p>
            <a:pPr algn="r" rtl="1"/>
            <a:r>
              <a:rPr lang="en-US" sz="2000">
                <a:latin typeface="Arial" pitchFamily="34" charset="0"/>
                <a:cs typeface="Arial" pitchFamily="34" charset="0"/>
              </a:rPr>
              <a:t>220 V± 5% =209 :231 V</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p:cNvPicPr>
            <a:picLocks noChangeAspect="1" noChangeArrowheads="1"/>
          </p:cNvPicPr>
          <p:nvPr>
            <p:ph idx="1"/>
          </p:nvPr>
        </p:nvPicPr>
        <p:blipFill>
          <a:blip r:embed="rId2"/>
          <a:srcRect l="8859" t="14273" r="18088" b="11812"/>
          <a:stretch>
            <a:fillRect/>
          </a:stretch>
        </p:blipFill>
        <p:spPr>
          <a:xfrm>
            <a:off x="468313" y="549275"/>
            <a:ext cx="8207375" cy="5937250"/>
          </a:xfrm>
          <a:noFill/>
          <a:ln/>
        </p:spPr>
      </p:pic>
      <p:sp>
        <p:nvSpPr>
          <p:cNvPr id="75779" name="Text Box 3"/>
          <p:cNvSpPr txBox="1">
            <a:spLocks noChangeArrowheads="1"/>
          </p:cNvSpPr>
          <p:nvPr/>
        </p:nvSpPr>
        <p:spPr bwMode="auto">
          <a:xfrm>
            <a:off x="3492500" y="908050"/>
            <a:ext cx="387350" cy="366713"/>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6-</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ChangeAspect="1" noChangeArrowheads="1"/>
          </p:cNvPicPr>
          <p:nvPr>
            <p:ph idx="1"/>
          </p:nvPr>
        </p:nvPicPr>
        <p:blipFill>
          <a:blip r:embed="rId2"/>
          <a:srcRect l="8121" t="26578" r="15135" b="10828"/>
          <a:stretch>
            <a:fillRect/>
          </a:stretch>
        </p:blipFill>
        <p:spPr>
          <a:xfrm>
            <a:off x="250825" y="741363"/>
            <a:ext cx="8675688" cy="5711825"/>
          </a:xfrm>
          <a:noFill/>
          <a:ln/>
        </p:spPr>
      </p:pic>
      <p:sp>
        <p:nvSpPr>
          <p:cNvPr id="76803" name="Text Box 3"/>
          <p:cNvSpPr txBox="1">
            <a:spLocks noChangeArrowheads="1"/>
          </p:cNvSpPr>
          <p:nvPr/>
        </p:nvSpPr>
        <p:spPr bwMode="auto">
          <a:xfrm>
            <a:off x="3197225" y="712788"/>
            <a:ext cx="387350" cy="366712"/>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7-</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74638"/>
            <a:ext cx="8229600" cy="633412"/>
          </a:xfrm>
        </p:spPr>
        <p:txBody>
          <a:bodyPr/>
          <a:lstStyle/>
          <a:p>
            <a:pPr algn="l"/>
            <a:r>
              <a:rPr lang="en-US" sz="3200"/>
              <a:t>Example (2)</a:t>
            </a:r>
          </a:p>
        </p:txBody>
      </p:sp>
      <p:pic>
        <p:nvPicPr>
          <p:cNvPr id="77827" name="Picture 3"/>
          <p:cNvPicPr>
            <a:picLocks noChangeAspect="1" noChangeArrowheads="1"/>
          </p:cNvPicPr>
          <p:nvPr>
            <p:ph idx="1"/>
          </p:nvPr>
        </p:nvPicPr>
        <p:blipFill>
          <a:blip r:embed="rId2"/>
          <a:srcRect l="9229" t="18703" r="8121" b="8859"/>
          <a:stretch>
            <a:fillRect/>
          </a:stretch>
        </p:blipFill>
        <p:spPr>
          <a:xfrm>
            <a:off x="217488" y="1058863"/>
            <a:ext cx="8675687" cy="5702300"/>
          </a:xfrm>
          <a:noFill/>
          <a:ln/>
        </p:spPr>
      </p:pic>
      <p:sp>
        <p:nvSpPr>
          <p:cNvPr id="77828" name="Text Box 4"/>
          <p:cNvSpPr txBox="1">
            <a:spLocks noChangeArrowheads="1"/>
          </p:cNvSpPr>
          <p:nvPr/>
        </p:nvSpPr>
        <p:spPr bwMode="auto">
          <a:xfrm>
            <a:off x="2836863" y="1431925"/>
            <a:ext cx="387350" cy="366713"/>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1-</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p:cNvPicPr>
            <a:picLocks noChangeAspect="1" noChangeArrowheads="1"/>
          </p:cNvPicPr>
          <p:nvPr>
            <p:ph idx="1"/>
          </p:nvPr>
        </p:nvPicPr>
        <p:blipFill>
          <a:blip r:embed="rId2"/>
          <a:srcRect l="9967" t="19196" r="10706" b="11812"/>
          <a:stretch>
            <a:fillRect/>
          </a:stretch>
        </p:blipFill>
        <p:spPr>
          <a:xfrm>
            <a:off x="107950" y="908050"/>
            <a:ext cx="8675688" cy="5949950"/>
          </a:xfrm>
          <a:noFill/>
          <a:ln/>
        </p:spPr>
      </p:pic>
      <p:sp>
        <p:nvSpPr>
          <p:cNvPr id="78851" name="Text Box 3"/>
          <p:cNvSpPr txBox="1">
            <a:spLocks noChangeArrowheads="1"/>
          </p:cNvSpPr>
          <p:nvPr/>
        </p:nvSpPr>
        <p:spPr bwMode="auto">
          <a:xfrm>
            <a:off x="1520825" y="1412875"/>
            <a:ext cx="387350" cy="366713"/>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2-</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p:cNvPicPr>
            <a:picLocks noChangeAspect="1" noChangeArrowheads="1"/>
          </p:cNvPicPr>
          <p:nvPr>
            <p:ph idx="1"/>
          </p:nvPr>
        </p:nvPicPr>
        <p:blipFill>
          <a:blip r:embed="rId2"/>
          <a:srcRect l="12920" t="15750" r="7013" b="9843"/>
          <a:stretch>
            <a:fillRect/>
          </a:stretch>
        </p:blipFill>
        <p:spPr>
          <a:xfrm>
            <a:off x="250825" y="549275"/>
            <a:ext cx="8893175" cy="5975350"/>
          </a:xfrm>
          <a:noFill/>
          <a:ln/>
        </p:spPr>
      </p:pic>
      <p:sp>
        <p:nvSpPr>
          <p:cNvPr id="79875" name="Text Box 3"/>
          <p:cNvSpPr txBox="1">
            <a:spLocks noChangeArrowheads="1"/>
          </p:cNvSpPr>
          <p:nvPr/>
        </p:nvSpPr>
        <p:spPr bwMode="auto">
          <a:xfrm>
            <a:off x="2024063" y="765175"/>
            <a:ext cx="387350" cy="366713"/>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3-</a:t>
            </a:r>
          </a:p>
        </p:txBody>
      </p:sp>
      <p:sp>
        <p:nvSpPr>
          <p:cNvPr id="79876" name="Line 4"/>
          <p:cNvSpPr>
            <a:spLocks noChangeShapeType="1"/>
          </p:cNvSpPr>
          <p:nvPr/>
        </p:nvSpPr>
        <p:spPr bwMode="auto">
          <a:xfrm>
            <a:off x="1116013" y="3373438"/>
            <a:ext cx="7272337" cy="0"/>
          </a:xfrm>
          <a:prstGeom prst="line">
            <a:avLst/>
          </a:prstGeom>
          <a:noFill/>
          <a:ln w="28575">
            <a:solidFill>
              <a:schemeClr val="tx1"/>
            </a:solidFill>
            <a:prstDash val="dash"/>
            <a:round/>
            <a:headEnd/>
            <a:tailEnd/>
          </a:ln>
          <a:effectLst/>
        </p:spPr>
        <p:txBody>
          <a:bodyPr/>
          <a:lstStyle/>
          <a:p>
            <a:endParaRPr lang="en-US"/>
          </a:p>
        </p:txBody>
      </p:sp>
      <p:sp>
        <p:nvSpPr>
          <p:cNvPr id="79877" name="Text Box 5"/>
          <p:cNvSpPr txBox="1">
            <a:spLocks noChangeArrowheads="1"/>
          </p:cNvSpPr>
          <p:nvPr/>
        </p:nvSpPr>
        <p:spPr bwMode="auto">
          <a:xfrm>
            <a:off x="8462963" y="3284538"/>
            <a:ext cx="501650" cy="366712"/>
          </a:xfrm>
          <a:prstGeom prst="rect">
            <a:avLst/>
          </a:prstGeom>
          <a:noFill/>
          <a:ln w="9525">
            <a:noFill/>
            <a:miter lim="800000"/>
            <a:headEnd/>
            <a:tailEnd/>
          </a:ln>
          <a:effectLst/>
        </p:spPr>
        <p:txBody>
          <a:bodyPr wrap="none">
            <a:spAutoFit/>
          </a:bodyPr>
          <a:lstStyle/>
          <a:p>
            <a:pPr algn="r" rtl="1"/>
            <a:r>
              <a:rPr lang="en-US" sz="1800" b="0">
                <a:latin typeface="Arial" pitchFamily="34" charset="0"/>
                <a:cs typeface="Arial" pitchFamily="34" charset="0"/>
              </a:rPr>
              <a:t>0.9</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ChangeAspect="1" noChangeArrowheads="1"/>
          </p:cNvPicPr>
          <p:nvPr>
            <p:ph idx="1"/>
          </p:nvPr>
        </p:nvPicPr>
        <p:blipFill>
          <a:blip r:embed="rId2"/>
          <a:srcRect l="9229" t="24117" r="8859" b="9352"/>
          <a:stretch>
            <a:fillRect/>
          </a:stretch>
        </p:blipFill>
        <p:spPr>
          <a:xfrm>
            <a:off x="395288" y="692150"/>
            <a:ext cx="8353425" cy="5545138"/>
          </a:xfrm>
          <a:noFill/>
          <a:ln/>
        </p:spPr>
      </p:pic>
      <p:sp>
        <p:nvSpPr>
          <p:cNvPr id="80899" name="Text Box 3"/>
          <p:cNvSpPr txBox="1">
            <a:spLocks noChangeArrowheads="1"/>
          </p:cNvSpPr>
          <p:nvPr/>
        </p:nvSpPr>
        <p:spPr bwMode="auto">
          <a:xfrm>
            <a:off x="3484563" y="1000125"/>
            <a:ext cx="387350" cy="366713"/>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4-</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ph idx="1"/>
          </p:nvPr>
        </p:nvPicPr>
        <p:blipFill>
          <a:blip r:embed="rId2"/>
          <a:srcRect l="12550" t="23132" r="8121" b="11320"/>
          <a:stretch>
            <a:fillRect/>
          </a:stretch>
        </p:blipFill>
        <p:spPr>
          <a:xfrm>
            <a:off x="323850" y="620713"/>
            <a:ext cx="8496300" cy="5832475"/>
          </a:xfrm>
          <a:noFill/>
          <a:ln/>
        </p:spPr>
      </p:pic>
      <p:sp>
        <p:nvSpPr>
          <p:cNvPr id="81923" name="Text Box 3"/>
          <p:cNvSpPr txBox="1">
            <a:spLocks noChangeArrowheads="1"/>
          </p:cNvSpPr>
          <p:nvPr/>
        </p:nvSpPr>
        <p:spPr bwMode="auto">
          <a:xfrm>
            <a:off x="2889250" y="1549400"/>
            <a:ext cx="387350" cy="366713"/>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5-</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spect="1" noChangeArrowheads="1"/>
          </p:cNvPicPr>
          <p:nvPr>
            <p:ph idx="1"/>
          </p:nvPr>
        </p:nvPicPr>
        <p:blipFill>
          <a:blip r:embed="rId2"/>
          <a:srcRect l="9598" t="15257" r="10336" b="10828"/>
          <a:stretch>
            <a:fillRect/>
          </a:stretch>
        </p:blipFill>
        <p:spPr>
          <a:xfrm>
            <a:off x="179388" y="404813"/>
            <a:ext cx="8748712" cy="6459537"/>
          </a:xfrm>
          <a:noFill/>
          <a:ln/>
        </p:spPr>
      </p:pic>
      <p:sp>
        <p:nvSpPr>
          <p:cNvPr id="82947" name="Text Box 3"/>
          <p:cNvSpPr txBox="1">
            <a:spLocks noChangeArrowheads="1"/>
          </p:cNvSpPr>
          <p:nvPr/>
        </p:nvSpPr>
        <p:spPr bwMode="auto">
          <a:xfrm>
            <a:off x="2908300" y="639763"/>
            <a:ext cx="387350" cy="366712"/>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6-</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ph idx="1"/>
          </p:nvPr>
        </p:nvPicPr>
        <p:blipFill>
          <a:blip r:embed="rId2"/>
          <a:srcRect l="7382" t="26086" r="8121" b="9352"/>
          <a:stretch>
            <a:fillRect/>
          </a:stretch>
        </p:blipFill>
        <p:spPr>
          <a:xfrm>
            <a:off x="608013" y="1033463"/>
            <a:ext cx="8107362" cy="5491162"/>
          </a:xfrm>
          <a:noFill/>
          <a:ln/>
        </p:spPr>
      </p:pic>
      <p:sp>
        <p:nvSpPr>
          <p:cNvPr id="83971" name="Text Box 3"/>
          <p:cNvSpPr txBox="1">
            <a:spLocks noChangeArrowheads="1"/>
          </p:cNvSpPr>
          <p:nvPr/>
        </p:nvSpPr>
        <p:spPr bwMode="auto">
          <a:xfrm>
            <a:off x="3052763" y="1524000"/>
            <a:ext cx="387350" cy="366713"/>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5" name="Group 7"/>
          <p:cNvGrpSpPr>
            <a:grpSpLocks/>
          </p:cNvGrpSpPr>
          <p:nvPr/>
        </p:nvGrpSpPr>
        <p:grpSpPr bwMode="auto">
          <a:xfrm>
            <a:off x="101600" y="1524000"/>
            <a:ext cx="9001125" cy="3276600"/>
            <a:chOff x="90" y="1104"/>
            <a:chExt cx="5670" cy="2064"/>
          </a:xfrm>
        </p:grpSpPr>
        <p:pic>
          <p:nvPicPr>
            <p:cNvPr id="32774" name="Picture 6" descr="untitled"/>
            <p:cNvPicPr>
              <a:picLocks noChangeAspect="1" noChangeArrowheads="1"/>
            </p:cNvPicPr>
            <p:nvPr/>
          </p:nvPicPr>
          <p:blipFill>
            <a:blip r:embed="rId2"/>
            <a:srcRect/>
            <a:stretch>
              <a:fillRect/>
            </a:stretch>
          </p:blipFill>
          <p:spPr bwMode="auto">
            <a:xfrm>
              <a:off x="90" y="1104"/>
              <a:ext cx="5670" cy="2064"/>
            </a:xfrm>
            <a:prstGeom prst="rect">
              <a:avLst/>
            </a:prstGeom>
            <a:noFill/>
          </p:spPr>
        </p:pic>
        <p:sp>
          <p:nvSpPr>
            <p:cNvPr id="32773" name="Text Box 5"/>
            <p:cNvSpPr txBox="1">
              <a:spLocks noChangeArrowheads="1"/>
            </p:cNvSpPr>
            <p:nvPr/>
          </p:nvSpPr>
          <p:spPr bwMode="auto">
            <a:xfrm>
              <a:off x="336" y="1219"/>
              <a:ext cx="3552" cy="365"/>
            </a:xfrm>
            <a:prstGeom prst="rect">
              <a:avLst/>
            </a:prstGeom>
            <a:noFill/>
            <a:ln w="9525">
              <a:noFill/>
              <a:miter lim="800000"/>
              <a:headEnd/>
              <a:tailEnd/>
            </a:ln>
            <a:effectLst/>
          </p:spPr>
          <p:txBody>
            <a:bodyPr>
              <a:spAutoFit/>
            </a:bodyPr>
            <a:lstStyle/>
            <a:p>
              <a:pPr>
                <a:spcBef>
                  <a:spcPct val="50000"/>
                </a:spcBef>
              </a:pPr>
              <a:r>
                <a:rPr lang="en-US" sz="3200">
                  <a:latin typeface="Arial" pitchFamily="34" charset="0"/>
                  <a:cs typeface="Arial" pitchFamily="34" charset="0"/>
                </a:rPr>
                <a:t>Stages of Energy Audit</a:t>
              </a:r>
            </a:p>
          </p:txBody>
        </p:sp>
      </p:gr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ph idx="1"/>
          </p:nvPr>
        </p:nvPicPr>
        <p:blipFill>
          <a:blip r:embed="rId2"/>
          <a:srcRect l="10706" t="23625" r="8859" b="8859"/>
          <a:stretch>
            <a:fillRect/>
          </a:stretch>
        </p:blipFill>
        <p:spPr>
          <a:xfrm>
            <a:off x="323850" y="620713"/>
            <a:ext cx="8640763" cy="5976937"/>
          </a:xfrm>
          <a:noFill/>
          <a:ln/>
        </p:spPr>
      </p:pic>
      <p:sp>
        <p:nvSpPr>
          <p:cNvPr id="86019" name="Text Box 3"/>
          <p:cNvSpPr txBox="1">
            <a:spLocks noChangeArrowheads="1"/>
          </p:cNvSpPr>
          <p:nvPr/>
        </p:nvSpPr>
        <p:spPr bwMode="auto">
          <a:xfrm>
            <a:off x="3176588" y="1117600"/>
            <a:ext cx="387350" cy="366713"/>
          </a:xfrm>
          <a:prstGeom prst="rect">
            <a:avLst/>
          </a:prstGeom>
          <a:noFill/>
          <a:ln w="9525">
            <a:noFill/>
            <a:miter lim="800000"/>
            <a:headEnd/>
            <a:tailEnd/>
          </a:ln>
          <a:effectLst/>
        </p:spPr>
        <p:txBody>
          <a:bodyPr wrap="none">
            <a:spAutoFit/>
          </a:bodyPr>
          <a:lstStyle/>
          <a:p>
            <a:pPr algn="r" rtl="1"/>
            <a:r>
              <a:rPr lang="en-US" sz="1800">
                <a:latin typeface="Arial" pitchFamily="34" charset="0"/>
                <a:cs typeface="Arial" pitchFamily="34" charset="0"/>
              </a:rPr>
              <a:t>8-</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scan0001"/>
          <p:cNvPicPr>
            <a:picLocks noChangeAspect="1" noChangeArrowheads="1"/>
          </p:cNvPicPr>
          <p:nvPr>
            <p:ph idx="1"/>
          </p:nvPr>
        </p:nvPicPr>
        <p:blipFill>
          <a:blip r:embed="rId2"/>
          <a:srcRect/>
          <a:stretch>
            <a:fillRect/>
          </a:stretch>
        </p:blipFill>
        <p:spPr>
          <a:xfrm>
            <a:off x="468313" y="981075"/>
            <a:ext cx="8135937" cy="5318125"/>
          </a:xfrm>
          <a:noFill/>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time"/>
          <p:cNvPicPr>
            <a:picLocks noChangeAspect="1" noChangeArrowheads="1"/>
          </p:cNvPicPr>
          <p:nvPr>
            <p:ph idx="1"/>
          </p:nvPr>
        </p:nvPicPr>
        <p:blipFill>
          <a:blip r:embed="rId2"/>
          <a:srcRect/>
          <a:stretch>
            <a:fillRect/>
          </a:stretch>
        </p:blipFill>
        <p:spPr>
          <a:xfrm>
            <a:off x="1692275" y="620713"/>
            <a:ext cx="6624638" cy="5505450"/>
          </a:xfrm>
          <a:noFill/>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body" sz="half" idx="1"/>
          </p:nvPr>
        </p:nvSpPr>
        <p:spPr>
          <a:xfrm>
            <a:off x="179388" y="1341438"/>
            <a:ext cx="8686800" cy="4525962"/>
          </a:xfrm>
        </p:spPr>
        <p:txBody>
          <a:bodyPr/>
          <a:lstStyle/>
          <a:p>
            <a:pPr>
              <a:buFontTx/>
              <a:buNone/>
            </a:pPr>
            <a:r>
              <a:rPr lang="en-US" sz="2800"/>
              <a:t>For 3-phase balanced current</a:t>
            </a:r>
          </a:p>
          <a:p>
            <a:pPr>
              <a:buFontTx/>
              <a:buNone/>
            </a:pPr>
            <a:endParaRPr lang="en-US" sz="2800"/>
          </a:p>
          <a:p>
            <a:pPr>
              <a:buFontTx/>
              <a:buNone/>
            </a:pPr>
            <a:endParaRPr lang="en-US" sz="2800"/>
          </a:p>
          <a:p>
            <a:pPr>
              <a:buFontTx/>
              <a:buNone/>
            </a:pPr>
            <a:r>
              <a:rPr lang="en-US" sz="2800"/>
              <a:t>For 3-phase unbalanced current, PF at certain time is</a:t>
            </a:r>
          </a:p>
        </p:txBody>
      </p:sp>
      <p:graphicFrame>
        <p:nvGraphicFramePr>
          <p:cNvPr id="89091" name="Object 3"/>
          <p:cNvGraphicFramePr>
            <a:graphicFrameLocks noChangeAspect="1"/>
          </p:cNvGraphicFramePr>
          <p:nvPr>
            <p:ph sz="quarter" idx="2"/>
          </p:nvPr>
        </p:nvGraphicFramePr>
        <p:xfrm>
          <a:off x="1476375" y="1989138"/>
          <a:ext cx="5164138" cy="933450"/>
        </p:xfrm>
        <a:graphic>
          <a:graphicData uri="http://schemas.openxmlformats.org/presentationml/2006/ole">
            <p:oleObj spid="_x0000_s89091" name="Equation" r:id="rId3" imgW="2247840" imgH="406080" progId="Equation.3">
              <p:embed/>
            </p:oleObj>
          </a:graphicData>
        </a:graphic>
      </p:graphicFrame>
      <p:graphicFrame>
        <p:nvGraphicFramePr>
          <p:cNvPr id="89092" name="Object 4"/>
          <p:cNvGraphicFramePr>
            <a:graphicFrameLocks noChangeAspect="1"/>
          </p:cNvGraphicFramePr>
          <p:nvPr>
            <p:ph sz="quarter" idx="3"/>
          </p:nvPr>
        </p:nvGraphicFramePr>
        <p:xfrm>
          <a:off x="1547813" y="3678238"/>
          <a:ext cx="6408737" cy="2035175"/>
        </p:xfrm>
        <a:graphic>
          <a:graphicData uri="http://schemas.openxmlformats.org/presentationml/2006/ole">
            <p:oleObj spid="_x0000_s89092" name="Equation" r:id="rId4" imgW="2679480" imgH="850680" progId="Equation.3">
              <p:embed/>
            </p:oleObj>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algn="r"/>
            <a:r>
              <a:rPr lang="ar-EG" sz="4000"/>
              <a:t>معامل القدرة و عقد توريد الطاقة</a:t>
            </a:r>
            <a:br>
              <a:rPr lang="ar-EG" sz="4000"/>
            </a:br>
            <a:r>
              <a:rPr lang="ar-EG" sz="3200"/>
              <a:t>عقد توريد كهرباءعلى الجهد المنخفض حتى 500 كيلو وات</a:t>
            </a:r>
            <a:endParaRPr lang="en-US" sz="3200"/>
          </a:p>
        </p:txBody>
      </p:sp>
      <p:sp>
        <p:nvSpPr>
          <p:cNvPr id="90115" name="Rectangle 3"/>
          <p:cNvSpPr>
            <a:spLocks noGrp="1" noChangeArrowheads="1"/>
          </p:cNvSpPr>
          <p:nvPr>
            <p:ph type="body" idx="1"/>
          </p:nvPr>
        </p:nvSpPr>
        <p:spPr>
          <a:xfrm>
            <a:off x="323850" y="1600200"/>
            <a:ext cx="8362950" cy="4525963"/>
          </a:xfrm>
        </p:spPr>
        <p:txBody>
          <a:bodyPr/>
          <a:lstStyle/>
          <a:p>
            <a:pPr algn="r" rtl="1"/>
            <a:r>
              <a:rPr lang="ar-EG" sz="2800"/>
              <a:t>البند الخامس:</a:t>
            </a:r>
          </a:p>
          <a:p>
            <a:pPr algn="r" rtl="1">
              <a:buFontTx/>
              <a:buNone/>
            </a:pPr>
            <a:r>
              <a:rPr lang="ar-EG" sz="2800"/>
              <a:t>أولا: الكهرباء الموردة بموجب هذا العقد يتم حساب قيمتها بناء على ما يلى:</a:t>
            </a:r>
          </a:p>
          <a:p>
            <a:pPr algn="r" rtl="1">
              <a:buFontTx/>
              <a:buNone/>
            </a:pPr>
            <a:r>
              <a:rPr lang="ar-EG" sz="2800"/>
              <a:t>1- سعر الطاقة الكهربائية: لكل كيلووات ساعة طبقا لتعريفة الطاقة الكهربائية السارية</a:t>
            </a:r>
          </a:p>
          <a:p>
            <a:pPr algn="r" rtl="1">
              <a:buFontTx/>
              <a:buNone/>
            </a:pPr>
            <a:r>
              <a:rPr lang="ar-EG" sz="2800"/>
              <a:t>2- معامل القدرة: للمنتفعين بقدرة 10 كيلو وات فأكثر</a:t>
            </a:r>
          </a:p>
          <a:p>
            <a:pPr algn="r" rtl="1">
              <a:buFontTx/>
              <a:buNone/>
            </a:pPr>
            <a:r>
              <a:rPr lang="ar-EG" sz="2800"/>
              <a:t>    أسعار الطاقة الكهربائية موضوعة على أساس معامل قدرة متوسط 0.9 فى حالة انخفاض هذا المعامل فى السنة المالية عن 0.9 يزاد سعر الطاقة بمقدار 0.5% لكل 0.01 من أنخفاض المعامل حتى 0.7</a:t>
            </a:r>
            <a:endParaRPr lang="en-US" sz="280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body" idx="1"/>
          </p:nvPr>
        </p:nvSpPr>
        <p:spPr>
          <a:xfrm>
            <a:off x="468313" y="692150"/>
            <a:ext cx="8229600" cy="5689600"/>
          </a:xfrm>
        </p:spPr>
        <p:txBody>
          <a:bodyPr/>
          <a:lstStyle/>
          <a:p>
            <a:pPr algn="r" rtl="1">
              <a:lnSpc>
                <a:spcPct val="90000"/>
              </a:lnSpc>
            </a:pPr>
            <a:r>
              <a:rPr lang="ar-EG"/>
              <a:t>و فى حالة انخفاض المعامل عن 0.7 يزاد سعر الطاقة بمقدار 1% لكل 0.01 من أنخفاض المعامل عن 0.7 يلتزم المنتفع فى هذه الحالة بتركيب أجهزة تحسين معامل القدرة خلال تسعة شهور من تاريخ إخطاره بكتاب مسجل بعلم الوصول.</a:t>
            </a:r>
          </a:p>
          <a:p>
            <a:pPr algn="r" rtl="1">
              <a:lnSpc>
                <a:spcPct val="90000"/>
              </a:lnSpc>
            </a:pPr>
            <a:r>
              <a:rPr lang="ar-EG"/>
              <a:t>و فى حالة عدم تركيب الأجهزة خلال تلك المدة يكون للشركة الحق فى قطع التغذية عن المنتفع إلى أن يقوم بتحسين معامل القدرة إلى ما لا يقل عن 0.7 و يظل العقد ساريا حتى يتم تحسين المعامل .</a:t>
            </a:r>
          </a:p>
          <a:p>
            <a:pPr algn="r" rtl="1">
              <a:lnSpc>
                <a:spcPct val="90000"/>
              </a:lnSpc>
            </a:pPr>
            <a:r>
              <a:rPr lang="ar-EG"/>
              <a:t>و فى حالة زيادة المعامل عن 0.92 يخفض سعر الطاقة بمقدار 0.5% لكل 0.01 من أرتفاع المعامل عن 0.92 و بحد أقصى 0.95</a:t>
            </a:r>
            <a:endParaRPr lang="en-US"/>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71438" y="44450"/>
            <a:ext cx="8964612" cy="1143000"/>
          </a:xfrm>
        </p:spPr>
        <p:txBody>
          <a:bodyPr/>
          <a:lstStyle/>
          <a:p>
            <a:pPr algn="r"/>
            <a:r>
              <a:rPr lang="ar-EG" sz="3200"/>
              <a:t>عقد توريد كهرباءعلى الجهد المتوسط بقدرةأكبر من  500 كيلو وات</a:t>
            </a:r>
            <a:endParaRPr lang="en-US" sz="3200"/>
          </a:p>
        </p:txBody>
      </p:sp>
      <p:sp>
        <p:nvSpPr>
          <p:cNvPr id="92163" name="Rectangle 3"/>
          <p:cNvSpPr>
            <a:spLocks noGrp="1" noChangeArrowheads="1"/>
          </p:cNvSpPr>
          <p:nvPr>
            <p:ph type="body" idx="1"/>
          </p:nvPr>
        </p:nvSpPr>
        <p:spPr>
          <a:xfrm>
            <a:off x="323850" y="1600200"/>
            <a:ext cx="8362950" cy="4525963"/>
          </a:xfrm>
        </p:spPr>
        <p:txBody>
          <a:bodyPr/>
          <a:lstStyle/>
          <a:p>
            <a:pPr algn="r" rtl="1"/>
            <a:r>
              <a:rPr lang="ar-EG"/>
              <a:t>البند الخامس:</a:t>
            </a:r>
          </a:p>
          <a:p>
            <a:pPr algn="r" rtl="1">
              <a:buFontTx/>
              <a:buNone/>
            </a:pPr>
            <a:r>
              <a:rPr lang="ar-EG"/>
              <a:t>-</a:t>
            </a:r>
          </a:p>
          <a:p>
            <a:pPr algn="r" rtl="1">
              <a:buFontTx/>
              <a:buNone/>
            </a:pPr>
            <a:r>
              <a:rPr lang="ar-EG"/>
              <a:t>-</a:t>
            </a:r>
          </a:p>
          <a:p>
            <a:pPr algn="r" rtl="1">
              <a:buFontTx/>
              <a:buNone/>
            </a:pPr>
            <a:r>
              <a:rPr lang="ar-EG"/>
              <a:t>- معامل القدرة:</a:t>
            </a:r>
          </a:p>
          <a:p>
            <a:pPr algn="r" rtl="1">
              <a:buFontTx/>
              <a:buNone/>
            </a:pPr>
            <a:r>
              <a:rPr lang="ar-EG"/>
              <a:t>    أسعار الطاقة الكهربائية موضوعة على أساس معامل قدرة متوسط 0.9 و فى حالة انخفاض هذا المعامل فى السنة المالية عن 0.9 يزاد سعر الطاقة بمقدار 0.5% لكل 0.01 من أنخفاض المعامل حتى 0.7</a:t>
            </a:r>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body" idx="1"/>
          </p:nvPr>
        </p:nvSpPr>
        <p:spPr>
          <a:xfrm>
            <a:off x="468313" y="692150"/>
            <a:ext cx="8229600" cy="5689600"/>
          </a:xfrm>
        </p:spPr>
        <p:txBody>
          <a:bodyPr/>
          <a:lstStyle/>
          <a:p>
            <a:pPr algn="just" rtl="1">
              <a:lnSpc>
                <a:spcPct val="90000"/>
              </a:lnSpc>
            </a:pPr>
            <a:r>
              <a:rPr lang="ar-EG"/>
              <a:t>و فى حالة انخفاض المعامل عن 0.7 يزاد سعر الطاقة بمقدار 1% لكل 0.01 من أنخفاض المعامل عن 0.7 يلتزم المنتفع فى هذه الحالة بتركيب أجهزة تحسين معامل القدرة خلال تسعة شهور من تاريخ إخطاره بكتاب مسجل بعلم الوصول.</a:t>
            </a:r>
          </a:p>
          <a:p>
            <a:pPr algn="just" rtl="1">
              <a:lnSpc>
                <a:spcPct val="90000"/>
              </a:lnSpc>
            </a:pPr>
            <a:r>
              <a:rPr lang="ar-EG"/>
              <a:t>و فى حالة عدم تركيب الأجهزة خلال تلك المدة يكون للشركة الحق فى قطع التغذية عن المنتفع إلى أن يقوم بتحسين معامل القدرة إلى ما لا يقل عن 0.7 و يظل العقد ساريا حتى يتم تحسين المعامل .</a:t>
            </a:r>
          </a:p>
          <a:p>
            <a:pPr algn="just" rtl="1">
              <a:lnSpc>
                <a:spcPct val="90000"/>
              </a:lnSpc>
            </a:pPr>
            <a:r>
              <a:rPr lang="ar-EG"/>
              <a:t>و فى حالة زيادة المعامل عن 0.92 يخفض سعر الطاقة بمقدار 0.5% لكل 0.01 من أرتفاع المعامل عن 0.92 و بحد أقصى 0.95</a:t>
            </a:r>
            <a:endParaRPr 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Rectangle 4"/>
          <p:cNvSpPr>
            <a:spLocks noChangeArrowheads="1"/>
          </p:cNvSpPr>
          <p:nvPr/>
        </p:nvSpPr>
        <p:spPr bwMode="auto">
          <a:xfrm>
            <a:off x="457200" y="604838"/>
            <a:ext cx="8077200" cy="5643562"/>
          </a:xfrm>
          <a:prstGeom prst="rect">
            <a:avLst/>
          </a:prstGeom>
          <a:noFill/>
          <a:ln w="9525">
            <a:noFill/>
            <a:miter lim="800000"/>
            <a:headEnd/>
            <a:tailEnd/>
          </a:ln>
          <a:effectLst/>
        </p:spPr>
        <p:txBody>
          <a:bodyPr anchor="ctr">
            <a:spAutoFit/>
          </a:bodyPr>
          <a:lstStyle/>
          <a:p>
            <a:pPr algn="r" rtl="1"/>
            <a:endParaRPr lang="ar-SA" sz="2800">
              <a:latin typeface="Arial" pitchFamily="34" charset="0"/>
              <a:cs typeface="Arial" pitchFamily="34" charset="0"/>
            </a:endParaRPr>
          </a:p>
          <a:p>
            <a:pPr algn="r" rtl="1"/>
            <a:r>
              <a:rPr lang="ar-SA" sz="2800">
                <a:latin typeface="Arial" pitchFamily="34" charset="0"/>
                <a:cs typeface="Arial" pitchFamily="34" charset="0"/>
              </a:rPr>
              <a:t>مثال</a:t>
            </a:r>
          </a:p>
          <a:p>
            <a:pPr algn="r" rtl="1"/>
            <a:endParaRPr lang="ar-SA" sz="2800">
              <a:latin typeface="Arial" pitchFamily="34" charset="0"/>
              <a:cs typeface="Arial" pitchFamily="34" charset="0"/>
            </a:endParaRPr>
          </a:p>
          <a:p>
            <a:pPr algn="r" rtl="1"/>
            <a:r>
              <a:rPr lang="ar-SA" sz="2800">
                <a:latin typeface="Arial" pitchFamily="34" charset="0"/>
                <a:cs typeface="Arial" pitchFamily="34" charset="0"/>
              </a:rPr>
              <a:t>متوسط معامل القدرة المقاس = 0.</a:t>
            </a:r>
            <a:r>
              <a:rPr lang="ar-EG" sz="2800">
                <a:latin typeface="Arial" pitchFamily="34" charset="0"/>
                <a:cs typeface="Arial" pitchFamily="34" charset="0"/>
              </a:rPr>
              <a:t>46</a:t>
            </a:r>
            <a:endParaRPr lang="ar-SA" sz="2800">
              <a:latin typeface="Arial" pitchFamily="34" charset="0"/>
              <a:cs typeface="Arial" pitchFamily="34" charset="0"/>
            </a:endParaRPr>
          </a:p>
          <a:p>
            <a:pPr algn="r" rtl="1"/>
            <a:r>
              <a:rPr lang="ar-SA" sz="2800">
                <a:latin typeface="Arial" pitchFamily="34" charset="0"/>
                <a:cs typeface="Arial" pitchFamily="34" charset="0"/>
              </a:rPr>
              <a:t>الاستهلاك السنوى             =  </a:t>
            </a:r>
            <a:r>
              <a:rPr lang="en-US" sz="2800">
                <a:latin typeface="Arial" pitchFamily="34" charset="0"/>
                <a:cs typeface="Arial" pitchFamily="34" charset="0"/>
              </a:rPr>
              <a:t> Kwh</a:t>
            </a:r>
            <a:r>
              <a:rPr lang="ar-SA" sz="2800">
                <a:latin typeface="Arial" pitchFamily="34" charset="0"/>
                <a:cs typeface="Arial" pitchFamily="34" charset="0"/>
              </a:rPr>
              <a:t>63933</a:t>
            </a:r>
            <a:r>
              <a:rPr lang="en-US" sz="2800">
                <a:latin typeface="Arial" pitchFamily="34" charset="0"/>
                <a:cs typeface="Arial" pitchFamily="34" charset="0"/>
              </a:rPr>
              <a:t> </a:t>
            </a:r>
          </a:p>
          <a:p>
            <a:pPr algn="r" rtl="1"/>
            <a:r>
              <a:rPr lang="ar-SA" sz="2800">
                <a:latin typeface="Arial" pitchFamily="34" charset="0"/>
                <a:cs typeface="Arial" pitchFamily="34" charset="0"/>
              </a:rPr>
              <a:t>احسب مقابل انخفاض معامل القدرة</a:t>
            </a:r>
          </a:p>
          <a:p>
            <a:pPr algn="r" rtl="1"/>
            <a:r>
              <a:rPr lang="ar-SA" sz="2800">
                <a:latin typeface="Arial" pitchFamily="34" charset="0"/>
                <a:cs typeface="Arial" pitchFamily="34" charset="0"/>
              </a:rPr>
              <a:t>الحل:</a:t>
            </a:r>
            <a:endParaRPr lang="en-US" sz="2800">
              <a:latin typeface="Arial" pitchFamily="34" charset="0"/>
              <a:cs typeface="Arial" pitchFamily="34" charset="0"/>
            </a:endParaRPr>
          </a:p>
          <a:p>
            <a:pPr algn="r" rtl="1"/>
            <a:r>
              <a:rPr lang="ar-SA" sz="2800">
                <a:latin typeface="Arial" pitchFamily="34" charset="0"/>
                <a:cs typeface="Arial" pitchFamily="34" charset="0"/>
              </a:rPr>
              <a:t>أ )	انخفاض معامل القدرة من 0.9 وحتى  0.7 أي 0.2</a:t>
            </a:r>
            <a:endParaRPr lang="en-US" sz="2800">
              <a:latin typeface="Arial" pitchFamily="34" charset="0"/>
              <a:cs typeface="Arial" pitchFamily="34" charset="0"/>
            </a:endParaRPr>
          </a:p>
          <a:p>
            <a:pPr algn="r" rtl="1"/>
            <a:r>
              <a:rPr lang="ar-SA" sz="2800">
                <a:latin typeface="Arial" pitchFamily="34" charset="0"/>
                <a:cs typeface="Arial" pitchFamily="34" charset="0"/>
              </a:rPr>
              <a:t>	تزيد قيمة الطاقة 0.005 لكل 0.01 من انخفاض المعامل </a:t>
            </a:r>
            <a:r>
              <a:rPr lang="en-US" sz="2800">
                <a:latin typeface="Arial" pitchFamily="34" charset="0"/>
                <a:cs typeface="Arial" pitchFamily="34" charset="0"/>
              </a:rPr>
              <a:t>	</a:t>
            </a:r>
            <a:r>
              <a:rPr lang="ar-SA" sz="2800">
                <a:latin typeface="Arial" pitchFamily="34" charset="0"/>
                <a:cs typeface="Arial" pitchFamily="34" charset="0"/>
              </a:rPr>
              <a:t>للقيمة 0.2</a:t>
            </a:r>
            <a:endParaRPr lang="en-US" sz="2800">
              <a:latin typeface="Arial" pitchFamily="34" charset="0"/>
              <a:cs typeface="Arial" pitchFamily="34" charset="0"/>
            </a:endParaRPr>
          </a:p>
          <a:p>
            <a:pPr algn="r" rtl="1"/>
            <a:r>
              <a:rPr lang="ar-SA" sz="2800">
                <a:latin typeface="Arial" pitchFamily="34" charset="0"/>
                <a:cs typeface="Arial" pitchFamily="34" charset="0"/>
              </a:rPr>
              <a:t>ب)	انخفاض معامل القدرة من 0.7 وحتى 0.</a:t>
            </a:r>
            <a:r>
              <a:rPr lang="ar-EG" sz="2800">
                <a:latin typeface="Arial" pitchFamily="34" charset="0"/>
                <a:cs typeface="Arial" pitchFamily="34" charset="0"/>
              </a:rPr>
              <a:t>46</a:t>
            </a:r>
            <a:r>
              <a:rPr lang="ar-SA" sz="2800">
                <a:latin typeface="Arial" pitchFamily="34" charset="0"/>
                <a:cs typeface="Arial" pitchFamily="34" charset="0"/>
              </a:rPr>
              <a:t> أي 0.</a:t>
            </a:r>
            <a:r>
              <a:rPr lang="ar-EG" sz="2800">
                <a:latin typeface="Arial" pitchFamily="34" charset="0"/>
                <a:cs typeface="Arial" pitchFamily="34" charset="0"/>
              </a:rPr>
              <a:t>24</a:t>
            </a:r>
            <a:endParaRPr lang="en-US" sz="2800">
              <a:latin typeface="Arial" pitchFamily="34" charset="0"/>
              <a:cs typeface="Arial" pitchFamily="34" charset="0"/>
            </a:endParaRPr>
          </a:p>
          <a:p>
            <a:pPr algn="r" rtl="1"/>
            <a:r>
              <a:rPr lang="ar-SA" sz="2800">
                <a:latin typeface="Arial" pitchFamily="34" charset="0"/>
                <a:cs typeface="Arial" pitchFamily="34" charset="0"/>
              </a:rPr>
              <a:t>	تزيد قيمة الطاقة 0.01 لكل 0.01 من انخفاض المعامل </a:t>
            </a:r>
            <a:r>
              <a:rPr lang="en-US" sz="2800">
                <a:latin typeface="Arial" pitchFamily="34" charset="0"/>
                <a:cs typeface="Arial" pitchFamily="34" charset="0"/>
              </a:rPr>
              <a:t>	</a:t>
            </a:r>
            <a:r>
              <a:rPr lang="ar-SA" sz="2800">
                <a:latin typeface="Arial" pitchFamily="34" charset="0"/>
                <a:cs typeface="Arial" pitchFamily="34" charset="0"/>
              </a:rPr>
              <a:t>للقيمة 0.</a:t>
            </a:r>
            <a:r>
              <a:rPr lang="ar-EG" sz="2800">
                <a:latin typeface="Arial" pitchFamily="34" charset="0"/>
                <a:cs typeface="Arial" pitchFamily="34" charset="0"/>
              </a:rPr>
              <a:t>24</a:t>
            </a:r>
            <a:endParaRPr lang="ar-SA" sz="280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304800" y="1616075"/>
            <a:ext cx="8534400" cy="3508375"/>
          </a:xfrm>
          <a:prstGeom prst="rect">
            <a:avLst/>
          </a:prstGeom>
          <a:noFill/>
          <a:ln w="9525">
            <a:noFill/>
            <a:miter lim="800000"/>
            <a:headEnd/>
            <a:tailEnd/>
          </a:ln>
          <a:effectLst/>
        </p:spPr>
        <p:txBody>
          <a:bodyPr anchor="ctr">
            <a:spAutoFit/>
          </a:bodyPr>
          <a:lstStyle/>
          <a:p>
            <a:pPr algn="r" rtl="1"/>
            <a:r>
              <a:rPr lang="ar-SA" sz="2800">
                <a:latin typeface="Arial" pitchFamily="34" charset="0"/>
                <a:cs typeface="Arial" pitchFamily="34" charset="0"/>
              </a:rPr>
              <a:t>متوسط معامل القدرة المقاس = 0.</a:t>
            </a:r>
            <a:r>
              <a:rPr lang="ar-EG" sz="2800">
                <a:latin typeface="Arial" pitchFamily="34" charset="0"/>
                <a:cs typeface="Arial" pitchFamily="34" charset="0"/>
              </a:rPr>
              <a:t>46</a:t>
            </a:r>
            <a:endParaRPr lang="en-US" sz="2800">
              <a:latin typeface="Arial" pitchFamily="34" charset="0"/>
              <a:cs typeface="Arial" pitchFamily="34" charset="0"/>
            </a:endParaRPr>
          </a:p>
          <a:p>
            <a:pPr algn="r" rtl="1"/>
            <a:endParaRPr lang="en-US" sz="2800">
              <a:latin typeface="Arial" pitchFamily="34" charset="0"/>
              <a:cs typeface="Arial" pitchFamily="34" charset="0"/>
            </a:endParaRPr>
          </a:p>
          <a:p>
            <a:pPr algn="r" rtl="1"/>
            <a:r>
              <a:rPr lang="ar-SA" sz="2800">
                <a:latin typeface="Arial" pitchFamily="34" charset="0"/>
                <a:cs typeface="Arial" pitchFamily="34" charset="0"/>
              </a:rPr>
              <a:t>أ )	انخفاض معامل القدرة من 0.9 وحتى  0.7 أي 0.2</a:t>
            </a:r>
            <a:endParaRPr lang="en-US" sz="2800">
              <a:latin typeface="Arial" pitchFamily="34" charset="0"/>
              <a:cs typeface="Arial" pitchFamily="34" charset="0"/>
            </a:endParaRPr>
          </a:p>
          <a:p>
            <a:pPr algn="r" rtl="1"/>
            <a:r>
              <a:rPr lang="ar-SA" sz="2800">
                <a:latin typeface="Arial" pitchFamily="34" charset="0"/>
                <a:cs typeface="Arial" pitchFamily="34" charset="0"/>
              </a:rPr>
              <a:t>	تزيد قيمة الطاقة 0.005 لكل 0.01 من انخفاض المعامل </a:t>
            </a:r>
            <a:endParaRPr lang="en-US" sz="2800">
              <a:latin typeface="Arial" pitchFamily="34" charset="0"/>
              <a:cs typeface="Arial" pitchFamily="34" charset="0"/>
            </a:endParaRPr>
          </a:p>
          <a:p>
            <a:pPr algn="r" rtl="1"/>
            <a:r>
              <a:rPr lang="en-US" sz="2800">
                <a:latin typeface="Arial" pitchFamily="34" charset="0"/>
                <a:cs typeface="Arial" pitchFamily="34" charset="0"/>
              </a:rPr>
              <a:t>	</a:t>
            </a:r>
            <a:r>
              <a:rPr lang="ar-SA" sz="2800">
                <a:latin typeface="Arial" pitchFamily="34" charset="0"/>
                <a:cs typeface="Arial" pitchFamily="34" charset="0"/>
              </a:rPr>
              <a:t>للقيمة</a:t>
            </a:r>
            <a:r>
              <a:rPr lang="en-US" sz="2800">
                <a:latin typeface="Arial" pitchFamily="34" charset="0"/>
                <a:cs typeface="Arial" pitchFamily="34" charset="0"/>
              </a:rPr>
              <a:t> </a:t>
            </a:r>
            <a:r>
              <a:rPr lang="ar-SA" sz="2800">
                <a:latin typeface="Arial" pitchFamily="34" charset="0"/>
                <a:cs typeface="Arial" pitchFamily="34" charset="0"/>
              </a:rPr>
              <a:t>0.2</a:t>
            </a:r>
            <a:r>
              <a:rPr lang="en-US" sz="2800">
                <a:latin typeface="Arial" pitchFamily="34" charset="0"/>
                <a:cs typeface="Arial" pitchFamily="34" charset="0"/>
              </a:rPr>
              <a:t>		</a:t>
            </a:r>
          </a:p>
          <a:p>
            <a:pPr algn="r" rtl="1"/>
            <a:r>
              <a:rPr lang="ar-SA" sz="2800">
                <a:latin typeface="Arial" pitchFamily="34" charset="0"/>
                <a:cs typeface="Arial" pitchFamily="34" charset="0"/>
              </a:rPr>
              <a:t>ب)	انخفاض معامل القدرة من 0.7 وحتى 0.</a:t>
            </a:r>
            <a:r>
              <a:rPr lang="ar-EG" sz="2800">
                <a:latin typeface="Arial" pitchFamily="34" charset="0"/>
                <a:cs typeface="Arial" pitchFamily="34" charset="0"/>
              </a:rPr>
              <a:t>46</a:t>
            </a:r>
            <a:r>
              <a:rPr lang="ar-SA" sz="2800">
                <a:latin typeface="Arial" pitchFamily="34" charset="0"/>
                <a:cs typeface="Arial" pitchFamily="34" charset="0"/>
              </a:rPr>
              <a:t> أي 0.</a:t>
            </a:r>
            <a:r>
              <a:rPr lang="ar-EG" sz="2800">
                <a:latin typeface="Arial" pitchFamily="34" charset="0"/>
                <a:cs typeface="Arial" pitchFamily="34" charset="0"/>
              </a:rPr>
              <a:t>24</a:t>
            </a:r>
            <a:endParaRPr lang="en-US" sz="2800">
              <a:latin typeface="Arial" pitchFamily="34" charset="0"/>
              <a:cs typeface="Arial" pitchFamily="34" charset="0"/>
            </a:endParaRPr>
          </a:p>
          <a:p>
            <a:pPr algn="r" rtl="1"/>
            <a:r>
              <a:rPr lang="ar-SA" sz="2800">
                <a:latin typeface="Arial" pitchFamily="34" charset="0"/>
                <a:cs typeface="Arial" pitchFamily="34" charset="0"/>
              </a:rPr>
              <a:t>	تزيد قيمة الطاقة 0.01 لكل 0.01 من انخفاض المعامل </a:t>
            </a:r>
            <a:endParaRPr lang="en-US" sz="2800">
              <a:latin typeface="Arial" pitchFamily="34" charset="0"/>
              <a:cs typeface="Arial" pitchFamily="34" charset="0"/>
            </a:endParaRPr>
          </a:p>
          <a:p>
            <a:pPr algn="r" rtl="1"/>
            <a:r>
              <a:rPr lang="en-US" sz="2800">
                <a:latin typeface="Arial" pitchFamily="34" charset="0"/>
                <a:cs typeface="Arial" pitchFamily="34" charset="0"/>
              </a:rPr>
              <a:t>	</a:t>
            </a:r>
            <a:r>
              <a:rPr lang="ar-SA" sz="2800">
                <a:latin typeface="Arial" pitchFamily="34" charset="0"/>
                <a:cs typeface="Arial" pitchFamily="34" charset="0"/>
              </a:rPr>
              <a:t>للقيمة</a:t>
            </a:r>
            <a:r>
              <a:rPr lang="en-US" sz="2800">
                <a:latin typeface="Arial" pitchFamily="34" charset="0"/>
                <a:cs typeface="Arial" pitchFamily="34" charset="0"/>
              </a:rPr>
              <a:t> </a:t>
            </a:r>
            <a:r>
              <a:rPr lang="ar-SA" sz="2800">
                <a:latin typeface="Arial" pitchFamily="34" charset="0"/>
                <a:cs typeface="Arial" pitchFamily="34" charset="0"/>
              </a:rPr>
              <a:t>0.</a:t>
            </a:r>
            <a:r>
              <a:rPr lang="ar-EG" sz="2800">
                <a:latin typeface="Arial" pitchFamily="34" charset="0"/>
                <a:cs typeface="Arial" pitchFamily="34" charset="0"/>
              </a:rPr>
              <a:t>24</a:t>
            </a:r>
            <a:endParaRPr lang="ar-SA" sz="280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ChangeArrowheads="1"/>
          </p:cNvSpPr>
          <p:nvPr/>
        </p:nvSpPr>
        <p:spPr bwMode="auto">
          <a:xfrm>
            <a:off x="228600" y="533400"/>
            <a:ext cx="8763000" cy="5453063"/>
          </a:xfrm>
          <a:prstGeom prst="rect">
            <a:avLst/>
          </a:prstGeom>
          <a:noFill/>
          <a:ln w="9525">
            <a:noFill/>
            <a:miter lim="800000"/>
            <a:headEnd/>
            <a:tailEnd/>
          </a:ln>
          <a:effectLst/>
        </p:spPr>
        <p:txBody>
          <a:bodyPr anchor="ctr">
            <a:spAutoFit/>
          </a:bodyPr>
          <a:lstStyle/>
          <a:p>
            <a:r>
              <a:rPr lang="en-US" sz="4000">
                <a:latin typeface="Arial" pitchFamily="34" charset="0"/>
                <a:cs typeface="Arial" pitchFamily="34" charset="0"/>
              </a:rPr>
              <a:t>Energy audit: Definition and Types</a:t>
            </a:r>
          </a:p>
          <a:p>
            <a:r>
              <a:rPr lang="en-US" sz="2400">
                <a:latin typeface="Arial" pitchFamily="34" charset="0"/>
                <a:cs typeface="Arial" pitchFamily="34" charset="0"/>
              </a:rPr>
              <a:t>  </a:t>
            </a:r>
          </a:p>
          <a:p>
            <a:r>
              <a:rPr lang="en-US" sz="3200">
                <a:latin typeface="Arial" pitchFamily="34" charset="0"/>
                <a:cs typeface="Arial" pitchFamily="34" charset="0"/>
              </a:rPr>
              <a:t>Energy audit is a systematic study or survey to identify how energy is being used in a building or plant, and identifies energy savings opportunities. Using proper audit methods and equipment, an energy audit provides the energy manager with essential information on how much, where and how energy is used within an organization (factory or building). </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8" name="Rectangle 4"/>
          <p:cNvSpPr>
            <a:spLocks noChangeArrowheads="1"/>
          </p:cNvSpPr>
          <p:nvPr/>
        </p:nvSpPr>
        <p:spPr bwMode="auto">
          <a:xfrm>
            <a:off x="457200" y="1260475"/>
            <a:ext cx="8458200" cy="3508375"/>
          </a:xfrm>
          <a:prstGeom prst="rect">
            <a:avLst/>
          </a:prstGeom>
          <a:noFill/>
          <a:ln w="9525">
            <a:noFill/>
            <a:miter lim="800000"/>
            <a:headEnd/>
            <a:tailEnd/>
          </a:ln>
          <a:effectLst/>
        </p:spPr>
        <p:txBody>
          <a:bodyPr anchor="ctr">
            <a:spAutoFit/>
          </a:bodyPr>
          <a:lstStyle/>
          <a:p>
            <a:pPr indent="457200" algn="r" rtl="1"/>
            <a:r>
              <a:rPr lang="ar-SA" sz="2800">
                <a:latin typeface="Arial" pitchFamily="34" charset="0"/>
                <a:cs typeface="Arial" pitchFamily="34" charset="0"/>
              </a:rPr>
              <a:t>أي أن:</a:t>
            </a:r>
            <a:endParaRPr lang="en-US" sz="2800">
              <a:latin typeface="Arial" pitchFamily="34" charset="0"/>
              <a:cs typeface="Arial" pitchFamily="34" charset="0"/>
            </a:endParaRPr>
          </a:p>
          <a:p>
            <a:pPr indent="457200" algn="r" rtl="1"/>
            <a:r>
              <a:rPr lang="ar-SA" sz="2800">
                <a:latin typeface="Arial" pitchFamily="34" charset="0"/>
                <a:cs typeface="Arial" pitchFamily="34" charset="0"/>
              </a:rPr>
              <a:t>	تزيد قيمة الطاقة بالنسبة :</a:t>
            </a:r>
            <a:endParaRPr lang="en-US" sz="2800">
              <a:latin typeface="Arial" pitchFamily="34" charset="0"/>
              <a:cs typeface="Arial" pitchFamily="34" charset="0"/>
            </a:endParaRPr>
          </a:p>
          <a:p>
            <a:pPr indent="457200" algn="r" rtl="1"/>
            <a:r>
              <a:rPr lang="ar-SA" sz="2800">
                <a:latin typeface="Arial" pitchFamily="34" charset="0"/>
                <a:cs typeface="Arial" pitchFamily="34" charset="0"/>
              </a:rPr>
              <a:t>	(20×0.005) + (</a:t>
            </a:r>
            <a:r>
              <a:rPr lang="ar-EG" sz="2800">
                <a:latin typeface="Arial" pitchFamily="34" charset="0"/>
                <a:cs typeface="Arial" pitchFamily="34" charset="0"/>
              </a:rPr>
              <a:t>24</a:t>
            </a:r>
            <a:r>
              <a:rPr lang="ar-SA" sz="2800">
                <a:latin typeface="Arial" pitchFamily="34" charset="0"/>
                <a:cs typeface="Arial" pitchFamily="34" charset="0"/>
              </a:rPr>
              <a:t>×0.01) = 0.34 = 34%</a:t>
            </a:r>
            <a:endParaRPr lang="en-US" sz="2800">
              <a:latin typeface="Arial" pitchFamily="34" charset="0"/>
              <a:cs typeface="Arial" pitchFamily="34" charset="0"/>
            </a:endParaRPr>
          </a:p>
          <a:p>
            <a:pPr indent="457200" algn="r" rtl="1"/>
            <a:r>
              <a:rPr lang="ar-SA" sz="2800">
                <a:latin typeface="Arial" pitchFamily="34" charset="0"/>
                <a:cs typeface="Arial" pitchFamily="34" charset="0"/>
              </a:rPr>
              <a:t>قيمة الطاقة المقابلة لانخفاض معامل القدرة من 0.9 إلى 0.46</a:t>
            </a:r>
            <a:endParaRPr lang="en-US" sz="2800">
              <a:latin typeface="Arial" pitchFamily="34" charset="0"/>
              <a:cs typeface="Arial" pitchFamily="34" charset="0"/>
            </a:endParaRPr>
          </a:p>
          <a:p>
            <a:pPr indent="457200" algn="r" rtl="1"/>
            <a:r>
              <a:rPr lang="ar-SA" sz="2800">
                <a:latin typeface="Arial" pitchFamily="34" charset="0"/>
                <a:cs typeface="Arial" pitchFamily="34" charset="0"/>
              </a:rPr>
              <a:t>= نسبة الزيادة المفروضة × الطاقة المستهلكة خلال العام × سعر الطاقة الكهربائية</a:t>
            </a:r>
            <a:endParaRPr lang="en-US" sz="2800">
              <a:latin typeface="Arial" pitchFamily="34" charset="0"/>
              <a:cs typeface="Arial" pitchFamily="34" charset="0"/>
            </a:endParaRPr>
          </a:p>
          <a:p>
            <a:pPr indent="457200" algn="r" rtl="1"/>
            <a:r>
              <a:rPr lang="ar-SA" sz="2800">
                <a:latin typeface="Arial" pitchFamily="34" charset="0"/>
                <a:cs typeface="Arial" pitchFamily="34" charset="0"/>
              </a:rPr>
              <a:t>= 0.34 × (63933 ك.و.س/السنة) × (0.231 جنيه/ك.و.س)</a:t>
            </a:r>
          </a:p>
          <a:p>
            <a:pPr indent="457200" algn="r" rtl="1"/>
            <a:r>
              <a:rPr lang="ar-SA" sz="2800">
                <a:latin typeface="Arial" pitchFamily="34" charset="0"/>
                <a:cs typeface="Arial" pitchFamily="34" charset="0"/>
              </a:rPr>
              <a:t>=جنية</a:t>
            </a:r>
            <a:r>
              <a:rPr lang="en-US" sz="2800">
                <a:latin typeface="Arial" pitchFamily="34" charset="0"/>
                <a:cs typeface="Arial" pitchFamily="34" charset="0"/>
              </a:rPr>
              <a:t> </a:t>
            </a:r>
            <a:r>
              <a:rPr lang="ar-SA" sz="2800">
                <a:latin typeface="Arial" pitchFamily="34" charset="0"/>
                <a:cs typeface="Arial" pitchFamily="34" charset="0"/>
              </a:rPr>
              <a:t>5021</a:t>
            </a:r>
            <a:r>
              <a:rPr lang="en-US" sz="2800">
                <a:latin typeface="Arial" pitchFamily="34" charset="0"/>
                <a:cs typeface="Arial" pitchFamily="34" charset="0"/>
              </a:rPr>
              <a:t> </a:t>
            </a:r>
            <a:endParaRPr lang="ar-SA" sz="280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5" name="Picture 3" descr="1409136"/>
          <p:cNvPicPr>
            <a:picLocks noChangeAspect="1" noChangeArrowheads="1"/>
          </p:cNvPicPr>
          <p:nvPr/>
        </p:nvPicPr>
        <p:blipFill>
          <a:blip r:embed="rId2"/>
          <a:srcRect/>
          <a:stretch>
            <a:fillRect/>
          </a:stretch>
        </p:blipFill>
        <p:spPr bwMode="auto">
          <a:xfrm>
            <a:off x="6372225" y="3429000"/>
            <a:ext cx="1670050" cy="2592388"/>
          </a:xfrm>
          <a:prstGeom prst="rect">
            <a:avLst/>
          </a:prstGeom>
          <a:noFill/>
        </p:spPr>
      </p:pic>
      <p:sp>
        <p:nvSpPr>
          <p:cNvPr id="105476" name="WordArt 4"/>
          <p:cNvSpPr>
            <a:spLocks noChangeArrowheads="1" noChangeShapeType="1" noTextEdit="1"/>
          </p:cNvSpPr>
          <p:nvPr/>
        </p:nvSpPr>
        <p:spPr bwMode="auto">
          <a:xfrm>
            <a:off x="990600" y="1600200"/>
            <a:ext cx="7162800" cy="2133600"/>
          </a:xfrm>
          <a:prstGeom prst="rect">
            <a:avLst/>
          </a:prstGeom>
        </p:spPr>
        <p:txBody>
          <a:bodyPr wrap="none" fromWordArt="1">
            <a:prstTxWarp prst="textPlain">
              <a:avLst>
                <a:gd name="adj" fmla="val 50000"/>
              </a:avLst>
            </a:prstTxWarp>
          </a:bodyPr>
          <a:lstStyle/>
          <a:p>
            <a:pPr algn="ctr"/>
            <a:r>
              <a:rPr lang="en-US" kern="10" spc="-360">
                <a:ln w="9525">
                  <a:solidFill>
                    <a:srgbClr val="000000"/>
                  </a:solidFill>
                  <a:round/>
                  <a:headEnd/>
                  <a:tailEnd/>
                </a:ln>
                <a:latin typeface="Times New Roman"/>
                <a:cs typeface="Times New Roman"/>
              </a:rPr>
              <a:t>Power Factor Improvement</a:t>
            </a:r>
          </a:p>
          <a:p>
            <a:pPr algn="ctr"/>
            <a:r>
              <a:rPr lang="en-US" kern="10" spc="-360">
                <a:ln w="9525">
                  <a:solidFill>
                    <a:srgbClr val="000000"/>
                  </a:solidFill>
                  <a:round/>
                  <a:headEnd/>
                  <a:tailEnd/>
                </a:ln>
                <a:latin typeface="Times New Roman"/>
                <a:cs typeface="Times New Roman"/>
              </a:rPr>
              <a:t>Capacitors</a:t>
            </a:r>
          </a:p>
        </p:txBody>
      </p:sp>
    </p:spTree>
  </p:cSld>
  <p:clrMapOvr>
    <a:masterClrMapping/>
  </p:clrMapOvr>
  <p:transition>
    <p:blinds dir="vert"/>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algn="l"/>
            <a:r>
              <a:rPr lang="en-US" b="1"/>
              <a:t>What we will learn:</a:t>
            </a:r>
            <a:endParaRPr lang="en-US"/>
          </a:p>
        </p:txBody>
      </p:sp>
      <p:sp>
        <p:nvSpPr>
          <p:cNvPr id="106499" name="Rectangle 3"/>
          <p:cNvSpPr>
            <a:spLocks noGrp="1" noChangeArrowheads="1"/>
          </p:cNvSpPr>
          <p:nvPr>
            <p:ph type="body" idx="1"/>
          </p:nvPr>
        </p:nvSpPr>
        <p:spPr/>
        <p:txBody>
          <a:bodyPr/>
          <a:lstStyle/>
          <a:p>
            <a:r>
              <a:rPr lang="en-US"/>
              <a:t> </a:t>
            </a:r>
            <a:r>
              <a:rPr lang="en-US" b="1"/>
              <a:t>Most Industrial loads require both Real power and Reactive power to produce useful work</a:t>
            </a:r>
          </a:p>
          <a:p>
            <a:r>
              <a:rPr lang="en-US"/>
              <a:t> </a:t>
            </a:r>
            <a:r>
              <a:rPr lang="en-US" b="1"/>
              <a:t>You pay for BOTH types of power</a:t>
            </a:r>
          </a:p>
          <a:p>
            <a:r>
              <a:rPr lang="en-US"/>
              <a:t> </a:t>
            </a:r>
            <a:r>
              <a:rPr lang="en-US" b="1"/>
              <a:t>Capacitors can supply the REACTIVE power thus the utility doesn’t need to</a:t>
            </a:r>
          </a:p>
          <a:p>
            <a:r>
              <a:rPr lang="en-US"/>
              <a:t> </a:t>
            </a:r>
            <a:r>
              <a:rPr lang="en-US" b="1"/>
              <a:t>Capacitors save you money!</a:t>
            </a:r>
            <a:endParaRPr lang="en-US"/>
          </a:p>
          <a:p>
            <a:endParaRPr lang="en-US"/>
          </a:p>
        </p:txBody>
      </p:sp>
    </p:spTree>
  </p:cSld>
  <p:clrMapOvr>
    <a:masterClrMapping/>
  </p:clrMapOvr>
  <p:transition>
    <p:blinds dir="vert"/>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algn="l"/>
            <a:r>
              <a:rPr lang="en-US" b="1"/>
              <a:t>Why Apply PFC’s?</a:t>
            </a:r>
            <a:endParaRPr lang="en-US"/>
          </a:p>
        </p:txBody>
      </p:sp>
      <p:sp>
        <p:nvSpPr>
          <p:cNvPr id="107523" name="Rectangle 3"/>
          <p:cNvSpPr>
            <a:spLocks noGrp="1" noChangeArrowheads="1"/>
          </p:cNvSpPr>
          <p:nvPr>
            <p:ph type="body" idx="1"/>
          </p:nvPr>
        </p:nvSpPr>
        <p:spPr/>
        <p:txBody>
          <a:bodyPr/>
          <a:lstStyle/>
          <a:p>
            <a:r>
              <a:rPr lang="en-US" b="1"/>
              <a:t> Power Factor Correction Saves Money!</a:t>
            </a:r>
          </a:p>
          <a:p>
            <a:pPr lvl="1">
              <a:buFontTx/>
              <a:buNone/>
            </a:pPr>
            <a:r>
              <a:rPr lang="en-US" b="1"/>
              <a:t>» Reduces Power Bills</a:t>
            </a:r>
          </a:p>
          <a:p>
            <a:pPr lvl="1">
              <a:buFontTx/>
              <a:buNone/>
            </a:pPr>
            <a:r>
              <a:rPr lang="en-US" b="1"/>
              <a:t>» Reduces I</a:t>
            </a:r>
            <a:r>
              <a:rPr lang="en-US" b="1" baseline="30000"/>
              <a:t>2</a:t>
            </a:r>
            <a:r>
              <a:rPr lang="en-US" b="1"/>
              <a:t>R losses in conductors</a:t>
            </a:r>
          </a:p>
          <a:p>
            <a:pPr lvl="1">
              <a:buFontTx/>
              <a:buNone/>
            </a:pPr>
            <a:r>
              <a:rPr lang="en-US" b="1"/>
              <a:t>» Reduces loading on transformers</a:t>
            </a:r>
          </a:p>
          <a:p>
            <a:pPr lvl="1">
              <a:buFontTx/>
              <a:buNone/>
            </a:pPr>
            <a:r>
              <a:rPr lang="en-US" b="1"/>
              <a:t>» Improves voltage drop</a:t>
            </a:r>
          </a:p>
          <a:p>
            <a:endParaRPr lang="en-US" b="1"/>
          </a:p>
        </p:txBody>
      </p:sp>
    </p:spTree>
  </p:cSld>
  <p:clrMapOvr>
    <a:masterClrMapping/>
  </p:clrMapOvr>
  <p:transition>
    <p:blinds dir="vert"/>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sz="4000" b="1"/>
              <a:t>Why do we Install Capacitors?</a:t>
            </a:r>
            <a:endParaRPr lang="en-US" sz="4000"/>
          </a:p>
        </p:txBody>
      </p:sp>
      <p:sp>
        <p:nvSpPr>
          <p:cNvPr id="112643" name="Rectangle 3"/>
          <p:cNvSpPr>
            <a:spLocks noGrp="1" noChangeArrowheads="1"/>
          </p:cNvSpPr>
          <p:nvPr>
            <p:ph type="body" idx="1"/>
          </p:nvPr>
        </p:nvSpPr>
        <p:spPr/>
        <p:txBody>
          <a:bodyPr/>
          <a:lstStyle/>
          <a:p>
            <a:r>
              <a:rPr lang="en-US" b="1"/>
              <a:t>Capacitors supply, for free, the reactive energy required by inductive loads.</a:t>
            </a:r>
          </a:p>
          <a:p>
            <a:pPr lvl="1">
              <a:buFontTx/>
              <a:buNone/>
            </a:pPr>
            <a:r>
              <a:rPr lang="en-US"/>
              <a:t>» You only have to pay for the capacitor !</a:t>
            </a:r>
          </a:p>
          <a:p>
            <a:pPr lvl="1">
              <a:buFontTx/>
              <a:buNone/>
            </a:pPr>
            <a:r>
              <a:rPr lang="en-US"/>
              <a:t>» Since the utility doesn’t supply it (kVAR), you don’t pay for it!</a:t>
            </a:r>
          </a:p>
          <a:p>
            <a:endParaRPr lang="en-US"/>
          </a:p>
        </p:txBody>
      </p:sp>
      <p:pic>
        <p:nvPicPr>
          <p:cNvPr id="112644" name="Picture 4"/>
          <p:cNvPicPr>
            <a:picLocks noChangeAspect="1" noChangeArrowheads="1"/>
          </p:cNvPicPr>
          <p:nvPr/>
        </p:nvPicPr>
        <p:blipFill>
          <a:blip r:embed="rId2">
            <a:lum bright="-6000"/>
          </a:blip>
          <a:srcRect/>
          <a:stretch>
            <a:fillRect/>
          </a:stretch>
        </p:blipFill>
        <p:spPr bwMode="auto">
          <a:xfrm>
            <a:off x="971550" y="4437063"/>
            <a:ext cx="2879725" cy="2155825"/>
          </a:xfrm>
          <a:prstGeom prst="rect">
            <a:avLst/>
          </a:prstGeom>
          <a:noFill/>
          <a:ln w="9525" algn="ctr">
            <a:noFill/>
            <a:miter lim="800000"/>
            <a:headEnd/>
            <a:tailEnd/>
          </a:ln>
          <a:effectLst/>
        </p:spPr>
      </p:pic>
      <p:pic>
        <p:nvPicPr>
          <p:cNvPr id="112645" name="Picture 5"/>
          <p:cNvPicPr>
            <a:picLocks noChangeAspect="1" noChangeArrowheads="1"/>
          </p:cNvPicPr>
          <p:nvPr/>
        </p:nvPicPr>
        <p:blipFill>
          <a:blip r:embed="rId3">
            <a:lum bright="-12000"/>
          </a:blip>
          <a:srcRect/>
          <a:stretch>
            <a:fillRect/>
          </a:stretch>
        </p:blipFill>
        <p:spPr bwMode="auto">
          <a:xfrm>
            <a:off x="5003800" y="4437063"/>
            <a:ext cx="2952750" cy="2016125"/>
          </a:xfrm>
          <a:prstGeom prst="rect">
            <a:avLst/>
          </a:prstGeom>
          <a:noFill/>
          <a:ln w="9525" algn="ctr">
            <a:noFill/>
            <a:miter lim="800000"/>
            <a:headEnd/>
            <a:tailEnd/>
          </a:ln>
          <a:effectLst/>
        </p:spPr>
      </p:pic>
    </p:spTree>
  </p:cSld>
  <p:clrMapOvr>
    <a:masterClrMapping/>
  </p:clrMapOvr>
  <p:transition>
    <p:blinds dir="vert"/>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b="1"/>
              <a:t>Other Benefits:</a:t>
            </a:r>
            <a:endParaRPr lang="en-US"/>
          </a:p>
        </p:txBody>
      </p:sp>
      <p:sp>
        <p:nvSpPr>
          <p:cNvPr id="113667" name="Rectangle 3"/>
          <p:cNvSpPr>
            <a:spLocks noGrp="1" noChangeArrowheads="1"/>
          </p:cNvSpPr>
          <p:nvPr>
            <p:ph type="body" idx="1"/>
          </p:nvPr>
        </p:nvSpPr>
        <p:spPr>
          <a:xfrm>
            <a:off x="250825" y="1600200"/>
            <a:ext cx="8435975" cy="4924425"/>
          </a:xfrm>
        </p:spPr>
        <p:txBody>
          <a:bodyPr/>
          <a:lstStyle/>
          <a:p>
            <a:r>
              <a:rPr lang="en-US" sz="2800" b="1"/>
              <a:t>Released system capacity:</a:t>
            </a:r>
          </a:p>
          <a:p>
            <a:pPr lvl="1">
              <a:buFontTx/>
              <a:buNone/>
            </a:pPr>
            <a:r>
              <a:rPr lang="en-US" sz="2400"/>
              <a:t>» The effect of PF on current drawn is shown below:</a:t>
            </a:r>
          </a:p>
          <a:p>
            <a:pPr lvl="1">
              <a:buFontTx/>
              <a:buNone/>
            </a:pPr>
            <a:endParaRPr lang="en-US" sz="2400"/>
          </a:p>
          <a:p>
            <a:pPr lvl="1">
              <a:buFontTx/>
              <a:buNone/>
            </a:pPr>
            <a:endParaRPr lang="en-US" sz="2400"/>
          </a:p>
          <a:p>
            <a:pPr lvl="1">
              <a:buFontTx/>
              <a:buNone/>
            </a:pPr>
            <a:endParaRPr lang="en-US" sz="2400"/>
          </a:p>
          <a:p>
            <a:pPr lvl="1">
              <a:buFontTx/>
              <a:buNone/>
            </a:pPr>
            <a:endParaRPr lang="en-US" sz="2400"/>
          </a:p>
          <a:p>
            <a:pPr lvl="1">
              <a:buFontTx/>
              <a:buNone/>
            </a:pPr>
            <a:endParaRPr lang="en-US" sz="2400"/>
          </a:p>
          <a:p>
            <a:pPr lvl="1"/>
            <a:endParaRPr lang="en-US" sz="2400" b="1"/>
          </a:p>
          <a:p>
            <a:pPr lvl="1"/>
            <a:r>
              <a:rPr lang="en-US" sz="2400" b="1"/>
              <a:t>Decreasing size of conductors required</a:t>
            </a:r>
          </a:p>
          <a:p>
            <a:pPr lvl="1">
              <a:buFontTx/>
              <a:buNone/>
            </a:pPr>
            <a:r>
              <a:rPr lang="en-US" sz="2400" b="1"/>
              <a:t>to carry the same 100kW load at P.F.</a:t>
            </a:r>
          </a:p>
          <a:p>
            <a:pPr lvl="1">
              <a:buFontTx/>
              <a:buNone/>
            </a:pPr>
            <a:r>
              <a:rPr lang="en-US" sz="2400" b="1"/>
              <a:t>ranging from 70% to 100%</a:t>
            </a:r>
            <a:endParaRPr lang="en-US" sz="2400"/>
          </a:p>
          <a:p>
            <a:pPr lvl="1">
              <a:buFontTx/>
              <a:buNone/>
            </a:pPr>
            <a:endParaRPr lang="en-US" sz="2400"/>
          </a:p>
          <a:p>
            <a:endParaRPr lang="en-US" sz="2800"/>
          </a:p>
        </p:txBody>
      </p:sp>
      <p:pic>
        <p:nvPicPr>
          <p:cNvPr id="113668" name="Picture 4"/>
          <p:cNvPicPr>
            <a:picLocks noChangeAspect="1" noChangeArrowheads="1"/>
          </p:cNvPicPr>
          <p:nvPr/>
        </p:nvPicPr>
        <p:blipFill>
          <a:blip r:embed="rId2">
            <a:lum bright="-6000"/>
          </a:blip>
          <a:srcRect/>
          <a:stretch>
            <a:fillRect/>
          </a:stretch>
        </p:blipFill>
        <p:spPr bwMode="auto">
          <a:xfrm>
            <a:off x="684213" y="2708275"/>
            <a:ext cx="7632700" cy="2220913"/>
          </a:xfrm>
          <a:prstGeom prst="rect">
            <a:avLst/>
          </a:prstGeom>
          <a:noFill/>
          <a:ln w="9525" algn="ctr">
            <a:noFill/>
            <a:miter lim="800000"/>
            <a:headEnd/>
            <a:tailEnd/>
          </a:ln>
          <a:effectLst/>
        </p:spPr>
      </p:pic>
    </p:spTree>
  </p:cSld>
  <p:clrMapOvr>
    <a:masterClrMapping/>
  </p:clrMapOvr>
  <p:transition>
    <p:blinds dir="vert"/>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b="1"/>
              <a:t>Other Benefits:</a:t>
            </a:r>
            <a:endParaRPr lang="en-US"/>
          </a:p>
        </p:txBody>
      </p:sp>
      <p:sp>
        <p:nvSpPr>
          <p:cNvPr id="114691" name="Rectangle 3"/>
          <p:cNvSpPr>
            <a:spLocks noGrp="1" noChangeArrowheads="1"/>
          </p:cNvSpPr>
          <p:nvPr>
            <p:ph type="body" idx="1"/>
          </p:nvPr>
        </p:nvSpPr>
        <p:spPr>
          <a:xfrm>
            <a:off x="250825" y="1268413"/>
            <a:ext cx="8893175" cy="4852987"/>
          </a:xfrm>
        </p:spPr>
        <p:txBody>
          <a:bodyPr/>
          <a:lstStyle/>
          <a:p>
            <a:pPr>
              <a:lnSpc>
                <a:spcPct val="90000"/>
              </a:lnSpc>
            </a:pPr>
            <a:r>
              <a:rPr lang="en-US" sz="2800" b="1"/>
              <a:t>Reduced Power Losses:</a:t>
            </a:r>
          </a:p>
          <a:p>
            <a:pPr>
              <a:lnSpc>
                <a:spcPct val="90000"/>
              </a:lnSpc>
              <a:buFontTx/>
              <a:buNone/>
            </a:pPr>
            <a:r>
              <a:rPr lang="en-US" sz="2800"/>
              <a:t>» As current flows through conductors, the conductors</a:t>
            </a:r>
          </a:p>
          <a:p>
            <a:pPr>
              <a:lnSpc>
                <a:spcPct val="90000"/>
              </a:lnSpc>
              <a:buFontTx/>
              <a:buNone/>
            </a:pPr>
            <a:r>
              <a:rPr lang="en-US" sz="2800"/>
              <a:t>   heat. This heating is power loss</a:t>
            </a:r>
          </a:p>
          <a:p>
            <a:pPr>
              <a:lnSpc>
                <a:spcPct val="90000"/>
              </a:lnSpc>
              <a:buFontTx/>
              <a:buNone/>
            </a:pPr>
            <a:r>
              <a:rPr lang="en-US" sz="2800"/>
              <a:t>» Power loss is proportional to current squared (P</a:t>
            </a:r>
            <a:r>
              <a:rPr lang="en-US" sz="2800" baseline="-25000"/>
              <a:t>Loss</a:t>
            </a:r>
            <a:r>
              <a:rPr lang="en-US" sz="2800"/>
              <a:t>=I</a:t>
            </a:r>
            <a:r>
              <a:rPr lang="en-US" sz="2800" baseline="30000"/>
              <a:t>2</a:t>
            </a:r>
            <a:r>
              <a:rPr lang="en-US" sz="2800"/>
              <a:t>R)</a:t>
            </a:r>
          </a:p>
          <a:p>
            <a:pPr>
              <a:lnSpc>
                <a:spcPct val="90000"/>
              </a:lnSpc>
              <a:buFontTx/>
              <a:buNone/>
            </a:pPr>
            <a:r>
              <a:rPr lang="en-US" sz="2800"/>
              <a:t>» Current is proportional to P.F.:</a:t>
            </a:r>
          </a:p>
          <a:p>
            <a:pPr>
              <a:lnSpc>
                <a:spcPct val="90000"/>
              </a:lnSpc>
              <a:buFontTx/>
              <a:buNone/>
            </a:pPr>
            <a:r>
              <a:rPr lang="en-US" sz="2800"/>
              <a:t>» Conductor loss can account for as much as 2-5% of</a:t>
            </a:r>
          </a:p>
          <a:p>
            <a:pPr>
              <a:lnSpc>
                <a:spcPct val="90000"/>
              </a:lnSpc>
              <a:buFontTx/>
              <a:buNone/>
            </a:pPr>
            <a:r>
              <a:rPr lang="en-US" sz="2800"/>
              <a:t>    total load</a:t>
            </a:r>
          </a:p>
          <a:p>
            <a:pPr>
              <a:lnSpc>
                <a:spcPct val="90000"/>
              </a:lnSpc>
            </a:pPr>
            <a:r>
              <a:rPr lang="en-US" sz="2800"/>
              <a:t> </a:t>
            </a:r>
            <a:r>
              <a:rPr lang="en-US" sz="2800" b="1"/>
              <a:t>Capacitors can reduce losses by 1-2% of the total load</a:t>
            </a:r>
            <a:endParaRPr lang="en-US" sz="2800"/>
          </a:p>
          <a:p>
            <a:pPr>
              <a:lnSpc>
                <a:spcPct val="90000"/>
              </a:lnSpc>
            </a:pPr>
            <a:endParaRPr lang="en-US" sz="2800"/>
          </a:p>
        </p:txBody>
      </p:sp>
      <p:pic>
        <p:nvPicPr>
          <p:cNvPr id="114692" name="Picture 4"/>
          <p:cNvPicPr>
            <a:picLocks noChangeAspect="1" noChangeArrowheads="1"/>
          </p:cNvPicPr>
          <p:nvPr/>
        </p:nvPicPr>
        <p:blipFill>
          <a:blip r:embed="rId2"/>
          <a:srcRect/>
          <a:stretch>
            <a:fillRect/>
          </a:stretch>
        </p:blipFill>
        <p:spPr bwMode="auto">
          <a:xfrm>
            <a:off x="1331913" y="5734050"/>
            <a:ext cx="6480175" cy="1123950"/>
          </a:xfrm>
          <a:prstGeom prst="rect">
            <a:avLst/>
          </a:prstGeom>
          <a:noFill/>
          <a:ln w="9525" algn="ctr">
            <a:noFill/>
            <a:miter lim="800000"/>
            <a:headEnd/>
            <a:tailEnd/>
          </a:ln>
          <a:effectLst/>
        </p:spPr>
      </p:pic>
    </p:spTree>
  </p:cSld>
  <p:clrMapOvr>
    <a:masterClrMapping/>
  </p:clrMapOvr>
  <p:transition>
    <p:blinds dir="vert"/>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2" descr="Low Voltage Capacitor Unit"/>
          <p:cNvPicPr>
            <a:picLocks noChangeAspect="1" noChangeArrowheads="1"/>
          </p:cNvPicPr>
          <p:nvPr/>
        </p:nvPicPr>
        <p:blipFill>
          <a:blip r:embed="rId2"/>
          <a:srcRect/>
          <a:stretch>
            <a:fillRect/>
          </a:stretch>
        </p:blipFill>
        <p:spPr bwMode="auto">
          <a:xfrm>
            <a:off x="0" y="2133600"/>
            <a:ext cx="4465638" cy="3548063"/>
          </a:xfrm>
          <a:prstGeom prst="rect">
            <a:avLst/>
          </a:prstGeom>
          <a:noFill/>
        </p:spPr>
      </p:pic>
      <p:sp>
        <p:nvSpPr>
          <p:cNvPr id="116739" name="Rectangle 3"/>
          <p:cNvSpPr>
            <a:spLocks noGrp="1" noChangeArrowheads="1"/>
          </p:cNvSpPr>
          <p:nvPr>
            <p:ph type="title"/>
          </p:nvPr>
        </p:nvSpPr>
        <p:spPr/>
        <p:txBody>
          <a:bodyPr/>
          <a:lstStyle/>
          <a:p>
            <a:r>
              <a:rPr lang="en-US" sz="4000"/>
              <a:t>Low Voltage Capacitor Unit –Low Voltage Capacitor</a:t>
            </a:r>
          </a:p>
        </p:txBody>
      </p:sp>
      <p:sp>
        <p:nvSpPr>
          <p:cNvPr id="116740" name="Rectangle 4"/>
          <p:cNvSpPr>
            <a:spLocks noGrp="1" noChangeArrowheads="1"/>
          </p:cNvSpPr>
          <p:nvPr>
            <p:ph type="body" idx="1"/>
          </p:nvPr>
        </p:nvSpPr>
        <p:spPr>
          <a:xfrm>
            <a:off x="4418013" y="2287588"/>
            <a:ext cx="4691062" cy="4525962"/>
          </a:xfrm>
        </p:spPr>
        <p:txBody>
          <a:bodyPr/>
          <a:lstStyle/>
          <a:p>
            <a:r>
              <a:rPr lang="en-US"/>
              <a:t>Cubicle-type automatic capacitor banks are modular in structure.</a:t>
            </a:r>
          </a:p>
        </p:txBody>
      </p:sp>
    </p:spTree>
  </p:cSld>
  <p:clrMapOvr>
    <a:masterClrMapping/>
  </p:clrMapOvr>
  <p:transition>
    <p:dissolv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descr="CMRPR"/>
          <p:cNvPicPr>
            <a:picLocks noChangeAspect="1" noChangeArrowheads="1"/>
          </p:cNvPicPr>
          <p:nvPr/>
        </p:nvPicPr>
        <p:blipFill>
          <a:blip r:embed="rId2"/>
          <a:srcRect/>
          <a:stretch>
            <a:fillRect/>
          </a:stretch>
        </p:blipFill>
        <p:spPr bwMode="auto">
          <a:xfrm>
            <a:off x="1547813" y="620713"/>
            <a:ext cx="2162175" cy="1990725"/>
          </a:xfrm>
          <a:prstGeom prst="rect">
            <a:avLst/>
          </a:prstGeom>
          <a:noFill/>
        </p:spPr>
      </p:pic>
      <p:pic>
        <p:nvPicPr>
          <p:cNvPr id="117763" name="Picture 3" descr="RCFPR"/>
          <p:cNvPicPr>
            <a:picLocks noChangeAspect="1" noChangeArrowheads="1"/>
          </p:cNvPicPr>
          <p:nvPr/>
        </p:nvPicPr>
        <p:blipFill>
          <a:blip r:embed="rId3"/>
          <a:srcRect/>
          <a:stretch>
            <a:fillRect/>
          </a:stretch>
        </p:blipFill>
        <p:spPr bwMode="auto">
          <a:xfrm>
            <a:off x="5795963" y="476250"/>
            <a:ext cx="1981200" cy="2447925"/>
          </a:xfrm>
          <a:prstGeom prst="rect">
            <a:avLst/>
          </a:prstGeom>
          <a:noFill/>
        </p:spPr>
      </p:pic>
      <p:pic>
        <p:nvPicPr>
          <p:cNvPr id="117764" name="Picture 4" descr="MFAA"/>
          <p:cNvPicPr>
            <a:picLocks noChangeAspect="1" noChangeArrowheads="1"/>
          </p:cNvPicPr>
          <p:nvPr/>
        </p:nvPicPr>
        <p:blipFill>
          <a:blip r:embed="rId4"/>
          <a:srcRect/>
          <a:stretch>
            <a:fillRect/>
          </a:stretch>
        </p:blipFill>
        <p:spPr bwMode="auto">
          <a:xfrm>
            <a:off x="2411413" y="4221163"/>
            <a:ext cx="552450" cy="1485900"/>
          </a:xfrm>
          <a:prstGeom prst="rect">
            <a:avLst/>
          </a:prstGeom>
          <a:noFill/>
        </p:spPr>
      </p:pic>
      <p:pic>
        <p:nvPicPr>
          <p:cNvPr id="117765" name="Picture 5" descr="MFHC1"/>
          <p:cNvPicPr>
            <a:picLocks noChangeAspect="1" noChangeArrowheads="1"/>
          </p:cNvPicPr>
          <p:nvPr/>
        </p:nvPicPr>
        <p:blipFill>
          <a:blip r:embed="rId5"/>
          <a:srcRect/>
          <a:stretch>
            <a:fillRect/>
          </a:stretch>
        </p:blipFill>
        <p:spPr bwMode="auto">
          <a:xfrm>
            <a:off x="7380288" y="4365625"/>
            <a:ext cx="561975" cy="1438275"/>
          </a:xfrm>
          <a:prstGeom prst="rect">
            <a:avLst/>
          </a:prstGeom>
          <a:noFill/>
        </p:spPr>
      </p:pic>
      <p:sp>
        <p:nvSpPr>
          <p:cNvPr id="117766" name="Text Box 6"/>
          <p:cNvSpPr txBox="1">
            <a:spLocks noChangeArrowheads="1"/>
          </p:cNvSpPr>
          <p:nvPr/>
        </p:nvSpPr>
        <p:spPr bwMode="auto">
          <a:xfrm>
            <a:off x="1830388" y="2800350"/>
            <a:ext cx="1517650" cy="366713"/>
          </a:xfrm>
          <a:prstGeom prst="rect">
            <a:avLst/>
          </a:prstGeom>
          <a:noFill/>
          <a:ln w="9525" algn="ctr">
            <a:noFill/>
            <a:miter lim="800000"/>
            <a:headEnd/>
            <a:tailEnd/>
          </a:ln>
          <a:effectLst/>
        </p:spPr>
        <p:txBody>
          <a:bodyPr wrap="none">
            <a:spAutoFit/>
          </a:bodyPr>
          <a:lstStyle/>
          <a:p>
            <a:pPr algn="ctr" rtl="1"/>
            <a:r>
              <a:rPr lang="en-US" sz="1800">
                <a:latin typeface="Arial" pitchFamily="34" charset="0"/>
                <a:cs typeface="Arial" pitchFamily="34" charset="0"/>
              </a:rPr>
              <a:t> Series CMR</a:t>
            </a:r>
            <a:r>
              <a:rPr lang="ar-SA" sz="1800">
                <a:latin typeface="Arial" pitchFamily="34" charset="0"/>
                <a:cs typeface="Arial" pitchFamily="34" charset="0"/>
              </a:rPr>
              <a:t> </a:t>
            </a:r>
            <a:endParaRPr lang="en-US" sz="1800">
              <a:latin typeface="Arial" pitchFamily="34" charset="0"/>
              <a:cs typeface="Arial" pitchFamily="34" charset="0"/>
            </a:endParaRPr>
          </a:p>
        </p:txBody>
      </p:sp>
      <p:sp>
        <p:nvSpPr>
          <p:cNvPr id="117767" name="Text Box 7"/>
          <p:cNvSpPr txBox="1">
            <a:spLocks noChangeArrowheads="1"/>
          </p:cNvSpPr>
          <p:nvPr/>
        </p:nvSpPr>
        <p:spPr bwMode="auto">
          <a:xfrm>
            <a:off x="6169025" y="3068638"/>
            <a:ext cx="1403350" cy="366712"/>
          </a:xfrm>
          <a:prstGeom prst="rect">
            <a:avLst/>
          </a:prstGeom>
          <a:noFill/>
          <a:ln w="9525" algn="ctr">
            <a:noFill/>
            <a:miter lim="800000"/>
            <a:headEnd/>
            <a:tailEnd/>
          </a:ln>
          <a:effectLst/>
        </p:spPr>
        <p:txBody>
          <a:bodyPr wrap="none">
            <a:spAutoFit/>
          </a:bodyPr>
          <a:lstStyle/>
          <a:p>
            <a:pPr algn="ctr" rtl="1"/>
            <a:r>
              <a:rPr lang="en-US" sz="1800">
                <a:latin typeface="Arial" pitchFamily="34" charset="0"/>
                <a:cs typeface="Arial" pitchFamily="34" charset="0"/>
              </a:rPr>
              <a:t>Series RCF</a:t>
            </a:r>
          </a:p>
        </p:txBody>
      </p:sp>
      <p:sp>
        <p:nvSpPr>
          <p:cNvPr id="117768" name="Text Box 8"/>
          <p:cNvSpPr txBox="1">
            <a:spLocks noChangeArrowheads="1"/>
          </p:cNvSpPr>
          <p:nvPr/>
        </p:nvSpPr>
        <p:spPr bwMode="auto">
          <a:xfrm>
            <a:off x="2344738" y="5897563"/>
            <a:ext cx="1428750" cy="366712"/>
          </a:xfrm>
          <a:prstGeom prst="rect">
            <a:avLst/>
          </a:prstGeom>
          <a:noFill/>
          <a:ln w="9525" algn="ctr">
            <a:noFill/>
            <a:miter lim="800000"/>
            <a:headEnd/>
            <a:tailEnd/>
          </a:ln>
          <a:effectLst/>
        </p:spPr>
        <p:txBody>
          <a:bodyPr wrap="none">
            <a:spAutoFit/>
          </a:bodyPr>
          <a:lstStyle/>
          <a:p>
            <a:pPr algn="ctr" rtl="1"/>
            <a:r>
              <a:rPr lang="en-US" sz="1800">
                <a:latin typeface="Arial" pitchFamily="34" charset="0"/>
                <a:cs typeface="Arial" pitchFamily="34" charset="0"/>
              </a:rPr>
              <a:t>Series MFA</a:t>
            </a:r>
          </a:p>
        </p:txBody>
      </p:sp>
      <p:sp>
        <p:nvSpPr>
          <p:cNvPr id="117769" name="Text Box 9"/>
          <p:cNvSpPr txBox="1">
            <a:spLocks noChangeArrowheads="1"/>
          </p:cNvSpPr>
          <p:nvPr/>
        </p:nvSpPr>
        <p:spPr bwMode="auto">
          <a:xfrm>
            <a:off x="6943725" y="6040438"/>
            <a:ext cx="1593850" cy="366712"/>
          </a:xfrm>
          <a:prstGeom prst="rect">
            <a:avLst/>
          </a:prstGeom>
          <a:noFill/>
          <a:ln w="9525" algn="ctr">
            <a:noFill/>
            <a:miter lim="800000"/>
            <a:headEnd/>
            <a:tailEnd/>
          </a:ln>
          <a:effectLst/>
        </p:spPr>
        <p:txBody>
          <a:bodyPr wrap="none">
            <a:spAutoFit/>
          </a:bodyPr>
          <a:lstStyle/>
          <a:p>
            <a:pPr algn="ctr" rtl="1"/>
            <a:r>
              <a:rPr lang="en-US" sz="1800">
                <a:latin typeface="Arial" pitchFamily="34" charset="0"/>
                <a:cs typeface="Arial" pitchFamily="34" charset="0"/>
              </a:rPr>
              <a:t>Series MFHC</a:t>
            </a:r>
          </a:p>
        </p:txBody>
      </p:sp>
    </p:spTree>
  </p:cSld>
  <p:clrMapOvr>
    <a:masterClrMapping/>
  </p:clrMapOvr>
  <p:transition>
    <p:dissolv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sz="3200"/>
              <a:t>High Voltage Capacitor Unit –High Voltage Capacitor Units</a:t>
            </a:r>
          </a:p>
        </p:txBody>
      </p:sp>
      <p:sp>
        <p:nvSpPr>
          <p:cNvPr id="118787" name="Rectangle 3"/>
          <p:cNvSpPr>
            <a:spLocks noGrp="1" noChangeArrowheads="1"/>
          </p:cNvSpPr>
          <p:nvPr>
            <p:ph type="body" idx="1"/>
          </p:nvPr>
        </p:nvSpPr>
        <p:spPr>
          <a:xfrm>
            <a:off x="5364163" y="1600200"/>
            <a:ext cx="3322637" cy="4525963"/>
          </a:xfrm>
        </p:spPr>
        <p:txBody>
          <a:bodyPr/>
          <a:lstStyle/>
          <a:p>
            <a:pPr algn="just">
              <a:buFontTx/>
              <a:buNone/>
            </a:pPr>
            <a:r>
              <a:rPr lang="en-US"/>
              <a:t>There are two types of fuses used for capacitors; internal and external.</a:t>
            </a:r>
          </a:p>
        </p:txBody>
      </p:sp>
      <p:pic>
        <p:nvPicPr>
          <p:cNvPr id="118788" name="Picture 4" descr="High Voltage Capacitor Unit"/>
          <p:cNvPicPr>
            <a:picLocks noChangeAspect="1" noChangeArrowheads="1"/>
          </p:cNvPicPr>
          <p:nvPr/>
        </p:nvPicPr>
        <p:blipFill>
          <a:blip r:embed="rId2"/>
          <a:srcRect/>
          <a:stretch>
            <a:fillRect/>
          </a:stretch>
        </p:blipFill>
        <p:spPr bwMode="auto">
          <a:xfrm>
            <a:off x="1403350" y="1916113"/>
            <a:ext cx="2333625" cy="3168650"/>
          </a:xfrm>
          <a:prstGeom prst="rect">
            <a:avLst/>
          </a:prstGeom>
          <a:noFill/>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4"/>
          <p:cNvSpPr>
            <a:spLocks noChangeArrowheads="1"/>
          </p:cNvSpPr>
          <p:nvPr/>
        </p:nvSpPr>
        <p:spPr bwMode="auto">
          <a:xfrm>
            <a:off x="304800" y="642938"/>
            <a:ext cx="8464550" cy="5453062"/>
          </a:xfrm>
          <a:prstGeom prst="rect">
            <a:avLst/>
          </a:prstGeom>
          <a:noFill/>
          <a:ln w="9525">
            <a:noFill/>
            <a:miter lim="800000"/>
            <a:headEnd/>
            <a:tailEnd/>
          </a:ln>
          <a:effectLst/>
        </p:spPr>
        <p:txBody>
          <a:bodyPr>
            <a:spAutoFit/>
          </a:bodyPr>
          <a:lstStyle/>
          <a:p>
            <a:r>
              <a:rPr lang="en-US" sz="3200">
                <a:latin typeface="Arial" pitchFamily="34" charset="0"/>
                <a:cs typeface="Arial" pitchFamily="34" charset="0"/>
              </a:rPr>
              <a:t>This will indicate the performance at the overall plant or process level. The energy manager can compare these performances against past and future levels for a proper energy management. The main part of the energy audit report is energy savings proposals comprising of technical and economic analysis of projects. Looking at the final output, an energy audit can also be defined as a systematic search for energy conservation opportunities.</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sz="3600"/>
              <a:t>High Voltage Capacitor – High Voltage Capacitors</a:t>
            </a:r>
          </a:p>
        </p:txBody>
      </p:sp>
      <p:sp>
        <p:nvSpPr>
          <p:cNvPr id="119811" name="Rectangle 3"/>
          <p:cNvSpPr>
            <a:spLocks noGrp="1" noChangeArrowheads="1"/>
          </p:cNvSpPr>
          <p:nvPr>
            <p:ph type="body" idx="1"/>
          </p:nvPr>
        </p:nvSpPr>
        <p:spPr>
          <a:xfrm>
            <a:off x="4140200" y="1600200"/>
            <a:ext cx="4546600" cy="4525963"/>
          </a:xfrm>
        </p:spPr>
        <p:txBody>
          <a:bodyPr/>
          <a:lstStyle/>
          <a:p>
            <a:pPr algn="just"/>
            <a:r>
              <a:rPr lang="en-US"/>
              <a:t>High Voltage Capacitors One-Phase Units have all-film dielectric and are impregnated with dielectric liquid which is environmentally safe.</a:t>
            </a:r>
          </a:p>
        </p:txBody>
      </p:sp>
      <p:pic>
        <p:nvPicPr>
          <p:cNvPr id="119812" name="Picture 4" descr="High Voltage Capacitors"/>
          <p:cNvPicPr>
            <a:picLocks noChangeAspect="1" noChangeArrowheads="1"/>
          </p:cNvPicPr>
          <p:nvPr/>
        </p:nvPicPr>
        <p:blipFill>
          <a:blip r:embed="rId2"/>
          <a:srcRect/>
          <a:stretch>
            <a:fillRect/>
          </a:stretch>
        </p:blipFill>
        <p:spPr bwMode="auto">
          <a:xfrm>
            <a:off x="755650" y="1628775"/>
            <a:ext cx="2592388" cy="3313113"/>
          </a:xfrm>
          <a:prstGeom prst="rect">
            <a:avLst/>
          </a:prstGeom>
          <a:noFill/>
        </p:spPr>
      </p:pic>
    </p:spTree>
  </p:cSld>
  <p:clrMapOvr>
    <a:masterClrMapping/>
  </p:clrMapOvr>
  <p:transition>
    <p:dissolv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sz="4000"/>
              <a:t>Power Factor Controller – Power Factor Controllers</a:t>
            </a:r>
          </a:p>
        </p:txBody>
      </p:sp>
      <p:sp>
        <p:nvSpPr>
          <p:cNvPr id="123907" name="Rectangle 3"/>
          <p:cNvSpPr>
            <a:spLocks noGrp="1" noChangeArrowheads="1"/>
          </p:cNvSpPr>
          <p:nvPr>
            <p:ph type="body" idx="1"/>
          </p:nvPr>
        </p:nvSpPr>
        <p:spPr>
          <a:xfrm>
            <a:off x="3563938" y="1600200"/>
            <a:ext cx="5122862" cy="4525963"/>
          </a:xfrm>
        </p:spPr>
        <p:txBody>
          <a:bodyPr/>
          <a:lstStyle/>
          <a:p>
            <a:r>
              <a:rPr lang="en-US"/>
              <a:t>Power Factor controllers 6 step or 12 step models are manufactured for the control of the automatic capacitor banks.</a:t>
            </a:r>
          </a:p>
        </p:txBody>
      </p:sp>
      <p:pic>
        <p:nvPicPr>
          <p:cNvPr id="123908" name="Picture 4" descr="Power Factor Controllers"/>
          <p:cNvPicPr>
            <a:picLocks noChangeAspect="1" noChangeArrowheads="1"/>
          </p:cNvPicPr>
          <p:nvPr/>
        </p:nvPicPr>
        <p:blipFill>
          <a:blip r:embed="rId2"/>
          <a:srcRect/>
          <a:stretch>
            <a:fillRect/>
          </a:stretch>
        </p:blipFill>
        <p:spPr bwMode="auto">
          <a:xfrm>
            <a:off x="250825" y="3573463"/>
            <a:ext cx="3240088" cy="2566987"/>
          </a:xfrm>
          <a:prstGeom prst="rect">
            <a:avLst/>
          </a:prstGeom>
          <a:noFill/>
        </p:spPr>
      </p:pic>
    </p:spTree>
  </p:cSld>
  <p:clrMapOvr>
    <a:masterClrMapping/>
  </p:clrMapOvr>
  <p:transition>
    <p:blinds/>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n-US" sz="4000"/>
              <a:t>Power Factor Correction Capacitor PFC </a:t>
            </a:r>
          </a:p>
        </p:txBody>
      </p:sp>
      <p:sp>
        <p:nvSpPr>
          <p:cNvPr id="125955" name="Rectangle 3"/>
          <p:cNvSpPr>
            <a:spLocks noGrp="1" noChangeArrowheads="1"/>
          </p:cNvSpPr>
          <p:nvPr>
            <p:ph type="body" idx="1"/>
          </p:nvPr>
        </p:nvSpPr>
        <p:spPr>
          <a:xfrm>
            <a:off x="2916238" y="1600200"/>
            <a:ext cx="5770562" cy="4525963"/>
          </a:xfrm>
        </p:spPr>
        <p:txBody>
          <a:bodyPr/>
          <a:lstStyle/>
          <a:p>
            <a:r>
              <a:rPr lang="en-US"/>
              <a:t>Automatic capacitor banks are used for central power factor correction at main and group distribution boards.</a:t>
            </a:r>
          </a:p>
        </p:txBody>
      </p:sp>
      <p:pic>
        <p:nvPicPr>
          <p:cNvPr id="125956" name="Picture 4" descr="Power Factor Correction Capacitor"/>
          <p:cNvPicPr>
            <a:picLocks noChangeAspect="1" noChangeArrowheads="1"/>
          </p:cNvPicPr>
          <p:nvPr/>
        </p:nvPicPr>
        <p:blipFill>
          <a:blip r:embed="rId2"/>
          <a:srcRect/>
          <a:stretch>
            <a:fillRect/>
          </a:stretch>
        </p:blipFill>
        <p:spPr bwMode="auto">
          <a:xfrm>
            <a:off x="0" y="3429000"/>
            <a:ext cx="3132138" cy="3063875"/>
          </a:xfrm>
          <a:prstGeom prst="rect">
            <a:avLst/>
          </a:prstGeom>
          <a:noFill/>
        </p:spPr>
      </p:pic>
    </p:spTree>
  </p:cSld>
  <p:clrMapOvr>
    <a:masterClrMapping/>
  </p:clrMapOvr>
  <p:transition>
    <p:blinds/>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p:cNvPicPr>
            <a:picLocks noChangeAspect="1" noChangeArrowheads="1"/>
          </p:cNvPicPr>
          <p:nvPr/>
        </p:nvPicPr>
        <p:blipFill>
          <a:blip r:embed="rId2"/>
          <a:srcRect/>
          <a:stretch>
            <a:fillRect/>
          </a:stretch>
        </p:blipFill>
        <p:spPr bwMode="auto">
          <a:xfrm>
            <a:off x="838200" y="304800"/>
            <a:ext cx="7543800" cy="5867400"/>
          </a:xfrm>
          <a:prstGeom prst="rect">
            <a:avLst/>
          </a:prstGeom>
          <a:noFill/>
          <a:ln w="9525">
            <a:noFill/>
            <a:miter lim="800000"/>
            <a:headEnd/>
            <a:tailEnd/>
          </a:ln>
          <a:effectLst/>
        </p:spPr>
      </p:pic>
      <p:sp>
        <p:nvSpPr>
          <p:cNvPr id="128003" name="Text Box 3"/>
          <p:cNvSpPr txBox="1">
            <a:spLocks noChangeArrowheads="1"/>
          </p:cNvSpPr>
          <p:nvPr/>
        </p:nvSpPr>
        <p:spPr bwMode="auto">
          <a:xfrm>
            <a:off x="914400" y="6172200"/>
            <a:ext cx="7315200" cy="396875"/>
          </a:xfrm>
          <a:prstGeom prst="rect">
            <a:avLst/>
          </a:prstGeom>
          <a:noFill/>
          <a:ln w="9525">
            <a:noFill/>
            <a:miter lim="800000"/>
            <a:headEnd/>
            <a:tailEnd/>
          </a:ln>
          <a:effectLst/>
        </p:spPr>
        <p:txBody>
          <a:bodyPr>
            <a:spAutoFit/>
          </a:bodyPr>
          <a:lstStyle/>
          <a:p>
            <a:pPr algn="ctr">
              <a:spcBef>
                <a:spcPct val="50000"/>
              </a:spcBef>
            </a:pPr>
            <a:r>
              <a:rPr lang="en-US" sz="2000">
                <a:latin typeface="Arial" pitchFamily="34" charset="0"/>
                <a:cs typeface="Arial" pitchFamily="34" charset="0"/>
              </a:rPr>
              <a:t> Different  Locations of capacitor banks</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7" name="WordArt 5"/>
          <p:cNvSpPr>
            <a:spLocks noChangeArrowheads="1" noChangeShapeType="1" noTextEdit="1"/>
          </p:cNvSpPr>
          <p:nvPr/>
        </p:nvSpPr>
        <p:spPr bwMode="auto">
          <a:xfrm>
            <a:off x="609600" y="2066925"/>
            <a:ext cx="7924800" cy="1971675"/>
          </a:xfrm>
          <a:prstGeom prst="rect">
            <a:avLst/>
          </a:prstGeom>
        </p:spPr>
        <p:txBody>
          <a:bodyPr wrap="none" fromWordArt="1">
            <a:prstTxWarp prst="textPlain">
              <a:avLst>
                <a:gd name="adj" fmla="val 50000"/>
              </a:avLst>
            </a:prstTxWarp>
          </a:bodyPr>
          <a:lstStyle/>
          <a:p>
            <a:pPr algn="ctr"/>
            <a:r>
              <a:rPr lang="en-US" kern="10" spc="-360">
                <a:ln w="9525">
                  <a:solidFill>
                    <a:srgbClr val="000000"/>
                  </a:solidFill>
                  <a:round/>
                  <a:headEnd/>
                  <a:tailEnd/>
                </a:ln>
                <a:latin typeface="Times New Roman"/>
                <a:cs typeface="Times New Roman"/>
              </a:rPr>
              <a:t>Determining capacitor</a:t>
            </a:r>
          </a:p>
          <a:p>
            <a:pPr algn="ctr"/>
            <a:r>
              <a:rPr lang="en-US" kern="10" spc="-360">
                <a:ln w="9525">
                  <a:solidFill>
                    <a:srgbClr val="000000"/>
                  </a:solidFill>
                  <a:round/>
                  <a:headEnd/>
                  <a:tailEnd/>
                </a:ln>
                <a:latin typeface="Times New Roman"/>
                <a:cs typeface="Times New Roman"/>
              </a:rPr>
              <a:t>requirements</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8" name="Picture 4"/>
          <p:cNvPicPr>
            <a:picLocks noChangeAspect="1" noChangeArrowheads="1"/>
          </p:cNvPicPr>
          <p:nvPr/>
        </p:nvPicPr>
        <p:blipFill>
          <a:blip r:embed="rId2"/>
          <a:srcRect/>
          <a:stretch>
            <a:fillRect/>
          </a:stretch>
        </p:blipFill>
        <p:spPr bwMode="auto">
          <a:xfrm>
            <a:off x="838200" y="1066800"/>
            <a:ext cx="7589838" cy="4454525"/>
          </a:xfrm>
          <a:prstGeom prst="rect">
            <a:avLst/>
          </a:prstGeom>
          <a:noFill/>
          <a:ln w="9525">
            <a:noFill/>
            <a:miter lim="800000"/>
            <a:headEnd/>
            <a:tailEnd/>
          </a:ln>
          <a:effectLst/>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41" name="Picture 5" descr="untitled"/>
          <p:cNvPicPr>
            <a:picLocks noChangeAspect="1" noChangeArrowheads="1"/>
          </p:cNvPicPr>
          <p:nvPr/>
        </p:nvPicPr>
        <p:blipFill>
          <a:blip r:embed="rId2"/>
          <a:srcRect/>
          <a:stretch>
            <a:fillRect/>
          </a:stretch>
        </p:blipFill>
        <p:spPr bwMode="auto">
          <a:xfrm>
            <a:off x="1524000" y="808038"/>
            <a:ext cx="6400800" cy="5287962"/>
          </a:xfrm>
          <a:prstGeom prst="rect">
            <a:avLst/>
          </a:prstGeom>
          <a:noFill/>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6" name="Picture 6" descr="untitled"/>
          <p:cNvPicPr>
            <a:picLocks noChangeAspect="1" noChangeArrowheads="1"/>
          </p:cNvPicPr>
          <p:nvPr/>
        </p:nvPicPr>
        <p:blipFill>
          <a:blip r:embed="rId2"/>
          <a:srcRect/>
          <a:stretch>
            <a:fillRect/>
          </a:stretch>
        </p:blipFill>
        <p:spPr bwMode="auto">
          <a:xfrm>
            <a:off x="1752600" y="469900"/>
            <a:ext cx="5791200" cy="2806700"/>
          </a:xfrm>
          <a:prstGeom prst="rect">
            <a:avLst/>
          </a:prstGeom>
          <a:noFill/>
        </p:spPr>
      </p:pic>
      <p:pic>
        <p:nvPicPr>
          <p:cNvPr id="143367" name="Picture 7" descr="untitled"/>
          <p:cNvPicPr>
            <a:picLocks noChangeAspect="1" noChangeArrowheads="1"/>
          </p:cNvPicPr>
          <p:nvPr/>
        </p:nvPicPr>
        <p:blipFill>
          <a:blip r:embed="rId3"/>
          <a:srcRect/>
          <a:stretch>
            <a:fillRect/>
          </a:stretch>
        </p:blipFill>
        <p:spPr bwMode="auto">
          <a:xfrm>
            <a:off x="1752600" y="3352800"/>
            <a:ext cx="5873750" cy="2667000"/>
          </a:xfrm>
          <a:prstGeom prst="rect">
            <a:avLst/>
          </a:prstGeom>
          <a:noFill/>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21" name="Picture 5" descr="Power Factor Study"/>
          <p:cNvPicPr>
            <a:picLocks noChangeAspect="1" noChangeArrowheads="1"/>
          </p:cNvPicPr>
          <p:nvPr/>
        </p:nvPicPr>
        <p:blipFill>
          <a:blip r:embed="rId2"/>
          <a:srcRect/>
          <a:stretch>
            <a:fillRect/>
          </a:stretch>
        </p:blipFill>
        <p:spPr bwMode="auto">
          <a:xfrm>
            <a:off x="381000" y="685800"/>
            <a:ext cx="7696200" cy="5637213"/>
          </a:xfrm>
          <a:prstGeom prst="rect">
            <a:avLst/>
          </a:prstGeom>
          <a:noFill/>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9" name="Picture 5" descr="untitled"/>
          <p:cNvPicPr>
            <a:picLocks noChangeAspect="1" noChangeArrowheads="1"/>
          </p:cNvPicPr>
          <p:nvPr/>
        </p:nvPicPr>
        <p:blipFill>
          <a:blip r:embed="rId2"/>
          <a:srcRect/>
          <a:stretch>
            <a:fillRect/>
          </a:stretch>
        </p:blipFill>
        <p:spPr bwMode="auto">
          <a:xfrm>
            <a:off x="685800" y="381000"/>
            <a:ext cx="7410450" cy="6019800"/>
          </a:xfrm>
          <a:prstGeom prst="rect">
            <a:avLst/>
          </a:prstGeom>
          <a:noFill/>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830</TotalTime>
  <Words>2642</Words>
  <Application>Microsoft Office PowerPoint</Application>
  <PresentationFormat>On-screen Show (4:3)</PresentationFormat>
  <Paragraphs>426</Paragraphs>
  <Slides>114</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114</vt:i4>
      </vt:variant>
    </vt:vector>
  </HeadingPairs>
  <TitlesOfParts>
    <vt:vector size="119" baseType="lpstr">
      <vt:lpstr>Arial</vt:lpstr>
      <vt:lpstr>Calibri</vt:lpstr>
      <vt:lpstr>Times New Roman</vt:lpstr>
      <vt:lpstr>Default Design</vt:lpstr>
      <vt:lpstr>Microsoft Equation 3.0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Equipment and appliances requiring reactive energy</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Example (2)</vt:lpstr>
      <vt:lpstr>Slide 64</vt:lpstr>
      <vt:lpstr>Slide 65</vt:lpstr>
      <vt:lpstr>Slide 66</vt:lpstr>
      <vt:lpstr>Slide 67</vt:lpstr>
      <vt:lpstr>Slide 68</vt:lpstr>
      <vt:lpstr>Slide 69</vt:lpstr>
      <vt:lpstr>Slide 70</vt:lpstr>
      <vt:lpstr>Slide 71</vt:lpstr>
      <vt:lpstr>Slide 72</vt:lpstr>
      <vt:lpstr>Slide 73</vt:lpstr>
      <vt:lpstr>معامل القدرة و عقد توريد الطاقة عقد توريد كهرباءعلى الجهد المنخفض حتى 500 كيلو وات</vt:lpstr>
      <vt:lpstr>Slide 75</vt:lpstr>
      <vt:lpstr>عقد توريد كهرباءعلى الجهد المتوسط بقدرةأكبر من  500 كيلو وات</vt:lpstr>
      <vt:lpstr>Slide 77</vt:lpstr>
      <vt:lpstr>Slide 78</vt:lpstr>
      <vt:lpstr>Slide 79</vt:lpstr>
      <vt:lpstr>Slide 80</vt:lpstr>
      <vt:lpstr>Slide 81</vt:lpstr>
      <vt:lpstr>What we will learn:</vt:lpstr>
      <vt:lpstr>Why Apply PFC’s?</vt:lpstr>
      <vt:lpstr>Why do we Install Capacitors?</vt:lpstr>
      <vt:lpstr>Other Benefits:</vt:lpstr>
      <vt:lpstr>Other Benefits:</vt:lpstr>
      <vt:lpstr>Low Voltage Capacitor Unit –Low Voltage Capacitor</vt:lpstr>
      <vt:lpstr>Slide 88</vt:lpstr>
      <vt:lpstr>High Voltage Capacitor Unit –High Voltage Capacitor Units</vt:lpstr>
      <vt:lpstr>High Voltage Capacitor – High Voltage Capacitors</vt:lpstr>
      <vt:lpstr>Power Factor Controller – Power Factor Controllers</vt:lpstr>
      <vt:lpstr>Power Factor Correction Capacitor PFC </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Slide 112</vt:lpstr>
      <vt:lpstr>Slide 113</vt:lpstr>
      <vt:lpstr>Slide 114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ww</dc:creator>
  <cp:lastModifiedBy>admin</cp:lastModifiedBy>
  <cp:revision>121</cp:revision>
  <dcterms:created xsi:type="dcterms:W3CDTF">2008-10-04T20:48:16Z</dcterms:created>
  <dcterms:modified xsi:type="dcterms:W3CDTF">2013-12-03T18:12:53Z</dcterms:modified>
</cp:coreProperties>
</file>