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314" r:id="rId2"/>
    <p:sldId id="256" r:id="rId3"/>
    <p:sldId id="257" r:id="rId4"/>
    <p:sldId id="258" r:id="rId5"/>
    <p:sldId id="259" r:id="rId6"/>
    <p:sldId id="260" r:id="rId7"/>
    <p:sldId id="261" r:id="rId8"/>
    <p:sldId id="262" r:id="rId9"/>
    <p:sldId id="264" r:id="rId10"/>
    <p:sldId id="273" r:id="rId11"/>
    <p:sldId id="271" r:id="rId12"/>
    <p:sldId id="265" r:id="rId13"/>
    <p:sldId id="266" r:id="rId14"/>
    <p:sldId id="267" r:id="rId15"/>
    <p:sldId id="268" r:id="rId16"/>
    <p:sldId id="269" r:id="rId17"/>
    <p:sldId id="270" r:id="rId18"/>
    <p:sldId id="272" r:id="rId19"/>
    <p:sldId id="275" r:id="rId20"/>
    <p:sldId id="290" r:id="rId21"/>
    <p:sldId id="276" r:id="rId22"/>
    <p:sldId id="277" r:id="rId23"/>
    <p:sldId id="278" r:id="rId24"/>
    <p:sldId id="279" r:id="rId25"/>
    <p:sldId id="280" r:id="rId26"/>
    <p:sldId id="281" r:id="rId27"/>
    <p:sldId id="282" r:id="rId28"/>
    <p:sldId id="283" r:id="rId29"/>
    <p:sldId id="284" r:id="rId30"/>
    <p:sldId id="285" r:id="rId31"/>
    <p:sldId id="286" r:id="rId32"/>
    <p:sldId id="289" r:id="rId33"/>
    <p:sldId id="287" r:id="rId34"/>
    <p:sldId id="288"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1" r:id="rId55"/>
    <p:sldId id="310" r:id="rId56"/>
    <p:sldId id="312"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7/26/2019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7/26/2019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n.wikipedia.org/wiki/Conduction_band" TargetMode="External"/><Relationship Id="rId2" Type="http://schemas.openxmlformats.org/officeDocument/2006/relationships/hyperlink" Target="https://en.wikipedia.org/wiki/Crystal_momentum"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en.wikipedia.org/wiki/Valence_band"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IN" dirty="0" smtClean="0"/>
              <a:t>Module -4</a:t>
            </a:r>
            <a:endParaRPr lang="en-GB" dirty="0"/>
          </a:p>
        </p:txBody>
      </p:sp>
      <p:sp>
        <p:nvSpPr>
          <p:cNvPr id="5" name="Subtitle 4"/>
          <p:cNvSpPr>
            <a:spLocks noGrp="1"/>
          </p:cNvSpPr>
          <p:nvPr>
            <p:ph type="subTitle" idx="1"/>
          </p:nvPr>
        </p:nvSpPr>
        <p:spPr>
          <a:xfrm>
            <a:off x="1432560" y="1850064"/>
            <a:ext cx="7025640" cy="4703136"/>
          </a:xfrm>
        </p:spPr>
        <p:txBody>
          <a:bodyPr>
            <a:normAutofit/>
          </a:bodyPr>
          <a:lstStyle/>
          <a:p>
            <a:r>
              <a:rPr lang="en-GB" dirty="0" smtClean="0"/>
              <a:t>Two dimensional electronic system,</a:t>
            </a:r>
          </a:p>
          <a:p>
            <a:r>
              <a:rPr lang="en-GB" dirty="0" smtClean="0"/>
              <a:t>Two dimensional behaviour, </a:t>
            </a:r>
          </a:p>
          <a:p>
            <a:r>
              <a:rPr lang="en-GB" dirty="0" smtClean="0"/>
              <a:t>MOSFET structures, </a:t>
            </a:r>
          </a:p>
          <a:p>
            <a:r>
              <a:rPr lang="en-GB" dirty="0" err="1" smtClean="0"/>
              <a:t>Heterojunctions</a:t>
            </a:r>
            <a:r>
              <a:rPr lang="en-GB" dirty="0" smtClean="0"/>
              <a:t> Quantum wells, </a:t>
            </a:r>
          </a:p>
          <a:p>
            <a:r>
              <a:rPr lang="en-GB" dirty="0" smtClean="0"/>
              <a:t>Modulation doped quantum wells, </a:t>
            </a:r>
          </a:p>
          <a:p>
            <a:r>
              <a:rPr lang="en-GB" dirty="0" smtClean="0"/>
              <a:t>Multiple quantum wells </a:t>
            </a:r>
          </a:p>
          <a:p>
            <a:r>
              <a:rPr lang="en-GB" dirty="0" smtClean="0"/>
              <a:t> The concept of super lattices </a:t>
            </a:r>
            <a:r>
              <a:rPr lang="en-GB" dirty="0" err="1" smtClean="0"/>
              <a:t>Kronig</a:t>
            </a:r>
            <a:r>
              <a:rPr lang="en-GB" dirty="0" smtClean="0"/>
              <a:t> - Penney model of super   lattice. </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Where,</a:t>
            </a:r>
            <a:endParaRPr lang="en-GB" dirty="0"/>
          </a:p>
        </p:txBody>
      </p:sp>
      <p:sp>
        <p:nvSpPr>
          <p:cNvPr id="3" name="Content Placeholder 2"/>
          <p:cNvSpPr>
            <a:spLocks noGrp="1"/>
          </p:cNvSpPr>
          <p:nvPr>
            <p:ph idx="1"/>
          </p:nvPr>
        </p:nvSpPr>
        <p:spPr/>
        <p:txBody>
          <a:bodyPr>
            <a:normAutofit/>
          </a:bodyPr>
          <a:lstStyle/>
          <a:p>
            <a:r>
              <a:rPr lang="en-IN" sz="2400" dirty="0" smtClean="0"/>
              <a:t>Equation for </a:t>
            </a:r>
            <a:r>
              <a:rPr lang="en-IN" sz="2400" i="1" dirty="0" smtClean="0"/>
              <a:t>E</a:t>
            </a:r>
            <a:r>
              <a:rPr lang="en-IN" sz="2400" dirty="0" smtClean="0"/>
              <a:t> represents a parabola in reciprocal space</a:t>
            </a:r>
          </a:p>
          <a:p>
            <a:r>
              <a:rPr lang="en-GB" sz="2400" i="1" dirty="0" err="1" smtClean="0"/>
              <a:t>gv</a:t>
            </a:r>
            <a:r>
              <a:rPr lang="en-GB" sz="2400" i="1" dirty="0" smtClean="0"/>
              <a:t> - </a:t>
            </a:r>
            <a:r>
              <a:rPr lang="en-GB" sz="2400" dirty="0" smtClean="0"/>
              <a:t>conduction band valley degeneracy</a:t>
            </a:r>
          </a:p>
          <a:p>
            <a:endParaRPr lang="en-IN" sz="2400" dirty="0" smtClean="0"/>
          </a:p>
          <a:p>
            <a:r>
              <a:rPr lang="en-IN" sz="2400" dirty="0" smtClean="0"/>
              <a:t>Degeneracy - having more than one quantum states with the same sharply-defined energy. </a:t>
            </a:r>
            <a:r>
              <a:rPr lang="en-IN" sz="2400" dirty="0" err="1" smtClean="0"/>
              <a:t>Eg</a:t>
            </a:r>
            <a:r>
              <a:rPr lang="en-IN" sz="2400" dirty="0" smtClean="0"/>
              <a:t>: there can be a state where an electron is rotating one way around the nucleus and another state of the same energy where it rotates the opposite way.</a:t>
            </a:r>
          </a:p>
          <a:p>
            <a:endParaRPr lang="en-IN" sz="2400" dirty="0" smtClean="0"/>
          </a:p>
          <a:p>
            <a:r>
              <a:rPr lang="en-IN" sz="2400" dirty="0" smtClean="0"/>
              <a:t>If N degenerate states exists; energy level is said to be N fold degenerate</a:t>
            </a:r>
            <a:endParaRPr lang="en-GB" sz="2400" dirty="0" smtClean="0"/>
          </a:p>
          <a:p>
            <a:endParaRPr lang="en-GB"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i="1" dirty="0" err="1" smtClean="0"/>
              <a:t>gv</a:t>
            </a:r>
            <a:r>
              <a:rPr lang="en-GB" sz="4400" i="1" dirty="0" smtClean="0"/>
              <a:t> - </a:t>
            </a:r>
            <a:r>
              <a:rPr lang="en-GB" sz="4400" dirty="0" smtClean="0"/>
              <a:t>conduction band valley</a:t>
            </a:r>
            <a:br>
              <a:rPr lang="en-GB" sz="4400" dirty="0" smtClean="0"/>
            </a:br>
            <a:r>
              <a:rPr lang="en-GB" sz="4400" dirty="0" smtClean="0"/>
              <a:t>degeneracy</a:t>
            </a:r>
            <a:endParaRPr lang="en-GB" dirty="0"/>
          </a:p>
        </p:txBody>
      </p:sp>
      <p:sp>
        <p:nvSpPr>
          <p:cNvPr id="3" name="Content Placeholder 2"/>
          <p:cNvSpPr>
            <a:spLocks noGrp="1"/>
          </p:cNvSpPr>
          <p:nvPr>
            <p:ph idx="1"/>
          </p:nvPr>
        </p:nvSpPr>
        <p:spPr>
          <a:xfrm>
            <a:off x="1066800" y="1447800"/>
            <a:ext cx="8077200" cy="5181600"/>
          </a:xfrm>
        </p:spPr>
        <p:txBody>
          <a:bodyPr>
            <a:noAutofit/>
          </a:bodyPr>
          <a:lstStyle/>
          <a:p>
            <a:pPr>
              <a:buNone/>
            </a:pPr>
            <a:endParaRPr lang="en-IN" sz="2400" dirty="0" smtClean="0">
              <a:latin typeface="Times New Roman" pitchFamily="18" charset="0"/>
              <a:cs typeface="Times New Roman" pitchFamily="18" charset="0"/>
            </a:endParaRPr>
          </a:p>
          <a:p>
            <a:r>
              <a:rPr lang="en-IN" sz="2400" dirty="0" smtClean="0">
                <a:latin typeface="Times New Roman" pitchFamily="18" charset="0"/>
                <a:cs typeface="Times New Roman" pitchFamily="18" charset="0"/>
              </a:rPr>
              <a:t>Degeneracy arises from the fact that constant energy surfaces (loci of all k-points having same energy in CB) of the silicon conduction band are formed by six ellipsoids in the </a:t>
            </a:r>
            <a:r>
              <a:rPr lang="en-IN" sz="2400" i="1" dirty="0" smtClean="0">
                <a:latin typeface="Times New Roman" pitchFamily="18" charset="0"/>
                <a:cs typeface="Times New Roman" pitchFamily="18" charset="0"/>
              </a:rPr>
              <a:t>&lt;001&gt; direction of momentum space</a:t>
            </a:r>
          </a:p>
          <a:p>
            <a:endParaRPr lang="en-IN" sz="2400" dirty="0" smtClean="0">
              <a:latin typeface="Times New Roman" pitchFamily="18" charset="0"/>
              <a:cs typeface="Times New Roman" pitchFamily="18" charset="0"/>
            </a:endParaRPr>
          </a:p>
          <a:p>
            <a:r>
              <a:rPr lang="en-IN" sz="2400" dirty="0" smtClean="0">
                <a:latin typeface="Times New Roman" pitchFamily="18" charset="0"/>
                <a:cs typeface="Times New Roman" pitchFamily="18" charset="0"/>
              </a:rPr>
              <a:t>constant energy surface is an ellipsoid - a surface that may be obtained from a sphere by deforming it by means of directional scaling.</a:t>
            </a:r>
          </a:p>
          <a:p>
            <a:endParaRPr lang="en-IN" sz="2400" i="1" dirty="0" smtClean="0">
              <a:latin typeface="Times New Roman" pitchFamily="18" charset="0"/>
              <a:cs typeface="Times New Roman" pitchFamily="18" charset="0"/>
            </a:endParaRPr>
          </a:p>
          <a:p>
            <a:endParaRPr lang="en-GB" sz="2400" dirty="0" smtClean="0">
              <a:latin typeface="Times New Roman" pitchFamily="18" charset="0"/>
              <a:cs typeface="Times New Roman" pitchFamily="18" charset="0"/>
            </a:endParaRPr>
          </a:p>
          <a:p>
            <a:endParaRPr lang="en-GB"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i="1" dirty="0" err="1" smtClean="0"/>
              <a:t>gv</a:t>
            </a:r>
            <a:r>
              <a:rPr lang="en-GB" sz="3600" i="1" dirty="0" smtClean="0"/>
              <a:t> - </a:t>
            </a:r>
            <a:r>
              <a:rPr lang="en-GB" sz="3600" dirty="0" smtClean="0"/>
              <a:t>conduction band valley</a:t>
            </a:r>
            <a:br>
              <a:rPr lang="en-GB" sz="3600" dirty="0" smtClean="0"/>
            </a:br>
            <a:r>
              <a:rPr lang="en-GB" sz="3600" dirty="0" smtClean="0"/>
              <a:t>degeneracy</a:t>
            </a:r>
            <a:endParaRPr lang="en-GB" sz="3600" dirty="0"/>
          </a:p>
        </p:txBody>
      </p:sp>
      <p:pic>
        <p:nvPicPr>
          <p:cNvPr id="5122" name="Picture 2"/>
          <p:cNvPicPr>
            <a:picLocks noGrp="1" noChangeAspect="1" noChangeArrowheads="1"/>
          </p:cNvPicPr>
          <p:nvPr>
            <p:ph sz="half" idx="1"/>
          </p:nvPr>
        </p:nvPicPr>
        <p:blipFill>
          <a:blip r:embed="rId2"/>
          <a:stretch>
            <a:fillRect/>
          </a:stretch>
        </p:blipFill>
        <p:spPr bwMode="auto">
          <a:xfrm>
            <a:off x="5029200" y="2743200"/>
            <a:ext cx="3657600" cy="2971800"/>
          </a:xfrm>
          <a:prstGeom prst="rect">
            <a:avLst/>
          </a:prstGeom>
          <a:noFill/>
          <a:ln w="9525">
            <a:noFill/>
            <a:miter lim="800000"/>
            <a:headEnd/>
            <a:tailEnd/>
          </a:ln>
          <a:effectLst/>
        </p:spPr>
      </p:pic>
      <p:pic>
        <p:nvPicPr>
          <p:cNvPr id="6145" name="Picture 1"/>
          <p:cNvPicPr>
            <a:picLocks noGrp="1" noChangeAspect="1" noChangeArrowheads="1"/>
          </p:cNvPicPr>
          <p:nvPr>
            <p:ph sz="half" idx="2"/>
          </p:nvPr>
        </p:nvPicPr>
        <p:blipFill>
          <a:blip r:embed="rId3"/>
          <a:srcRect/>
          <a:stretch>
            <a:fillRect/>
          </a:stretch>
        </p:blipFill>
        <p:spPr bwMode="auto">
          <a:xfrm>
            <a:off x="1524000" y="2514600"/>
            <a:ext cx="3657600" cy="350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Autofit/>
          </a:bodyPr>
          <a:lstStyle/>
          <a:p>
            <a:r>
              <a:rPr lang="en-IN" sz="2400" dirty="0" smtClean="0"/>
              <a:t>The long axis of the ellipsoid corresponds to the longitudinal effective mass </a:t>
            </a:r>
            <a:r>
              <a:rPr lang="en-IN" sz="2400" dirty="0" err="1" smtClean="0"/>
              <a:t>m</a:t>
            </a:r>
            <a:r>
              <a:rPr lang="en-IN" sz="2400" baseline="30000" dirty="0" err="1" smtClean="0"/>
              <a:t>∗</a:t>
            </a:r>
            <a:r>
              <a:rPr lang="en-IN" sz="2400" baseline="-25000" dirty="0" err="1" smtClean="0"/>
              <a:t>L</a:t>
            </a:r>
            <a:r>
              <a:rPr lang="en-IN" sz="2400" dirty="0" smtClean="0"/>
              <a:t> = 0.91m0 and the two equal short axes to the transversal effective mass </a:t>
            </a:r>
            <a:r>
              <a:rPr lang="en-IN" sz="2400" dirty="0" err="1" smtClean="0"/>
              <a:t>m</a:t>
            </a:r>
            <a:r>
              <a:rPr lang="en-IN" sz="2400" baseline="30000" dirty="0" err="1" smtClean="0"/>
              <a:t>∗</a:t>
            </a:r>
            <a:r>
              <a:rPr lang="en-IN" sz="2400" baseline="-25000" dirty="0" err="1" smtClean="0"/>
              <a:t>T</a:t>
            </a:r>
            <a:r>
              <a:rPr lang="en-IN" sz="2400" dirty="0" smtClean="0"/>
              <a:t> = 0.19m0</a:t>
            </a:r>
          </a:p>
          <a:p>
            <a:r>
              <a:rPr lang="en-IN" sz="2400" dirty="0" smtClean="0"/>
              <a:t>Therefore, there are two conduction band minima corresponding to the heavy effective mass and four to the light one.</a:t>
            </a:r>
          </a:p>
          <a:p>
            <a:r>
              <a:rPr lang="en-IN" sz="2400" dirty="0" smtClean="0"/>
              <a:t>neglecting coupling of the electrons in the various conduction band minima, two different </a:t>
            </a:r>
            <a:r>
              <a:rPr lang="en-IN" sz="2400" dirty="0" err="1" smtClean="0"/>
              <a:t>subband</a:t>
            </a:r>
            <a:r>
              <a:rPr lang="en-IN" sz="2400" dirty="0" smtClean="0"/>
              <a:t> values for the Si &lt;001&gt; exist. </a:t>
            </a:r>
            <a:endParaRPr lang="en-GB"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6146" name="Picture 2"/>
          <p:cNvPicPr>
            <a:picLocks noChangeAspect="1" noChangeArrowheads="1"/>
          </p:cNvPicPr>
          <p:nvPr/>
        </p:nvPicPr>
        <p:blipFill>
          <a:blip r:embed="rId2"/>
          <a:srcRect/>
          <a:stretch>
            <a:fillRect/>
          </a:stretch>
        </p:blipFill>
        <p:spPr bwMode="auto">
          <a:xfrm>
            <a:off x="128588" y="1504950"/>
            <a:ext cx="8886825" cy="3848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7170" name="Picture 2"/>
          <p:cNvPicPr>
            <a:picLocks noChangeAspect="1" noChangeArrowheads="1"/>
          </p:cNvPicPr>
          <p:nvPr/>
        </p:nvPicPr>
        <p:blipFill>
          <a:blip r:embed="rId2"/>
          <a:srcRect/>
          <a:stretch>
            <a:fillRect/>
          </a:stretch>
        </p:blipFill>
        <p:spPr bwMode="auto">
          <a:xfrm>
            <a:off x="1600200" y="1676400"/>
            <a:ext cx="6705600" cy="37700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194" name="Picture 2"/>
          <p:cNvPicPr>
            <a:picLocks noGrp="1" noChangeAspect="1" noChangeArrowheads="1"/>
          </p:cNvPicPr>
          <p:nvPr>
            <p:ph idx="1"/>
          </p:nvPr>
        </p:nvPicPr>
        <p:blipFill>
          <a:blip r:embed="rId2"/>
          <a:srcRect/>
          <a:stretch>
            <a:fillRect/>
          </a:stretch>
        </p:blipFill>
        <p:spPr bwMode="auto">
          <a:xfrm>
            <a:off x="1066800" y="1828800"/>
            <a:ext cx="7499350" cy="4216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7500" lnSpcReduction="20000"/>
          </a:bodyPr>
          <a:lstStyle/>
          <a:p>
            <a:r>
              <a:rPr lang="en-IN" dirty="0" smtClean="0"/>
              <a:t>BZ- Primitive cell (min. volume cell) in reciprocal space</a:t>
            </a:r>
          </a:p>
          <a:p>
            <a:r>
              <a:rPr lang="en-IN" dirty="0" smtClean="0"/>
              <a:t>Ellipsoid = </a:t>
            </a:r>
          </a:p>
          <a:p>
            <a:endParaRPr lang="en-IN" dirty="0" smtClean="0"/>
          </a:p>
          <a:p>
            <a:r>
              <a:rPr lang="en-IN" dirty="0" smtClean="0"/>
              <a:t>Momentum space – set of all momentum vector a physical system can have</a:t>
            </a:r>
          </a:p>
          <a:p>
            <a:r>
              <a:rPr lang="en-IN" dirty="0" smtClean="0"/>
              <a:t>In SCs- bands are parabolic but Constant energy surface are ellipsoid</a:t>
            </a:r>
          </a:p>
          <a:p>
            <a:endParaRPr lang="en-IN" dirty="0" smtClean="0"/>
          </a:p>
          <a:p>
            <a:r>
              <a:rPr lang="en-IN" dirty="0" smtClean="0"/>
              <a:t>The band gap is called "direct" if the </a:t>
            </a:r>
            <a:r>
              <a:rPr lang="en-IN" dirty="0" smtClean="0">
                <a:hlinkClick r:id="rId2" tooltip="Crystal momentum"/>
              </a:rPr>
              <a:t>crystal momentum</a:t>
            </a:r>
            <a:r>
              <a:rPr lang="en-IN" dirty="0" smtClean="0"/>
              <a:t> of electrons and holes is the same in both the </a:t>
            </a:r>
            <a:r>
              <a:rPr lang="en-IN" dirty="0" smtClean="0">
                <a:hlinkClick r:id="rId3" tooltip="Conduction band"/>
              </a:rPr>
              <a:t>conduction band</a:t>
            </a:r>
            <a:r>
              <a:rPr lang="en-IN" dirty="0" smtClean="0"/>
              <a:t> and the </a:t>
            </a:r>
            <a:r>
              <a:rPr lang="en-IN" dirty="0" smtClean="0">
                <a:hlinkClick r:id="rId4" tooltip="Valence band"/>
              </a:rPr>
              <a:t>valence band</a:t>
            </a:r>
            <a:r>
              <a:rPr lang="en-IN" dirty="0" smtClean="0"/>
              <a:t>; </a:t>
            </a:r>
          </a:p>
          <a:p>
            <a:r>
              <a:rPr lang="en-IN" dirty="0" smtClean="0"/>
              <a:t>Valley – CB minima</a:t>
            </a:r>
            <a:endParaRPr lang="en-GB"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027"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810000" y="1981200"/>
            <a:ext cx="2133600" cy="7112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200" b="1" u="sng" dirty="0" smtClean="0"/>
              <a:t>Energies of electrons in valleys perpendicular / parallel to the interfaces.</a:t>
            </a:r>
            <a:endParaRPr lang="en-GB" sz="3200" dirty="0"/>
          </a:p>
        </p:txBody>
      </p:sp>
      <p:sp>
        <p:nvSpPr>
          <p:cNvPr id="3" name="Content Placeholder 2"/>
          <p:cNvSpPr>
            <a:spLocks noGrp="1"/>
          </p:cNvSpPr>
          <p:nvPr>
            <p:ph sz="half" idx="1"/>
          </p:nvPr>
        </p:nvSpPr>
        <p:spPr/>
        <p:txBody>
          <a:bodyPr>
            <a:normAutofit fontScale="92500" lnSpcReduction="10000"/>
          </a:bodyPr>
          <a:lstStyle/>
          <a:p>
            <a:pPr>
              <a:buNone/>
            </a:pPr>
            <a:r>
              <a:rPr lang="en-IN" sz="2400" b="1" u="sng" dirty="0" smtClean="0"/>
              <a:t>Case 1: Electrons in valleys perpendicular to the interfaces.</a:t>
            </a:r>
            <a:endParaRPr lang="en-IN" sz="2400" dirty="0" smtClean="0"/>
          </a:p>
          <a:p>
            <a:pPr>
              <a:buNone/>
            </a:pPr>
            <a:r>
              <a:rPr lang="en-IN" sz="2400" dirty="0" smtClean="0"/>
              <a:t>The effective mass which enters Eq. for </a:t>
            </a:r>
          </a:p>
          <a:p>
            <a:pPr>
              <a:buNone/>
            </a:pPr>
            <a:endParaRPr lang="en-IN" sz="2400" dirty="0" smtClean="0"/>
          </a:p>
          <a:p>
            <a:pPr>
              <a:buNone/>
            </a:pPr>
            <a:r>
              <a:rPr lang="en-IN" sz="2400" i="1" dirty="0" smtClean="0"/>
              <a:t>  En</a:t>
            </a:r>
            <a:r>
              <a:rPr lang="en-IN" sz="2400" dirty="0" smtClean="0"/>
              <a:t> = </a:t>
            </a:r>
            <a:r>
              <a:rPr lang="en-IN" sz="2400" i="1" dirty="0" smtClean="0"/>
              <a:t>.          &amp;</a:t>
            </a:r>
          </a:p>
          <a:p>
            <a:pPr>
              <a:buNone/>
            </a:pPr>
            <a:r>
              <a:rPr lang="en-IN" sz="2400" i="1" dirty="0" smtClean="0"/>
              <a:t>  </a:t>
            </a:r>
          </a:p>
          <a:p>
            <a:pPr>
              <a:buNone/>
            </a:pPr>
            <a:endParaRPr lang="en-IN" sz="2400" i="1" dirty="0" smtClean="0"/>
          </a:p>
          <a:p>
            <a:pPr>
              <a:buNone/>
            </a:pPr>
            <a:endParaRPr lang="en-IN" sz="2400" i="1" dirty="0" smtClean="0"/>
          </a:p>
          <a:p>
            <a:pPr>
              <a:buNone/>
            </a:pPr>
            <a:r>
              <a:rPr lang="en-IN" sz="2400" i="1" dirty="0" smtClean="0"/>
              <a:t>  </a:t>
            </a:r>
            <a:r>
              <a:rPr lang="en-IN" sz="2400" i="1" dirty="0" err="1" smtClean="0"/>
              <a:t>gv</a:t>
            </a:r>
            <a:r>
              <a:rPr lang="en-IN" sz="2400" i="1" dirty="0" smtClean="0"/>
              <a:t> = 2. </a:t>
            </a:r>
          </a:p>
          <a:p>
            <a:pPr>
              <a:buNone/>
            </a:pPr>
            <a:r>
              <a:rPr lang="en-IN" sz="2400" i="1" dirty="0" smtClean="0"/>
              <a:t>This results in sub bands of lower energy</a:t>
            </a:r>
            <a:endParaRPr lang="en-GB" sz="2400" dirty="0"/>
          </a:p>
        </p:txBody>
      </p:sp>
      <p:sp>
        <p:nvSpPr>
          <p:cNvPr id="15" name="Content Placeholder 14"/>
          <p:cNvSpPr>
            <a:spLocks noGrp="1"/>
          </p:cNvSpPr>
          <p:nvPr>
            <p:ph sz="half" idx="2"/>
          </p:nvPr>
        </p:nvSpPr>
        <p:spPr/>
        <p:txBody>
          <a:bodyPr>
            <a:normAutofit fontScale="92500" lnSpcReduction="10000"/>
          </a:bodyPr>
          <a:lstStyle/>
          <a:p>
            <a:r>
              <a:rPr lang="en-IN" b="1" u="sng" dirty="0" smtClean="0"/>
              <a:t>Case 1I: Electrons in valleys parallel to the interfaces.</a:t>
            </a:r>
          </a:p>
          <a:p>
            <a:endParaRPr lang="en-IN" b="1" u="sng" dirty="0" smtClean="0"/>
          </a:p>
          <a:p>
            <a:r>
              <a:rPr lang="en-IN" i="1" dirty="0" smtClean="0"/>
              <a:t>En</a:t>
            </a:r>
            <a:r>
              <a:rPr lang="en-IN" dirty="0" smtClean="0"/>
              <a:t> =           and   </a:t>
            </a:r>
          </a:p>
          <a:p>
            <a:pPr>
              <a:buNone/>
            </a:pPr>
            <a:r>
              <a:rPr lang="en-IN" i="1" dirty="0" smtClean="0"/>
              <a:t>    </a:t>
            </a:r>
            <a:r>
              <a:rPr lang="en-IN" i="1" dirty="0" err="1" smtClean="0"/>
              <a:t>gv</a:t>
            </a:r>
            <a:r>
              <a:rPr lang="en-IN" i="1" dirty="0" smtClean="0"/>
              <a:t> = 4.</a:t>
            </a:r>
            <a:endParaRPr lang="en-GB" dirty="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86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86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0" name="Picture 9"/>
          <p:cNvPicPr/>
          <p:nvPr/>
        </p:nvPicPr>
        <p:blipFill>
          <a:blip r:embed="rId2"/>
          <a:srcRect/>
          <a:stretch>
            <a:fillRect/>
          </a:stretch>
        </p:blipFill>
        <p:spPr bwMode="auto">
          <a:xfrm>
            <a:off x="1905000" y="4114800"/>
            <a:ext cx="1809750" cy="676275"/>
          </a:xfrm>
          <a:prstGeom prst="rect">
            <a:avLst/>
          </a:prstGeom>
          <a:noFill/>
          <a:ln w="9525">
            <a:noFill/>
            <a:miter lim="800000"/>
            <a:headEnd/>
            <a:tailEnd/>
          </a:ln>
        </p:spPr>
      </p:pic>
      <p:pic>
        <p:nvPicPr>
          <p:cNvPr id="11" name="Picture 10"/>
          <p:cNvPicPr/>
          <p:nvPr/>
        </p:nvPicPr>
        <p:blipFill>
          <a:blip r:embed="rId3"/>
          <a:srcRect/>
          <a:stretch>
            <a:fillRect/>
          </a:stretch>
        </p:blipFill>
        <p:spPr bwMode="auto">
          <a:xfrm>
            <a:off x="2362200" y="3505200"/>
            <a:ext cx="609600" cy="533400"/>
          </a:xfrm>
          <a:prstGeom prst="rect">
            <a:avLst/>
          </a:prstGeom>
          <a:noFill/>
          <a:ln w="9525">
            <a:noFill/>
            <a:miter lim="800000"/>
            <a:headEnd/>
            <a:tailEnd/>
          </a:ln>
        </p:spPr>
      </p:pic>
      <p:pic>
        <p:nvPicPr>
          <p:cNvPr id="16" name="Picture 15"/>
          <p:cNvPicPr/>
          <p:nvPr/>
        </p:nvPicPr>
        <p:blipFill>
          <a:blip r:embed="rId4"/>
          <a:srcRect/>
          <a:stretch>
            <a:fillRect/>
          </a:stretch>
        </p:blipFill>
        <p:spPr bwMode="auto">
          <a:xfrm>
            <a:off x="6400800" y="3124200"/>
            <a:ext cx="60960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400" dirty="0" smtClean="0"/>
              <a:t>Results obtained for the energies of a Si-MOSFET with the insulating oxide grown over a </a:t>
            </a:r>
            <a:r>
              <a:rPr lang="en-IN" sz="2400" i="1" dirty="0" smtClean="0"/>
              <a:t>&lt;001&gt; silicon surface</a:t>
            </a:r>
            <a:endParaRPr lang="en-GB" sz="2400" dirty="0"/>
          </a:p>
        </p:txBody>
      </p:sp>
      <p:pic>
        <p:nvPicPr>
          <p:cNvPr id="31746" name="Picture 2"/>
          <p:cNvPicPr>
            <a:picLocks noGrp="1" noChangeAspect="1" noChangeArrowheads="1"/>
          </p:cNvPicPr>
          <p:nvPr>
            <p:ph sz="half" idx="1"/>
          </p:nvPr>
        </p:nvPicPr>
        <p:blipFill>
          <a:blip r:embed="rId2"/>
          <a:stretch>
            <a:fillRect/>
          </a:stretch>
        </p:blipFill>
        <p:spPr bwMode="auto">
          <a:xfrm>
            <a:off x="381000" y="1600200"/>
            <a:ext cx="5257800" cy="4800599"/>
          </a:xfrm>
          <a:prstGeom prst="rect">
            <a:avLst/>
          </a:prstGeom>
          <a:noFill/>
          <a:ln w="9525">
            <a:noFill/>
            <a:miter lim="800000"/>
            <a:headEnd/>
            <a:tailEnd/>
          </a:ln>
          <a:effectLst/>
        </p:spPr>
      </p:pic>
      <p:sp>
        <p:nvSpPr>
          <p:cNvPr id="5" name="Content Placeholder 4"/>
          <p:cNvSpPr>
            <a:spLocks noGrp="1"/>
          </p:cNvSpPr>
          <p:nvPr>
            <p:ph sz="half" idx="2"/>
          </p:nvPr>
        </p:nvSpPr>
        <p:spPr/>
        <p:txBody>
          <a:bodyPr/>
          <a:lstStyle/>
          <a:p>
            <a:r>
              <a:rPr lang="en-IN" dirty="0" smtClean="0"/>
              <a:t>self-consistent numerical solution of Schrödinger and Poisson equations using </a:t>
            </a:r>
            <a:r>
              <a:rPr lang="en-GB" dirty="0" smtClean="0"/>
              <a:t>the parameters</a:t>
            </a:r>
          </a:p>
          <a:p>
            <a:endParaRPr lang="en-GB" dirty="0"/>
          </a:p>
        </p:txBody>
      </p:sp>
      <p:pic>
        <p:nvPicPr>
          <p:cNvPr id="6" name="Picture 5"/>
          <p:cNvPicPr/>
          <p:nvPr/>
        </p:nvPicPr>
        <p:blipFill>
          <a:blip r:embed="rId3"/>
          <a:srcRect/>
          <a:stretch>
            <a:fillRect/>
          </a:stretch>
        </p:blipFill>
        <p:spPr bwMode="auto">
          <a:xfrm>
            <a:off x="5791200" y="3733800"/>
            <a:ext cx="243840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smtClean="0"/>
              <a:t>Introduction</a:t>
            </a:r>
            <a:endParaRPr lang="en-GB" dirty="0"/>
          </a:p>
        </p:txBody>
      </p:sp>
      <p:sp>
        <p:nvSpPr>
          <p:cNvPr id="5" name="Content Placeholder 4"/>
          <p:cNvSpPr>
            <a:spLocks noGrp="1"/>
          </p:cNvSpPr>
          <p:nvPr>
            <p:ph idx="1"/>
          </p:nvPr>
        </p:nvSpPr>
        <p:spPr/>
        <p:txBody>
          <a:bodyPr>
            <a:normAutofit/>
          </a:bodyPr>
          <a:lstStyle/>
          <a:p>
            <a:r>
              <a:rPr lang="en-GB" sz="2400" dirty="0" smtClean="0"/>
              <a:t>Study : nanostructures or devices formed </a:t>
            </a:r>
            <a:r>
              <a:rPr lang="en-IN" sz="2400" dirty="0" smtClean="0"/>
              <a:t>by one or several </a:t>
            </a:r>
            <a:r>
              <a:rPr lang="en-IN" sz="2400" dirty="0" err="1" smtClean="0"/>
              <a:t>heterojunctions</a:t>
            </a:r>
            <a:endParaRPr lang="en-IN" sz="2400" dirty="0" smtClean="0"/>
          </a:p>
          <a:p>
            <a:r>
              <a:rPr lang="en-IN" sz="2400" dirty="0" smtClean="0"/>
              <a:t>These devices can be constructed from basic structures - </a:t>
            </a:r>
            <a:r>
              <a:rPr lang="en-IN" sz="2400" dirty="0" err="1" smtClean="0"/>
              <a:t>heterojunctions</a:t>
            </a:r>
            <a:r>
              <a:rPr lang="en-IN" sz="2400" dirty="0" smtClean="0"/>
              <a:t>, </a:t>
            </a:r>
            <a:r>
              <a:rPr lang="en-GB" sz="2400" dirty="0" smtClean="0"/>
              <a:t>MOS structures.</a:t>
            </a:r>
          </a:p>
          <a:p>
            <a:r>
              <a:rPr lang="en-IN" sz="2400" dirty="0" smtClean="0"/>
              <a:t>provide electrons with a potential well for electrons of nano metric size at the junction.</a:t>
            </a:r>
            <a:endParaRPr lang="en-GB" sz="2400" dirty="0" smtClean="0"/>
          </a:p>
          <a:p>
            <a:endParaRPr lang="en-IN" sz="2400" dirty="0" smtClean="0"/>
          </a:p>
          <a:p>
            <a:pPr>
              <a:buNone/>
            </a:pPr>
            <a:endParaRPr lang="en-GB"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pic>
        <p:nvPicPr>
          <p:cNvPr id="7" name="Picture 2"/>
          <p:cNvPicPr>
            <a:picLocks noGrp="1" noChangeAspect="1" noChangeArrowheads="1"/>
          </p:cNvPicPr>
          <p:nvPr>
            <p:ph idx="1"/>
          </p:nvPr>
        </p:nvPicPr>
        <p:blipFill>
          <a:blip r:embed="rId2"/>
          <a:stretch>
            <a:fillRect/>
          </a:stretch>
        </p:blipFill>
        <p:spPr bwMode="auto">
          <a:xfrm>
            <a:off x="2172904" y="1447799"/>
            <a:ext cx="6971096" cy="55555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N" dirty="0" err="1" smtClean="0"/>
              <a:t>Hetreojunctions</a:t>
            </a:r>
            <a:endParaRPr lang="en-GB" dirty="0"/>
          </a:p>
        </p:txBody>
      </p:sp>
      <p:sp>
        <p:nvSpPr>
          <p:cNvPr id="7" name="Text Placeholder 6"/>
          <p:cNvSpPr>
            <a:spLocks noGrp="1"/>
          </p:cNvSpPr>
          <p:nvPr>
            <p:ph type="body" idx="2"/>
          </p:nvPr>
        </p:nvSpPr>
        <p:spPr>
          <a:xfrm>
            <a:off x="457200" y="1406964"/>
            <a:ext cx="8382000" cy="1717236"/>
          </a:xfrm>
        </p:spPr>
        <p:txBody>
          <a:bodyPr>
            <a:normAutofit/>
          </a:bodyPr>
          <a:lstStyle/>
          <a:p>
            <a:pPr>
              <a:buFont typeface="Arial" pitchFamily="34" charset="0"/>
              <a:buChar char="•"/>
            </a:pPr>
            <a:r>
              <a:rPr lang="en-IN" sz="2400" dirty="0" smtClean="0"/>
              <a:t>interfaces between two semiconductors of different gaps</a:t>
            </a:r>
          </a:p>
          <a:p>
            <a:pPr>
              <a:buFont typeface="Arial" pitchFamily="34" charset="0"/>
              <a:buChar char="•"/>
            </a:pPr>
            <a:r>
              <a:rPr lang="en-IN" sz="2400" dirty="0" smtClean="0"/>
              <a:t>most versatile building blocks of electronic devices, especially those based on </a:t>
            </a:r>
            <a:r>
              <a:rPr lang="en-GB" sz="2400" dirty="0" smtClean="0"/>
              <a:t>III-V compounds.</a:t>
            </a:r>
            <a:endParaRPr lang="en-GB" sz="2400" dirty="0"/>
          </a:p>
        </p:txBody>
      </p:sp>
      <p:sp>
        <p:nvSpPr>
          <p:cNvPr id="6" name="Content Placeholder 5"/>
          <p:cNvSpPr>
            <a:spLocks noGrp="1"/>
          </p:cNvSpPr>
          <p:nvPr>
            <p:ph sz="half" idx="1"/>
          </p:nvPr>
        </p:nvSpPr>
        <p:spPr/>
        <p:txBody>
          <a:bodyPr/>
          <a:lstStyle/>
          <a:p>
            <a:endParaRPr lang="en-GB" dirty="0" smtClean="0"/>
          </a:p>
          <a:p>
            <a:endParaRPr lang="en-GB" dirty="0"/>
          </a:p>
        </p:txBody>
      </p:sp>
      <p:pic>
        <p:nvPicPr>
          <p:cNvPr id="32770" name="Picture 2"/>
          <p:cNvPicPr>
            <a:picLocks noChangeAspect="1" noChangeArrowheads="1"/>
          </p:cNvPicPr>
          <p:nvPr/>
        </p:nvPicPr>
        <p:blipFill>
          <a:blip r:embed="rId2"/>
          <a:srcRect/>
          <a:stretch>
            <a:fillRect/>
          </a:stretch>
        </p:blipFill>
        <p:spPr bwMode="auto">
          <a:xfrm>
            <a:off x="3429000" y="3200400"/>
            <a:ext cx="3810000" cy="29899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N" sz="4400" dirty="0" smtClean="0"/>
              <a:t>Al</a:t>
            </a:r>
            <a:r>
              <a:rPr lang="en-IN" sz="4400" i="1" baseline="-25000" dirty="0" smtClean="0"/>
              <a:t>x</a:t>
            </a:r>
            <a:r>
              <a:rPr lang="en-IN" sz="4400" i="1" dirty="0" smtClean="0"/>
              <a:t>Ga</a:t>
            </a:r>
            <a:r>
              <a:rPr lang="en-IN" sz="4400" i="1" baseline="-25000" dirty="0" smtClean="0"/>
              <a:t>1−x</a:t>
            </a:r>
            <a:r>
              <a:rPr lang="en-IN" sz="4400" i="1" dirty="0" smtClean="0"/>
              <a:t>As – </a:t>
            </a:r>
            <a:r>
              <a:rPr lang="en-IN" sz="4400" i="1" dirty="0" err="1" smtClean="0"/>
              <a:t>GaAs</a:t>
            </a:r>
            <a:r>
              <a:rPr lang="en-IN" sz="4400" i="1" dirty="0" smtClean="0"/>
              <a:t> </a:t>
            </a:r>
            <a:r>
              <a:rPr lang="en-IN" sz="4400" i="1" dirty="0" err="1" smtClean="0"/>
              <a:t>heterojunction</a:t>
            </a:r>
            <a:endParaRPr lang="en-GB" dirty="0"/>
          </a:p>
        </p:txBody>
      </p:sp>
      <p:sp>
        <p:nvSpPr>
          <p:cNvPr id="6" name="Content Placeholder 5"/>
          <p:cNvSpPr>
            <a:spLocks noGrp="1"/>
          </p:cNvSpPr>
          <p:nvPr>
            <p:ph idx="1"/>
          </p:nvPr>
        </p:nvSpPr>
        <p:spPr/>
        <p:txBody>
          <a:bodyPr>
            <a:normAutofit lnSpcReduction="10000"/>
          </a:bodyPr>
          <a:lstStyle/>
          <a:p>
            <a:r>
              <a:rPr lang="en-GB" sz="2400" dirty="0" smtClean="0"/>
              <a:t>Most popular - n-type </a:t>
            </a:r>
            <a:r>
              <a:rPr lang="en-IN" sz="2400" dirty="0" smtClean="0"/>
              <a:t>Al</a:t>
            </a:r>
            <a:r>
              <a:rPr lang="en-IN" sz="2400" i="1" baseline="-25000" dirty="0" smtClean="0"/>
              <a:t>x</a:t>
            </a:r>
            <a:r>
              <a:rPr lang="en-IN" sz="2400" i="1" dirty="0" smtClean="0"/>
              <a:t>Ga</a:t>
            </a:r>
            <a:r>
              <a:rPr lang="en-IN" sz="2400" i="1" baseline="-25000" dirty="0" smtClean="0"/>
              <a:t>1−x</a:t>
            </a:r>
            <a:r>
              <a:rPr lang="en-IN" sz="2400" i="1" dirty="0" smtClean="0"/>
              <a:t>As and almost intrinsic or lightly doped p-type </a:t>
            </a:r>
            <a:r>
              <a:rPr lang="en-IN" sz="2400" i="1" dirty="0" err="1" smtClean="0"/>
              <a:t>GaAs</a:t>
            </a:r>
            <a:r>
              <a:rPr lang="en-IN" sz="2400" i="1" dirty="0" smtClean="0"/>
              <a:t>.</a:t>
            </a:r>
          </a:p>
          <a:p>
            <a:r>
              <a:rPr lang="en-IN" sz="2400" dirty="0" smtClean="0"/>
              <a:t>an inversion layer of electrons is formed in the </a:t>
            </a:r>
            <a:r>
              <a:rPr lang="en-IN" sz="2400" dirty="0" err="1" smtClean="0"/>
              <a:t>GaAs</a:t>
            </a:r>
            <a:r>
              <a:rPr lang="en-IN" sz="2400" dirty="0" smtClean="0"/>
              <a:t> close </a:t>
            </a:r>
            <a:r>
              <a:rPr lang="en-GB" sz="2400" dirty="0" smtClean="0"/>
              <a:t>to the </a:t>
            </a:r>
            <a:r>
              <a:rPr lang="en-GB" sz="2400" dirty="0" err="1" smtClean="0"/>
              <a:t>GaAs–AlGaAs</a:t>
            </a:r>
            <a:r>
              <a:rPr lang="en-GB" sz="2400" dirty="0" smtClean="0"/>
              <a:t> interface.</a:t>
            </a:r>
          </a:p>
          <a:p>
            <a:r>
              <a:rPr lang="en-IN" sz="2400" dirty="0" smtClean="0"/>
              <a:t>physics of this electronic system is having principle similar to MOS structure</a:t>
            </a:r>
          </a:p>
          <a:p>
            <a:r>
              <a:rPr lang="en-IN" sz="2400" dirty="0" smtClean="0"/>
              <a:t>Devices based on </a:t>
            </a:r>
            <a:r>
              <a:rPr lang="en-IN" sz="2400" dirty="0" err="1" smtClean="0"/>
              <a:t>AlGaAs</a:t>
            </a:r>
            <a:r>
              <a:rPr lang="en-IN" sz="2400" dirty="0" smtClean="0"/>
              <a:t> structures can be used to much higher frequencies than silicon devices due to the high mobility of electrons in </a:t>
            </a:r>
            <a:r>
              <a:rPr lang="en-IN" sz="2400" dirty="0" err="1" smtClean="0"/>
              <a:t>GaAs</a:t>
            </a:r>
            <a:r>
              <a:rPr lang="en-IN" sz="2400" dirty="0" smtClean="0"/>
              <a:t>. </a:t>
            </a:r>
          </a:p>
          <a:p>
            <a:r>
              <a:rPr lang="en-IN" sz="2400" dirty="0" smtClean="0"/>
              <a:t>Since oxides and insulators deposited over </a:t>
            </a:r>
            <a:r>
              <a:rPr lang="en-IN" sz="2400" dirty="0" err="1" smtClean="0"/>
              <a:t>GaAs</a:t>
            </a:r>
            <a:r>
              <a:rPr lang="en-IN" sz="2400" dirty="0" smtClean="0"/>
              <a:t> do not present an interface of sufficient quality, the most important device applications are based on a </a:t>
            </a:r>
            <a:r>
              <a:rPr lang="en-IN" sz="2400" dirty="0" err="1" smtClean="0"/>
              <a:t>Schottky</a:t>
            </a:r>
            <a:r>
              <a:rPr lang="en-IN" sz="2400" dirty="0" smtClean="0"/>
              <a:t> structure of the type metal–</a:t>
            </a:r>
            <a:r>
              <a:rPr lang="en-IN" sz="2400" dirty="0" err="1" smtClean="0"/>
              <a:t>AlGaAs</a:t>
            </a:r>
            <a:r>
              <a:rPr lang="en-IN" sz="2400" dirty="0" smtClean="0"/>
              <a:t>–</a:t>
            </a:r>
            <a:r>
              <a:rPr lang="en-IN" sz="2400" dirty="0" err="1" smtClean="0"/>
              <a:t>GaAs</a:t>
            </a:r>
            <a:endParaRPr lang="en-IN" sz="2400" i="1" dirty="0" smtClean="0"/>
          </a:p>
          <a:p>
            <a:endParaRPr lang="en-GB"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3794" name="Picture 2"/>
          <p:cNvPicPr>
            <a:picLocks noGrp="1" noChangeAspect="1" noChangeArrowheads="1"/>
          </p:cNvPicPr>
          <p:nvPr>
            <p:ph idx="1"/>
          </p:nvPr>
        </p:nvPicPr>
        <p:blipFill>
          <a:blip r:embed="rId2"/>
          <a:srcRect/>
          <a:stretch>
            <a:fillRect/>
          </a:stretch>
        </p:blipFill>
        <p:spPr bwMode="auto">
          <a:xfrm>
            <a:off x="1828800" y="1371600"/>
            <a:ext cx="6400800" cy="52854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smtClean="0"/>
              <a:t>Formation of electron well of</a:t>
            </a:r>
            <a:br>
              <a:rPr lang="en-GB" sz="3200" dirty="0" smtClean="0"/>
            </a:br>
            <a:r>
              <a:rPr lang="en-GB" sz="3200" dirty="0" err="1" smtClean="0"/>
              <a:t>nanometric</a:t>
            </a:r>
            <a:r>
              <a:rPr lang="en-GB" sz="3200" dirty="0" smtClean="0"/>
              <a:t> size - </a:t>
            </a:r>
            <a:r>
              <a:rPr lang="en-IN" sz="3200" b="1" dirty="0" smtClean="0"/>
              <a:t>modulation-doped </a:t>
            </a:r>
            <a:r>
              <a:rPr lang="en-IN" sz="3200" b="1" dirty="0" err="1" smtClean="0"/>
              <a:t>heterojunction</a:t>
            </a:r>
            <a:r>
              <a:rPr lang="en-IN" sz="3200" b="1" dirty="0" smtClean="0"/>
              <a:t> / modulation </a:t>
            </a:r>
            <a:r>
              <a:rPr lang="en-GB" sz="3200" b="1" dirty="0" smtClean="0"/>
              <a:t>doping</a:t>
            </a:r>
            <a:r>
              <a:rPr lang="en-GB" sz="3200" dirty="0" smtClean="0"/>
              <a:t>. </a:t>
            </a:r>
            <a:endParaRPr lang="en-GB" sz="3200" dirty="0"/>
          </a:p>
        </p:txBody>
      </p:sp>
      <p:pic>
        <p:nvPicPr>
          <p:cNvPr id="34818" name="Picture 2"/>
          <p:cNvPicPr>
            <a:picLocks noGrp="1" noChangeAspect="1" noChangeArrowheads="1"/>
          </p:cNvPicPr>
          <p:nvPr>
            <p:ph idx="1"/>
          </p:nvPr>
        </p:nvPicPr>
        <p:blipFill>
          <a:blip r:embed="rId2"/>
          <a:srcRect/>
          <a:stretch>
            <a:fillRect/>
          </a:stretch>
        </p:blipFill>
        <p:spPr bwMode="auto">
          <a:xfrm>
            <a:off x="1828800" y="1961316"/>
            <a:ext cx="6858000" cy="46961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Case 1. Before contact </a:t>
            </a:r>
            <a:endParaRPr lang="en-GB" dirty="0"/>
          </a:p>
        </p:txBody>
      </p:sp>
      <p:sp>
        <p:nvSpPr>
          <p:cNvPr id="3" name="Content Placeholder 2"/>
          <p:cNvSpPr>
            <a:spLocks noGrp="1"/>
          </p:cNvSpPr>
          <p:nvPr>
            <p:ph idx="1"/>
          </p:nvPr>
        </p:nvSpPr>
        <p:spPr/>
        <p:txBody>
          <a:bodyPr>
            <a:normAutofit/>
          </a:bodyPr>
          <a:lstStyle/>
          <a:p>
            <a:r>
              <a:rPr lang="en-IN" sz="2400" dirty="0" smtClean="0"/>
              <a:t>Fermi level,  of n-type </a:t>
            </a:r>
            <a:r>
              <a:rPr lang="en-IN" sz="2400" dirty="0" err="1" smtClean="0"/>
              <a:t>AlGaAs</a:t>
            </a:r>
            <a:r>
              <a:rPr lang="en-IN" sz="2400" dirty="0" smtClean="0"/>
              <a:t> is close to the conduction band, and for lightly p-doped </a:t>
            </a:r>
            <a:r>
              <a:rPr lang="en-IN" sz="2400" dirty="0" err="1" smtClean="0"/>
              <a:t>GaAs</a:t>
            </a:r>
            <a:r>
              <a:rPr lang="en-IN" sz="2400" dirty="0" smtClean="0"/>
              <a:t> is close to the middle of the </a:t>
            </a:r>
            <a:r>
              <a:rPr lang="en-GB" sz="2400" dirty="0" smtClean="0"/>
              <a:t>gap</a:t>
            </a:r>
          </a:p>
          <a:p>
            <a:r>
              <a:rPr lang="en-IN" sz="2400" dirty="0" smtClean="0"/>
              <a:t>bands are flat because the materials are electrically neutral </a:t>
            </a:r>
            <a:r>
              <a:rPr lang="en-GB" sz="2400" dirty="0" smtClean="0"/>
              <a:t>and have uniform doping.</a:t>
            </a:r>
          </a:p>
          <a:p>
            <a:r>
              <a:rPr lang="en-IN" sz="2400" dirty="0" smtClean="0"/>
              <a:t>barrier between them in the conduction band, </a:t>
            </a:r>
            <a:r>
              <a:rPr lang="en-IN" sz="2400" dirty="0" smtClean="0">
                <a:sym typeface="Symbol"/>
              </a:rPr>
              <a:t></a:t>
            </a:r>
            <a:r>
              <a:rPr lang="en-IN" sz="2400" i="1" dirty="0" err="1" smtClean="0"/>
              <a:t>Ec</a:t>
            </a:r>
            <a:r>
              <a:rPr lang="en-IN" sz="2400" i="1" dirty="0" smtClean="0"/>
              <a:t>, can</a:t>
            </a:r>
          </a:p>
          <a:p>
            <a:pPr>
              <a:buNone/>
            </a:pPr>
            <a:r>
              <a:rPr lang="en-IN" sz="2400" dirty="0" smtClean="0"/>
              <a:t>   be approximately found following Anderson’s rule.</a:t>
            </a:r>
          </a:p>
          <a:p>
            <a:endParaRPr lang="en-IN" sz="2400" dirty="0" smtClean="0"/>
          </a:p>
          <a:p>
            <a:pPr>
              <a:buNone/>
            </a:pPr>
            <a:endParaRPr lang="en-GB"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smtClean="0"/>
              <a:t>Anderson’s Rule</a:t>
            </a:r>
            <a:endParaRPr lang="en-GB" sz="3200" dirty="0"/>
          </a:p>
        </p:txBody>
      </p:sp>
      <p:sp>
        <p:nvSpPr>
          <p:cNvPr id="3" name="Content Placeholder 2"/>
          <p:cNvSpPr>
            <a:spLocks noGrp="1"/>
          </p:cNvSpPr>
          <p:nvPr>
            <p:ph idx="1"/>
          </p:nvPr>
        </p:nvSpPr>
        <p:spPr/>
        <p:txBody>
          <a:bodyPr>
            <a:normAutofit/>
          </a:bodyPr>
          <a:lstStyle/>
          <a:p>
            <a:r>
              <a:rPr lang="en-IN" sz="2400" b="1" dirty="0" smtClean="0"/>
              <a:t>Electron  affinity</a:t>
            </a:r>
            <a:r>
              <a:rPr lang="en-IN" sz="2400" dirty="0" smtClean="0"/>
              <a:t> of a semiconductor is defined as the energy required for an electron located at the bottom </a:t>
            </a:r>
            <a:r>
              <a:rPr lang="en-IN" sz="2400" dirty="0" err="1" smtClean="0"/>
              <a:t>Ec</a:t>
            </a:r>
            <a:r>
              <a:rPr lang="en-IN" sz="2400" dirty="0" smtClean="0"/>
              <a:t> of the conduction band, to get out of the solid.</a:t>
            </a:r>
          </a:p>
          <a:p>
            <a:r>
              <a:rPr lang="en-IN" sz="2400" b="1" dirty="0" smtClean="0"/>
              <a:t>Vacuum level</a:t>
            </a:r>
            <a:r>
              <a:rPr lang="en-IN" sz="2400" dirty="0" smtClean="0"/>
              <a:t> refers to the energy of a free stationary electron that is outside of any material (it is in a perfect vacuum). It may be taken as infinitely far away from a solid.</a:t>
            </a:r>
          </a:p>
          <a:p>
            <a:r>
              <a:rPr lang="en-IN" sz="2400" dirty="0" smtClean="0"/>
              <a:t>As the vacuum level is a property of the electron and free space, it is often used as the level of alignment for the energy levels of two different materials.</a:t>
            </a:r>
          </a:p>
          <a:p>
            <a:r>
              <a:rPr lang="en-IN" sz="2400" dirty="0" smtClean="0"/>
              <a:t>χ = </a:t>
            </a:r>
            <a:r>
              <a:rPr lang="en-IN" sz="2400" dirty="0" err="1" smtClean="0"/>
              <a:t>Evac</a:t>
            </a:r>
            <a:r>
              <a:rPr lang="en-IN" sz="2400" dirty="0" smtClean="0"/>
              <a:t> – Ec.</a:t>
            </a:r>
          </a:p>
          <a:p>
            <a:endParaRPr lang="en-GB"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400" dirty="0" smtClean="0"/>
              <a:t>Anderson’s rule</a:t>
            </a:r>
            <a:endParaRPr lang="en-GB" dirty="0"/>
          </a:p>
        </p:txBody>
      </p:sp>
      <p:sp>
        <p:nvSpPr>
          <p:cNvPr id="3" name="Content Placeholder 2"/>
          <p:cNvSpPr>
            <a:spLocks noGrp="1"/>
          </p:cNvSpPr>
          <p:nvPr>
            <p:ph idx="1"/>
          </p:nvPr>
        </p:nvSpPr>
        <p:spPr/>
        <p:txBody>
          <a:bodyPr>
            <a:normAutofit/>
          </a:bodyPr>
          <a:lstStyle/>
          <a:p>
            <a:r>
              <a:rPr lang="en-IN" sz="2400" dirty="0" smtClean="0"/>
              <a:t>Anderson’s rule - </a:t>
            </a:r>
            <a:r>
              <a:rPr lang="en-GB" sz="2400" dirty="0" smtClean="0"/>
              <a:t>when we join </a:t>
            </a:r>
            <a:r>
              <a:rPr lang="en-IN" sz="2400" dirty="0" smtClean="0"/>
              <a:t>two materials, the vacuum levels should line up. </a:t>
            </a:r>
          </a:p>
          <a:p>
            <a:endParaRPr lang="en-IN" sz="2400" dirty="0" smtClean="0"/>
          </a:p>
          <a:p>
            <a:r>
              <a:rPr lang="en-IN" sz="2400" dirty="0" smtClean="0"/>
              <a:t>If </a:t>
            </a:r>
            <a:r>
              <a:rPr lang="en-IN" sz="2400" dirty="0" err="1" smtClean="0"/>
              <a:t>χA</a:t>
            </a:r>
            <a:r>
              <a:rPr lang="en-IN" sz="2400" dirty="0" smtClean="0"/>
              <a:t> and </a:t>
            </a:r>
            <a:r>
              <a:rPr lang="en-IN" sz="2400" dirty="0" err="1" smtClean="0"/>
              <a:t>χB</a:t>
            </a:r>
            <a:r>
              <a:rPr lang="en-IN" sz="2400" dirty="0" smtClean="0"/>
              <a:t> are the electron affinities of the </a:t>
            </a:r>
            <a:r>
              <a:rPr lang="en-IN" sz="2400" dirty="0" err="1" smtClean="0"/>
              <a:t>AlGaAs</a:t>
            </a:r>
            <a:r>
              <a:rPr lang="en-IN" sz="2400" dirty="0" smtClean="0"/>
              <a:t> and </a:t>
            </a:r>
            <a:r>
              <a:rPr lang="en-IN" sz="2400" dirty="0" err="1" smtClean="0"/>
              <a:t>GaAs</a:t>
            </a:r>
            <a:r>
              <a:rPr lang="en-IN" sz="2400" dirty="0" smtClean="0"/>
              <a:t>, respectively, we should have </a:t>
            </a:r>
          </a:p>
          <a:p>
            <a:pPr>
              <a:buNone/>
            </a:pPr>
            <a:endParaRPr lang="en-IN" sz="2400" dirty="0" smtClean="0"/>
          </a:p>
          <a:p>
            <a:pPr>
              <a:buNone/>
            </a:pPr>
            <a:r>
              <a:rPr lang="en-IN" sz="2400" dirty="0" smtClean="0"/>
              <a:t>    </a:t>
            </a:r>
            <a:r>
              <a:rPr lang="en-IN" sz="2400" dirty="0" smtClean="0">
                <a:sym typeface="Symbol"/>
              </a:rPr>
              <a:t></a:t>
            </a:r>
            <a:r>
              <a:rPr lang="en-IN" sz="2400" dirty="0" err="1" smtClean="0"/>
              <a:t>Ec</a:t>
            </a:r>
            <a:r>
              <a:rPr lang="en-IN" sz="2400" dirty="0" smtClean="0"/>
              <a:t> ≡ </a:t>
            </a:r>
            <a:r>
              <a:rPr lang="en-IN" sz="2400" dirty="0" err="1" smtClean="0"/>
              <a:t>χA</a:t>
            </a:r>
            <a:r>
              <a:rPr lang="en-IN" sz="2400" dirty="0" smtClean="0"/>
              <a:t> − </a:t>
            </a:r>
            <a:r>
              <a:rPr lang="en-IN" sz="2400" dirty="0" err="1" smtClean="0"/>
              <a:t>χB</a:t>
            </a:r>
            <a:r>
              <a:rPr lang="en-IN" sz="2400" dirty="0" smtClean="0"/>
              <a:t>, </a:t>
            </a:r>
          </a:p>
          <a:p>
            <a:pPr>
              <a:buNone/>
            </a:pPr>
            <a:endParaRPr lang="en-IN" sz="2400" dirty="0" smtClean="0"/>
          </a:p>
          <a:p>
            <a:r>
              <a:rPr lang="en-IN" sz="2400" dirty="0" smtClean="0"/>
              <a:t> According to this rule, one gets a value of </a:t>
            </a:r>
            <a:r>
              <a:rPr lang="en-IN" sz="2400" dirty="0" err="1" smtClean="0"/>
              <a:t>Ec</a:t>
            </a:r>
            <a:r>
              <a:rPr lang="en-IN" sz="2400" dirty="0" smtClean="0"/>
              <a:t> of 0.35 </a:t>
            </a:r>
            <a:r>
              <a:rPr lang="en-IN" sz="2400" dirty="0" err="1" smtClean="0"/>
              <a:t>eV</a:t>
            </a:r>
            <a:r>
              <a:rPr lang="en-IN" sz="2400" dirty="0" smtClean="0"/>
              <a:t> for a doping x in AlxGa1−xAs around 0.3.</a:t>
            </a:r>
            <a:endParaRPr lang="en-GB"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Case II – Heterojunction formed</a:t>
            </a:r>
            <a:endParaRPr lang="en-GB" dirty="0"/>
          </a:p>
        </p:txBody>
      </p:sp>
      <p:sp>
        <p:nvSpPr>
          <p:cNvPr id="3" name="Content Placeholder 2"/>
          <p:cNvSpPr>
            <a:spLocks noGrp="1"/>
          </p:cNvSpPr>
          <p:nvPr>
            <p:ph idx="1"/>
          </p:nvPr>
        </p:nvSpPr>
        <p:spPr/>
        <p:txBody>
          <a:bodyPr>
            <a:normAutofit/>
          </a:bodyPr>
          <a:lstStyle/>
          <a:p>
            <a:r>
              <a:rPr lang="en-GB" sz="2400" dirty="0" smtClean="0"/>
              <a:t>electrons from </a:t>
            </a:r>
            <a:r>
              <a:rPr lang="en-IN" sz="2400" dirty="0" smtClean="0"/>
              <a:t>the donors of the n-material will cross the interface reaching the </a:t>
            </a:r>
            <a:r>
              <a:rPr lang="en-IN" sz="2400" dirty="0" err="1" smtClean="0"/>
              <a:t>undoped</a:t>
            </a:r>
            <a:r>
              <a:rPr lang="en-IN" sz="2400" dirty="0" smtClean="0"/>
              <a:t> </a:t>
            </a:r>
            <a:r>
              <a:rPr lang="en-IN" sz="2400" dirty="0" err="1" smtClean="0"/>
              <a:t>GaAs</a:t>
            </a:r>
            <a:r>
              <a:rPr lang="en-IN" sz="2400" dirty="0" smtClean="0"/>
              <a:t>. </a:t>
            </a:r>
          </a:p>
          <a:p>
            <a:r>
              <a:rPr lang="en-IN" sz="2400" dirty="0" smtClean="0"/>
              <a:t>Therefore,  as in the p–n junction, an internal electric field will be created and directed from the non-neutralized donors in the </a:t>
            </a:r>
            <a:r>
              <a:rPr lang="en-IN" sz="2400" dirty="0" err="1" smtClean="0"/>
              <a:t>AlGaAs</a:t>
            </a:r>
            <a:r>
              <a:rPr lang="en-IN" sz="2400" dirty="0" smtClean="0"/>
              <a:t> to the additional electronic charges in the </a:t>
            </a:r>
            <a:r>
              <a:rPr lang="en-IN" sz="2400" dirty="0" err="1" smtClean="0"/>
              <a:t>GaAs</a:t>
            </a:r>
            <a:r>
              <a:rPr lang="en-IN" sz="2400" dirty="0" smtClean="0"/>
              <a:t>. </a:t>
            </a:r>
          </a:p>
          <a:p>
            <a:r>
              <a:rPr lang="en-IN" sz="2400" dirty="0" smtClean="0"/>
              <a:t>This field is the one that causes the band bending</a:t>
            </a:r>
            <a:endParaRPr lang="en-GB"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3794" name="Picture 2"/>
          <p:cNvPicPr>
            <a:picLocks noGrp="1" noChangeAspect="1" noChangeArrowheads="1"/>
          </p:cNvPicPr>
          <p:nvPr>
            <p:ph idx="1"/>
          </p:nvPr>
        </p:nvPicPr>
        <p:blipFill>
          <a:blip r:embed="rId2"/>
          <a:srcRect/>
          <a:stretch>
            <a:fillRect/>
          </a:stretch>
        </p:blipFill>
        <p:spPr bwMode="auto">
          <a:xfrm>
            <a:off x="1828800" y="1371600"/>
            <a:ext cx="6400800" cy="52854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MOSFET </a:t>
            </a:r>
            <a:endParaRPr lang="en-GB" dirty="0"/>
          </a:p>
        </p:txBody>
      </p:sp>
      <p:pic>
        <p:nvPicPr>
          <p:cNvPr id="1026" name="Picture 2"/>
          <p:cNvPicPr>
            <a:picLocks noGrp="1" noChangeAspect="1" noChangeArrowheads="1"/>
          </p:cNvPicPr>
          <p:nvPr>
            <p:ph idx="1"/>
          </p:nvPr>
        </p:nvPicPr>
        <p:blipFill>
          <a:blip r:embed="rId2"/>
          <a:srcRect/>
          <a:stretch>
            <a:fillRect/>
          </a:stretch>
        </p:blipFill>
        <p:spPr bwMode="auto">
          <a:xfrm>
            <a:off x="1435100" y="1859508"/>
            <a:ext cx="7499350" cy="39771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sz="2400" dirty="0" smtClean="0"/>
              <a:t>At equilibrium, the </a:t>
            </a:r>
            <a:r>
              <a:rPr lang="en-IN" sz="2400" dirty="0" smtClean="0"/>
              <a:t>two Fermi levels line up, the bands are bent like in the case of the p–n junction, with the only difference that the barrier </a:t>
            </a:r>
            <a:r>
              <a:rPr lang="en-IN" sz="2400" dirty="0" smtClean="0">
                <a:sym typeface="Symbol"/>
              </a:rPr>
              <a:t></a:t>
            </a:r>
            <a:r>
              <a:rPr lang="en-IN" sz="2400" dirty="0" err="1" smtClean="0"/>
              <a:t>Ec</a:t>
            </a:r>
            <a:r>
              <a:rPr lang="en-IN" sz="2400" dirty="0" smtClean="0"/>
              <a:t> is created.</a:t>
            </a:r>
          </a:p>
          <a:p>
            <a:endParaRPr lang="en-IN" sz="2400" dirty="0" smtClean="0"/>
          </a:p>
          <a:p>
            <a:r>
              <a:rPr lang="en-GB" sz="2400" dirty="0" smtClean="0"/>
              <a:t>Moving away from the interface, </a:t>
            </a:r>
            <a:r>
              <a:rPr lang="en-IN" sz="2400" dirty="0" smtClean="0"/>
              <a:t>the bottom </a:t>
            </a:r>
            <a:r>
              <a:rPr lang="en-IN" sz="2400" dirty="0" err="1" smtClean="0"/>
              <a:t>Ec</a:t>
            </a:r>
            <a:r>
              <a:rPr lang="en-IN" sz="2400" dirty="0" smtClean="0"/>
              <a:t> of the conduction bands is flat and at the same distance from the Fermi </a:t>
            </a:r>
            <a:r>
              <a:rPr lang="en-GB" sz="2400" dirty="0" smtClean="0"/>
              <a:t>level E</a:t>
            </a:r>
            <a:r>
              <a:rPr lang="en-GB" sz="2400" baseline="-25000" dirty="0" smtClean="0"/>
              <a:t>F</a:t>
            </a:r>
            <a:r>
              <a:rPr lang="en-GB" sz="2400" dirty="0" smtClean="0"/>
              <a:t>. </a:t>
            </a:r>
          </a:p>
          <a:p>
            <a:pPr>
              <a:buNone/>
            </a:pPr>
            <a:endParaRPr lang="en-GB" sz="2400" dirty="0" smtClean="0"/>
          </a:p>
          <a:p>
            <a:r>
              <a:rPr lang="en-IN" sz="2400" dirty="0" smtClean="0"/>
              <a:t>A quantum well for the electrons has been formed which is limited by a potential well of height </a:t>
            </a:r>
            <a:r>
              <a:rPr lang="en-IN" sz="2400" dirty="0" smtClean="0">
                <a:sym typeface="Symbol"/>
              </a:rPr>
              <a:t></a:t>
            </a:r>
            <a:r>
              <a:rPr lang="en-IN" sz="2400" dirty="0" err="1" smtClean="0"/>
              <a:t>Ec</a:t>
            </a:r>
            <a:r>
              <a:rPr lang="en-IN" sz="2400" dirty="0" smtClean="0"/>
              <a:t> in the left and a potential energy curve at the right, within the </a:t>
            </a:r>
            <a:r>
              <a:rPr lang="en-IN" sz="2400" dirty="0" err="1" smtClean="0"/>
              <a:t>GaAs</a:t>
            </a:r>
            <a:r>
              <a:rPr lang="en-IN" sz="2400" dirty="0" smtClean="0"/>
              <a:t>.</a:t>
            </a:r>
            <a:endParaRPr lang="en-GB"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400" dirty="0" smtClean="0"/>
              <a:t>The quantum well for the electrons is triangle shaped at the as in the case of the MOS structure. </a:t>
            </a:r>
          </a:p>
          <a:p>
            <a:endParaRPr lang="en-IN" sz="2400" dirty="0" smtClean="0"/>
          </a:p>
          <a:p>
            <a:r>
              <a:rPr lang="en-IN" sz="2400" dirty="0" smtClean="0"/>
              <a:t>Therefore, if z direction is perpendicular to the interface, the electrons forming the 2D inversion layer are free to move along the (x, y) plane, but their energy for the motion along z is quantized as in a potential well.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IN" sz="2400" dirty="0" smtClean="0"/>
              <a:t>The charge carriers are located in a region (mainly in the </a:t>
            </a:r>
            <a:r>
              <a:rPr lang="en-IN" sz="2400" dirty="0" err="1" smtClean="0"/>
              <a:t>GaAs</a:t>
            </a:r>
            <a:r>
              <a:rPr lang="en-IN" sz="2400" dirty="0" smtClean="0"/>
              <a:t>), spatially separated from the </a:t>
            </a:r>
            <a:r>
              <a:rPr lang="en-IN" sz="2400" dirty="0" err="1" smtClean="0"/>
              <a:t>AlGaAs</a:t>
            </a:r>
            <a:r>
              <a:rPr lang="en-IN" sz="2400" dirty="0" smtClean="0"/>
              <a:t> semiconductor which originates the free electrons.</a:t>
            </a:r>
          </a:p>
          <a:p>
            <a:pPr>
              <a:buNone/>
            </a:pPr>
            <a:endParaRPr lang="en-IN" sz="2400" dirty="0" smtClean="0"/>
          </a:p>
          <a:p>
            <a:r>
              <a:rPr lang="en-IN" sz="2400" dirty="0" smtClean="0"/>
              <a:t>The electrons in the well should have very high mobility for their motion along the (x, y) plane, since they move within the </a:t>
            </a:r>
            <a:r>
              <a:rPr lang="en-IN" sz="2400" dirty="0" err="1" smtClean="0"/>
              <a:t>GaAs</a:t>
            </a:r>
            <a:r>
              <a:rPr lang="en-IN" sz="2400" dirty="0" smtClean="0"/>
              <a:t> which is free of </a:t>
            </a:r>
            <a:r>
              <a:rPr lang="en-IN" sz="2400" dirty="0" err="1" smtClean="0"/>
              <a:t>dopant</a:t>
            </a:r>
            <a:r>
              <a:rPr lang="en-IN" sz="2400" dirty="0" smtClean="0"/>
              <a:t> impurities and it is well known that impurity scattering is one of the main factors which limit carrier mobility, especially at low temperatures. </a:t>
            </a:r>
          </a:p>
          <a:p>
            <a:endParaRPr lang="en-IN" sz="2400" dirty="0" smtClean="0"/>
          </a:p>
          <a:p>
            <a:r>
              <a:rPr lang="en-IN" sz="2400" dirty="0" smtClean="0"/>
              <a:t>Evidently, the electron motilities' is higher than the MOS structure</a:t>
            </a:r>
            <a:endParaRPr lang="en-GB"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sz="2400"/>
          </a:p>
        </p:txBody>
      </p:sp>
      <p:sp>
        <p:nvSpPr>
          <p:cNvPr id="3" name="Content Placeholder 2"/>
          <p:cNvSpPr>
            <a:spLocks noGrp="1"/>
          </p:cNvSpPr>
          <p:nvPr>
            <p:ph idx="1"/>
          </p:nvPr>
        </p:nvSpPr>
        <p:spPr>
          <a:xfrm>
            <a:off x="1435608" y="1447800"/>
            <a:ext cx="7708392" cy="5410200"/>
          </a:xfrm>
        </p:spPr>
        <p:txBody>
          <a:bodyPr>
            <a:normAutofit/>
          </a:bodyPr>
          <a:lstStyle/>
          <a:p>
            <a:r>
              <a:rPr lang="en-IN" sz="2400" dirty="0" smtClean="0"/>
              <a:t>These factors </a:t>
            </a:r>
            <a:r>
              <a:rPr lang="en-GB" sz="2400" dirty="0" smtClean="0"/>
              <a:t>allow us to describe </a:t>
            </a:r>
            <a:r>
              <a:rPr lang="en-IN" sz="2400" dirty="0" smtClean="0"/>
              <a:t>   the main properties of </a:t>
            </a:r>
            <a:r>
              <a:rPr lang="en-IN" sz="2400" dirty="0" err="1" smtClean="0"/>
              <a:t>AlGaAs–GaAs</a:t>
            </a:r>
            <a:r>
              <a:rPr lang="en-IN" sz="2400" dirty="0" smtClean="0"/>
              <a:t> </a:t>
            </a:r>
            <a:r>
              <a:rPr lang="en-IN" sz="2400" dirty="0" err="1" smtClean="0"/>
              <a:t>heterojunctions</a:t>
            </a:r>
            <a:r>
              <a:rPr lang="en-IN" sz="2400" dirty="0" smtClean="0"/>
              <a:t>.</a:t>
            </a:r>
          </a:p>
          <a:p>
            <a:r>
              <a:rPr lang="en-IN" sz="2400" dirty="0" smtClean="0"/>
              <a:t>Numerically solving Poisson’s equation for the potential and Schrödinger’s equation for </a:t>
            </a:r>
            <a:r>
              <a:rPr lang="en-GB" sz="2400" dirty="0" smtClean="0"/>
              <a:t>the electron wave functions is needed</a:t>
            </a:r>
          </a:p>
          <a:p>
            <a:r>
              <a:rPr lang="en-IN" sz="2400" dirty="0" smtClean="0"/>
              <a:t>Assumed that potential well is perfectly triangular in shape.</a:t>
            </a:r>
          </a:p>
          <a:p>
            <a:pPr>
              <a:buNone/>
            </a:pPr>
            <a:endParaRPr lang="en-IN" sz="2400" dirty="0" smtClean="0"/>
          </a:p>
          <a:p>
            <a:r>
              <a:rPr lang="en-GB" sz="2400" dirty="0" smtClean="0"/>
              <a:t>Detailed </a:t>
            </a:r>
            <a:r>
              <a:rPr lang="en-IN" sz="2400" dirty="0" smtClean="0"/>
              <a:t>calculations also allow calculation of  average width of the well (40–80 Å), </a:t>
            </a:r>
          </a:p>
          <a:p>
            <a:r>
              <a:rPr lang="en-IN" sz="2400" dirty="0" smtClean="0"/>
              <a:t>Electron concentration per unit area, ns ≈ 10</a:t>
            </a:r>
            <a:r>
              <a:rPr lang="en-IN" sz="2400" baseline="30000" dirty="0" smtClean="0"/>
              <a:t>12</a:t>
            </a:r>
            <a:r>
              <a:rPr lang="en-IN" sz="2400" dirty="0" smtClean="0"/>
              <a:t>cm</a:t>
            </a:r>
            <a:r>
              <a:rPr lang="en-IN" sz="2400" baseline="30000" dirty="0" smtClean="0"/>
              <a:t>−2</a:t>
            </a:r>
            <a:r>
              <a:rPr lang="en-IN" sz="2400" dirty="0" smtClean="0"/>
              <a:t>, </a:t>
            </a:r>
          </a:p>
          <a:p>
            <a:r>
              <a:rPr lang="en-IN" sz="2400" dirty="0" smtClean="0"/>
              <a:t>energy ε</a:t>
            </a:r>
            <a:r>
              <a:rPr lang="en-IN" sz="2400" baseline="-25000" dirty="0" smtClean="0"/>
              <a:t>1</a:t>
            </a:r>
            <a:r>
              <a:rPr lang="en-IN" sz="2400" dirty="0" smtClean="0"/>
              <a:t> of the first level ≈ 0.04 </a:t>
            </a:r>
            <a:r>
              <a:rPr lang="en-IN" sz="2400" dirty="0" err="1" smtClean="0"/>
              <a:t>eV</a:t>
            </a:r>
            <a:r>
              <a:rPr lang="en-IN" sz="2400" dirty="0" smtClean="0"/>
              <a:t>.</a:t>
            </a:r>
          </a:p>
          <a:p>
            <a:endParaRPr lang="en-GB" sz="2400" dirty="0" smtClean="0"/>
          </a:p>
          <a:p>
            <a:pPr>
              <a:buNone/>
            </a:pPr>
            <a:endParaRPr lang="en-GB"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400" dirty="0" smtClean="0"/>
              <a:t>To construct FET based on </a:t>
            </a:r>
            <a:r>
              <a:rPr lang="en-IN" sz="2400" dirty="0" err="1" smtClean="0"/>
              <a:t>AlGaAs–GaAs</a:t>
            </a:r>
            <a:r>
              <a:rPr lang="en-IN" sz="2400" dirty="0" smtClean="0"/>
              <a:t> </a:t>
            </a:r>
            <a:r>
              <a:rPr lang="en-IN" sz="2400" dirty="0" err="1" smtClean="0"/>
              <a:t>heterojunctions</a:t>
            </a:r>
            <a:r>
              <a:rPr lang="en-IN" sz="2400" dirty="0" smtClean="0"/>
              <a:t>, source and drain contacts have to be deposited as for the MOSFET. </a:t>
            </a:r>
          </a:p>
          <a:p>
            <a:r>
              <a:rPr lang="en-IN" sz="2400" dirty="0" smtClean="0"/>
              <a:t>By applying differences of potential to the gate, the number of carriers in the channel, and therefore its conductance, can be controlled as in the case of the MOSFET </a:t>
            </a:r>
          </a:p>
          <a:p>
            <a:pPr>
              <a:buNone/>
            </a:pPr>
            <a:endParaRPr lang="en-IN" sz="2400" dirty="0" smtClean="0"/>
          </a:p>
          <a:p>
            <a:r>
              <a:rPr lang="en-IN" sz="2400" dirty="0" smtClean="0"/>
              <a:t>These transistors are called modulation-doped field effect transistor (MODFET), from modulation doping, or high electron mobility transistor (HEMT).</a:t>
            </a:r>
            <a:endParaRPr lang="en-GB"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i="1" dirty="0" err="1" smtClean="0"/>
              <a:t>SiGe</a:t>
            </a:r>
            <a:r>
              <a:rPr lang="en-GB" sz="2800" b="1" i="1" dirty="0" smtClean="0"/>
              <a:t> strained </a:t>
            </a:r>
            <a:r>
              <a:rPr lang="en-GB" sz="2800" b="1" i="1" dirty="0" err="1" smtClean="0"/>
              <a:t>heterostructures</a:t>
            </a:r>
            <a:endParaRPr lang="en-GB" sz="2800" dirty="0"/>
          </a:p>
        </p:txBody>
      </p:sp>
      <p:sp>
        <p:nvSpPr>
          <p:cNvPr id="3" name="Content Placeholder 2"/>
          <p:cNvSpPr>
            <a:spLocks noGrp="1"/>
          </p:cNvSpPr>
          <p:nvPr>
            <p:ph idx="1"/>
          </p:nvPr>
        </p:nvSpPr>
        <p:spPr/>
        <p:txBody>
          <a:bodyPr>
            <a:normAutofit/>
          </a:bodyPr>
          <a:lstStyle/>
          <a:p>
            <a:r>
              <a:rPr lang="en-GB" sz="2400" dirty="0" smtClean="0"/>
              <a:t>Large lattice </a:t>
            </a:r>
            <a:r>
              <a:rPr lang="en-IN" sz="2400" dirty="0" smtClean="0"/>
              <a:t>constant difference between Si and </a:t>
            </a:r>
            <a:r>
              <a:rPr lang="en-IN" sz="2400" dirty="0" err="1" smtClean="0"/>
              <a:t>Ge</a:t>
            </a:r>
            <a:r>
              <a:rPr lang="en-IN" sz="2400" dirty="0" smtClean="0"/>
              <a:t> (4%.)i.e. the layers grow strained over the substrate </a:t>
            </a:r>
          </a:p>
          <a:p>
            <a:r>
              <a:rPr lang="en-IN" sz="2400" dirty="0" smtClean="0"/>
              <a:t>that a critical thickness should </a:t>
            </a:r>
            <a:r>
              <a:rPr lang="en-GB" sz="2400" dirty="0" smtClean="0"/>
              <a:t>not be surpassed </a:t>
            </a:r>
            <a:r>
              <a:rPr lang="en-IN" sz="2400" dirty="0" smtClean="0"/>
              <a:t>else the structure breaks off.</a:t>
            </a:r>
          </a:p>
          <a:p>
            <a:endParaRPr lang="en-IN" sz="2400" dirty="0" smtClean="0"/>
          </a:p>
          <a:p>
            <a:r>
              <a:rPr lang="en-IN" sz="2400" dirty="0" smtClean="0"/>
              <a:t>Height of the barriers which appear at the interface is small as </a:t>
            </a:r>
            <a:r>
              <a:rPr lang="en-IN" sz="2400" dirty="0" err="1" smtClean="0"/>
              <a:t>Eg</a:t>
            </a:r>
            <a:r>
              <a:rPr lang="en-IN" sz="2400" dirty="0" smtClean="0"/>
              <a:t> of Si and </a:t>
            </a:r>
            <a:r>
              <a:rPr lang="en-IN" sz="2400" dirty="0" err="1" smtClean="0"/>
              <a:t>Ge</a:t>
            </a:r>
            <a:r>
              <a:rPr lang="en-IN" sz="2400" dirty="0" smtClean="0"/>
              <a:t> is small</a:t>
            </a:r>
          </a:p>
          <a:p>
            <a:r>
              <a:rPr lang="en-GB" sz="2400" dirty="0" smtClean="0"/>
              <a:t>Applications: </a:t>
            </a:r>
            <a:r>
              <a:rPr lang="en-IN" sz="2400" dirty="0" smtClean="0"/>
              <a:t>high frequency transistors, IR photo detectors, bi polar Si transistors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Si-</a:t>
            </a:r>
            <a:r>
              <a:rPr lang="en-IN" dirty="0" err="1" smtClean="0"/>
              <a:t>Ge</a:t>
            </a:r>
            <a:r>
              <a:rPr lang="en-IN" dirty="0" smtClean="0"/>
              <a:t> and Si </a:t>
            </a:r>
            <a:r>
              <a:rPr lang="en-IN" dirty="0" err="1" smtClean="0"/>
              <a:t>heterojunctions</a:t>
            </a:r>
            <a:endParaRPr lang="en-GB" dirty="0"/>
          </a:p>
        </p:txBody>
      </p:sp>
      <p:pic>
        <p:nvPicPr>
          <p:cNvPr id="35842" name="Picture 2"/>
          <p:cNvPicPr>
            <a:picLocks noGrp="1" noChangeAspect="1" noChangeArrowheads="1"/>
          </p:cNvPicPr>
          <p:nvPr>
            <p:ph idx="1"/>
          </p:nvPr>
        </p:nvPicPr>
        <p:blipFill>
          <a:blip r:embed="rId2"/>
          <a:srcRect/>
          <a:stretch>
            <a:fillRect/>
          </a:stretch>
        </p:blipFill>
        <p:spPr bwMode="auto">
          <a:xfrm>
            <a:off x="1371600" y="1524000"/>
            <a:ext cx="7303789" cy="49530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Si- strained active layer Si0</a:t>
            </a:r>
            <a:r>
              <a:rPr lang="en-GB" sz="2400" i="1" dirty="0" smtClean="0"/>
              <a:t>.7Ge0.3</a:t>
            </a:r>
            <a:endParaRPr lang="en-GB" sz="2400" dirty="0"/>
          </a:p>
        </p:txBody>
      </p:sp>
      <p:sp>
        <p:nvSpPr>
          <p:cNvPr id="3" name="Content Placeholder 2"/>
          <p:cNvSpPr>
            <a:spLocks noGrp="1"/>
          </p:cNvSpPr>
          <p:nvPr>
            <p:ph sz="half" idx="1"/>
          </p:nvPr>
        </p:nvSpPr>
        <p:spPr>
          <a:xfrm>
            <a:off x="1143000" y="1524000"/>
            <a:ext cx="3505200" cy="4663440"/>
          </a:xfrm>
        </p:spPr>
        <p:txBody>
          <a:bodyPr>
            <a:normAutofit/>
          </a:bodyPr>
          <a:lstStyle/>
          <a:p>
            <a:r>
              <a:rPr lang="en-IN" sz="2400" dirty="0" smtClean="0"/>
              <a:t>the conduction band offset is rather small, in contrast to </a:t>
            </a:r>
            <a:r>
              <a:rPr lang="en-GB" sz="2400" dirty="0" smtClean="0"/>
              <a:t>the valence band offset.</a:t>
            </a:r>
          </a:p>
          <a:p>
            <a:r>
              <a:rPr lang="en-IN" sz="2400" dirty="0" smtClean="0"/>
              <a:t>forming a 2D hole gas in the </a:t>
            </a:r>
            <a:r>
              <a:rPr lang="en-IN" sz="2400" dirty="0" err="1" smtClean="0"/>
              <a:t>SiGe</a:t>
            </a:r>
            <a:r>
              <a:rPr lang="en-IN" sz="2400" dirty="0" smtClean="0"/>
              <a:t> alloy, with electron </a:t>
            </a:r>
            <a:r>
              <a:rPr lang="en-IN" sz="2400" dirty="0" err="1" smtClean="0"/>
              <a:t>mobilities</a:t>
            </a:r>
            <a:r>
              <a:rPr lang="en-IN" sz="2400" dirty="0" smtClean="0"/>
              <a:t> around 2m</a:t>
            </a:r>
            <a:r>
              <a:rPr lang="en-IN" sz="2400" baseline="30000" dirty="0" smtClean="0"/>
              <a:t>2</a:t>
            </a:r>
            <a:r>
              <a:rPr lang="en-IN" sz="2400" dirty="0" smtClean="0"/>
              <a:t>V</a:t>
            </a:r>
            <a:r>
              <a:rPr lang="en-IN" sz="2400" baseline="30000" dirty="0" smtClean="0"/>
              <a:t>−1</a:t>
            </a:r>
            <a:r>
              <a:rPr lang="en-IN" sz="2400" dirty="0" smtClean="0"/>
              <a:t>s</a:t>
            </a:r>
            <a:r>
              <a:rPr lang="en-IN" sz="2400" baseline="30000" dirty="0" smtClean="0"/>
              <a:t>−1</a:t>
            </a:r>
          </a:p>
          <a:p>
            <a:r>
              <a:rPr lang="en-IN" sz="2400" dirty="0" err="1" smtClean="0"/>
              <a:t>i.e.half</a:t>
            </a:r>
            <a:r>
              <a:rPr lang="en-IN" sz="2400" dirty="0" smtClean="0"/>
              <a:t> the value found for electrons </a:t>
            </a:r>
            <a:r>
              <a:rPr lang="en-GB" sz="2400" dirty="0" smtClean="0"/>
              <a:t>in a typical MOSFET</a:t>
            </a:r>
          </a:p>
          <a:p>
            <a:endParaRPr lang="en-GB" sz="2400" dirty="0"/>
          </a:p>
        </p:txBody>
      </p:sp>
      <p:sp>
        <p:nvSpPr>
          <p:cNvPr id="4" name="Content Placeholder 3"/>
          <p:cNvSpPr>
            <a:spLocks noGrp="1"/>
          </p:cNvSpPr>
          <p:nvPr>
            <p:ph sz="half" idx="2"/>
          </p:nvPr>
        </p:nvSpPr>
        <p:spPr>
          <a:xfrm>
            <a:off x="4876800" y="1524000"/>
            <a:ext cx="4267200" cy="5105400"/>
          </a:xfrm>
        </p:spPr>
        <p:txBody>
          <a:bodyPr>
            <a:normAutofit/>
          </a:bodyPr>
          <a:lstStyle/>
          <a:p>
            <a:r>
              <a:rPr lang="en-IN" sz="2400" dirty="0" smtClean="0"/>
              <a:t>the discontinuity in the conduction band is fairly large</a:t>
            </a:r>
          </a:p>
          <a:p>
            <a:r>
              <a:rPr lang="en-IN" sz="2400" dirty="0" smtClean="0"/>
              <a:t>Form a 2D electron gas, with free motion in the plane of the interface. </a:t>
            </a:r>
          </a:p>
          <a:p>
            <a:r>
              <a:rPr lang="en-IN" sz="2400" dirty="0" smtClean="0"/>
              <a:t>The silicon effective mass corresponding to this motion is the low transversal one (  </a:t>
            </a:r>
            <a:r>
              <a:rPr lang="en-IN" sz="2400" i="1" dirty="0" smtClean="0"/>
              <a:t> ≈ 0.19m0),</a:t>
            </a:r>
          </a:p>
          <a:p>
            <a:r>
              <a:rPr lang="en-IN" sz="2400" dirty="0" smtClean="0"/>
              <a:t>Leads to high mobility of around 20m</a:t>
            </a:r>
            <a:r>
              <a:rPr lang="en-IN" sz="2400" baseline="30000" dirty="0" smtClean="0"/>
              <a:t>2</a:t>
            </a:r>
            <a:r>
              <a:rPr lang="en-IN" sz="2400" dirty="0" smtClean="0"/>
              <a:t>V</a:t>
            </a:r>
            <a:r>
              <a:rPr lang="en-IN" sz="2400" baseline="30000" dirty="0" smtClean="0"/>
              <a:t>−1</a:t>
            </a:r>
            <a:r>
              <a:rPr lang="en-IN" sz="2400" dirty="0" smtClean="0"/>
              <a:t>s</a:t>
            </a:r>
            <a:r>
              <a:rPr lang="en-IN" sz="2400" baseline="30000" dirty="0" smtClean="0"/>
              <a:t>−1</a:t>
            </a:r>
            <a:r>
              <a:rPr lang="en-IN" sz="2400" dirty="0" smtClean="0"/>
              <a:t>, several times higher than that of the MOSFET.</a:t>
            </a:r>
          </a:p>
          <a:p>
            <a:endParaRPr lang="en-GB" sz="2400" dirty="0"/>
          </a:p>
        </p:txBody>
      </p:sp>
      <p:pic>
        <p:nvPicPr>
          <p:cNvPr id="5" name="Picture 4"/>
          <p:cNvPicPr/>
          <p:nvPr/>
        </p:nvPicPr>
        <p:blipFill>
          <a:blip r:embed="rId2"/>
          <a:srcRect/>
          <a:stretch>
            <a:fillRect/>
          </a:stretch>
        </p:blipFill>
        <p:spPr bwMode="auto">
          <a:xfrm>
            <a:off x="8686800" y="4419600"/>
            <a:ext cx="314325" cy="25717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sp>
        <p:nvSpPr>
          <p:cNvPr id="6" name="Content Placeholder 5"/>
          <p:cNvSpPr>
            <a:spLocks noGrp="1"/>
          </p:cNvSpPr>
          <p:nvPr>
            <p:ph idx="1"/>
          </p:nvPr>
        </p:nvSpPr>
        <p:spPr/>
        <p:txBody>
          <a:bodyPr>
            <a:normAutofit/>
          </a:bodyPr>
          <a:lstStyle/>
          <a:p>
            <a:r>
              <a:rPr lang="en-IN" sz="2400" dirty="0" smtClean="0"/>
              <a:t>Narrow-band gap material for the base region, improves the efficiency of the Si emitter region in bipolar Transistor. </a:t>
            </a:r>
          </a:p>
          <a:p>
            <a:r>
              <a:rPr lang="en-IN" sz="2400" dirty="0" smtClean="0"/>
              <a:t>Advantage was from the reduced values of the </a:t>
            </a:r>
            <a:r>
              <a:rPr lang="en-IN" sz="2400" dirty="0" err="1" smtClean="0"/>
              <a:t>SiGe</a:t>
            </a:r>
            <a:r>
              <a:rPr lang="en-IN" sz="2400" dirty="0" smtClean="0"/>
              <a:t> band gap alloys, </a:t>
            </a:r>
            <a:r>
              <a:rPr lang="en-IN" sz="2400" dirty="0" err="1" smtClean="0"/>
              <a:t>wrt</a:t>
            </a:r>
            <a:r>
              <a:rPr lang="en-IN" sz="2400" dirty="0" smtClean="0"/>
              <a:t> to Si. </a:t>
            </a:r>
          </a:p>
          <a:p>
            <a:r>
              <a:rPr lang="en-IN" sz="2400" dirty="0" smtClean="0"/>
              <a:t>The strain that appears in the </a:t>
            </a:r>
            <a:r>
              <a:rPr lang="en-IN" sz="2400" dirty="0" err="1" smtClean="0"/>
              <a:t>heterojunction</a:t>
            </a:r>
            <a:r>
              <a:rPr lang="en-IN" sz="2400" dirty="0" smtClean="0"/>
              <a:t> also contributes to the decrease of the </a:t>
            </a:r>
            <a:r>
              <a:rPr lang="en-IN" sz="2400" dirty="0" err="1" smtClean="0"/>
              <a:t>bandgap</a:t>
            </a:r>
            <a:r>
              <a:rPr lang="en-IN" sz="2400" dirty="0" smtClean="0"/>
              <a:t>. </a:t>
            </a:r>
          </a:p>
          <a:p>
            <a:r>
              <a:rPr lang="en-IN" sz="2400" dirty="0" smtClean="0"/>
              <a:t>The large </a:t>
            </a:r>
            <a:r>
              <a:rPr lang="en-IN" sz="2400" dirty="0" err="1" smtClean="0"/>
              <a:t>bandgap</a:t>
            </a:r>
            <a:r>
              <a:rPr lang="en-IN" sz="2400" dirty="0" smtClean="0"/>
              <a:t> offset allows the fabrication of a highly doped, low resistivity, base material, which allows the performance of Si transistors to much higher frequencies.</a:t>
            </a:r>
          </a:p>
          <a:p>
            <a:endParaRPr lang="en-GB"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i="1" dirty="0" smtClean="0"/>
              <a:t>Modulation-doped quantum well</a:t>
            </a:r>
            <a:endParaRPr lang="en-GB" sz="3200" dirty="0"/>
          </a:p>
        </p:txBody>
      </p:sp>
      <p:sp>
        <p:nvSpPr>
          <p:cNvPr id="3" name="Content Placeholder 2"/>
          <p:cNvSpPr>
            <a:spLocks noGrp="1"/>
          </p:cNvSpPr>
          <p:nvPr>
            <p:ph idx="1"/>
          </p:nvPr>
        </p:nvSpPr>
        <p:spPr>
          <a:xfrm>
            <a:off x="1143000" y="1447800"/>
            <a:ext cx="7790688" cy="5410200"/>
          </a:xfrm>
        </p:spPr>
        <p:txBody>
          <a:bodyPr>
            <a:normAutofit/>
          </a:bodyPr>
          <a:lstStyle/>
          <a:p>
            <a:r>
              <a:rPr lang="en-IN" sz="2400" dirty="0" smtClean="0"/>
              <a:t>It is desirable to have approximately symmetric and square-shaped wells in  multiple quantum wells.</a:t>
            </a:r>
          </a:p>
          <a:p>
            <a:r>
              <a:rPr lang="en-IN" sz="2400" dirty="0" smtClean="0"/>
              <a:t>A symmetric well is formed by facing two </a:t>
            </a:r>
            <a:r>
              <a:rPr lang="en-IN" sz="2400" dirty="0" err="1" smtClean="0"/>
              <a:t>AlGaAs</a:t>
            </a:r>
            <a:r>
              <a:rPr lang="en-IN" sz="2400" dirty="0" smtClean="0"/>
              <a:t> – </a:t>
            </a:r>
            <a:r>
              <a:rPr lang="en-IN" sz="2400" dirty="0" err="1" smtClean="0"/>
              <a:t>GaAs</a:t>
            </a:r>
            <a:r>
              <a:rPr lang="en-IN" sz="2400" dirty="0" smtClean="0"/>
              <a:t> hetero junctions </a:t>
            </a:r>
            <a:r>
              <a:rPr lang="en-GB" sz="2400" dirty="0" smtClean="0"/>
              <a:t>opposing each other</a:t>
            </a:r>
          </a:p>
          <a:p>
            <a:r>
              <a:rPr lang="en-IN" sz="2400" dirty="0" smtClean="0"/>
              <a:t>The wide gap semiconductor material Al</a:t>
            </a:r>
            <a:r>
              <a:rPr lang="en-IN" sz="2400" i="1" baseline="-25000" dirty="0" smtClean="0"/>
              <a:t>x</a:t>
            </a:r>
            <a:r>
              <a:rPr lang="en-IN" sz="2400" i="1" dirty="0" smtClean="0"/>
              <a:t>Ga</a:t>
            </a:r>
            <a:r>
              <a:rPr lang="en-IN" sz="2400" i="1" baseline="-25000" dirty="0" smtClean="0"/>
              <a:t>1−x</a:t>
            </a:r>
            <a:r>
              <a:rPr lang="en-IN" sz="2400" i="1" dirty="0" smtClean="0"/>
              <a:t>As is located at the ends and the </a:t>
            </a:r>
            <a:r>
              <a:rPr lang="en-IN" sz="2400" i="1" dirty="0" err="1" smtClean="0"/>
              <a:t>GaAs</a:t>
            </a:r>
            <a:r>
              <a:rPr lang="en-IN" sz="2400" i="1" dirty="0" smtClean="0"/>
              <a:t> in the middle.</a:t>
            </a:r>
          </a:p>
          <a:p>
            <a:r>
              <a:rPr lang="en-GB" sz="2400" dirty="0" smtClean="0"/>
              <a:t>The </a:t>
            </a:r>
            <a:r>
              <a:rPr lang="en-IN" sz="2400" dirty="0" smtClean="0"/>
              <a:t>distance between the two interfaces is made sufficiently small. Then the resulting well for electrons and holes would be almost square with a barrier on each side </a:t>
            </a:r>
            <a:r>
              <a:rPr lang="en-GB" sz="2400" dirty="0" smtClean="0"/>
              <a:t>of the same height.</a:t>
            </a: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MOSFET</a:t>
            </a:r>
            <a:endParaRPr lang="en-GB" dirty="0"/>
          </a:p>
        </p:txBody>
      </p:sp>
      <p:sp>
        <p:nvSpPr>
          <p:cNvPr id="3" name="Content Placeholder 2"/>
          <p:cNvSpPr>
            <a:spLocks noGrp="1"/>
          </p:cNvSpPr>
          <p:nvPr>
            <p:ph idx="1"/>
          </p:nvPr>
        </p:nvSpPr>
        <p:spPr/>
        <p:txBody>
          <a:bodyPr>
            <a:normAutofit/>
          </a:bodyPr>
          <a:lstStyle/>
          <a:p>
            <a:r>
              <a:rPr lang="en-IN" sz="2800" dirty="0" smtClean="0"/>
              <a:t>main contributor to present technology in general, and microelectronics in particular</a:t>
            </a:r>
          </a:p>
          <a:p>
            <a:r>
              <a:rPr lang="en-GB" sz="2800" dirty="0" smtClean="0"/>
              <a:t>basic unit of ULSI</a:t>
            </a:r>
          </a:p>
          <a:p>
            <a:r>
              <a:rPr lang="en-IN" sz="2800" dirty="0" smtClean="0"/>
              <a:t>MOSFET-based electronic devices constitute close to 90% of </a:t>
            </a:r>
            <a:r>
              <a:rPr lang="en-GB" sz="2800" dirty="0" smtClean="0"/>
              <a:t>the semiconductor device market.</a:t>
            </a:r>
          </a:p>
          <a:p>
            <a:endParaRPr lang="en-GB"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6866" name="Picture 2"/>
          <p:cNvPicPr>
            <a:picLocks noGrp="1" noChangeAspect="1" noChangeArrowheads="1"/>
          </p:cNvPicPr>
          <p:nvPr>
            <p:ph idx="1"/>
          </p:nvPr>
        </p:nvPicPr>
        <p:blipFill>
          <a:blip r:embed="rId2"/>
          <a:srcRect/>
          <a:stretch>
            <a:fillRect/>
          </a:stretch>
        </p:blipFill>
        <p:spPr bwMode="auto">
          <a:xfrm>
            <a:off x="2209800" y="2133600"/>
            <a:ext cx="6490602" cy="4338638"/>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r>
              <a:rPr lang="en-IN" dirty="0" smtClean="0"/>
              <a:t>Volume of material inside the well is free of ionized donors (located in the </a:t>
            </a:r>
            <a:r>
              <a:rPr lang="en-IN" dirty="0" err="1" smtClean="0"/>
              <a:t>AlGaAs</a:t>
            </a:r>
            <a:r>
              <a:rPr lang="en-IN" dirty="0" smtClean="0"/>
              <a:t> material). </a:t>
            </a:r>
          </a:p>
          <a:p>
            <a:r>
              <a:rPr lang="en-IN" dirty="0" smtClean="0"/>
              <a:t>So, electrons inside the well, which originated at </a:t>
            </a:r>
            <a:r>
              <a:rPr lang="en-IN" dirty="0" err="1" smtClean="0"/>
              <a:t>AlGaAs</a:t>
            </a:r>
            <a:r>
              <a:rPr lang="en-IN" dirty="0" smtClean="0"/>
              <a:t> donor-material, can move into the </a:t>
            </a:r>
            <a:r>
              <a:rPr lang="en-IN" dirty="0" err="1" smtClean="0"/>
              <a:t>GaAs</a:t>
            </a:r>
            <a:r>
              <a:rPr lang="en-IN" dirty="0" smtClean="0"/>
              <a:t> region or channel with very high mobility. </a:t>
            </a:r>
          </a:p>
          <a:p>
            <a:r>
              <a:rPr lang="en-IN" dirty="0" smtClean="0"/>
              <a:t>As in the case of the modulation-doped </a:t>
            </a:r>
          </a:p>
          <a:p>
            <a:pPr>
              <a:buNone/>
            </a:pPr>
            <a:r>
              <a:rPr lang="en-IN" dirty="0" smtClean="0"/>
              <a:t>   </a:t>
            </a:r>
            <a:r>
              <a:rPr lang="en-IN" dirty="0" err="1" smtClean="0"/>
              <a:t>heterojunctions</a:t>
            </a:r>
            <a:r>
              <a:rPr lang="en-IN" dirty="0" smtClean="0"/>
              <a:t>, MODFET high-frequency transistors can be fabricated if appropriate</a:t>
            </a:r>
          </a:p>
          <a:p>
            <a:pPr>
              <a:buNone/>
            </a:pPr>
            <a:r>
              <a:rPr lang="en-IN" dirty="0" smtClean="0"/>
              <a:t>   source and drain contacts are deposited.</a:t>
            </a:r>
            <a:endParaRPr lang="en-GB"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435608" y="1447800"/>
            <a:ext cx="7708392" cy="5257800"/>
          </a:xfrm>
        </p:spPr>
        <p:txBody>
          <a:bodyPr>
            <a:noAutofit/>
          </a:bodyPr>
          <a:lstStyle/>
          <a:p>
            <a:r>
              <a:rPr lang="en-IN" sz="2400" dirty="0" smtClean="0"/>
              <a:t>Quantum well structures with either high or low mobility for electrons can be fabricated by introducing a controlled amount of impurities. </a:t>
            </a:r>
          </a:p>
          <a:p>
            <a:r>
              <a:rPr lang="en-IN" sz="2400" dirty="0" smtClean="0"/>
              <a:t>A double quantum well structure with high and low </a:t>
            </a:r>
            <a:r>
              <a:rPr lang="en-IN" sz="2400" dirty="0" err="1" smtClean="0"/>
              <a:t>mobilities</a:t>
            </a:r>
            <a:r>
              <a:rPr lang="en-IN" sz="2400" dirty="0" smtClean="0"/>
              <a:t> constitutes the base of the velocity-modulation transistors. </a:t>
            </a:r>
          </a:p>
          <a:p>
            <a:r>
              <a:rPr lang="en-IN" sz="2400" dirty="0" smtClean="0"/>
              <a:t>In these transistors, the switching from one state to the other is controlled by an electric field</a:t>
            </a:r>
          </a:p>
          <a:p>
            <a:r>
              <a:rPr lang="en-IN" sz="2400" dirty="0" smtClean="0"/>
              <a:t>transverse to the layers which redistributes the amount of charged electrons and therefore the current in either wells. </a:t>
            </a:r>
          </a:p>
          <a:p>
            <a:r>
              <a:rPr lang="en-IN" sz="2400" dirty="0" smtClean="0"/>
              <a:t>Velocity-modulation transistors can be operated at very high </a:t>
            </a:r>
            <a:r>
              <a:rPr lang="en-GB" sz="2400" dirty="0" smtClean="0"/>
              <a:t>frequencies.</a:t>
            </a:r>
            <a:endParaRPr lang="en-GB"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400" dirty="0" smtClean="0"/>
              <a:t>It is difficult to find accurate equations for the wave functions and energy levels of electrons and holes in the wells,.</a:t>
            </a:r>
          </a:p>
          <a:p>
            <a:r>
              <a:rPr lang="en-IN" sz="2400" dirty="0" smtClean="0"/>
              <a:t>As the potential at the bottom, instead of being flat, is influenced by the variations at the interfaces and the problem has to be solved </a:t>
            </a:r>
            <a:r>
              <a:rPr lang="en-GB" sz="2400" dirty="0" smtClean="0"/>
              <a:t>by numerical methods</a:t>
            </a:r>
            <a:endParaRPr lang="en-GB"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IN" dirty="0" smtClean="0"/>
              <a:t>To describe the general behaviour,  perturbation theory is used and we consider the potential variations as a perturbation. </a:t>
            </a:r>
          </a:p>
          <a:p>
            <a:r>
              <a:rPr lang="en-IN" dirty="0" smtClean="0"/>
              <a:t>The perturbation potential should be symmetric, and thus an even function of </a:t>
            </a:r>
            <a:r>
              <a:rPr lang="en-IN" i="1" dirty="0" smtClean="0"/>
              <a:t>z,  </a:t>
            </a:r>
            <a:r>
              <a:rPr lang="en-IN" i="1" dirty="0" err="1" smtClean="0"/>
              <a:t>ie</a:t>
            </a:r>
            <a:r>
              <a:rPr lang="en-IN" i="1" dirty="0" smtClean="0"/>
              <a:t> </a:t>
            </a:r>
            <a:r>
              <a:rPr lang="en-IN" dirty="0" smtClean="0"/>
              <a:t>only states with the same parity can be mixed,.</a:t>
            </a:r>
          </a:p>
          <a:p>
            <a:r>
              <a:rPr lang="en-IN" dirty="0" smtClean="0"/>
              <a:t>For instance, if we assume that only three levels exist in the well, the first state can only be coupled with the third. </a:t>
            </a:r>
          </a:p>
          <a:p>
            <a:r>
              <a:rPr lang="en-IN" dirty="0" smtClean="0"/>
              <a:t>Evidently, the occupation of levels depends on the electron concentration in the well, and for low concentrations usually the first level is the only one occupied.</a:t>
            </a:r>
            <a:endParaRPr lang="en-GB"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Multiple quantum wells (MQW)</a:t>
            </a:r>
            <a:endParaRPr lang="en-GB" dirty="0"/>
          </a:p>
        </p:txBody>
      </p:sp>
      <p:sp>
        <p:nvSpPr>
          <p:cNvPr id="3" name="Content Placeholder 2"/>
          <p:cNvSpPr>
            <a:spLocks noGrp="1"/>
          </p:cNvSpPr>
          <p:nvPr>
            <p:ph idx="1"/>
          </p:nvPr>
        </p:nvSpPr>
        <p:spPr/>
        <p:txBody>
          <a:bodyPr>
            <a:normAutofit fontScale="85000" lnSpcReduction="10000"/>
          </a:bodyPr>
          <a:lstStyle/>
          <a:p>
            <a:r>
              <a:rPr lang="en-IN" dirty="0" smtClean="0"/>
              <a:t>The signal provided by a single quantum well is usually too small to be used in the solid state devices. Therefore, it is often necessary to use an array of quantum wells, especially in optoelectronic devices, such as </a:t>
            </a:r>
            <a:r>
              <a:rPr lang="en-IN" dirty="0" err="1" smtClean="0"/>
              <a:t>photodetectors</a:t>
            </a:r>
            <a:r>
              <a:rPr lang="en-IN" dirty="0" smtClean="0"/>
              <a:t>. </a:t>
            </a:r>
          </a:p>
          <a:p>
            <a:r>
              <a:rPr lang="en-IN" dirty="0" smtClean="0"/>
              <a:t>These structures are called multiple quantum wells (MQW) and are formed by several single quantum wells. </a:t>
            </a:r>
          </a:p>
          <a:p>
            <a:r>
              <a:rPr lang="en-IN" dirty="0" smtClean="0"/>
              <a:t>If the wells for electrons and holes are located in the same space location, the MQW is called Type I while the name Type II is used when the corresponding wells are located alternatively</a:t>
            </a:r>
            <a:endParaRPr lang="en-GB"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7890" name="Picture 2"/>
          <p:cNvPicPr>
            <a:picLocks noGrp="1" noChangeAspect="1" noChangeArrowheads="1"/>
          </p:cNvPicPr>
          <p:nvPr>
            <p:ph idx="1"/>
          </p:nvPr>
        </p:nvPicPr>
        <p:blipFill>
          <a:blip r:embed="rId2"/>
          <a:srcRect/>
          <a:stretch>
            <a:fillRect/>
          </a:stretch>
        </p:blipFill>
        <p:spPr bwMode="auto">
          <a:xfrm>
            <a:off x="1066800" y="1828800"/>
            <a:ext cx="8235082" cy="4419600"/>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r>
              <a:rPr lang="en-IN" dirty="0" smtClean="0"/>
              <a:t>In a MQW system it is assumed that there is no interaction between neighbouring quantum wells, because the barriers separating the wells are thick enough, usually more than about 10 nm. </a:t>
            </a:r>
          </a:p>
          <a:p>
            <a:r>
              <a:rPr lang="en-IN" dirty="0" smtClean="0"/>
              <a:t>If the energy barriers between consecutive wells are thin enough, the wells will be coupled to each other by tunnelling effects. </a:t>
            </a:r>
          </a:p>
          <a:p>
            <a:r>
              <a:rPr lang="en-IN" dirty="0" smtClean="0"/>
              <a:t>The discrete energy levels of the quantum wells are then transformed into energy bands. </a:t>
            </a:r>
          </a:p>
          <a:p>
            <a:r>
              <a:rPr lang="en-IN" dirty="0" smtClean="0"/>
              <a:t>Then, the system of MQWs is called a </a:t>
            </a:r>
            <a:r>
              <a:rPr lang="en-IN" dirty="0" err="1" smtClean="0"/>
              <a:t>superlattice</a:t>
            </a:r>
            <a:r>
              <a:rPr lang="en-IN" dirty="0" smtClean="0"/>
              <a:t> and the energy spectrum shows very interesting new features.</a:t>
            </a:r>
            <a:endParaRPr lang="en-GB"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In optoelectronics,</a:t>
            </a:r>
            <a:endParaRPr lang="en-GB" dirty="0"/>
          </a:p>
        </p:txBody>
      </p:sp>
      <p:sp>
        <p:nvSpPr>
          <p:cNvPr id="3" name="Content Placeholder 2"/>
          <p:cNvSpPr>
            <a:spLocks noGrp="1"/>
          </p:cNvSpPr>
          <p:nvPr>
            <p:ph idx="1"/>
          </p:nvPr>
        </p:nvSpPr>
        <p:spPr>
          <a:xfrm>
            <a:off x="1143000" y="1219200"/>
            <a:ext cx="8001000" cy="5486400"/>
          </a:xfrm>
        </p:spPr>
        <p:txBody>
          <a:bodyPr>
            <a:noAutofit/>
          </a:bodyPr>
          <a:lstStyle/>
          <a:p>
            <a:r>
              <a:rPr lang="en-IN" sz="2400" dirty="0" smtClean="0"/>
              <a:t>MQWs are frequently used and are made of about 50 single wells.</a:t>
            </a:r>
          </a:p>
          <a:p>
            <a:r>
              <a:rPr lang="en-IN" sz="2400" dirty="0" smtClean="0"/>
              <a:t>The periodicity (thickness of the well plus barrier) is about 20 nm, then the total thickness of the array approaches 1μm. the limit in thickness; </a:t>
            </a:r>
          </a:p>
          <a:p>
            <a:r>
              <a:rPr lang="en-IN" sz="2400" dirty="0" smtClean="0"/>
              <a:t>Else radiation would be strongly absorbed before reaching the inner quantum wells. </a:t>
            </a:r>
          </a:p>
          <a:p>
            <a:r>
              <a:rPr lang="en-IN" sz="2400" dirty="0" smtClean="0"/>
              <a:t>Spectrum of the total optical signal does not necessarily coincide with that of a single quantum well since the thickness of each well is not exactly the same for all (</a:t>
            </a:r>
            <a:r>
              <a:rPr lang="en-IN" sz="2400" dirty="0" err="1" smtClean="0"/>
              <a:t>Eg</a:t>
            </a:r>
            <a:r>
              <a:rPr lang="en-IN" sz="2400" dirty="0" smtClean="0"/>
              <a:t>: the percentage variation in the width of a quantum well when the thickness varies by just one monolayer). </a:t>
            </a:r>
          </a:p>
          <a:p>
            <a:r>
              <a:rPr lang="en-IN" sz="2400" dirty="0" smtClean="0"/>
              <a:t>So, the breadth of the MQW energy levels can be used as an index of its uniformity in </a:t>
            </a:r>
            <a:r>
              <a:rPr lang="en-GB" sz="2400" dirty="0" smtClean="0"/>
              <a:t>thickness.</a:t>
            </a:r>
            <a:endParaRPr lang="en-GB"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Band Structure of MQW for IR </a:t>
            </a:r>
            <a:r>
              <a:rPr lang="en-IN" dirty="0" err="1" smtClean="0"/>
              <a:t>photodetectors</a:t>
            </a:r>
            <a:endParaRPr lang="en-GB" dirty="0"/>
          </a:p>
        </p:txBody>
      </p:sp>
      <p:pic>
        <p:nvPicPr>
          <p:cNvPr id="38914" name="Picture 2"/>
          <p:cNvPicPr>
            <a:picLocks noGrp="1" noChangeAspect="1" noChangeArrowheads="1"/>
          </p:cNvPicPr>
          <p:nvPr>
            <p:ph idx="1"/>
          </p:nvPr>
        </p:nvPicPr>
        <p:blipFill>
          <a:blip r:embed="rId2"/>
          <a:srcRect/>
          <a:stretch>
            <a:fillRect/>
          </a:stretch>
        </p:blipFill>
        <p:spPr bwMode="auto">
          <a:xfrm>
            <a:off x="1295400" y="1752600"/>
            <a:ext cx="7284815" cy="42672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MOSFET</a:t>
            </a:r>
            <a:endParaRPr lang="en-GB" dirty="0"/>
          </a:p>
        </p:txBody>
      </p:sp>
      <p:sp>
        <p:nvSpPr>
          <p:cNvPr id="3" name="Content Placeholder 2"/>
          <p:cNvSpPr>
            <a:spLocks noGrp="1"/>
          </p:cNvSpPr>
          <p:nvPr>
            <p:ph idx="1"/>
          </p:nvPr>
        </p:nvSpPr>
        <p:spPr/>
        <p:txBody>
          <a:bodyPr>
            <a:normAutofit fontScale="92500"/>
          </a:bodyPr>
          <a:lstStyle/>
          <a:p>
            <a:r>
              <a:rPr lang="en-IN" sz="2800" dirty="0" smtClean="0"/>
              <a:t>positive potential at gate, the electrons from n+ and p-silicon accumulate at the Si–SiO2 interface. These electrons form </a:t>
            </a:r>
            <a:r>
              <a:rPr lang="en-IN" sz="2800" b="1" i="1" dirty="0" smtClean="0"/>
              <a:t>inversion layer or channel</a:t>
            </a:r>
            <a:r>
              <a:rPr lang="en-IN" sz="2800" i="1" dirty="0" smtClean="0"/>
              <a:t> </a:t>
            </a:r>
          </a:p>
          <a:p>
            <a:r>
              <a:rPr lang="en-IN" sz="2800" dirty="0" smtClean="0"/>
              <a:t>Form triangular-shaped potential well in </a:t>
            </a:r>
            <a:r>
              <a:rPr lang="en-IN" sz="2800" dirty="0" err="1" smtClean="0"/>
              <a:t>nanoscale</a:t>
            </a:r>
            <a:r>
              <a:rPr lang="en-IN" sz="2800" dirty="0" smtClean="0"/>
              <a:t>.</a:t>
            </a:r>
          </a:p>
          <a:p>
            <a:r>
              <a:rPr lang="en-IN" sz="2800" dirty="0" smtClean="0"/>
              <a:t>Shape is due to space charge (</a:t>
            </a:r>
            <a:r>
              <a:rPr lang="en-IN" sz="2800" i="1" dirty="0" smtClean="0"/>
              <a:t>a  collection of particles with a net electric charge occupying a region, either in free space or in a device</a:t>
            </a:r>
            <a:r>
              <a:rPr lang="en-IN" sz="2800" dirty="0" smtClean="0"/>
              <a:t>) of ionized acceptors in the p-type silicon, whose corresponding holes are repelled by the electric field across the dielectric oxide produced by the positive gate potential.</a:t>
            </a:r>
            <a:endParaRPr lang="en-GB" sz="2800"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Band Structure of MQW for IR </a:t>
            </a:r>
            <a:r>
              <a:rPr lang="en-IN" dirty="0" err="1" smtClean="0"/>
              <a:t>photodetectors</a:t>
            </a:r>
            <a:endParaRPr lang="en-GB" dirty="0"/>
          </a:p>
        </p:txBody>
      </p:sp>
      <p:sp>
        <p:nvSpPr>
          <p:cNvPr id="3" name="Content Placeholder 2"/>
          <p:cNvSpPr>
            <a:spLocks noGrp="1"/>
          </p:cNvSpPr>
          <p:nvPr>
            <p:ph idx="1"/>
          </p:nvPr>
        </p:nvSpPr>
        <p:spPr>
          <a:xfrm>
            <a:off x="990600" y="1524000"/>
            <a:ext cx="8001000" cy="5334000"/>
          </a:xfrm>
        </p:spPr>
        <p:txBody>
          <a:bodyPr>
            <a:noAutofit/>
          </a:bodyPr>
          <a:lstStyle/>
          <a:p>
            <a:r>
              <a:rPr lang="en-IN" sz="2400" dirty="0" smtClean="0"/>
              <a:t>Usually work at wavelengths in the 10μm range.</a:t>
            </a:r>
          </a:p>
          <a:p>
            <a:endParaRPr lang="en-IN" sz="2400" dirty="0" smtClean="0"/>
          </a:p>
          <a:p>
            <a:r>
              <a:rPr lang="en-GB" sz="2400" dirty="0" smtClean="0"/>
              <a:t>to detect this long </a:t>
            </a:r>
            <a:r>
              <a:rPr lang="en-IN" sz="2400" dirty="0" smtClean="0"/>
              <a:t>wavelength radiation using bulk semiconductors,  a gap of only about 0.1 </a:t>
            </a:r>
            <a:r>
              <a:rPr lang="en-IN" sz="2400" dirty="0" err="1" smtClean="0"/>
              <a:t>eV</a:t>
            </a:r>
            <a:r>
              <a:rPr lang="en-IN" sz="2400" dirty="0" smtClean="0"/>
              <a:t> is reqd.</a:t>
            </a:r>
          </a:p>
          <a:p>
            <a:endParaRPr lang="en-IN" sz="2400" dirty="0" smtClean="0"/>
          </a:p>
          <a:p>
            <a:r>
              <a:rPr lang="en-IN" sz="2400" dirty="0" smtClean="0"/>
              <a:t>Options:  use </a:t>
            </a:r>
            <a:r>
              <a:rPr lang="en-IN" sz="2400" dirty="0" err="1" smtClean="0"/>
              <a:t>intersubband</a:t>
            </a:r>
            <a:r>
              <a:rPr lang="en-IN" sz="2400" dirty="0" smtClean="0"/>
              <a:t> detection in quantum </a:t>
            </a:r>
            <a:r>
              <a:rPr lang="en-GB" sz="2400" dirty="0" smtClean="0"/>
              <a:t>wells.</a:t>
            </a:r>
          </a:p>
          <a:p>
            <a:endParaRPr lang="en-GB" sz="2400" dirty="0" smtClean="0"/>
          </a:p>
          <a:p>
            <a:r>
              <a:rPr lang="en-IN" sz="2400" dirty="0" smtClean="0"/>
              <a:t>By : (</a:t>
            </a:r>
            <a:r>
              <a:rPr lang="en-IN" sz="2400" dirty="0" err="1" smtClean="0"/>
              <a:t>i</a:t>
            </a:r>
            <a:r>
              <a:rPr lang="en-IN" sz="2400" dirty="0" smtClean="0"/>
              <a:t>) adjust the well height </a:t>
            </a:r>
            <a:r>
              <a:rPr lang="en-IN" sz="2400" dirty="0" smtClean="0">
                <a:sym typeface="Symbol"/>
              </a:rPr>
              <a:t></a:t>
            </a:r>
            <a:r>
              <a:rPr lang="en-IN" sz="2400" dirty="0" err="1" smtClean="0"/>
              <a:t>Ec</a:t>
            </a:r>
            <a:r>
              <a:rPr lang="en-IN" sz="2400" dirty="0" smtClean="0"/>
              <a:t> (by changing the value of x in Al</a:t>
            </a:r>
            <a:r>
              <a:rPr lang="en-IN" sz="2400" baseline="-25000" dirty="0" smtClean="0"/>
              <a:t>x</a:t>
            </a:r>
            <a:r>
              <a:rPr lang="en-IN" sz="2400" dirty="0" smtClean="0"/>
              <a:t>Ga</a:t>
            </a:r>
            <a:r>
              <a:rPr lang="en-IN" sz="2400" baseline="-25000" dirty="0" smtClean="0"/>
              <a:t>1−x</a:t>
            </a:r>
            <a:r>
              <a:rPr lang="en-IN" sz="2400" dirty="0" smtClean="0"/>
              <a:t>As / </a:t>
            </a:r>
            <a:r>
              <a:rPr lang="en-IN" sz="2400" dirty="0" err="1" smtClean="0"/>
              <a:t>GaAs</a:t>
            </a:r>
            <a:r>
              <a:rPr lang="en-IN" sz="2400" dirty="0" smtClean="0"/>
              <a:t>), </a:t>
            </a:r>
          </a:p>
          <a:p>
            <a:pPr>
              <a:buNone/>
            </a:pPr>
            <a:r>
              <a:rPr lang="en-IN" sz="2400" dirty="0" smtClean="0"/>
              <a:t>    (ii) the values of energy levels through the thickness of the well material.</a:t>
            </a:r>
          </a:p>
          <a:p>
            <a:endParaRPr lang="en-GB" sz="2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Band Structure of MQW for IR </a:t>
            </a:r>
            <a:r>
              <a:rPr lang="en-IN" dirty="0" err="1" smtClean="0"/>
              <a:t>photodetectors</a:t>
            </a:r>
            <a:endParaRPr lang="en-GB" dirty="0"/>
          </a:p>
        </p:txBody>
      </p:sp>
      <p:sp>
        <p:nvSpPr>
          <p:cNvPr id="3" name="Content Placeholder 2"/>
          <p:cNvSpPr>
            <a:spLocks noGrp="1"/>
          </p:cNvSpPr>
          <p:nvPr>
            <p:ph idx="1"/>
          </p:nvPr>
        </p:nvSpPr>
        <p:spPr/>
        <p:txBody>
          <a:bodyPr>
            <a:normAutofit/>
          </a:bodyPr>
          <a:lstStyle/>
          <a:p>
            <a:r>
              <a:rPr lang="en-GB" sz="2400" dirty="0" smtClean="0"/>
              <a:t>the levels are calculated so</a:t>
            </a:r>
            <a:r>
              <a:rPr lang="en-IN" sz="2400" dirty="0" smtClean="0"/>
              <a:t> that the second level is only a little below the bottom edge of the conduction band of the wide gap material (Al</a:t>
            </a:r>
            <a:r>
              <a:rPr lang="en-IN" sz="2400" baseline="-25000" dirty="0" smtClean="0"/>
              <a:t>x</a:t>
            </a:r>
            <a:r>
              <a:rPr lang="en-IN" sz="2400" dirty="0" smtClean="0"/>
              <a:t>Ga</a:t>
            </a:r>
            <a:r>
              <a:rPr lang="en-IN" sz="2400" baseline="-25000" dirty="0" smtClean="0"/>
              <a:t>1−x</a:t>
            </a:r>
            <a:r>
              <a:rPr lang="en-IN" sz="2400" dirty="0" smtClean="0"/>
              <a:t>As). </a:t>
            </a:r>
          </a:p>
          <a:p>
            <a:endParaRPr lang="en-IN" sz="2400" dirty="0" smtClean="0"/>
          </a:p>
          <a:p>
            <a:r>
              <a:rPr lang="en-IN" sz="2400" dirty="0" smtClean="0"/>
              <a:t>Also, the semiconductor doping is chosen so that the n = 1 level is full and the n = 2 empty. </a:t>
            </a:r>
          </a:p>
          <a:p>
            <a:endParaRPr lang="en-IN" sz="2400" dirty="0" smtClean="0"/>
          </a:p>
          <a:p>
            <a:r>
              <a:rPr lang="en-IN" sz="2400" dirty="0" smtClean="0"/>
              <a:t>Taking these considerations, when a photon of energy ω, equal to E2 − E1 impinges, electrons will be liberated and drift along the z-axis by the action of a weak applied electric field.</a:t>
            </a:r>
            <a:endParaRPr lang="en-GB" sz="2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Superlattice</a:t>
            </a:r>
            <a:endParaRPr lang="en-GB" dirty="0"/>
          </a:p>
        </p:txBody>
      </p:sp>
      <p:sp>
        <p:nvSpPr>
          <p:cNvPr id="3" name="Content Placeholder 2"/>
          <p:cNvSpPr>
            <a:spLocks noGrp="1"/>
          </p:cNvSpPr>
          <p:nvPr>
            <p:ph idx="1"/>
          </p:nvPr>
        </p:nvSpPr>
        <p:spPr>
          <a:xfrm>
            <a:off x="1295400" y="1447800"/>
            <a:ext cx="7638288" cy="5410200"/>
          </a:xfrm>
        </p:spPr>
        <p:txBody>
          <a:bodyPr>
            <a:normAutofit/>
          </a:bodyPr>
          <a:lstStyle/>
          <a:p>
            <a:r>
              <a:rPr lang="en-IN" sz="2400" dirty="0" smtClean="0"/>
              <a:t>P</a:t>
            </a:r>
            <a:r>
              <a:rPr lang="en-GB" sz="2400" dirty="0" err="1" smtClean="0"/>
              <a:t>roposed</a:t>
            </a:r>
            <a:r>
              <a:rPr lang="en-GB" sz="2400" dirty="0" smtClean="0"/>
              <a:t> by Leo Esaki</a:t>
            </a:r>
          </a:p>
          <a:p>
            <a:r>
              <a:rPr lang="en-IN" sz="2400" dirty="0" smtClean="0"/>
              <a:t>consists of a periodic set of MQW where the thickness of the energy barriers separating the individual wells is sufficiently small.</a:t>
            </a:r>
          </a:p>
          <a:p>
            <a:r>
              <a:rPr lang="en-GB" sz="2400" dirty="0" smtClean="0"/>
              <a:t>As barriers become thinner, </a:t>
            </a:r>
            <a:r>
              <a:rPr lang="en-IN" sz="2400" dirty="0" smtClean="0"/>
              <a:t>the electron wave functions corresponding to the wells overlap due to the tunnelling </a:t>
            </a:r>
            <a:r>
              <a:rPr lang="en-GB" sz="2400" dirty="0" smtClean="0"/>
              <a:t>effect.</a:t>
            </a:r>
          </a:p>
          <a:p>
            <a:r>
              <a:rPr lang="en-IN" sz="2400" dirty="0" smtClean="0"/>
              <a:t>the discrete energy levels of the wells broaden and produce </a:t>
            </a:r>
            <a:r>
              <a:rPr lang="en-GB" sz="2400" dirty="0" smtClean="0"/>
              <a:t>energy bands,</a:t>
            </a:r>
          </a:p>
          <a:p>
            <a:r>
              <a:rPr lang="en-IN" sz="2400" dirty="0" smtClean="0"/>
              <a:t>Most singular aspect - accurate control over the small thicknesses (d = </a:t>
            </a:r>
            <a:r>
              <a:rPr lang="en-GB" sz="2400" dirty="0" smtClean="0"/>
              <a:t>breadth </a:t>
            </a:r>
            <a:r>
              <a:rPr lang="en-IN" sz="2400" dirty="0" smtClean="0"/>
              <a:t>of the well (</a:t>
            </a:r>
            <a:r>
              <a:rPr lang="en-IN" sz="2400" i="1" dirty="0" smtClean="0"/>
              <a:t>a) + the thickness of the barrier (b)) to be achieved by MBE.</a:t>
            </a:r>
            <a:endParaRPr lang="en-GB" sz="2400" dirty="0" smtClean="0"/>
          </a:p>
          <a:p>
            <a:endParaRPr lang="en-GB" sz="24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Origin of the band structure of </a:t>
            </a:r>
            <a:r>
              <a:rPr lang="en-IN" dirty="0" err="1" smtClean="0"/>
              <a:t>superlattice</a:t>
            </a:r>
            <a:endParaRPr lang="en-GB" dirty="0"/>
          </a:p>
        </p:txBody>
      </p:sp>
      <p:sp>
        <p:nvSpPr>
          <p:cNvPr id="3" name="Content Placeholder 2"/>
          <p:cNvSpPr>
            <a:spLocks noGrp="1"/>
          </p:cNvSpPr>
          <p:nvPr>
            <p:ph idx="1"/>
          </p:nvPr>
        </p:nvSpPr>
        <p:spPr/>
        <p:txBody>
          <a:bodyPr/>
          <a:lstStyle/>
          <a:p>
            <a:r>
              <a:rPr lang="en-GB" dirty="0" smtClean="0"/>
              <a:t>Consider </a:t>
            </a:r>
            <a:r>
              <a:rPr lang="en-IN" dirty="0" smtClean="0"/>
              <a:t>the overlapping between the electron states for a simple two-well system.</a:t>
            </a:r>
          </a:p>
          <a:p>
            <a:r>
              <a:rPr lang="en-IN" dirty="0" smtClean="0"/>
              <a:t>wave functions of what is known as the double </a:t>
            </a:r>
            <a:r>
              <a:rPr lang="en-GB" dirty="0" smtClean="0"/>
              <a:t>coupled quantum well system.</a:t>
            </a:r>
          </a:p>
          <a:p>
            <a:r>
              <a:rPr lang="en-GB" dirty="0" smtClean="0"/>
              <a:t>Solution is by using Perturbation theory </a:t>
            </a:r>
          </a:p>
          <a:p>
            <a:endParaRPr lang="en-IN" dirty="0" smtClean="0"/>
          </a:p>
          <a:p>
            <a:endParaRPr lang="en-GB"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7500" lnSpcReduction="20000"/>
          </a:bodyPr>
          <a:lstStyle/>
          <a:p>
            <a:r>
              <a:rPr lang="en-IN" dirty="0" smtClean="0"/>
              <a:t>each original level, say </a:t>
            </a:r>
            <a:r>
              <a:rPr lang="en-IN" i="1" dirty="0" smtClean="0"/>
              <a:t>E1, of the isolated </a:t>
            </a:r>
            <a:r>
              <a:rPr lang="en-IN" dirty="0" smtClean="0"/>
              <a:t>wells splits into two, with energies</a:t>
            </a:r>
          </a:p>
          <a:p>
            <a:endParaRPr lang="en-IN" dirty="0" smtClean="0"/>
          </a:p>
          <a:p>
            <a:pPr>
              <a:buNone/>
            </a:pPr>
            <a:endParaRPr lang="en-IN" dirty="0" smtClean="0"/>
          </a:p>
          <a:p>
            <a:endParaRPr lang="en-IN" i="1" dirty="0" smtClean="0"/>
          </a:p>
          <a:p>
            <a:endParaRPr lang="en-GB" i="1" dirty="0" smtClean="0"/>
          </a:p>
          <a:p>
            <a:endParaRPr lang="en-IN" dirty="0" smtClean="0"/>
          </a:p>
          <a:p>
            <a:endParaRPr lang="en-IN" dirty="0" smtClean="0"/>
          </a:p>
          <a:p>
            <a:r>
              <a:rPr lang="en-IN" dirty="0" smtClean="0"/>
              <a:t>The two resulting levels are separated in energy by 2|</a:t>
            </a:r>
            <a:r>
              <a:rPr lang="en-IN" i="1" dirty="0" smtClean="0"/>
              <a:t>V</a:t>
            </a:r>
            <a:r>
              <a:rPr lang="en-IN" sz="1900" i="1" dirty="0" smtClean="0"/>
              <a:t>12</a:t>
            </a:r>
            <a:r>
              <a:rPr lang="en-IN" i="1" dirty="0" smtClean="0"/>
              <a:t>|, </a:t>
            </a:r>
          </a:p>
          <a:p>
            <a:r>
              <a:rPr lang="en-IN" i="1" dirty="0" smtClean="0"/>
              <a:t>where the magnitude of V</a:t>
            </a:r>
            <a:r>
              <a:rPr lang="en-IN" sz="2200" i="1" dirty="0" smtClean="0"/>
              <a:t>12</a:t>
            </a:r>
            <a:r>
              <a:rPr lang="en-IN" i="1" dirty="0" smtClean="0"/>
              <a:t> is an indication of how much one well can </a:t>
            </a:r>
            <a:r>
              <a:rPr lang="en-IN" dirty="0" smtClean="0"/>
              <a:t>influence the energy states of the neighbouring one</a:t>
            </a:r>
            <a:endParaRPr lang="en-GB" dirty="0"/>
          </a:p>
        </p:txBody>
      </p:sp>
      <p:pic>
        <p:nvPicPr>
          <p:cNvPr id="5" name="Picture 4"/>
          <p:cNvPicPr/>
          <p:nvPr/>
        </p:nvPicPr>
        <p:blipFill>
          <a:blip r:embed="rId2"/>
          <a:srcRect/>
          <a:stretch>
            <a:fillRect/>
          </a:stretch>
        </p:blipFill>
        <p:spPr bwMode="auto">
          <a:xfrm>
            <a:off x="2686050" y="2057400"/>
            <a:ext cx="5391150" cy="2309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9938" name="Picture 2"/>
          <p:cNvPicPr>
            <a:picLocks noGrp="1" noChangeAspect="1" noChangeArrowheads="1"/>
          </p:cNvPicPr>
          <p:nvPr>
            <p:ph idx="1"/>
          </p:nvPr>
        </p:nvPicPr>
        <p:blipFill>
          <a:blip r:embed="rId2"/>
          <a:srcRect/>
          <a:stretch>
            <a:fillRect/>
          </a:stretch>
        </p:blipFill>
        <p:spPr bwMode="auto">
          <a:xfrm>
            <a:off x="1828800" y="1676400"/>
            <a:ext cx="7094780"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MOSFET</a:t>
            </a:r>
            <a:endParaRPr lang="en-GB" dirty="0"/>
          </a:p>
        </p:txBody>
      </p:sp>
      <p:sp>
        <p:nvSpPr>
          <p:cNvPr id="3" name="Content Placeholder 2"/>
          <p:cNvSpPr>
            <a:spLocks noGrp="1"/>
          </p:cNvSpPr>
          <p:nvPr>
            <p:ph idx="1"/>
          </p:nvPr>
        </p:nvSpPr>
        <p:spPr/>
        <p:txBody>
          <a:bodyPr>
            <a:normAutofit/>
          </a:bodyPr>
          <a:lstStyle/>
          <a:p>
            <a:r>
              <a:rPr lang="en-IN" sz="2400" dirty="0" smtClean="0"/>
              <a:t>Amount of electrons in the inversion layer depends on the magnitude of the electric field across the insulator. The name “FET” is due to the control effect of the electric field applied to </a:t>
            </a:r>
            <a:r>
              <a:rPr lang="en-GB" sz="2400" dirty="0" smtClean="0"/>
              <a:t>the gate.</a:t>
            </a:r>
          </a:p>
          <a:p>
            <a:r>
              <a:rPr lang="en-IN" sz="2400" dirty="0" smtClean="0"/>
              <a:t>MOSFET technology is popular due to:</a:t>
            </a:r>
          </a:p>
          <a:p>
            <a:pPr>
              <a:buNone/>
            </a:pPr>
            <a:r>
              <a:rPr lang="en-IN" sz="2400" dirty="0" smtClean="0"/>
              <a:t> - excellent properties of the Si–SiO2 interface</a:t>
            </a:r>
          </a:p>
          <a:p>
            <a:pPr>
              <a:buNone/>
            </a:pPr>
            <a:r>
              <a:rPr lang="en-IN" sz="2400" dirty="0" smtClean="0"/>
              <a:t> - possibilities of reducing the size of the MOSFET below 100 nm in modern IC.</a:t>
            </a:r>
            <a:endParaRPr lang="en-GB"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Conditions to have Quantum Effects at Si–SiO</a:t>
            </a:r>
            <a:r>
              <a:rPr lang="en-IN" sz="2200" dirty="0" smtClean="0"/>
              <a:t>2</a:t>
            </a:r>
            <a:r>
              <a:rPr lang="en-IN" dirty="0" smtClean="0"/>
              <a:t> interface</a:t>
            </a:r>
            <a:endParaRPr lang="en-GB" dirty="0"/>
          </a:p>
        </p:txBody>
      </p:sp>
      <p:sp>
        <p:nvSpPr>
          <p:cNvPr id="3" name="Content Placeholder 2"/>
          <p:cNvSpPr>
            <a:spLocks noGrp="1"/>
          </p:cNvSpPr>
          <p:nvPr>
            <p:ph idx="1"/>
          </p:nvPr>
        </p:nvSpPr>
        <p:spPr>
          <a:xfrm>
            <a:off x="1219200" y="1447800"/>
            <a:ext cx="7714488" cy="4800600"/>
          </a:xfrm>
        </p:spPr>
        <p:txBody>
          <a:bodyPr>
            <a:normAutofit/>
          </a:bodyPr>
          <a:lstStyle/>
          <a:p>
            <a:pPr algn="just">
              <a:buNone/>
            </a:pPr>
            <a:r>
              <a:rPr lang="en-IN" sz="2400" dirty="0" smtClean="0"/>
              <a:t>(a) the SiO2 insulator should have neither high concentration of impurities nor of trapped charge</a:t>
            </a:r>
          </a:p>
          <a:p>
            <a:pPr algn="just">
              <a:buNone/>
            </a:pPr>
            <a:endParaRPr lang="en-IN" sz="2400" dirty="0" smtClean="0"/>
          </a:p>
          <a:p>
            <a:pPr>
              <a:buNone/>
            </a:pPr>
            <a:r>
              <a:rPr lang="en-IN" sz="2400" dirty="0" smtClean="0"/>
              <a:t>(b) the smoothness of the Si–SiO</a:t>
            </a:r>
            <a:r>
              <a:rPr lang="en-IN" sz="1800" dirty="0" smtClean="0"/>
              <a:t>2</a:t>
            </a:r>
            <a:r>
              <a:rPr lang="en-IN" sz="2400" dirty="0" smtClean="0"/>
              <a:t> interface should be controlled at the atomic size level, since a rough surface on top of the inversion channel would greatly decrease the electron mobility in the inversion layer.</a:t>
            </a:r>
            <a:endParaRPr lang="en-GB"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Behaviour of electrons in the potential well,</a:t>
            </a:r>
            <a:endParaRPr lang="en-GB" dirty="0"/>
          </a:p>
        </p:txBody>
      </p:sp>
      <p:sp>
        <p:nvSpPr>
          <p:cNvPr id="3" name="Content Placeholder 2"/>
          <p:cNvSpPr>
            <a:spLocks noGrp="1"/>
          </p:cNvSpPr>
          <p:nvPr>
            <p:ph idx="1"/>
          </p:nvPr>
        </p:nvSpPr>
        <p:spPr/>
        <p:txBody>
          <a:bodyPr>
            <a:normAutofit/>
          </a:bodyPr>
          <a:lstStyle/>
          <a:p>
            <a:r>
              <a:rPr lang="en-IN" sz="2400" dirty="0" smtClean="0"/>
              <a:t>The electron inversion layer can be considered a 2D system of electrons immersed in a triangular-shaped quantum well, located in the semiconductor, close to the interface with the oxide. </a:t>
            </a:r>
          </a:p>
          <a:p>
            <a:r>
              <a:rPr lang="en-IN" sz="2400" dirty="0" smtClean="0"/>
              <a:t>In the MOS structure, although the electrons are confined along the perpendicular direction, they are practically free to move in the plane of the interface.</a:t>
            </a:r>
          </a:p>
          <a:p>
            <a:r>
              <a:rPr lang="en-IN" sz="2400" dirty="0" smtClean="0"/>
              <a:t>the quantized values for the energy of confinement is=</a:t>
            </a:r>
          </a:p>
          <a:p>
            <a:pPr>
              <a:buNone/>
            </a:pPr>
            <a:endParaRPr lang="en-GB"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GB"/>
          </a:p>
        </p:txBody>
      </p:sp>
      <p:pic>
        <p:nvPicPr>
          <p:cNvPr id="4098" name="Picture 2"/>
          <p:cNvPicPr>
            <a:picLocks noGrp="1" noChangeAspect="1" noChangeArrowheads="1"/>
          </p:cNvPicPr>
          <p:nvPr>
            <p:ph idx="1"/>
          </p:nvPr>
        </p:nvPicPr>
        <p:blipFill>
          <a:blip r:embed="rId2"/>
          <a:stretch>
            <a:fillRect/>
          </a:stretch>
        </p:blipFill>
        <p:spPr bwMode="auto">
          <a:xfrm>
            <a:off x="548640" y="1828800"/>
            <a:ext cx="8595360"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5648</TotalTime>
  <Words>2850</Words>
  <Application>Microsoft Office PowerPoint</Application>
  <PresentationFormat>On-screen Show (4:3)</PresentationFormat>
  <Paragraphs>220</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Solstice</vt:lpstr>
      <vt:lpstr>Module -4</vt:lpstr>
      <vt:lpstr>Introduction</vt:lpstr>
      <vt:lpstr>MOSFET </vt:lpstr>
      <vt:lpstr>MOSFET</vt:lpstr>
      <vt:lpstr>MOSFET</vt:lpstr>
      <vt:lpstr>MOSFET</vt:lpstr>
      <vt:lpstr>Conditions to have Quantum Effects at Si–SiO2 interface</vt:lpstr>
      <vt:lpstr>Behaviour of electrons in the potential well,</vt:lpstr>
      <vt:lpstr>Slide 9</vt:lpstr>
      <vt:lpstr>Where,</vt:lpstr>
      <vt:lpstr>gv - conduction band valley degeneracy</vt:lpstr>
      <vt:lpstr>gv - conduction band valley degeneracy</vt:lpstr>
      <vt:lpstr>Slide 13</vt:lpstr>
      <vt:lpstr>Slide 14</vt:lpstr>
      <vt:lpstr>Slide 15</vt:lpstr>
      <vt:lpstr>Slide 16</vt:lpstr>
      <vt:lpstr>Slide 17</vt:lpstr>
      <vt:lpstr>Energies of electrons in valleys perpendicular / parallel to the interfaces.</vt:lpstr>
      <vt:lpstr>Results obtained for the energies of a Si-MOSFET with the insulating oxide grown over a &lt;001&gt; silicon surface</vt:lpstr>
      <vt:lpstr>Slide 20</vt:lpstr>
      <vt:lpstr>Hetreojunctions</vt:lpstr>
      <vt:lpstr>AlxGa1−xAs – GaAs heterojunction</vt:lpstr>
      <vt:lpstr>Slide 23</vt:lpstr>
      <vt:lpstr>Formation of electron well of nanometric size - modulation-doped heterojunction / modulation doping. </vt:lpstr>
      <vt:lpstr>Case 1. Before contact </vt:lpstr>
      <vt:lpstr>Anderson’s Rule</vt:lpstr>
      <vt:lpstr>Anderson’s rule</vt:lpstr>
      <vt:lpstr>Case II – Heterojunction formed</vt:lpstr>
      <vt:lpstr>Slide 29</vt:lpstr>
      <vt:lpstr>Slide 30</vt:lpstr>
      <vt:lpstr>Slide 31</vt:lpstr>
      <vt:lpstr>Slide 32</vt:lpstr>
      <vt:lpstr>Slide 33</vt:lpstr>
      <vt:lpstr>Slide 34</vt:lpstr>
      <vt:lpstr>SiGe strained heterostructures</vt:lpstr>
      <vt:lpstr>Si-Ge and Si heterojunctions</vt:lpstr>
      <vt:lpstr>Si- strained active layer Si0.7Ge0.3</vt:lpstr>
      <vt:lpstr>Slide 38</vt:lpstr>
      <vt:lpstr>Modulation-doped quantum well</vt:lpstr>
      <vt:lpstr>Slide 40</vt:lpstr>
      <vt:lpstr>Slide 41</vt:lpstr>
      <vt:lpstr>Slide 42</vt:lpstr>
      <vt:lpstr>Slide 43</vt:lpstr>
      <vt:lpstr>Slide 44</vt:lpstr>
      <vt:lpstr>Multiple quantum wells (MQW)</vt:lpstr>
      <vt:lpstr>Slide 46</vt:lpstr>
      <vt:lpstr>Slide 47</vt:lpstr>
      <vt:lpstr>In optoelectronics,</vt:lpstr>
      <vt:lpstr>Band Structure of MQW for IR photodetectors</vt:lpstr>
      <vt:lpstr>Band Structure of MQW for IR photodetectors</vt:lpstr>
      <vt:lpstr>Band Structure of MQW for IR photodetectors</vt:lpstr>
      <vt:lpstr>Superlattice</vt:lpstr>
      <vt:lpstr>Origin of the band structure of superlattice</vt:lpstr>
      <vt:lpstr>Slide 54</vt:lpstr>
      <vt:lpstr>Slide 55</vt:lpstr>
      <vt:lpstr>Slide 56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Vipin</dc:creator>
  <cp:lastModifiedBy>Leya</cp:lastModifiedBy>
  <cp:revision>150</cp:revision>
  <dcterms:created xsi:type="dcterms:W3CDTF">2006-08-16T00:00:00Z</dcterms:created>
  <dcterms:modified xsi:type="dcterms:W3CDTF">2019-07-26T06:35:26Z</dcterms:modified>
</cp:coreProperties>
</file>