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Lst>
  <p:notesMasterIdLst>
    <p:notesMasterId r:id="rId58"/>
  </p:notesMasterIdLst>
  <p:sldIdLst>
    <p:sldId id="256" r:id="rId2"/>
    <p:sldId id="257" r:id="rId3"/>
    <p:sldId id="258" r:id="rId4"/>
    <p:sldId id="259" r:id="rId5"/>
    <p:sldId id="260" r:id="rId6"/>
    <p:sldId id="261" r:id="rId7"/>
    <p:sldId id="284" r:id="rId8"/>
    <p:sldId id="286" r:id="rId9"/>
    <p:sldId id="262" r:id="rId10"/>
    <p:sldId id="287" r:id="rId11"/>
    <p:sldId id="288" r:id="rId12"/>
    <p:sldId id="289" r:id="rId13"/>
    <p:sldId id="263" r:id="rId14"/>
    <p:sldId id="266" r:id="rId15"/>
    <p:sldId id="267" r:id="rId16"/>
    <p:sldId id="364" r:id="rId17"/>
    <p:sldId id="365" r:id="rId18"/>
    <p:sldId id="366" r:id="rId19"/>
    <p:sldId id="367" r:id="rId20"/>
    <p:sldId id="368" r:id="rId21"/>
    <p:sldId id="369" r:id="rId22"/>
    <p:sldId id="370" r:id="rId23"/>
    <p:sldId id="371" r:id="rId24"/>
    <p:sldId id="372" r:id="rId25"/>
    <p:sldId id="373" r:id="rId26"/>
    <p:sldId id="418" r:id="rId27"/>
    <p:sldId id="419" r:id="rId28"/>
    <p:sldId id="436" r:id="rId29"/>
    <p:sldId id="420" r:id="rId30"/>
    <p:sldId id="421" r:id="rId31"/>
    <p:sldId id="422" r:id="rId32"/>
    <p:sldId id="423" r:id="rId33"/>
    <p:sldId id="424" r:id="rId34"/>
    <p:sldId id="425" r:id="rId35"/>
    <p:sldId id="332" r:id="rId36"/>
    <p:sldId id="426" r:id="rId37"/>
    <p:sldId id="427" r:id="rId38"/>
    <p:sldId id="428" r:id="rId39"/>
    <p:sldId id="429" r:id="rId40"/>
    <p:sldId id="430" r:id="rId41"/>
    <p:sldId id="435" r:id="rId42"/>
    <p:sldId id="437" r:id="rId43"/>
    <p:sldId id="455" r:id="rId44"/>
    <p:sldId id="456" r:id="rId45"/>
    <p:sldId id="442" r:id="rId46"/>
    <p:sldId id="448" r:id="rId47"/>
    <p:sldId id="449" r:id="rId48"/>
    <p:sldId id="451" r:id="rId49"/>
    <p:sldId id="450" r:id="rId50"/>
    <p:sldId id="453" r:id="rId51"/>
    <p:sldId id="335" r:id="rId52"/>
    <p:sldId id="336" r:id="rId53"/>
    <p:sldId id="337" r:id="rId54"/>
    <p:sldId id="361" r:id="rId55"/>
    <p:sldId id="362" r:id="rId56"/>
    <p:sldId id="343" r:id="rId5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Garamond" pitchFamily="18" charset="0"/>
        <a:ea typeface="+mn-ea"/>
        <a:cs typeface="+mn-cs"/>
      </a:defRPr>
    </a:lvl1pPr>
    <a:lvl2pPr marL="457200" algn="l" rtl="0" eaLnBrk="0" fontAlgn="base" hangingPunct="0">
      <a:spcBef>
        <a:spcPct val="0"/>
      </a:spcBef>
      <a:spcAft>
        <a:spcPct val="0"/>
      </a:spcAft>
      <a:defRPr kern="1200">
        <a:solidFill>
          <a:schemeClr val="tx1"/>
        </a:solidFill>
        <a:latin typeface="Garamond" pitchFamily="18" charset="0"/>
        <a:ea typeface="+mn-ea"/>
        <a:cs typeface="+mn-cs"/>
      </a:defRPr>
    </a:lvl2pPr>
    <a:lvl3pPr marL="914400" algn="l" rtl="0" eaLnBrk="0" fontAlgn="base" hangingPunct="0">
      <a:spcBef>
        <a:spcPct val="0"/>
      </a:spcBef>
      <a:spcAft>
        <a:spcPct val="0"/>
      </a:spcAft>
      <a:defRPr kern="1200">
        <a:solidFill>
          <a:schemeClr val="tx1"/>
        </a:solidFill>
        <a:latin typeface="Garamond" pitchFamily="18" charset="0"/>
        <a:ea typeface="+mn-ea"/>
        <a:cs typeface="+mn-cs"/>
      </a:defRPr>
    </a:lvl3pPr>
    <a:lvl4pPr marL="1371600" algn="l" rtl="0" eaLnBrk="0" fontAlgn="base" hangingPunct="0">
      <a:spcBef>
        <a:spcPct val="0"/>
      </a:spcBef>
      <a:spcAft>
        <a:spcPct val="0"/>
      </a:spcAft>
      <a:defRPr kern="1200">
        <a:solidFill>
          <a:schemeClr val="tx1"/>
        </a:solidFill>
        <a:latin typeface="Garamond" pitchFamily="18" charset="0"/>
        <a:ea typeface="+mn-ea"/>
        <a:cs typeface="+mn-cs"/>
      </a:defRPr>
    </a:lvl4pPr>
    <a:lvl5pPr marL="1828800" algn="l" rtl="0" eaLnBrk="0" fontAlgn="base" hangingPunct="0">
      <a:spcBef>
        <a:spcPct val="0"/>
      </a:spcBef>
      <a:spcAft>
        <a:spcPct val="0"/>
      </a:spcAft>
      <a:defRPr kern="1200">
        <a:solidFill>
          <a:schemeClr val="tx1"/>
        </a:solidFill>
        <a:latin typeface="Garamond" pitchFamily="18" charset="0"/>
        <a:ea typeface="+mn-ea"/>
        <a:cs typeface="+mn-cs"/>
      </a:defRPr>
    </a:lvl5pPr>
    <a:lvl6pPr marL="2286000" algn="l" defTabSz="914400" rtl="0" eaLnBrk="1" latinLnBrk="0" hangingPunct="1">
      <a:defRPr kern="1200">
        <a:solidFill>
          <a:schemeClr val="tx1"/>
        </a:solidFill>
        <a:latin typeface="Garamond" pitchFamily="18" charset="0"/>
        <a:ea typeface="+mn-ea"/>
        <a:cs typeface="+mn-cs"/>
      </a:defRPr>
    </a:lvl6pPr>
    <a:lvl7pPr marL="2743200" algn="l" defTabSz="914400" rtl="0" eaLnBrk="1" latinLnBrk="0" hangingPunct="1">
      <a:defRPr kern="1200">
        <a:solidFill>
          <a:schemeClr val="tx1"/>
        </a:solidFill>
        <a:latin typeface="Garamond" pitchFamily="18" charset="0"/>
        <a:ea typeface="+mn-ea"/>
        <a:cs typeface="+mn-cs"/>
      </a:defRPr>
    </a:lvl7pPr>
    <a:lvl8pPr marL="3200400" algn="l" defTabSz="914400" rtl="0" eaLnBrk="1" latinLnBrk="0" hangingPunct="1">
      <a:defRPr kern="1200">
        <a:solidFill>
          <a:schemeClr val="tx1"/>
        </a:solidFill>
        <a:latin typeface="Garamond" pitchFamily="18" charset="0"/>
        <a:ea typeface="+mn-ea"/>
        <a:cs typeface="+mn-cs"/>
      </a:defRPr>
    </a:lvl8pPr>
    <a:lvl9pPr marL="3657600" algn="l" defTabSz="914400" rtl="0" eaLnBrk="1" latinLnBrk="0" hangingPunct="1">
      <a:defRPr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2115" autoAdjust="0"/>
  </p:normalViewPr>
  <p:slideViewPr>
    <p:cSldViewPr>
      <p:cViewPr>
        <p:scale>
          <a:sx n="77" d="100"/>
          <a:sy n="77" d="100"/>
        </p:scale>
        <p:origin x="-1164" y="12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1198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573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98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98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1198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8F61D7B-ED2D-4800-8B2C-FD97672D024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p:spPr>
        <p:txBody>
          <a:bodyPr/>
          <a:lstStyle/>
          <a:p>
            <a:endParaRPr lang="en-US" smtClean="0"/>
          </a:p>
        </p:txBody>
      </p:sp>
      <p:sp>
        <p:nvSpPr>
          <p:cNvPr id="58372" name="Slide Number Placeholder 3"/>
          <p:cNvSpPr>
            <a:spLocks noGrp="1"/>
          </p:cNvSpPr>
          <p:nvPr>
            <p:ph type="sldNum" sz="quarter" idx="5"/>
          </p:nvPr>
        </p:nvSpPr>
        <p:spPr>
          <a:noFill/>
        </p:spPr>
        <p:txBody>
          <a:bodyPr/>
          <a:lstStyle/>
          <a:p>
            <a:fld id="{6378C148-E42F-4306-A450-150044F9D409}"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endParaRPr lang="en-US" smtClean="0"/>
          </a:p>
        </p:txBody>
      </p:sp>
      <p:sp>
        <p:nvSpPr>
          <p:cNvPr id="68612" name="Slide Number Placeholder 3"/>
          <p:cNvSpPr>
            <a:spLocks noGrp="1"/>
          </p:cNvSpPr>
          <p:nvPr>
            <p:ph type="sldNum" sz="quarter" idx="5"/>
          </p:nvPr>
        </p:nvSpPr>
        <p:spPr>
          <a:noFill/>
        </p:spPr>
        <p:txBody>
          <a:bodyPr/>
          <a:lstStyle/>
          <a:p>
            <a:fld id="{223BBD06-A782-45C7-9EBE-8F4B365B4E8E}" type="slidenum">
              <a:rPr lang="en-US" smtClean="0"/>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endParaRPr lang="en-US" smtClean="0"/>
          </a:p>
        </p:txBody>
      </p:sp>
      <p:sp>
        <p:nvSpPr>
          <p:cNvPr id="69636" name="Slide Number Placeholder 3"/>
          <p:cNvSpPr>
            <a:spLocks noGrp="1"/>
          </p:cNvSpPr>
          <p:nvPr>
            <p:ph type="sldNum" sz="quarter" idx="5"/>
          </p:nvPr>
        </p:nvSpPr>
        <p:spPr>
          <a:noFill/>
        </p:spPr>
        <p:txBody>
          <a:bodyPr/>
          <a:lstStyle/>
          <a:p>
            <a:fld id="{A3F45839-64E8-43BE-AFFC-A5EE16146E47}"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endParaRPr lang="en-US" smtClean="0"/>
          </a:p>
        </p:txBody>
      </p:sp>
      <p:sp>
        <p:nvSpPr>
          <p:cNvPr id="70660" name="Slide Number Placeholder 3"/>
          <p:cNvSpPr>
            <a:spLocks noGrp="1"/>
          </p:cNvSpPr>
          <p:nvPr>
            <p:ph type="sldNum" sz="quarter" idx="5"/>
          </p:nvPr>
        </p:nvSpPr>
        <p:spPr>
          <a:noFill/>
        </p:spPr>
        <p:txBody>
          <a:bodyPr/>
          <a:lstStyle/>
          <a:p>
            <a:fld id="{C3481673-B467-4EF5-99FE-A0D5659877F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endParaRPr lang="en-US" smtClean="0"/>
          </a:p>
        </p:txBody>
      </p:sp>
      <p:sp>
        <p:nvSpPr>
          <p:cNvPr id="71684" name="Slide Number Placeholder 3"/>
          <p:cNvSpPr>
            <a:spLocks noGrp="1"/>
          </p:cNvSpPr>
          <p:nvPr>
            <p:ph type="sldNum" sz="quarter" idx="5"/>
          </p:nvPr>
        </p:nvSpPr>
        <p:spPr>
          <a:noFill/>
        </p:spPr>
        <p:txBody>
          <a:bodyPr/>
          <a:lstStyle/>
          <a:p>
            <a:fld id="{68EB4383-8AE5-4988-99D3-515E11B19912}"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endParaRPr lang="en-US" smtClean="0"/>
          </a:p>
        </p:txBody>
      </p:sp>
      <p:sp>
        <p:nvSpPr>
          <p:cNvPr id="72708" name="Slide Number Placeholder 3"/>
          <p:cNvSpPr>
            <a:spLocks noGrp="1"/>
          </p:cNvSpPr>
          <p:nvPr>
            <p:ph type="sldNum" sz="quarter" idx="5"/>
          </p:nvPr>
        </p:nvSpPr>
        <p:spPr>
          <a:noFill/>
        </p:spPr>
        <p:txBody>
          <a:bodyPr/>
          <a:lstStyle/>
          <a:p>
            <a:fld id="{7C35F0CE-0478-4F4D-93D8-E2BD828CA19C}"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endParaRPr lang="en-US" smtClean="0"/>
          </a:p>
        </p:txBody>
      </p:sp>
      <p:sp>
        <p:nvSpPr>
          <p:cNvPr id="73732" name="Slide Number Placeholder 3"/>
          <p:cNvSpPr>
            <a:spLocks noGrp="1"/>
          </p:cNvSpPr>
          <p:nvPr>
            <p:ph type="sldNum" sz="quarter" idx="5"/>
          </p:nvPr>
        </p:nvSpPr>
        <p:spPr>
          <a:noFill/>
        </p:spPr>
        <p:txBody>
          <a:bodyPr/>
          <a:lstStyle/>
          <a:p>
            <a:fld id="{7554BB15-3EBA-48A8-9DEC-FB91F19DDDB0}" type="slidenum">
              <a:rPr lang="en-US" smtClean="0"/>
              <a:pPr/>
              <a:t>15</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endParaRPr lang="en-US" smtClean="0"/>
          </a:p>
        </p:txBody>
      </p:sp>
      <p:sp>
        <p:nvSpPr>
          <p:cNvPr id="59396" name="Slide Number Placeholder 3"/>
          <p:cNvSpPr>
            <a:spLocks noGrp="1"/>
          </p:cNvSpPr>
          <p:nvPr>
            <p:ph type="sldNum" sz="quarter" idx="5"/>
          </p:nvPr>
        </p:nvSpPr>
        <p:spPr>
          <a:noFill/>
        </p:spPr>
        <p:txBody>
          <a:bodyPr/>
          <a:lstStyle/>
          <a:p>
            <a:fld id="{F1C4650B-4340-4F44-9B66-40652C45B496}"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endParaRPr lang="en-US" smtClean="0"/>
          </a:p>
        </p:txBody>
      </p:sp>
      <p:sp>
        <p:nvSpPr>
          <p:cNvPr id="60420" name="Slide Number Placeholder 3"/>
          <p:cNvSpPr>
            <a:spLocks noGrp="1"/>
          </p:cNvSpPr>
          <p:nvPr>
            <p:ph type="sldNum" sz="quarter" idx="5"/>
          </p:nvPr>
        </p:nvSpPr>
        <p:spPr>
          <a:noFill/>
        </p:spPr>
        <p:txBody>
          <a:bodyPr/>
          <a:lstStyle/>
          <a:p>
            <a:fld id="{B9428704-BDED-48F1-AEF1-774273D6B968}"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p:spPr>
        <p:txBody>
          <a:bodyPr/>
          <a:lstStyle/>
          <a:p>
            <a:endParaRPr lang="en-US" smtClean="0"/>
          </a:p>
        </p:txBody>
      </p:sp>
      <p:sp>
        <p:nvSpPr>
          <p:cNvPr id="61444" name="Slide Number Placeholder 3"/>
          <p:cNvSpPr>
            <a:spLocks noGrp="1"/>
          </p:cNvSpPr>
          <p:nvPr>
            <p:ph type="sldNum" sz="quarter" idx="5"/>
          </p:nvPr>
        </p:nvSpPr>
        <p:spPr>
          <a:noFill/>
        </p:spPr>
        <p:txBody>
          <a:bodyPr/>
          <a:lstStyle/>
          <a:p>
            <a:fld id="{560564DD-DB28-43FF-BAE3-92D72CB245B0}"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a:ln/>
        </p:spPr>
        <p:txBody>
          <a:bodyPr/>
          <a:lstStyle/>
          <a:p>
            <a:endParaRPr lang="en-US" smtClean="0"/>
          </a:p>
        </p:txBody>
      </p:sp>
      <p:sp>
        <p:nvSpPr>
          <p:cNvPr id="62468" name="Slide Number Placeholder 3"/>
          <p:cNvSpPr>
            <a:spLocks noGrp="1"/>
          </p:cNvSpPr>
          <p:nvPr>
            <p:ph type="sldNum" sz="quarter" idx="5"/>
          </p:nvPr>
        </p:nvSpPr>
        <p:spPr>
          <a:noFill/>
        </p:spPr>
        <p:txBody>
          <a:bodyPr/>
          <a:lstStyle/>
          <a:p>
            <a:fld id="{1BC68632-4B16-461C-8FEE-7AF0774A4B8B}"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a:ln/>
        </p:spPr>
        <p:txBody>
          <a:bodyPr/>
          <a:lstStyle/>
          <a:p>
            <a:endParaRPr lang="en-US" smtClean="0"/>
          </a:p>
        </p:txBody>
      </p:sp>
      <p:sp>
        <p:nvSpPr>
          <p:cNvPr id="63492" name="Slide Number Placeholder 3"/>
          <p:cNvSpPr>
            <a:spLocks noGrp="1"/>
          </p:cNvSpPr>
          <p:nvPr>
            <p:ph type="sldNum" sz="quarter" idx="5"/>
          </p:nvPr>
        </p:nvSpPr>
        <p:spPr>
          <a:noFill/>
        </p:spPr>
        <p:txBody>
          <a:bodyPr/>
          <a:lstStyle/>
          <a:p>
            <a:fld id="{17309E66-5524-4C36-87E2-C3482CEAFFC2}"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a:ln/>
        </p:spPr>
        <p:txBody>
          <a:bodyPr/>
          <a:lstStyle/>
          <a:p>
            <a:endParaRPr lang="en-US" smtClean="0"/>
          </a:p>
        </p:txBody>
      </p:sp>
      <p:sp>
        <p:nvSpPr>
          <p:cNvPr id="64516" name="Slide Number Placeholder 3"/>
          <p:cNvSpPr>
            <a:spLocks noGrp="1"/>
          </p:cNvSpPr>
          <p:nvPr>
            <p:ph type="sldNum" sz="quarter" idx="5"/>
          </p:nvPr>
        </p:nvSpPr>
        <p:spPr>
          <a:noFill/>
        </p:spPr>
        <p:txBody>
          <a:bodyPr/>
          <a:lstStyle/>
          <a:p>
            <a:fld id="{09220686-7FEF-440E-A21B-94BA570EAC7E}"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ln/>
        </p:spPr>
      </p:sp>
      <p:sp>
        <p:nvSpPr>
          <p:cNvPr id="66563" name="Notes Placeholder 2"/>
          <p:cNvSpPr>
            <a:spLocks noGrp="1"/>
          </p:cNvSpPr>
          <p:nvPr>
            <p:ph type="body" idx="1"/>
          </p:nvPr>
        </p:nvSpPr>
        <p:spPr>
          <a:noFill/>
          <a:ln/>
        </p:spPr>
        <p:txBody>
          <a:bodyPr/>
          <a:lstStyle/>
          <a:p>
            <a:endParaRPr lang="en-US" smtClean="0"/>
          </a:p>
        </p:txBody>
      </p:sp>
      <p:sp>
        <p:nvSpPr>
          <p:cNvPr id="66564" name="Slide Number Placeholder 3"/>
          <p:cNvSpPr>
            <a:spLocks noGrp="1"/>
          </p:cNvSpPr>
          <p:nvPr>
            <p:ph type="sldNum" sz="quarter" idx="5"/>
          </p:nvPr>
        </p:nvSpPr>
        <p:spPr>
          <a:noFill/>
        </p:spPr>
        <p:txBody>
          <a:bodyPr/>
          <a:lstStyle/>
          <a:p>
            <a:fld id="{4621307F-13BD-4B54-9B88-6E9C1CFC6A48}"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a:ln/>
        </p:spPr>
      </p:sp>
      <p:sp>
        <p:nvSpPr>
          <p:cNvPr id="67587" name="Notes Placeholder 2"/>
          <p:cNvSpPr>
            <a:spLocks noGrp="1"/>
          </p:cNvSpPr>
          <p:nvPr>
            <p:ph type="body" idx="1"/>
          </p:nvPr>
        </p:nvSpPr>
        <p:spPr>
          <a:noFill/>
          <a:ln/>
        </p:spPr>
        <p:txBody>
          <a:bodyPr/>
          <a:lstStyle/>
          <a:p>
            <a:endParaRPr lang="en-US" smtClean="0"/>
          </a:p>
        </p:txBody>
      </p:sp>
      <p:sp>
        <p:nvSpPr>
          <p:cNvPr id="67588" name="Slide Number Placeholder 3"/>
          <p:cNvSpPr>
            <a:spLocks noGrp="1"/>
          </p:cNvSpPr>
          <p:nvPr>
            <p:ph type="sldNum" sz="quarter" idx="5"/>
          </p:nvPr>
        </p:nvSpPr>
        <p:spPr>
          <a:noFill/>
        </p:spPr>
        <p:txBody>
          <a:bodyPr/>
          <a:lstStyle/>
          <a:p>
            <a:fld id="{7E39978B-E140-4F35-9D5F-51B263E27C07}"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0063"/>
            <a:chOff x="0" y="0"/>
            <a:chExt cx="5758" cy="4315"/>
          </a:xfrm>
        </p:grpSpPr>
        <p:grpSp>
          <p:nvGrpSpPr>
            <p:cNvPr id="5" name="Group 3"/>
            <p:cNvGrpSpPr>
              <a:grpSpLocks/>
            </p:cNvGrpSpPr>
            <p:nvPr userDrawn="1"/>
          </p:nvGrpSpPr>
          <p:grpSpPr bwMode="auto">
            <a:xfrm>
              <a:off x="1728" y="2230"/>
              <a:ext cx="4027" cy="2085"/>
              <a:chOff x="1728" y="2230"/>
              <a:chExt cx="4027" cy="2085"/>
            </a:xfrm>
          </p:grpSpPr>
          <p:sp>
            <p:nvSpPr>
              <p:cNvPr id="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6"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7"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91147" name="Rectangle 11"/>
          <p:cNvSpPr>
            <a:spLocks noGrp="1" noChangeArrowheads="1"/>
          </p:cNvSpPr>
          <p:nvPr>
            <p:ph type="ctrTitle" sz="quarter"/>
          </p:nvPr>
        </p:nvSpPr>
        <p:spPr>
          <a:xfrm>
            <a:off x="685800" y="1736725"/>
            <a:ext cx="7772400" cy="1920875"/>
          </a:xfrm>
        </p:spPr>
        <p:txBody>
          <a:bodyPr/>
          <a:lstStyle>
            <a:lvl1pPr>
              <a:defRPr sz="6000"/>
            </a:lvl1pPr>
          </a:lstStyle>
          <a:p>
            <a:r>
              <a:rPr lang="en-US"/>
              <a:t>Click to edit Master title style</a:t>
            </a:r>
          </a:p>
        </p:txBody>
      </p:sp>
      <p:sp>
        <p:nvSpPr>
          <p:cNvPr id="91148"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quarter" idx="10"/>
          </p:nvPr>
        </p:nvSpPr>
        <p:spPr>
          <a:xfrm>
            <a:off x="457200" y="6248400"/>
            <a:ext cx="2133600" cy="476250"/>
          </a:xfrm>
        </p:spPr>
        <p:txBody>
          <a:bodyPr/>
          <a:lstStyle>
            <a:lvl1pPr>
              <a:defRPr/>
            </a:lvl1pPr>
          </a:lstStyle>
          <a:p>
            <a:pPr>
              <a:defRPr/>
            </a:pPr>
            <a:endParaRPr lang="en-US"/>
          </a:p>
        </p:txBody>
      </p:sp>
      <p:sp>
        <p:nvSpPr>
          <p:cNvPr id="14" name="Rectangle 14"/>
          <p:cNvSpPr>
            <a:spLocks noGrp="1" noChangeArrowheads="1"/>
          </p:cNvSpPr>
          <p:nvPr>
            <p:ph type="ftr" sz="quarter" idx="11"/>
          </p:nvPr>
        </p:nvSpPr>
        <p:spPr>
          <a:xfrm>
            <a:off x="3124200" y="6251575"/>
            <a:ext cx="2895600" cy="47625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a:xfrm>
            <a:off x="6553200" y="6254750"/>
            <a:ext cx="2133600" cy="476250"/>
          </a:xfrm>
        </p:spPr>
        <p:txBody>
          <a:bodyPr/>
          <a:lstStyle>
            <a:lvl1pPr>
              <a:defRPr/>
            </a:lvl1pPr>
          </a:lstStyle>
          <a:p>
            <a:pPr>
              <a:defRPr/>
            </a:pPr>
            <a:fld id="{B6B57515-7819-4AF6-B556-671F8CC9C63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4549AC5E-E1C8-45EC-B2E3-E78E5F87AA1F}"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E3205D2C-F332-4D7D-A63E-F6099D066BA2}"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37E1BA7D-6394-4470-8EA4-15A0BD00A541}"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sldNum" sz="quarter" idx="11"/>
          </p:nvPr>
        </p:nvSpPr>
        <p:spPr>
          <a:ln/>
        </p:spPr>
        <p:txBody>
          <a:bodyPr/>
          <a:lstStyle>
            <a:lvl1pPr>
              <a:defRPr/>
            </a:lvl1pPr>
          </a:lstStyle>
          <a:p>
            <a:pPr>
              <a:defRPr/>
            </a:pPr>
            <a:fld id="{0815A8F1-6D4C-4C57-8610-CD506E5BDC93}" type="slidenum">
              <a:rPr lang="en-US"/>
              <a:pPr>
                <a:defRPr/>
              </a:pPr>
              <a:t>‹#›</a:t>
            </a:fld>
            <a:endParaRPr lang="en-US"/>
          </a:p>
        </p:txBody>
      </p:sp>
      <p:sp>
        <p:nvSpPr>
          <p:cNvPr id="6"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17DF5CAC-055A-4763-9915-878893F6669A}"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sldNum" sz="quarter" idx="11"/>
          </p:nvPr>
        </p:nvSpPr>
        <p:spPr>
          <a:ln/>
        </p:spPr>
        <p:txBody>
          <a:bodyPr/>
          <a:lstStyle>
            <a:lvl1pPr>
              <a:defRPr/>
            </a:lvl1pPr>
          </a:lstStyle>
          <a:p>
            <a:pPr>
              <a:defRPr/>
            </a:pPr>
            <a:fld id="{86CDBA30-03F8-4ADA-A807-DDCF7F15768C}" type="slidenum">
              <a:rPr lang="en-US"/>
              <a:pPr>
                <a:defRPr/>
              </a:pPr>
              <a:t>‹#›</a:t>
            </a:fld>
            <a:endParaRPr lang="en-US"/>
          </a:p>
        </p:txBody>
      </p:sp>
      <p:sp>
        <p:nvSpPr>
          <p:cNvPr id="9"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sldNum" sz="quarter" idx="11"/>
          </p:nvPr>
        </p:nvSpPr>
        <p:spPr>
          <a:ln/>
        </p:spPr>
        <p:txBody>
          <a:bodyPr/>
          <a:lstStyle>
            <a:lvl1pPr>
              <a:defRPr/>
            </a:lvl1pPr>
          </a:lstStyle>
          <a:p>
            <a:pPr>
              <a:defRPr/>
            </a:pPr>
            <a:fld id="{31B8B955-7A91-4BAA-A25B-32AADCB494B5}" type="slidenum">
              <a:rPr lang="en-US"/>
              <a:pPr>
                <a:defRPr/>
              </a:pPr>
              <a:t>‹#›</a:t>
            </a:fld>
            <a:endParaRPr lang="en-US"/>
          </a:p>
        </p:txBody>
      </p:sp>
      <p:sp>
        <p:nvSpPr>
          <p:cNvPr id="5"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sldNum" sz="quarter" idx="11"/>
          </p:nvPr>
        </p:nvSpPr>
        <p:spPr>
          <a:ln/>
        </p:spPr>
        <p:txBody>
          <a:bodyPr/>
          <a:lstStyle>
            <a:lvl1pPr>
              <a:defRPr/>
            </a:lvl1pPr>
          </a:lstStyle>
          <a:p>
            <a:pPr>
              <a:defRPr/>
            </a:pPr>
            <a:fld id="{4AF76364-4908-45EF-B216-C0D3B3923C84}" type="slidenum">
              <a:rPr lang="en-US"/>
              <a:pPr>
                <a:defRPr/>
              </a:pPr>
              <a:t>‹#›</a:t>
            </a:fld>
            <a:endParaRPr lang="en-US"/>
          </a:p>
        </p:txBody>
      </p:sp>
      <p:sp>
        <p:nvSpPr>
          <p:cNvPr id="4"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778DA065-E88C-44CC-BE3F-FD250DE01686}"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sldNum" sz="quarter" idx="11"/>
          </p:nvPr>
        </p:nvSpPr>
        <p:spPr>
          <a:ln/>
        </p:spPr>
        <p:txBody>
          <a:bodyPr/>
          <a:lstStyle>
            <a:lvl1pPr>
              <a:defRPr/>
            </a:lvl1pPr>
          </a:lstStyle>
          <a:p>
            <a:pPr>
              <a:defRPr/>
            </a:pPr>
            <a:fld id="{E0722D83-6EF2-42FB-B90E-202AD04386BA}" type="slidenum">
              <a:rPr lang="en-US"/>
              <a:pPr>
                <a:defRPr/>
              </a:pPr>
              <a:t>‹#›</a:t>
            </a:fld>
            <a:endParaRPr lang="en-US"/>
          </a:p>
        </p:txBody>
      </p:sp>
      <p:sp>
        <p:nvSpPr>
          <p:cNvPr id="7" name="Rectangle 14"/>
          <p:cNvSpPr>
            <a:spLocks noGrp="1" noChangeArrowheads="1"/>
          </p:cNvSpPr>
          <p:nvPr>
            <p:ph type="ftr" sz="quarter" idx="12"/>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90115"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602BDB4-F705-4D17-99F4-585F610D50C8}" type="slidenum">
              <a:rPr lang="en-US"/>
              <a:pPr>
                <a:defRPr/>
              </a:pPr>
              <a:t>‹#›</a:t>
            </a:fld>
            <a:endParaRPr lang="en-US"/>
          </a:p>
        </p:txBody>
      </p:sp>
      <p:grpSp>
        <p:nvGrpSpPr>
          <p:cNvPr id="1028" name="Group 4"/>
          <p:cNvGrpSpPr>
            <a:grpSpLocks/>
          </p:cNvGrpSpPr>
          <p:nvPr/>
        </p:nvGrpSpPr>
        <p:grpSpPr bwMode="auto">
          <a:xfrm>
            <a:off x="0" y="0"/>
            <a:ext cx="9140825" cy="6850063"/>
            <a:chOff x="0" y="0"/>
            <a:chExt cx="5758" cy="4315"/>
          </a:xfrm>
        </p:grpSpPr>
        <p:grpSp>
          <p:nvGrpSpPr>
            <p:cNvPr id="1032" name="Group 5"/>
            <p:cNvGrpSpPr>
              <a:grpSpLocks/>
            </p:cNvGrpSpPr>
            <p:nvPr userDrawn="1"/>
          </p:nvGrpSpPr>
          <p:grpSpPr bwMode="auto">
            <a:xfrm>
              <a:off x="1728" y="2230"/>
              <a:ext cx="4027" cy="2085"/>
              <a:chOff x="1728" y="2230"/>
              <a:chExt cx="4027" cy="2085"/>
            </a:xfrm>
          </p:grpSpPr>
          <p:sp>
            <p:nvSpPr>
              <p:cNvPr id="90118"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pPr>
                  <a:defRPr/>
                </a:pPr>
                <a:endParaRPr lang="en-US"/>
              </a:p>
            </p:txBody>
          </p:sp>
          <p:sp>
            <p:nvSpPr>
              <p:cNvPr id="90119"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pPr>
                  <a:defRPr/>
                </a:pPr>
                <a:endParaRPr lang="en-US"/>
              </a:p>
            </p:txBody>
          </p:sp>
          <p:sp>
            <p:nvSpPr>
              <p:cNvPr id="90120"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pPr>
                  <a:defRPr/>
                </a:pPr>
                <a:endParaRPr lang="en-US"/>
              </a:p>
            </p:txBody>
          </p:sp>
          <p:sp>
            <p:nvSpPr>
              <p:cNvPr id="90121"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pPr>
                  <a:defRPr/>
                </a:pPr>
                <a:endParaRPr lang="en-US"/>
              </a:p>
            </p:txBody>
          </p:sp>
          <p:sp>
            <p:nvSpPr>
              <p:cNvPr id="90122"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pPr>
                  <a:defRPr/>
                </a:pPr>
                <a:endParaRPr lang="en-US"/>
              </a:p>
            </p:txBody>
          </p:sp>
        </p:grpSp>
        <p:sp>
          <p:nvSpPr>
            <p:cNvPr id="90123"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pPr>
                <a:defRPr/>
              </a:pPr>
              <a:endParaRPr lang="en-US"/>
            </a:p>
          </p:txBody>
        </p:sp>
        <p:sp>
          <p:nvSpPr>
            <p:cNvPr id="90124"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pPr>
                <a:defRPr/>
              </a:pPr>
              <a:endParaRPr lang="en-US"/>
            </a:p>
          </p:txBody>
        </p:sp>
      </p:grpSp>
      <p:sp>
        <p:nvSpPr>
          <p:cNvPr id="90125"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0126"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a:defRPr/>
            </a:pPr>
            <a:endParaRPr lang="en-US"/>
          </a:p>
        </p:txBody>
      </p:sp>
      <p:sp>
        <p:nvSpPr>
          <p:cNvPr id="90127"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88"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iming>
    <p:tnLst>
      <p:par>
        <p:cTn id="1" dur="indefinite" restart="never" nodeType="tmRoot"/>
      </p:par>
    </p:tnLst>
  </p:timing>
  <p:txStyles>
    <p:titleStyle>
      <a:lvl1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C0C0C0"/>
            </a:outerShdw>
          </a:effectLst>
          <a:latin typeface="Garamond" pitchFamily="18"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slide" Target="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aWVywhzuHnQ" TargetMode="External"/><Relationship Id="rId2" Type="http://schemas.openxmlformats.org/officeDocument/2006/relationships/hyperlink" Target="https://www.youtube.com/watch?v=qm67wbB5GmI"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slide" Target="slide9.xml"/><Relationship Id="rId4" Type="http://schemas.openxmlformats.org/officeDocument/2006/relationships/slide" Target="slide6.xml"/></Relationships>
</file>

<file path=ppt/slides/_rels/slide50.xml.rels><?xml version="1.0" encoding="UTF-8" standalone="yes"?>
<Relationships xmlns="http://schemas.openxmlformats.org/package/2006/relationships"><Relationship Id="rId3" Type="http://schemas.openxmlformats.org/officeDocument/2006/relationships/hyperlink" Target="https://www.youtube.com/watch?v=aWVywhzuHnQ" TargetMode="External"/><Relationship Id="rId2" Type="http://schemas.openxmlformats.org/officeDocument/2006/relationships/hyperlink" Target="https://www.youtube.com/watch?v=qm67wbB5GmI"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7.xml.rels><?xml version="1.0" encoding="UTF-8" standalone="yes"?>
<Relationships xmlns="http://schemas.openxmlformats.org/package/2006/relationships"><Relationship Id="rId3" Type="http://schemas.openxmlformats.org/officeDocument/2006/relationships/hyperlink" Target="http://www.circuitstoday.com/wp-content/uploads/2009/09/Monolithic-IC-Plastic-Package.jpg"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hyperlink" Target="http://www.circuitstoday.com/wp-content/uploads/2009/09/Hybrid-Multichip-IC.jpg" TargetMode="External"/><Relationship Id="rId7"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slide" Target="slide5.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integrated_circuit"/>
          <p:cNvPicPr>
            <a:picLocks noChangeAspect="1" noChangeArrowheads="1"/>
          </p:cNvPicPr>
          <p:nvPr/>
        </p:nvPicPr>
        <p:blipFill>
          <a:blip r:embed="rId3"/>
          <a:srcRect/>
          <a:stretch>
            <a:fillRect/>
          </a:stretch>
        </p:blipFill>
        <p:spPr bwMode="auto">
          <a:xfrm>
            <a:off x="990600" y="3586163"/>
            <a:ext cx="3048000" cy="2052637"/>
          </a:xfrm>
          <a:prstGeom prst="rect">
            <a:avLst/>
          </a:prstGeom>
          <a:noFill/>
          <a:ln w="9525">
            <a:noFill/>
            <a:miter lim="800000"/>
            <a:headEnd/>
            <a:tailEnd/>
          </a:ln>
        </p:spPr>
      </p:pic>
      <p:sp>
        <p:nvSpPr>
          <p:cNvPr id="2052" name="Text Box 4"/>
          <p:cNvSpPr txBox="1">
            <a:spLocks noChangeArrowheads="1"/>
          </p:cNvSpPr>
          <p:nvPr/>
        </p:nvSpPr>
        <p:spPr bwMode="auto">
          <a:xfrm>
            <a:off x="0" y="609600"/>
            <a:ext cx="9144000" cy="914400"/>
          </a:xfrm>
          <a:prstGeom prst="rect">
            <a:avLst/>
          </a:prstGeom>
          <a:noFill/>
          <a:ln w="9525">
            <a:noFill/>
            <a:miter lim="800000"/>
            <a:headEnd/>
            <a:tailEnd/>
          </a:ln>
        </p:spPr>
        <p:txBody>
          <a:bodyPr>
            <a:spAutoFit/>
          </a:bodyPr>
          <a:lstStyle/>
          <a:p>
            <a:pPr algn="ctr">
              <a:spcBef>
                <a:spcPct val="50000"/>
              </a:spcBef>
            </a:pPr>
            <a:r>
              <a:rPr lang="en-US" sz="5400" b="1"/>
              <a:t>INTEGRATED</a:t>
            </a:r>
            <a:r>
              <a:rPr lang="en-US" sz="5400" b="1">
                <a:latin typeface="Franklin Gothic Medium" pitchFamily="34" charset="0"/>
              </a:rPr>
              <a:t> </a:t>
            </a:r>
            <a:r>
              <a:rPr lang="en-US" sz="5400" b="1"/>
              <a:t>CIRCUITS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strips(downRight)">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diamond(in)">
                                      <p:cBhvr>
                                        <p:cTn id="12"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3RD GEN  SSI(100 TRANSISTOR) MSI (100-1000)"/>
          <p:cNvPicPr>
            <a:picLocks noChangeAspect="1" noChangeArrowheads="1"/>
          </p:cNvPicPr>
          <p:nvPr/>
        </p:nvPicPr>
        <p:blipFill>
          <a:blip r:embed="rId3"/>
          <a:srcRect/>
          <a:stretch>
            <a:fillRect/>
          </a:stretch>
        </p:blipFill>
        <p:spPr bwMode="auto">
          <a:xfrm>
            <a:off x="381000" y="2667000"/>
            <a:ext cx="3962400" cy="3024188"/>
          </a:xfrm>
          <a:prstGeom prst="rect">
            <a:avLst/>
          </a:prstGeom>
          <a:noFill/>
          <a:ln w="9525">
            <a:noFill/>
            <a:miter lim="800000"/>
            <a:headEnd/>
            <a:tailEnd/>
          </a:ln>
        </p:spPr>
      </p:pic>
      <p:sp>
        <p:nvSpPr>
          <p:cNvPr id="13315" name="Rectangle 3"/>
          <p:cNvSpPr>
            <a:spLocks noChangeArrowheads="1"/>
          </p:cNvSpPr>
          <p:nvPr/>
        </p:nvSpPr>
        <p:spPr bwMode="auto">
          <a:xfrm>
            <a:off x="4648200" y="2209800"/>
            <a:ext cx="3810000" cy="3743325"/>
          </a:xfrm>
          <a:prstGeom prst="rect">
            <a:avLst/>
          </a:prstGeom>
          <a:noFill/>
          <a:ln w="9525">
            <a:noFill/>
            <a:miter lim="800000"/>
            <a:headEnd/>
            <a:tailEnd/>
          </a:ln>
        </p:spPr>
        <p:txBody>
          <a:bodyPr anchor="ctr">
            <a:spAutoFit/>
          </a:bodyPr>
          <a:lstStyle/>
          <a:p>
            <a:pPr algn="ctr"/>
            <a:r>
              <a:rPr lang="en-US" sz="2400"/>
              <a:t>Small scale integration (SSI) has 3 to 30 gates/chip orUp to 100 electronic components per chip </a:t>
            </a:r>
          </a:p>
          <a:p>
            <a:pPr algn="ctr"/>
            <a:endParaRPr lang="en-US" sz="2400"/>
          </a:p>
          <a:p>
            <a:pPr algn="ctr"/>
            <a:r>
              <a:rPr lang="en-US" sz="2400"/>
              <a:t>Medium scale integration (MSI) has 30 to 300 gates/chip or 100 to 3,000 electronic components per chip </a:t>
            </a:r>
          </a:p>
        </p:txBody>
      </p:sp>
      <p:sp>
        <p:nvSpPr>
          <p:cNvPr id="138244" name="Rectangle 4"/>
          <p:cNvSpPr>
            <a:spLocks noGrp="1" noRot="1" noChangeArrowheads="1"/>
          </p:cNvSpPr>
          <p:nvPr>
            <p:ph type="title"/>
          </p:nvPr>
        </p:nvSpPr>
        <p:spPr/>
        <p:txBody>
          <a:bodyPr/>
          <a:lstStyle/>
          <a:p>
            <a:pPr eaLnBrk="1" hangingPunct="1">
              <a:defRPr/>
            </a:pPr>
            <a:r>
              <a:rPr lang="en-US" smtClean="0"/>
              <a:t>SSI AND MSI</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4TH LSI 1000-10000 ND VLSI10000- 1MILON"/>
          <p:cNvPicPr>
            <a:picLocks noChangeAspect="1" noChangeArrowheads="1"/>
          </p:cNvPicPr>
          <p:nvPr/>
        </p:nvPicPr>
        <p:blipFill>
          <a:blip r:embed="rId3"/>
          <a:srcRect/>
          <a:stretch>
            <a:fillRect/>
          </a:stretch>
        </p:blipFill>
        <p:spPr bwMode="auto">
          <a:xfrm>
            <a:off x="533400" y="2667000"/>
            <a:ext cx="3124200" cy="3352800"/>
          </a:xfrm>
          <a:prstGeom prst="rect">
            <a:avLst/>
          </a:prstGeom>
          <a:noFill/>
          <a:ln w="9525">
            <a:noFill/>
            <a:miter lim="800000"/>
            <a:headEnd/>
            <a:tailEnd/>
          </a:ln>
        </p:spPr>
      </p:pic>
      <p:sp>
        <p:nvSpPr>
          <p:cNvPr id="139267" name="Rectangle 3"/>
          <p:cNvSpPr>
            <a:spLocks noGrp="1" noRot="1" noChangeArrowheads="1"/>
          </p:cNvSpPr>
          <p:nvPr>
            <p:ph type="title"/>
          </p:nvPr>
        </p:nvSpPr>
        <p:spPr/>
        <p:txBody>
          <a:bodyPr/>
          <a:lstStyle/>
          <a:p>
            <a:pPr eaLnBrk="1" hangingPunct="1">
              <a:defRPr/>
            </a:pPr>
            <a:r>
              <a:rPr lang="en-US" smtClean="0"/>
              <a:t>LSI AND VLSI</a:t>
            </a:r>
          </a:p>
        </p:txBody>
      </p:sp>
      <p:sp>
        <p:nvSpPr>
          <p:cNvPr id="14340" name="Rectangle 4"/>
          <p:cNvSpPr>
            <a:spLocks noChangeArrowheads="1"/>
          </p:cNvSpPr>
          <p:nvPr/>
        </p:nvSpPr>
        <p:spPr bwMode="auto">
          <a:xfrm>
            <a:off x="4343400" y="2286000"/>
            <a:ext cx="4343400" cy="3378200"/>
          </a:xfrm>
          <a:prstGeom prst="rect">
            <a:avLst/>
          </a:prstGeom>
          <a:noFill/>
          <a:ln w="9525">
            <a:noFill/>
            <a:miter lim="800000"/>
            <a:headEnd/>
            <a:tailEnd/>
          </a:ln>
        </p:spPr>
        <p:txBody>
          <a:bodyPr anchor="ctr">
            <a:spAutoFit/>
          </a:bodyPr>
          <a:lstStyle/>
          <a:p>
            <a:pPr algn="ctr"/>
            <a:r>
              <a:rPr lang="en-US" sz="2400"/>
              <a:t>Large scale integration (LSI)-300 to 3,000 gates/chip or 3,000 to 100,000 electronic components per chip </a:t>
            </a:r>
          </a:p>
          <a:p>
            <a:pPr algn="ctr"/>
            <a:r>
              <a:rPr lang="en-US" sz="2400"/>
              <a:t>Very large scale integration (VLSI)-more than 3,000 gates/chip or 100,000 to 1,000,000 electronic components per chip </a:t>
            </a:r>
          </a:p>
          <a:p>
            <a:pPr algn="ctr"/>
            <a:endParaRPr lang="en-US" sz="240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Rot="1" noChangeArrowheads="1"/>
          </p:cNvSpPr>
          <p:nvPr>
            <p:ph type="title"/>
          </p:nvPr>
        </p:nvSpPr>
        <p:spPr/>
        <p:txBody>
          <a:bodyPr/>
          <a:lstStyle/>
          <a:p>
            <a:pPr eaLnBrk="1" hangingPunct="1">
              <a:defRPr/>
            </a:pPr>
            <a:r>
              <a:rPr lang="en-US" smtClean="0"/>
              <a:t>ULSI</a:t>
            </a:r>
          </a:p>
        </p:txBody>
      </p:sp>
      <p:pic>
        <p:nvPicPr>
          <p:cNvPr id="15363" name="Picture 3" descr="ULSI OVER 1 MILON"/>
          <p:cNvPicPr>
            <a:picLocks noChangeAspect="1" noChangeArrowheads="1"/>
          </p:cNvPicPr>
          <p:nvPr/>
        </p:nvPicPr>
        <p:blipFill>
          <a:blip r:embed="rId3"/>
          <a:srcRect/>
          <a:stretch>
            <a:fillRect/>
          </a:stretch>
        </p:blipFill>
        <p:spPr bwMode="auto">
          <a:xfrm>
            <a:off x="381000" y="2667000"/>
            <a:ext cx="3352800" cy="2743200"/>
          </a:xfrm>
          <a:prstGeom prst="rect">
            <a:avLst/>
          </a:prstGeom>
          <a:noFill/>
          <a:ln w="9525">
            <a:noFill/>
            <a:miter lim="800000"/>
            <a:headEnd/>
            <a:tailEnd/>
          </a:ln>
        </p:spPr>
      </p:pic>
      <p:sp>
        <p:nvSpPr>
          <p:cNvPr id="15364" name="Rectangle 4"/>
          <p:cNvSpPr>
            <a:spLocks noChangeArrowheads="1"/>
          </p:cNvSpPr>
          <p:nvPr/>
        </p:nvSpPr>
        <p:spPr bwMode="auto">
          <a:xfrm>
            <a:off x="4800600" y="2057400"/>
            <a:ext cx="3886200" cy="2677656"/>
          </a:xfrm>
          <a:prstGeom prst="rect">
            <a:avLst/>
          </a:prstGeom>
          <a:noFill/>
          <a:ln w="9525">
            <a:noFill/>
            <a:miter lim="800000"/>
            <a:headEnd/>
            <a:tailEnd/>
          </a:ln>
        </p:spPr>
        <p:txBody>
          <a:bodyPr anchor="ctr">
            <a:spAutoFit/>
          </a:bodyPr>
          <a:lstStyle/>
          <a:p>
            <a:pPr eaLnBrk="1" hangingPunct="1"/>
            <a:r>
              <a:rPr lang="en-US" sz="2400" dirty="0"/>
              <a:t>Ultra Large-Scale Integration (ULSI)- More than 1 million electronic components per chip The Intel 486 and Pentium microprocessors, for example, use ULSI technology. </a:t>
            </a:r>
          </a:p>
          <a:p>
            <a:endParaRPr lang="en-US" sz="2400" dirty="0"/>
          </a:p>
        </p:txBody>
      </p:sp>
      <p:sp>
        <p:nvSpPr>
          <p:cNvPr id="15365" name="AutoShape 5" descr="Green marble">
            <a:hlinkClick r:id="rId4" action="ppaction://hlinksldjump"/>
          </p:cNvPr>
          <p:cNvSpPr>
            <a:spLocks noChangeArrowheads="1"/>
          </p:cNvSpPr>
          <p:nvPr/>
        </p:nvSpPr>
        <p:spPr bwMode="auto">
          <a:xfrm>
            <a:off x="457200" y="6096000"/>
            <a:ext cx="304800" cy="457200"/>
          </a:xfrm>
          <a:prstGeom prst="curvedLeftArrow">
            <a:avLst>
              <a:gd name="adj1" fmla="val 30000"/>
              <a:gd name="adj2" fmla="val 60000"/>
              <a:gd name="adj3" fmla="val 33333"/>
            </a:avLst>
          </a:prstGeom>
          <a:blipFill dpi="0" rotWithShape="1">
            <a:blip r:embed="rId5"/>
            <a:srcRect/>
            <a:tile tx="0" ty="0" sx="100000" sy="100000" flip="none" algn="tl"/>
          </a:blip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rrowheads="1"/>
          </p:cNvSpPr>
          <p:nvPr>
            <p:ph type="title"/>
          </p:nvPr>
        </p:nvSpPr>
        <p:spPr/>
        <p:txBody>
          <a:bodyPr/>
          <a:lstStyle/>
          <a:p>
            <a:pPr eaLnBrk="1" hangingPunct="1">
              <a:defRPr/>
            </a:pPr>
            <a:r>
              <a:rPr lang="en-US" sz="4000" i="1" smtClean="0"/>
              <a:t>ON BASIS OF  APPLICATIONS</a:t>
            </a:r>
          </a:p>
        </p:txBody>
      </p:sp>
      <p:sp>
        <p:nvSpPr>
          <p:cNvPr id="99331" name="Rectangle 3"/>
          <p:cNvSpPr>
            <a:spLocks noGrp="1" noChangeArrowheads="1"/>
          </p:cNvSpPr>
          <p:nvPr>
            <p:ph type="body" idx="1"/>
          </p:nvPr>
        </p:nvSpPr>
        <p:spPr>
          <a:xfrm>
            <a:off x="457200" y="1752600"/>
            <a:ext cx="8229600" cy="4373563"/>
          </a:xfrm>
        </p:spPr>
        <p:txBody>
          <a:bodyPr/>
          <a:lstStyle/>
          <a:p>
            <a:pPr eaLnBrk="1" hangingPunct="1">
              <a:defRPr/>
            </a:pPr>
            <a:endParaRPr lang="en-US" smtClean="0"/>
          </a:p>
          <a:p>
            <a:pPr eaLnBrk="1" hangingPunct="1">
              <a:buFont typeface="Wingdings" pitchFamily="2" charset="2"/>
              <a:buBlip>
                <a:blip r:embed="rId3"/>
              </a:buBlip>
              <a:defRPr/>
            </a:pPr>
            <a:r>
              <a:rPr lang="en-US" smtClean="0">
                <a:latin typeface="Monotype Corsiva" pitchFamily="66" charset="0"/>
              </a:rPr>
              <a:t>LINEAR INTEGRATED CIRCUITS</a:t>
            </a:r>
          </a:p>
          <a:p>
            <a:pPr eaLnBrk="1" hangingPunct="1">
              <a:defRPr/>
            </a:pPr>
            <a:endParaRPr lang="en-US" smtClean="0">
              <a:latin typeface="Monotype Corsiva" pitchFamily="66" charset="0"/>
            </a:endParaRPr>
          </a:p>
          <a:p>
            <a:pPr eaLnBrk="1" hangingPunct="1">
              <a:buFont typeface="Wingdings" pitchFamily="2" charset="2"/>
              <a:buBlip>
                <a:blip r:embed="rId3"/>
              </a:buBlip>
              <a:defRPr/>
            </a:pPr>
            <a:r>
              <a:rPr lang="en-US" smtClean="0">
                <a:latin typeface="Monotype Corsiva" pitchFamily="66" charset="0"/>
              </a:rPr>
              <a:t>DIGITAL INTEGRATED CIRCUITS</a:t>
            </a:r>
          </a:p>
          <a:p>
            <a:pPr eaLnBrk="1" hangingPunct="1">
              <a:defRPr/>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rrowheads="1"/>
          </p:cNvSpPr>
          <p:nvPr>
            <p:ph type="title"/>
          </p:nvPr>
        </p:nvSpPr>
        <p:spPr/>
        <p:txBody>
          <a:bodyPr/>
          <a:lstStyle/>
          <a:p>
            <a:pPr eaLnBrk="1" hangingPunct="1">
              <a:defRPr/>
            </a:pPr>
            <a:r>
              <a:rPr lang="en-US" sz="4000" smtClean="0"/>
              <a:t>LINEAR INTEGRATED CIRCUITS</a:t>
            </a:r>
          </a:p>
        </p:txBody>
      </p:sp>
      <p:sp>
        <p:nvSpPr>
          <p:cNvPr id="104451" name="Rectangle 3"/>
          <p:cNvSpPr>
            <a:spLocks noGrp="1" noChangeArrowheads="1"/>
          </p:cNvSpPr>
          <p:nvPr>
            <p:ph type="body" idx="4294967295"/>
          </p:nvPr>
        </p:nvSpPr>
        <p:spPr>
          <a:xfrm>
            <a:off x="3048000" y="1524000"/>
            <a:ext cx="5562600" cy="4525963"/>
          </a:xfrm>
        </p:spPr>
        <p:txBody>
          <a:bodyPr/>
          <a:lstStyle/>
          <a:p>
            <a:pPr eaLnBrk="1" hangingPunct="1">
              <a:defRPr/>
            </a:pPr>
            <a:endParaRPr lang="en-US" smtClean="0"/>
          </a:p>
          <a:p>
            <a:pPr eaLnBrk="1" hangingPunct="1">
              <a:buFont typeface="Wingdings" pitchFamily="2" charset="2"/>
              <a:buNone/>
              <a:defRPr/>
            </a:pPr>
            <a:r>
              <a:rPr lang="en-US" sz="2400" smtClean="0"/>
              <a:t>     When the input and output relationship of a circuit is linear, </a:t>
            </a:r>
            <a:r>
              <a:rPr lang="en-US" sz="2400" b="1" i="1" smtClean="0"/>
              <a:t>linear ICs</a:t>
            </a:r>
            <a:r>
              <a:rPr lang="en-US" sz="2400" smtClean="0"/>
              <a:t> are used. Input and output can take place on a continuous range of values.</a:t>
            </a:r>
          </a:p>
          <a:p>
            <a:pPr eaLnBrk="1" hangingPunct="1">
              <a:buFont typeface="Wingdings" pitchFamily="2" charset="2"/>
              <a:buNone/>
              <a:defRPr/>
            </a:pPr>
            <a:r>
              <a:rPr lang="en-US" sz="2400" smtClean="0"/>
              <a:t>     Example operational amplifiers, power amplifiers, microwave amplifiers multipliers etc.</a:t>
            </a:r>
          </a:p>
        </p:txBody>
      </p:sp>
      <p:pic>
        <p:nvPicPr>
          <p:cNvPr id="17412" name="Picture 4" descr="Linear_Integrated_Circuits"/>
          <p:cNvPicPr>
            <a:picLocks noChangeAspect="1" noChangeArrowheads="1"/>
          </p:cNvPicPr>
          <p:nvPr/>
        </p:nvPicPr>
        <p:blipFill>
          <a:blip r:embed="rId3">
            <a:clrChange>
              <a:clrFrom>
                <a:srgbClr val="AF708D"/>
              </a:clrFrom>
              <a:clrTo>
                <a:srgbClr val="AF708D">
                  <a:alpha val="0"/>
                </a:srgbClr>
              </a:clrTo>
            </a:clrChange>
          </a:blip>
          <a:srcRect/>
          <a:stretch>
            <a:fillRect/>
          </a:stretch>
        </p:blipFill>
        <p:spPr bwMode="auto">
          <a:xfrm>
            <a:off x="228600" y="2438400"/>
            <a:ext cx="2743200" cy="2971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Rot="1" noChangeArrowheads="1"/>
          </p:cNvSpPr>
          <p:nvPr>
            <p:ph type="title"/>
          </p:nvPr>
        </p:nvSpPr>
        <p:spPr/>
        <p:txBody>
          <a:bodyPr/>
          <a:lstStyle/>
          <a:p>
            <a:pPr eaLnBrk="1" hangingPunct="1">
              <a:defRPr/>
            </a:pPr>
            <a:r>
              <a:rPr lang="en-US" sz="4000" smtClean="0"/>
              <a:t>DIGITAL INTEGRATED CIRCUITS</a:t>
            </a:r>
          </a:p>
        </p:txBody>
      </p:sp>
      <p:sp>
        <p:nvSpPr>
          <p:cNvPr id="18435" name="Rectangle 4"/>
          <p:cNvSpPr>
            <a:spLocks noChangeArrowheads="1"/>
          </p:cNvSpPr>
          <p:nvPr/>
        </p:nvSpPr>
        <p:spPr bwMode="auto">
          <a:xfrm>
            <a:off x="3962400" y="1903413"/>
            <a:ext cx="4572000" cy="3743325"/>
          </a:xfrm>
          <a:prstGeom prst="rect">
            <a:avLst/>
          </a:prstGeom>
          <a:noFill/>
          <a:ln w="9525">
            <a:noFill/>
            <a:miter lim="800000"/>
            <a:headEnd/>
            <a:tailEnd/>
          </a:ln>
        </p:spPr>
        <p:txBody>
          <a:bodyPr anchor="ctr">
            <a:spAutoFit/>
          </a:bodyPr>
          <a:lstStyle/>
          <a:p>
            <a:pPr eaLnBrk="1" hangingPunct="1"/>
            <a:r>
              <a:rPr lang="en-US" sz="2400"/>
              <a:t>When the circuit is either in on-state or off-state and not in between the two, the circuit is called the digital circuit. ICs used in such circuits are called the</a:t>
            </a:r>
            <a:r>
              <a:rPr lang="en-US" sz="2400" b="1" i="1"/>
              <a:t> digital ICs</a:t>
            </a:r>
            <a:r>
              <a:rPr lang="en-US" sz="2400"/>
              <a:t>. They find wide applications in computers and logic circuits.</a:t>
            </a:r>
          </a:p>
          <a:p>
            <a:pPr eaLnBrk="1" hangingPunct="1"/>
            <a:r>
              <a:rPr lang="en-US" sz="2400"/>
              <a:t>Example logic gates, flip flops, counters, microprocessors, memory chips etc.</a:t>
            </a:r>
          </a:p>
        </p:txBody>
      </p:sp>
      <p:pic>
        <p:nvPicPr>
          <p:cNvPr id="18436" name="Picture 5" descr="Digital_Integrated_Circuits"/>
          <p:cNvPicPr>
            <a:picLocks noChangeAspect="1" noChangeArrowheads="1"/>
          </p:cNvPicPr>
          <p:nvPr/>
        </p:nvPicPr>
        <p:blipFill>
          <a:blip r:embed="rId3">
            <a:clrChange>
              <a:clrFrom>
                <a:srgbClr val="000000"/>
              </a:clrFrom>
              <a:clrTo>
                <a:srgbClr val="000000">
                  <a:alpha val="0"/>
                </a:srgbClr>
              </a:clrTo>
            </a:clrChange>
          </a:blip>
          <a:srcRect/>
          <a:stretch>
            <a:fillRect/>
          </a:stretch>
        </p:blipFill>
        <p:spPr bwMode="auto">
          <a:xfrm>
            <a:off x="609600" y="2438400"/>
            <a:ext cx="2590800" cy="2971800"/>
          </a:xfrm>
          <a:prstGeom prst="rect">
            <a:avLst/>
          </a:prstGeom>
          <a:noFill/>
          <a:ln w="9525">
            <a:noFill/>
            <a:miter lim="800000"/>
            <a:headEnd/>
            <a:tailEnd/>
          </a:ln>
        </p:spPr>
      </p:pic>
      <p:sp>
        <p:nvSpPr>
          <p:cNvPr id="18437" name="AutoShape 6" descr="Green marble">
            <a:hlinkClick r:id="rId4" action="ppaction://hlinksldjump"/>
          </p:cNvPr>
          <p:cNvSpPr>
            <a:spLocks noChangeArrowheads="1"/>
          </p:cNvSpPr>
          <p:nvPr/>
        </p:nvSpPr>
        <p:spPr bwMode="auto">
          <a:xfrm>
            <a:off x="457200" y="6096000"/>
            <a:ext cx="304800" cy="457200"/>
          </a:xfrm>
          <a:prstGeom prst="curvedLeftArrow">
            <a:avLst>
              <a:gd name="adj1" fmla="val 30000"/>
              <a:gd name="adj2" fmla="val 60000"/>
              <a:gd name="adj3" fmla="val 33333"/>
            </a:avLst>
          </a:prstGeom>
          <a:blipFill dpi="0" rotWithShape="1">
            <a:blip r:embed="rId5"/>
            <a:srcRect/>
            <a:tile tx="0" ty="0" sx="100000" sy="100000" flip="none" algn="tl"/>
          </a:blipFill>
          <a:ln w="9525">
            <a:solidFill>
              <a:schemeClr val="tx1"/>
            </a:solidFill>
            <a:miter lim="800000"/>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Monolithic IC process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Wafer preparation</a:t>
            </a:r>
          </a:p>
          <a:p>
            <a:pPr>
              <a:buFont typeface="Wingdings" pitchFamily="2" charset="2"/>
              <a:buChar char="Ø"/>
            </a:pPr>
            <a:r>
              <a:rPr lang="en-US" dirty="0" smtClean="0"/>
              <a:t>Oxidation</a:t>
            </a:r>
          </a:p>
          <a:p>
            <a:pPr>
              <a:buFont typeface="Wingdings" pitchFamily="2" charset="2"/>
              <a:buChar char="Ø"/>
            </a:pPr>
            <a:r>
              <a:rPr lang="en-US" dirty="0" smtClean="0"/>
              <a:t>Diffusion/ion implantation</a:t>
            </a:r>
          </a:p>
          <a:p>
            <a:pPr>
              <a:buFont typeface="Wingdings" pitchFamily="2" charset="2"/>
              <a:buChar char="Ø"/>
            </a:pPr>
            <a:r>
              <a:rPr lang="en-US" dirty="0" smtClean="0"/>
              <a:t>Chemical </a:t>
            </a:r>
            <a:r>
              <a:rPr lang="en-US" dirty="0" err="1" smtClean="0"/>
              <a:t>vapour</a:t>
            </a:r>
            <a:r>
              <a:rPr lang="en-US" dirty="0" smtClean="0"/>
              <a:t> deposition</a:t>
            </a:r>
          </a:p>
          <a:p>
            <a:pPr>
              <a:buFont typeface="Wingdings" pitchFamily="2" charset="2"/>
              <a:buChar char="Ø"/>
            </a:pPr>
            <a:r>
              <a:rPr lang="en-US" dirty="0" smtClean="0"/>
              <a:t>Metallization</a:t>
            </a:r>
          </a:p>
          <a:p>
            <a:pPr>
              <a:buFont typeface="Wingdings" pitchFamily="2" charset="2"/>
              <a:buChar char="Ø"/>
            </a:pPr>
            <a:r>
              <a:rPr lang="en-US" dirty="0" smtClean="0"/>
              <a:t>Lithography</a:t>
            </a:r>
          </a:p>
          <a:p>
            <a:pPr>
              <a:buFont typeface="Wingdings" pitchFamily="2" charset="2"/>
              <a:buChar char="Ø"/>
            </a:pPr>
            <a:r>
              <a:rPr lang="en-US" dirty="0" smtClean="0"/>
              <a:t>packaging</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Wafer preparation</a:t>
            </a:r>
            <a:endParaRPr lang="en-US" dirty="0"/>
          </a:p>
        </p:txBody>
      </p:sp>
      <p:sp>
        <p:nvSpPr>
          <p:cNvPr id="3" name="Content Placeholder 2"/>
          <p:cNvSpPr>
            <a:spLocks noGrp="1"/>
          </p:cNvSpPr>
          <p:nvPr>
            <p:ph idx="1"/>
          </p:nvPr>
        </p:nvSpPr>
        <p:spPr/>
        <p:txBody>
          <a:bodyPr/>
          <a:lstStyle/>
          <a:p>
            <a:endParaRPr lang="en-US" dirty="0"/>
          </a:p>
        </p:txBody>
      </p:sp>
      <p:pic>
        <p:nvPicPr>
          <p:cNvPr id="4" name="Picture 4" descr="silicon"/>
          <p:cNvPicPr>
            <a:picLocks noChangeAspect="1" noChangeArrowheads="1"/>
          </p:cNvPicPr>
          <p:nvPr/>
        </p:nvPicPr>
        <p:blipFill>
          <a:blip r:embed="rId2"/>
          <a:srcRect/>
          <a:stretch>
            <a:fillRect/>
          </a:stretch>
        </p:blipFill>
        <p:spPr bwMode="auto">
          <a:xfrm>
            <a:off x="457200" y="1524000"/>
            <a:ext cx="6081951" cy="4953000"/>
          </a:xfrm>
          <a:prstGeom prst="rect">
            <a:avLst/>
          </a:prstGeom>
          <a:noFill/>
          <a:ln w="9525">
            <a:noFill/>
            <a:miter lim="800000"/>
            <a:headEnd/>
            <a:tailEnd/>
          </a:ln>
          <a:effectLst/>
        </p:spPr>
      </p:pic>
      <p:sp>
        <p:nvSpPr>
          <p:cNvPr id="5" name="TextBox 4"/>
          <p:cNvSpPr txBox="1"/>
          <p:nvPr/>
        </p:nvSpPr>
        <p:spPr>
          <a:xfrm>
            <a:off x="6781800" y="2133600"/>
            <a:ext cx="2323301" cy="1569660"/>
          </a:xfrm>
          <a:prstGeom prst="rect">
            <a:avLst/>
          </a:prstGeom>
          <a:noFill/>
        </p:spPr>
        <p:txBody>
          <a:bodyPr wrap="square" rtlCol="0">
            <a:spAutoFit/>
          </a:bodyPr>
          <a:lstStyle/>
          <a:p>
            <a:r>
              <a:rPr lang="en-US" sz="2400" dirty="0" smtClean="0"/>
              <a:t>10 – 30 cm diameter</a:t>
            </a:r>
          </a:p>
          <a:p>
            <a:endParaRPr lang="en-US" sz="2400" dirty="0" smtClean="0"/>
          </a:p>
          <a:p>
            <a:r>
              <a:rPr lang="en-US" sz="2400" dirty="0" smtClean="0"/>
              <a:t>1- 2 m length</a:t>
            </a:r>
            <a:endParaRPr lang="en-US"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400-600 µm thick</a:t>
            </a:r>
            <a:endParaRPr lang="en-US" dirty="0"/>
          </a:p>
        </p:txBody>
      </p:sp>
      <p:pic>
        <p:nvPicPr>
          <p:cNvPr id="4" name="Picture 29"/>
          <p:cNvPicPr>
            <a:picLocks noChangeAspect="1" noChangeArrowheads="1"/>
          </p:cNvPicPr>
          <p:nvPr/>
        </p:nvPicPr>
        <p:blipFill>
          <a:blip r:embed="rId2"/>
          <a:srcRect/>
          <a:stretch>
            <a:fillRect/>
          </a:stretch>
        </p:blipFill>
        <p:spPr bwMode="auto">
          <a:xfrm>
            <a:off x="1898374" y="2362200"/>
            <a:ext cx="5035826" cy="2895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Oxidation </a:t>
            </a:r>
            <a:endParaRPr lang="en-US" dirty="0"/>
          </a:p>
        </p:txBody>
      </p:sp>
      <p:sp>
        <p:nvSpPr>
          <p:cNvPr id="3" name="Content Placeholder 2"/>
          <p:cNvSpPr>
            <a:spLocks noGrp="1"/>
          </p:cNvSpPr>
          <p:nvPr>
            <p:ph idx="1"/>
          </p:nvPr>
        </p:nvSpPr>
        <p:spPr/>
        <p:txBody>
          <a:bodyPr/>
          <a:lstStyle/>
          <a:p>
            <a:r>
              <a:rPr lang="en-US" dirty="0" smtClean="0"/>
              <a:t>Oxygen introduced either as high purity gas or as water </a:t>
            </a:r>
            <a:r>
              <a:rPr lang="en-US" dirty="0" err="1" smtClean="0"/>
              <a:t>vapour</a:t>
            </a:r>
            <a:r>
              <a:rPr lang="en-US" dirty="0" smtClean="0"/>
              <a:t>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rrowheads="1"/>
          </p:cNvSpPr>
          <p:nvPr>
            <p:ph type="title"/>
          </p:nvPr>
        </p:nvSpPr>
        <p:spPr/>
        <p:txBody>
          <a:bodyPr/>
          <a:lstStyle/>
          <a:p>
            <a:pPr eaLnBrk="1" hangingPunct="1">
              <a:defRPr/>
            </a:pPr>
            <a:r>
              <a:rPr lang="en-US" smtClean="0"/>
              <a:t>INTEGRATED CIRCUITS</a:t>
            </a:r>
          </a:p>
        </p:txBody>
      </p:sp>
      <p:sp>
        <p:nvSpPr>
          <p:cNvPr id="93187" name="Rectangle 3"/>
          <p:cNvSpPr>
            <a:spLocks noGrp="1" noChangeArrowheads="1"/>
          </p:cNvSpPr>
          <p:nvPr>
            <p:ph type="body" idx="1"/>
          </p:nvPr>
        </p:nvSpPr>
        <p:spPr/>
        <p:txBody>
          <a:bodyPr/>
          <a:lstStyle/>
          <a:p>
            <a:pPr eaLnBrk="1" hangingPunct="1">
              <a:buFont typeface="Wingdings" pitchFamily="2" charset="2"/>
              <a:buNone/>
              <a:defRPr/>
            </a:pPr>
            <a:r>
              <a:rPr lang="en-US" b="1" smtClean="0"/>
              <a:t>    </a:t>
            </a:r>
            <a:r>
              <a:rPr lang="en-US" sz="2500" smtClean="0"/>
              <a:t>In electronics, an integrated circuit (also known as IC, microcircuit, microchip, silicon chip, or chip) is a miniaturized electronic circuit (consisting mainly of semiconductor devices, as well as passive components) that has been manufactured in the surface of a thin substrate of semiconductor material. Integrated circuits are used in almost all electronic equipment in use today and have revolutionized the world of electronics.</a:t>
            </a:r>
          </a:p>
        </p:txBody>
      </p:sp>
      <p:sp>
        <p:nvSpPr>
          <p:cNvPr id="93188" name="Text Box 4"/>
          <p:cNvSpPr txBox="1">
            <a:spLocks noChangeArrowheads="1"/>
          </p:cNvSpPr>
          <p:nvPr/>
        </p:nvSpPr>
        <p:spPr bwMode="auto">
          <a:xfrm flipH="1">
            <a:off x="4572000" y="5105400"/>
            <a:ext cx="3733800" cy="1190625"/>
          </a:xfrm>
          <a:prstGeom prst="rect">
            <a:avLst/>
          </a:prstGeom>
          <a:noFill/>
          <a:ln w="9525">
            <a:noFill/>
            <a:miter lim="800000"/>
            <a:headEnd/>
            <a:tailEnd/>
          </a:ln>
        </p:spPr>
        <p:txBody>
          <a:bodyPr>
            <a:spAutoFit/>
          </a:bodyPr>
          <a:lstStyle/>
          <a:p>
            <a:r>
              <a:rPr lang="en-US"/>
              <a:t>The first integrated circuit was developed in the 1950s by Jack Kilby of Texas Instruments and Robert Noyce of Fairchild Semiconductor. </a:t>
            </a:r>
          </a:p>
        </p:txBody>
      </p:sp>
      <p:pic>
        <p:nvPicPr>
          <p:cNvPr id="4101" name="Picture 7"/>
          <p:cNvPicPr>
            <a:picLocks noChangeAspect="1" noChangeArrowheads="1"/>
          </p:cNvPicPr>
          <p:nvPr/>
        </p:nvPicPr>
        <p:blipFill>
          <a:blip r:embed="rId3"/>
          <a:srcRect/>
          <a:stretch>
            <a:fillRect/>
          </a:stretch>
        </p:blipFill>
        <p:spPr bwMode="auto">
          <a:xfrm>
            <a:off x="685800" y="1524000"/>
            <a:ext cx="8214943" cy="51609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3186"/>
                                        </p:tgtEl>
                                        <p:attrNameLst>
                                          <p:attrName>style.visibility</p:attrName>
                                        </p:attrNameLst>
                                      </p:cBhvr>
                                      <p:to>
                                        <p:strVal val="visible"/>
                                      </p:to>
                                    </p:set>
                                    <p:animEffect transition="in" filter="randombar(horizontal)">
                                      <p:cBhvr>
                                        <p:cTn id="7" dur="500"/>
                                        <p:tgtEl>
                                          <p:spTgt spid="9318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3187">
                                            <p:txEl>
                                              <p:pRg st="0" end="0"/>
                                            </p:txEl>
                                          </p:spTgt>
                                        </p:tgtEl>
                                        <p:attrNameLst>
                                          <p:attrName>style.visibility</p:attrName>
                                        </p:attrNameLst>
                                      </p:cBhvr>
                                      <p:to>
                                        <p:strVal val="visible"/>
                                      </p:to>
                                    </p:set>
                                    <p:animEffect transition="in" filter="fade">
                                      <p:cBhvr>
                                        <p:cTn id="12" dur="2000"/>
                                        <p:tgtEl>
                                          <p:spTgt spid="931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93188"/>
                                        </p:tgtEl>
                                        <p:attrNameLst>
                                          <p:attrName>style.visibility</p:attrName>
                                        </p:attrNameLst>
                                      </p:cBhvr>
                                      <p:to>
                                        <p:strVal val="visible"/>
                                      </p:to>
                                    </p:set>
                                    <p:anim calcmode="lin" valueType="num">
                                      <p:cBhvr>
                                        <p:cTn id="17" dur="1000" fill="hold"/>
                                        <p:tgtEl>
                                          <p:spTgt spid="93188"/>
                                        </p:tgtEl>
                                        <p:attrNameLst>
                                          <p:attrName>ppt_w</p:attrName>
                                        </p:attrNameLst>
                                      </p:cBhvr>
                                      <p:tavLst>
                                        <p:tav tm="0">
                                          <p:val>
                                            <p:strVal val="#ppt_w*0.70"/>
                                          </p:val>
                                        </p:tav>
                                        <p:tav tm="100000">
                                          <p:val>
                                            <p:strVal val="#ppt_w"/>
                                          </p:val>
                                        </p:tav>
                                      </p:tavLst>
                                    </p:anim>
                                    <p:anim calcmode="lin" valueType="num">
                                      <p:cBhvr>
                                        <p:cTn id="18" dur="1000" fill="hold"/>
                                        <p:tgtEl>
                                          <p:spTgt spid="93188"/>
                                        </p:tgtEl>
                                        <p:attrNameLst>
                                          <p:attrName>ppt_h</p:attrName>
                                        </p:attrNameLst>
                                      </p:cBhvr>
                                      <p:tavLst>
                                        <p:tav tm="0">
                                          <p:val>
                                            <p:strVal val="#ppt_h"/>
                                          </p:val>
                                        </p:tav>
                                        <p:tav tm="100000">
                                          <p:val>
                                            <p:strVal val="#ppt_h"/>
                                          </p:val>
                                        </p:tav>
                                      </p:tavLst>
                                    </p:anim>
                                    <p:animEffect transition="in" filter="fade">
                                      <p:cBhvr>
                                        <p:cTn id="19" dur="1000"/>
                                        <p:tgtEl>
                                          <p:spTgt spid="93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p:bldP spid="93187" grpId="0" build="p"/>
      <p:bldP spid="9318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Diffusion/ion implantation</a:t>
            </a:r>
            <a:endParaRPr lang="en-US" dirty="0"/>
          </a:p>
        </p:txBody>
      </p:sp>
      <p:sp>
        <p:nvSpPr>
          <p:cNvPr id="3" name="Content Placeholder 2"/>
          <p:cNvSpPr>
            <a:spLocks noGrp="1"/>
          </p:cNvSpPr>
          <p:nvPr>
            <p:ph idx="1"/>
          </p:nvPr>
        </p:nvSpPr>
        <p:spPr/>
        <p:txBody>
          <a:bodyPr/>
          <a:lstStyle/>
          <a:p>
            <a:r>
              <a:rPr lang="en-US" dirty="0" smtClean="0"/>
              <a:t>Techniques in which </a:t>
            </a:r>
            <a:r>
              <a:rPr lang="en-US" dirty="0" err="1" smtClean="0"/>
              <a:t>dopants</a:t>
            </a:r>
            <a:r>
              <a:rPr lang="en-US" dirty="0" smtClean="0"/>
              <a:t> are introduced</a:t>
            </a:r>
          </a:p>
          <a:p>
            <a:r>
              <a:rPr lang="en-US" dirty="0" smtClean="0"/>
              <a:t>Diffusion-</a:t>
            </a:r>
            <a:r>
              <a:rPr lang="en-US" dirty="0" err="1" smtClean="0"/>
              <a:t>dopant</a:t>
            </a:r>
            <a:r>
              <a:rPr lang="en-US" dirty="0" smtClean="0"/>
              <a:t> impurities are added in a high temperature furnace(1000-1200ºc)-the impurity will move from higher concentration to lower </a:t>
            </a:r>
            <a:r>
              <a:rPr lang="en-US" dirty="0" err="1" smtClean="0"/>
              <a:t>concn</a:t>
            </a:r>
            <a:r>
              <a:rPr lang="en-US" dirty="0" smtClean="0"/>
              <a:t>.</a:t>
            </a:r>
          </a:p>
          <a:p>
            <a:r>
              <a:rPr lang="en-US" dirty="0" smtClean="0"/>
              <a:t>Ion implantation- produce </a:t>
            </a:r>
            <a:r>
              <a:rPr lang="en-US" dirty="0" err="1" smtClean="0"/>
              <a:t>dopants</a:t>
            </a:r>
            <a:r>
              <a:rPr lang="en-US" dirty="0" smtClean="0"/>
              <a:t> in ion form-accelerates by electric field-used where accurate control of </a:t>
            </a:r>
            <a:r>
              <a:rPr lang="en-US" dirty="0" err="1" smtClean="0"/>
              <a:t>dopant</a:t>
            </a:r>
            <a:r>
              <a:rPr lang="en-US" dirty="0" smtClean="0"/>
              <a:t> is required </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a:t>
            </a:r>
            <a:r>
              <a:rPr lang="en-US" dirty="0" err="1" smtClean="0"/>
              <a:t>vapour</a:t>
            </a:r>
            <a:r>
              <a:rPr lang="en-US" dirty="0" smtClean="0"/>
              <a:t> deposition</a:t>
            </a:r>
            <a:endParaRPr lang="en-US" dirty="0"/>
          </a:p>
        </p:txBody>
      </p:sp>
      <p:sp>
        <p:nvSpPr>
          <p:cNvPr id="3" name="Content Placeholder 2"/>
          <p:cNvSpPr>
            <a:spLocks noGrp="1"/>
          </p:cNvSpPr>
          <p:nvPr>
            <p:ph idx="1"/>
          </p:nvPr>
        </p:nvSpPr>
        <p:spPr/>
        <p:txBody>
          <a:bodyPr/>
          <a:lstStyle/>
          <a:p>
            <a:r>
              <a:rPr lang="en-US" dirty="0" smtClean="0"/>
              <a:t>Process by which gases or </a:t>
            </a:r>
            <a:r>
              <a:rPr lang="en-US" dirty="0" err="1" smtClean="0"/>
              <a:t>vapours</a:t>
            </a:r>
            <a:r>
              <a:rPr lang="en-US" dirty="0" smtClean="0"/>
              <a:t> are chemically reacted resulting in the formation of a solid on a substrate</a:t>
            </a:r>
          </a:p>
          <a:p>
            <a:r>
              <a:rPr lang="en-US" dirty="0" smtClean="0"/>
              <a:t>Used to create dielectrics and poly Si(low temp)</a:t>
            </a:r>
          </a:p>
          <a:p>
            <a:r>
              <a:rPr lang="en-US" dirty="0" err="1" smtClean="0"/>
              <a:t>Advtg</a:t>
            </a:r>
            <a:r>
              <a:rPr lang="en-US" dirty="0" smtClean="0"/>
              <a:t> of CVD compared to oxidation-oxide deposits at a faster rate at a lower temp</a:t>
            </a:r>
          </a:p>
          <a:p>
            <a:r>
              <a:rPr lang="en-US" dirty="0" smtClean="0"/>
              <a:t>Special case of CVD is- </a:t>
            </a:r>
            <a:r>
              <a:rPr lang="en-US" dirty="0" err="1" smtClean="0"/>
              <a:t>epitaxy</a:t>
            </a:r>
            <a:r>
              <a:rPr lang="en-US" dirty="0" smtClean="0"/>
              <a:t>- single crystalline Si is grown over the wafer(high temp)</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Metallization</a:t>
            </a:r>
            <a:endParaRPr lang="en-US" dirty="0"/>
          </a:p>
        </p:txBody>
      </p:sp>
      <p:sp>
        <p:nvSpPr>
          <p:cNvPr id="3" name="Content Placeholder 2"/>
          <p:cNvSpPr>
            <a:spLocks noGrp="1"/>
          </p:cNvSpPr>
          <p:nvPr>
            <p:ph idx="1"/>
          </p:nvPr>
        </p:nvSpPr>
        <p:spPr/>
        <p:txBody>
          <a:bodyPr/>
          <a:lstStyle/>
          <a:p>
            <a:r>
              <a:rPr lang="en-US" dirty="0" smtClean="0"/>
              <a:t>Interconnects various components of IC</a:t>
            </a:r>
          </a:p>
          <a:p>
            <a:r>
              <a:rPr lang="en-US" dirty="0" smtClean="0"/>
              <a:t>Deposition of </a:t>
            </a:r>
            <a:r>
              <a:rPr lang="en-US" dirty="0" err="1" smtClean="0"/>
              <a:t>aluminium</a:t>
            </a:r>
            <a:r>
              <a:rPr lang="en-US" dirty="0" smtClean="0"/>
              <a:t> metal over the areas where interconnection is required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Lithography</a:t>
            </a:r>
            <a:endParaRPr lang="en-US" dirty="0"/>
          </a:p>
        </p:txBody>
      </p:sp>
      <p:sp>
        <p:nvSpPr>
          <p:cNvPr id="3" name="Content Placeholder 2"/>
          <p:cNvSpPr>
            <a:spLocks noGrp="1"/>
          </p:cNvSpPr>
          <p:nvPr>
            <p:ph idx="1"/>
          </p:nvPr>
        </p:nvSpPr>
        <p:spPr/>
        <p:txBody>
          <a:bodyPr/>
          <a:lstStyle/>
          <a:p>
            <a:r>
              <a:rPr lang="en-US" dirty="0" smtClean="0"/>
              <a:t>Defines surface geometry of components</a:t>
            </a:r>
          </a:p>
          <a:p>
            <a:r>
              <a:rPr lang="en-US" dirty="0" smtClean="0"/>
              <a:t>Selective removal of SiO</a:t>
            </a:r>
            <a:r>
              <a:rPr lang="en-US" baseline="-25000" dirty="0" smtClean="0"/>
              <a:t>2</a:t>
            </a:r>
            <a:r>
              <a:rPr lang="en-US" dirty="0" smtClean="0"/>
              <a:t> to form opening(windows) through which </a:t>
            </a:r>
            <a:r>
              <a:rPr lang="en-US" dirty="0" err="1" smtClean="0"/>
              <a:t>dopants</a:t>
            </a:r>
            <a:r>
              <a:rPr lang="en-US" dirty="0" smtClean="0"/>
              <a:t> may be diffused to produce various </a:t>
            </a:r>
            <a:r>
              <a:rPr lang="en-US" dirty="0" err="1" smtClean="0"/>
              <a:t>ckt</a:t>
            </a:r>
            <a:r>
              <a:rPr lang="en-US" dirty="0" smtClean="0"/>
              <a:t> components</a:t>
            </a:r>
          </a:p>
          <a:p>
            <a:r>
              <a:rPr lang="en-US" dirty="0" smtClean="0"/>
              <a:t>Lithography types- </a:t>
            </a:r>
            <a:r>
              <a:rPr lang="en-US" dirty="0" err="1" smtClean="0"/>
              <a:t>photolithography,fine</a:t>
            </a:r>
            <a:r>
              <a:rPr lang="en-US" dirty="0" smtClean="0"/>
              <a:t> line lithography(x-ray </a:t>
            </a:r>
            <a:r>
              <a:rPr lang="en-US" dirty="0" err="1" smtClean="0"/>
              <a:t>lithography,electron</a:t>
            </a:r>
            <a:r>
              <a:rPr lang="en-US" dirty="0" smtClean="0"/>
              <a:t> beam </a:t>
            </a:r>
            <a:r>
              <a:rPr lang="en-US" dirty="0" err="1" smtClean="0"/>
              <a:t>lithography,ion</a:t>
            </a:r>
            <a:r>
              <a:rPr lang="en-US" dirty="0" smtClean="0"/>
              <a:t> beam lithography)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Packaging </a:t>
            </a:r>
            <a:br>
              <a:rPr lang="en-US" dirty="0" smtClean="0"/>
            </a:b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Chip- rectangular shape 1 and 10 mm on each edge-tested electrically while still in wafer form</a:t>
            </a:r>
          </a:p>
          <a:p>
            <a:r>
              <a:rPr lang="en-US" dirty="0" smtClean="0"/>
              <a:t>Bad chips-marked for final identification</a:t>
            </a:r>
          </a:p>
          <a:p>
            <a:r>
              <a:rPr lang="en-US" dirty="0" smtClean="0"/>
              <a:t>Chips-</a:t>
            </a:r>
            <a:r>
              <a:rPr lang="en-US" dirty="0" err="1" smtClean="0"/>
              <a:t>seperated</a:t>
            </a:r>
            <a:r>
              <a:rPr lang="en-US" dirty="0" smtClean="0"/>
              <a:t> each other by dicing</a:t>
            </a:r>
          </a:p>
          <a:p>
            <a:r>
              <a:rPr lang="en-US" dirty="0" smtClean="0"/>
              <a:t>Good chips mounted in packages</a:t>
            </a:r>
          </a:p>
          <a:p>
            <a:r>
              <a:rPr lang="en-US" dirty="0" smtClean="0"/>
              <a:t>Fine gold wires –used to interconnect pins of packages to bonding pads of die</a:t>
            </a:r>
          </a:p>
          <a:p>
            <a:r>
              <a:rPr lang="en-US" dirty="0" smtClean="0"/>
              <a:t>Package –sealed under </a:t>
            </a:r>
            <a:r>
              <a:rPr lang="en-US" dirty="0" err="1" smtClean="0"/>
              <a:t>vaccum</a:t>
            </a:r>
            <a:r>
              <a:rPr lang="en-US" dirty="0" smtClean="0"/>
              <a:t> or in an inert atmosphere</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https://www.youtube.com/watch?v=qm67wbB5GmI</a:t>
            </a:r>
            <a:endParaRPr lang="en-US" dirty="0" smtClean="0"/>
          </a:p>
          <a:p>
            <a:r>
              <a:rPr lang="en-US" smtClean="0">
                <a:hlinkClick r:id="rId3"/>
              </a:rPr>
              <a:t>https://www.youtube.com/watch?v=aWVywhzuHnQ</a:t>
            </a:r>
            <a:endParaRPr lang="en-US" smtClean="0"/>
          </a:p>
          <a:p>
            <a:endParaRPr lang="en-US"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Lithography </a:t>
            </a:r>
            <a:endParaRPr lang="en-US" dirty="0"/>
          </a:p>
        </p:txBody>
      </p:sp>
      <p:sp>
        <p:nvSpPr>
          <p:cNvPr id="3" name="Content Placeholder 2"/>
          <p:cNvSpPr>
            <a:spLocks noGrp="1"/>
          </p:cNvSpPr>
          <p:nvPr>
            <p:ph idx="1"/>
          </p:nvPr>
        </p:nvSpPr>
        <p:spPr/>
        <p:txBody>
          <a:bodyPr/>
          <a:lstStyle/>
          <a:p>
            <a:r>
              <a:rPr lang="en-US" dirty="0" smtClean="0"/>
              <a:t>Etching out oxide layer to create a path to diffusion</a:t>
            </a:r>
          </a:p>
          <a:p>
            <a:r>
              <a:rPr lang="en-US" dirty="0" smtClean="0"/>
              <a:t>Different masks with window patterns are used</a:t>
            </a:r>
          </a:p>
          <a:p>
            <a:r>
              <a:rPr lang="en-US" dirty="0" smtClean="0"/>
              <a:t>Photolithography and fine line lithography</a:t>
            </a:r>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Photolithography – process steps</a:t>
            </a:r>
            <a:endParaRPr lang="en-US" dirty="0"/>
          </a:p>
        </p:txBody>
      </p:sp>
      <p:sp>
        <p:nvSpPr>
          <p:cNvPr id="3" name="Content Placeholder 2"/>
          <p:cNvSpPr>
            <a:spLocks noGrp="1"/>
          </p:cNvSpPr>
          <p:nvPr>
            <p:ph idx="1"/>
          </p:nvPr>
        </p:nvSpPr>
        <p:spPr/>
        <p:txBody>
          <a:bodyPr/>
          <a:lstStyle/>
          <a:p>
            <a:r>
              <a:rPr lang="en-US" dirty="0" err="1" smtClean="0"/>
              <a:t>Photoresist</a:t>
            </a:r>
            <a:r>
              <a:rPr lang="en-US" dirty="0" smtClean="0"/>
              <a:t> application</a:t>
            </a:r>
          </a:p>
          <a:p>
            <a:r>
              <a:rPr lang="en-US" dirty="0" smtClean="0"/>
              <a:t>Prebake</a:t>
            </a:r>
          </a:p>
          <a:p>
            <a:r>
              <a:rPr lang="en-US" dirty="0" smtClean="0"/>
              <a:t>Alignment and exposure</a:t>
            </a:r>
          </a:p>
          <a:p>
            <a:r>
              <a:rPr lang="en-US" dirty="0" smtClean="0"/>
              <a:t>Development</a:t>
            </a:r>
          </a:p>
          <a:p>
            <a:r>
              <a:rPr lang="en-US" dirty="0" err="1" smtClean="0"/>
              <a:t>Postbake</a:t>
            </a:r>
            <a:r>
              <a:rPr lang="en-US" dirty="0" smtClean="0"/>
              <a:t> </a:t>
            </a:r>
          </a:p>
          <a:p>
            <a:r>
              <a:rPr lang="en-US" dirty="0" smtClean="0"/>
              <a:t>Oxide etching</a:t>
            </a:r>
          </a:p>
          <a:p>
            <a:r>
              <a:rPr lang="en-US" dirty="0" err="1" smtClean="0"/>
              <a:t>Photoresist</a:t>
            </a:r>
            <a:r>
              <a:rPr lang="en-US" dirty="0" smtClean="0"/>
              <a:t> stripping</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resist application</a:t>
            </a:r>
            <a:endParaRPr lang="en-US" dirty="0"/>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srcRect/>
          <a:stretch>
            <a:fillRect/>
          </a:stretch>
        </p:blipFill>
        <p:spPr bwMode="auto">
          <a:xfrm>
            <a:off x="457200" y="2133600"/>
            <a:ext cx="7899026" cy="2895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Photoresist</a:t>
            </a:r>
            <a:r>
              <a:rPr lang="en-US" dirty="0" smtClean="0"/>
              <a:t> application(spinning)</a:t>
            </a:r>
            <a:endParaRPr lang="en-US" dirty="0"/>
          </a:p>
        </p:txBody>
      </p:sp>
      <p:sp>
        <p:nvSpPr>
          <p:cNvPr id="3" name="Content Placeholder 2"/>
          <p:cNvSpPr>
            <a:spLocks noGrp="1"/>
          </p:cNvSpPr>
          <p:nvPr>
            <p:ph idx="1"/>
          </p:nvPr>
        </p:nvSpPr>
        <p:spPr/>
        <p:txBody>
          <a:bodyPr/>
          <a:lstStyle/>
          <a:p>
            <a:r>
              <a:rPr lang="en-US" dirty="0" err="1" smtClean="0"/>
              <a:t>Photoresist</a:t>
            </a:r>
            <a:r>
              <a:rPr lang="en-US" dirty="0" smtClean="0"/>
              <a:t>-applied to centre of oxidized Si wafer</a:t>
            </a:r>
          </a:p>
          <a:p>
            <a:r>
              <a:rPr lang="en-US" dirty="0" smtClean="0"/>
              <a:t>Rotational velocity-3000 to 7000 rpm – 30 to 60 sec</a:t>
            </a:r>
          </a:p>
          <a:p>
            <a:endParaRPr lang="en-US" dirty="0" smtClean="0"/>
          </a:p>
          <a:p>
            <a:endParaRPr lang="en-US" dirty="0" smtClean="0"/>
          </a:p>
          <a:p>
            <a:endParaRPr lang="en-US" dirty="0" smtClean="0"/>
          </a:p>
          <a:p>
            <a:r>
              <a:rPr lang="en-US" dirty="0" smtClean="0"/>
              <a:t>Kodak thin film resist</a:t>
            </a:r>
          </a:p>
          <a:p>
            <a:endParaRPr lang="en-US" dirty="0"/>
          </a:p>
        </p:txBody>
      </p:sp>
      <p:sp>
        <p:nvSpPr>
          <p:cNvPr id="4" name="Rectangle 3"/>
          <p:cNvSpPr/>
          <p:nvPr/>
        </p:nvSpPr>
        <p:spPr bwMode="auto">
          <a:xfrm>
            <a:off x="2438400" y="4343400"/>
            <a:ext cx="2895600" cy="11430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Garamond" pitchFamily="18"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US" dirty="0" smtClean="0"/>
          </a:p>
          <a:p>
            <a:pPr marL="0" marR="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Garamond" pitchFamily="18" charset="0"/>
              </a:rPr>
              <a:t>            Si wafer</a:t>
            </a:r>
          </a:p>
        </p:txBody>
      </p:sp>
      <p:sp>
        <p:nvSpPr>
          <p:cNvPr id="5" name="Rectangle 4"/>
          <p:cNvSpPr/>
          <p:nvPr/>
        </p:nvSpPr>
        <p:spPr bwMode="auto">
          <a:xfrm>
            <a:off x="2438400" y="4191000"/>
            <a:ext cx="28956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6" name="Rectangle 5"/>
          <p:cNvSpPr/>
          <p:nvPr/>
        </p:nvSpPr>
        <p:spPr bwMode="auto">
          <a:xfrm>
            <a:off x="2438400" y="3962400"/>
            <a:ext cx="28956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7" name="TextBox 6"/>
          <p:cNvSpPr txBox="1"/>
          <p:nvPr/>
        </p:nvSpPr>
        <p:spPr>
          <a:xfrm>
            <a:off x="6019800" y="4191000"/>
            <a:ext cx="601447" cy="369332"/>
          </a:xfrm>
          <a:prstGeom prst="rect">
            <a:avLst/>
          </a:prstGeom>
          <a:noFill/>
        </p:spPr>
        <p:txBody>
          <a:bodyPr wrap="none" rtlCol="0">
            <a:spAutoFit/>
          </a:bodyPr>
          <a:lstStyle/>
          <a:p>
            <a:r>
              <a:rPr lang="en-US" dirty="0" smtClean="0"/>
              <a:t>SiO</a:t>
            </a:r>
            <a:r>
              <a:rPr lang="en-US" baseline="-25000" dirty="0" smtClean="0"/>
              <a:t>2</a:t>
            </a:r>
            <a:endParaRPr lang="en-US" dirty="0"/>
          </a:p>
        </p:txBody>
      </p:sp>
      <p:cxnSp>
        <p:nvCxnSpPr>
          <p:cNvPr id="9" name="Straight Arrow Connector 8"/>
          <p:cNvCxnSpPr>
            <a:stCxn id="7" idx="1"/>
            <a:endCxn id="5" idx="3"/>
          </p:cNvCxnSpPr>
          <p:nvPr/>
        </p:nvCxnSpPr>
        <p:spPr bwMode="auto">
          <a:xfrm rot="10800000">
            <a:off x="5334000" y="4267200"/>
            <a:ext cx="685800" cy="108466"/>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a:off x="5867400" y="3733800"/>
            <a:ext cx="1736373" cy="369332"/>
          </a:xfrm>
          <a:prstGeom prst="rect">
            <a:avLst/>
          </a:prstGeom>
          <a:noFill/>
        </p:spPr>
        <p:txBody>
          <a:bodyPr wrap="none" rtlCol="0">
            <a:spAutoFit/>
          </a:bodyPr>
          <a:lstStyle/>
          <a:p>
            <a:r>
              <a:rPr lang="en-US" dirty="0" smtClean="0"/>
              <a:t>PHOTORESIST</a:t>
            </a:r>
            <a:endParaRPr lang="en-US" dirty="0"/>
          </a:p>
        </p:txBody>
      </p:sp>
      <p:cxnSp>
        <p:nvCxnSpPr>
          <p:cNvPr id="12" name="Straight Arrow Connector 11"/>
          <p:cNvCxnSpPr>
            <a:stCxn id="10" idx="1"/>
          </p:cNvCxnSpPr>
          <p:nvPr/>
        </p:nvCxnSpPr>
        <p:spPr bwMode="auto">
          <a:xfrm rot="10800000" flipV="1">
            <a:off x="5181600" y="3918466"/>
            <a:ext cx="685800" cy="12013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Rot="1" noChangeArrowheads="1"/>
          </p:cNvSpPr>
          <p:nvPr>
            <p:ph type="title"/>
          </p:nvPr>
        </p:nvSpPr>
        <p:spPr/>
        <p:txBody>
          <a:bodyPr/>
          <a:lstStyle/>
          <a:p>
            <a:pPr eaLnBrk="1" hangingPunct="1">
              <a:defRPr/>
            </a:pPr>
            <a:r>
              <a:rPr lang="en-US" dirty="0" smtClean="0"/>
              <a:t>ADVANTAGES OF IC’S</a:t>
            </a:r>
          </a:p>
        </p:txBody>
      </p:sp>
      <p:sp>
        <p:nvSpPr>
          <p:cNvPr id="94211" name="Rectangle 3"/>
          <p:cNvSpPr>
            <a:spLocks noGrp="1" noChangeArrowheads="1"/>
          </p:cNvSpPr>
          <p:nvPr>
            <p:ph type="body" idx="1"/>
          </p:nvPr>
        </p:nvSpPr>
        <p:spPr>
          <a:xfrm>
            <a:off x="533400" y="1752600"/>
            <a:ext cx="8229600" cy="4297363"/>
          </a:xfrm>
        </p:spPr>
        <p:txBody>
          <a:bodyPr/>
          <a:lstStyle/>
          <a:p>
            <a:pPr eaLnBrk="1" hangingPunct="1">
              <a:lnSpc>
                <a:spcPct val="90000"/>
              </a:lnSpc>
              <a:buFont typeface="Wingdings" pitchFamily="2" charset="2"/>
              <a:buChar char="Ø"/>
              <a:defRPr/>
            </a:pPr>
            <a:r>
              <a:rPr lang="en-US" sz="2400" dirty="0" smtClean="0"/>
              <a:t>SMALL SIZE</a:t>
            </a:r>
          </a:p>
          <a:p>
            <a:pPr eaLnBrk="1" hangingPunct="1">
              <a:lnSpc>
                <a:spcPct val="90000"/>
              </a:lnSpc>
              <a:buFont typeface="Wingdings" pitchFamily="2" charset="2"/>
              <a:buChar char="Ø"/>
              <a:defRPr/>
            </a:pPr>
            <a:r>
              <a:rPr lang="en-US" sz="2400" dirty="0" smtClean="0"/>
              <a:t>LOW COST</a:t>
            </a:r>
          </a:p>
          <a:p>
            <a:pPr eaLnBrk="1" hangingPunct="1">
              <a:lnSpc>
                <a:spcPct val="90000"/>
              </a:lnSpc>
              <a:buFont typeface="Wingdings" pitchFamily="2" charset="2"/>
              <a:buChar char="Ø"/>
              <a:defRPr/>
            </a:pPr>
            <a:r>
              <a:rPr lang="en-US" sz="2400" dirty="0" smtClean="0"/>
              <a:t>IMPROVED PERFORMANCE</a:t>
            </a:r>
          </a:p>
          <a:p>
            <a:pPr eaLnBrk="1" hangingPunct="1">
              <a:lnSpc>
                <a:spcPct val="90000"/>
              </a:lnSpc>
              <a:buFont typeface="Wingdings" pitchFamily="2" charset="2"/>
              <a:buChar char="Ø"/>
              <a:defRPr/>
            </a:pPr>
            <a:r>
              <a:rPr lang="en-US" sz="2400" dirty="0" smtClean="0"/>
              <a:t>HIGH RELIABILITY AND RUGGEDNESS</a:t>
            </a:r>
          </a:p>
          <a:p>
            <a:pPr eaLnBrk="1" hangingPunct="1">
              <a:lnSpc>
                <a:spcPct val="90000"/>
              </a:lnSpc>
              <a:buFont typeface="Wingdings" pitchFamily="2" charset="2"/>
              <a:buChar char="Ø"/>
              <a:defRPr/>
            </a:pPr>
            <a:r>
              <a:rPr lang="en-US" sz="2400" dirty="0" smtClean="0"/>
              <a:t>LOW POWER CONSUMPTION</a:t>
            </a:r>
          </a:p>
          <a:p>
            <a:pPr eaLnBrk="1" hangingPunct="1">
              <a:lnSpc>
                <a:spcPct val="90000"/>
              </a:lnSpc>
              <a:buFont typeface="Wingdings" pitchFamily="2" charset="2"/>
              <a:buChar char="Ø"/>
              <a:defRPr/>
            </a:pPr>
            <a:r>
              <a:rPr lang="en-US" sz="2400" dirty="0" smtClean="0"/>
              <a:t>EASY TROUBLESHOOTING</a:t>
            </a:r>
          </a:p>
          <a:p>
            <a:pPr eaLnBrk="1" hangingPunct="1">
              <a:lnSpc>
                <a:spcPct val="90000"/>
              </a:lnSpc>
              <a:buFont typeface="Wingdings" pitchFamily="2" charset="2"/>
              <a:buChar char="Ø"/>
              <a:defRPr/>
            </a:pPr>
            <a:r>
              <a:rPr lang="en-US" sz="2400" dirty="0" smtClean="0"/>
              <a:t>INCREASED OPERATING SPEED</a:t>
            </a:r>
          </a:p>
          <a:p>
            <a:pPr eaLnBrk="1" hangingPunct="1">
              <a:lnSpc>
                <a:spcPct val="90000"/>
              </a:lnSpc>
              <a:buFont typeface="Wingdings" pitchFamily="2" charset="2"/>
              <a:buChar char="Ø"/>
              <a:defRPr/>
            </a:pPr>
            <a:r>
              <a:rPr lang="en-US" sz="2400" dirty="0" smtClean="0"/>
              <a:t>LESS WEIGHT,VOLUME</a:t>
            </a:r>
          </a:p>
          <a:p>
            <a:pPr eaLnBrk="1" hangingPunct="1">
              <a:lnSpc>
                <a:spcPct val="90000"/>
              </a:lnSpc>
              <a:buFont typeface="Wingdings" pitchFamily="2" charset="2"/>
              <a:buChar char="Ø"/>
              <a:defRPr/>
            </a:pPr>
            <a:r>
              <a:rPr lang="en-US" sz="2400" dirty="0" smtClean="0"/>
              <a:t>EASY REPLACEMENT</a:t>
            </a:r>
          </a:p>
          <a:p>
            <a:pPr eaLnBrk="1" hangingPunct="1">
              <a:lnSpc>
                <a:spcPct val="90000"/>
              </a:lnSpc>
              <a:defRPr/>
            </a:pPr>
            <a:endParaRPr lang="en-US" sz="2400" dirty="0" smtClean="0"/>
          </a:p>
          <a:p>
            <a:pPr eaLnBrk="1" hangingPunct="1">
              <a:lnSpc>
                <a:spcPct val="90000"/>
              </a:lnSpc>
              <a:defRPr/>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box(in)">
                                      <p:cBhvr>
                                        <p:cTn id="7" dur="500"/>
                                        <p:tgtEl>
                                          <p:spTgt spid="942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1" nodeType="clickEffect">
                                  <p:stCondLst>
                                    <p:cond delay="0"/>
                                  </p:stCondLst>
                                  <p:childTnLst>
                                    <p:set>
                                      <p:cBhvr>
                                        <p:cTn id="11" dur="1" fill="hold">
                                          <p:stCondLst>
                                            <p:cond delay="0"/>
                                          </p:stCondLst>
                                        </p:cTn>
                                        <p:tgtEl>
                                          <p:spTgt spid="94210"/>
                                        </p:tgtEl>
                                        <p:attrNameLst>
                                          <p:attrName>style.visibility</p:attrName>
                                        </p:attrNameLst>
                                      </p:cBhvr>
                                      <p:to>
                                        <p:strVal val="visible"/>
                                      </p:to>
                                    </p:set>
                                    <p:animEffect transition="in" filter="randombar(horizontal)">
                                      <p:cBhvr>
                                        <p:cTn id="12" dur="500"/>
                                        <p:tgtEl>
                                          <p:spTgt spid="942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94211">
                                            <p:txEl>
                                              <p:pRg st="0" end="0"/>
                                            </p:txEl>
                                          </p:spTgt>
                                        </p:tgtEl>
                                        <p:attrNameLst>
                                          <p:attrName>style.visibility</p:attrName>
                                        </p:attrNameLst>
                                      </p:cBhvr>
                                      <p:to>
                                        <p:strVal val="visible"/>
                                      </p:to>
                                    </p:set>
                                    <p:anim calcmode="lin" valueType="num">
                                      <p:cBhvr additive="base">
                                        <p:cTn id="17" dur="1000" fill="hold"/>
                                        <p:tgtEl>
                                          <p:spTgt spid="94211">
                                            <p:txEl>
                                              <p:pRg st="0" end="0"/>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9421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94211">
                                            <p:txEl>
                                              <p:pRg st="1" end="1"/>
                                            </p:txEl>
                                          </p:spTgt>
                                        </p:tgtEl>
                                        <p:attrNameLst>
                                          <p:attrName>style.visibility</p:attrName>
                                        </p:attrNameLst>
                                      </p:cBhvr>
                                      <p:to>
                                        <p:strVal val="visible"/>
                                      </p:to>
                                    </p:set>
                                    <p:anim calcmode="lin" valueType="num">
                                      <p:cBhvr additive="base">
                                        <p:cTn id="23" dur="1000" fill="hold"/>
                                        <p:tgtEl>
                                          <p:spTgt spid="94211">
                                            <p:txEl>
                                              <p:pRg st="1" end="1"/>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9421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94211">
                                            <p:txEl>
                                              <p:pRg st="2" end="2"/>
                                            </p:txEl>
                                          </p:spTgt>
                                        </p:tgtEl>
                                        <p:attrNameLst>
                                          <p:attrName>style.visibility</p:attrName>
                                        </p:attrNameLst>
                                      </p:cBhvr>
                                      <p:to>
                                        <p:strVal val="visible"/>
                                      </p:to>
                                    </p:set>
                                    <p:anim calcmode="lin" valueType="num">
                                      <p:cBhvr additive="base">
                                        <p:cTn id="29" dur="1000" fill="hold"/>
                                        <p:tgtEl>
                                          <p:spTgt spid="94211">
                                            <p:txEl>
                                              <p:pRg st="2" end="2"/>
                                            </p:txEl>
                                          </p:spTgt>
                                        </p:tgtEl>
                                        <p:attrNameLst>
                                          <p:attrName>ppt_x</p:attrName>
                                        </p:attrNameLst>
                                      </p:cBhvr>
                                      <p:tavLst>
                                        <p:tav tm="0">
                                          <p:val>
                                            <p:strVal val="0-#ppt_w/2"/>
                                          </p:val>
                                        </p:tav>
                                        <p:tav tm="100000">
                                          <p:val>
                                            <p:strVal val="#ppt_x"/>
                                          </p:val>
                                        </p:tav>
                                      </p:tavLst>
                                    </p:anim>
                                    <p:anim calcmode="lin" valueType="num">
                                      <p:cBhvr additive="base">
                                        <p:cTn id="30" dur="1000" fill="hold"/>
                                        <p:tgtEl>
                                          <p:spTgt spid="9421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94211">
                                            <p:txEl>
                                              <p:pRg st="3" end="3"/>
                                            </p:txEl>
                                          </p:spTgt>
                                        </p:tgtEl>
                                        <p:attrNameLst>
                                          <p:attrName>style.visibility</p:attrName>
                                        </p:attrNameLst>
                                      </p:cBhvr>
                                      <p:to>
                                        <p:strVal val="visible"/>
                                      </p:to>
                                    </p:set>
                                    <p:anim calcmode="lin" valueType="num">
                                      <p:cBhvr additive="base">
                                        <p:cTn id="35" dur="1000" fill="hold"/>
                                        <p:tgtEl>
                                          <p:spTgt spid="94211">
                                            <p:txEl>
                                              <p:pRg st="3" end="3"/>
                                            </p:txEl>
                                          </p:spTgt>
                                        </p:tgtEl>
                                        <p:attrNameLst>
                                          <p:attrName>ppt_x</p:attrName>
                                        </p:attrNameLst>
                                      </p:cBhvr>
                                      <p:tavLst>
                                        <p:tav tm="0">
                                          <p:val>
                                            <p:strVal val="0-#ppt_w/2"/>
                                          </p:val>
                                        </p:tav>
                                        <p:tav tm="100000">
                                          <p:val>
                                            <p:strVal val="#ppt_x"/>
                                          </p:val>
                                        </p:tav>
                                      </p:tavLst>
                                    </p:anim>
                                    <p:anim calcmode="lin" valueType="num">
                                      <p:cBhvr additive="base">
                                        <p:cTn id="36" dur="1000" fill="hold"/>
                                        <p:tgtEl>
                                          <p:spTgt spid="9421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94211">
                                            <p:txEl>
                                              <p:pRg st="4" end="4"/>
                                            </p:txEl>
                                          </p:spTgt>
                                        </p:tgtEl>
                                        <p:attrNameLst>
                                          <p:attrName>style.visibility</p:attrName>
                                        </p:attrNameLst>
                                      </p:cBhvr>
                                      <p:to>
                                        <p:strVal val="visible"/>
                                      </p:to>
                                    </p:set>
                                    <p:anim calcmode="lin" valueType="num">
                                      <p:cBhvr additive="base">
                                        <p:cTn id="41" dur="1000" fill="hold"/>
                                        <p:tgtEl>
                                          <p:spTgt spid="94211">
                                            <p:txEl>
                                              <p:pRg st="4" end="4"/>
                                            </p:txEl>
                                          </p:spTgt>
                                        </p:tgtEl>
                                        <p:attrNameLst>
                                          <p:attrName>ppt_x</p:attrName>
                                        </p:attrNameLst>
                                      </p:cBhvr>
                                      <p:tavLst>
                                        <p:tav tm="0">
                                          <p:val>
                                            <p:strVal val="0-#ppt_w/2"/>
                                          </p:val>
                                        </p:tav>
                                        <p:tav tm="100000">
                                          <p:val>
                                            <p:strVal val="#ppt_x"/>
                                          </p:val>
                                        </p:tav>
                                      </p:tavLst>
                                    </p:anim>
                                    <p:anim calcmode="lin" valueType="num">
                                      <p:cBhvr additive="base">
                                        <p:cTn id="42" dur="1000" fill="hold"/>
                                        <p:tgtEl>
                                          <p:spTgt spid="942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94211">
                                            <p:txEl>
                                              <p:pRg st="5" end="5"/>
                                            </p:txEl>
                                          </p:spTgt>
                                        </p:tgtEl>
                                        <p:attrNameLst>
                                          <p:attrName>style.visibility</p:attrName>
                                        </p:attrNameLst>
                                      </p:cBhvr>
                                      <p:to>
                                        <p:strVal val="visible"/>
                                      </p:to>
                                    </p:set>
                                    <p:anim calcmode="lin" valueType="num">
                                      <p:cBhvr additive="base">
                                        <p:cTn id="47" dur="1000" fill="hold"/>
                                        <p:tgtEl>
                                          <p:spTgt spid="94211">
                                            <p:txEl>
                                              <p:pRg st="5" end="5"/>
                                            </p:txEl>
                                          </p:spTgt>
                                        </p:tgtEl>
                                        <p:attrNameLst>
                                          <p:attrName>ppt_x</p:attrName>
                                        </p:attrNameLst>
                                      </p:cBhvr>
                                      <p:tavLst>
                                        <p:tav tm="0">
                                          <p:val>
                                            <p:strVal val="0-#ppt_w/2"/>
                                          </p:val>
                                        </p:tav>
                                        <p:tav tm="100000">
                                          <p:val>
                                            <p:strVal val="#ppt_x"/>
                                          </p:val>
                                        </p:tav>
                                      </p:tavLst>
                                    </p:anim>
                                    <p:anim calcmode="lin" valueType="num">
                                      <p:cBhvr additive="base">
                                        <p:cTn id="48" dur="1000" fill="hold"/>
                                        <p:tgtEl>
                                          <p:spTgt spid="94211">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94211">
                                            <p:txEl>
                                              <p:pRg st="6" end="6"/>
                                            </p:txEl>
                                          </p:spTgt>
                                        </p:tgtEl>
                                        <p:attrNameLst>
                                          <p:attrName>style.visibility</p:attrName>
                                        </p:attrNameLst>
                                      </p:cBhvr>
                                      <p:to>
                                        <p:strVal val="visible"/>
                                      </p:to>
                                    </p:set>
                                    <p:anim calcmode="lin" valueType="num">
                                      <p:cBhvr additive="base">
                                        <p:cTn id="53" dur="1000" fill="hold"/>
                                        <p:tgtEl>
                                          <p:spTgt spid="94211">
                                            <p:txEl>
                                              <p:pRg st="6" end="6"/>
                                            </p:txEl>
                                          </p:spTgt>
                                        </p:tgtEl>
                                        <p:attrNameLst>
                                          <p:attrName>ppt_x</p:attrName>
                                        </p:attrNameLst>
                                      </p:cBhvr>
                                      <p:tavLst>
                                        <p:tav tm="0">
                                          <p:val>
                                            <p:strVal val="0-#ppt_w/2"/>
                                          </p:val>
                                        </p:tav>
                                        <p:tav tm="100000">
                                          <p:val>
                                            <p:strVal val="#ppt_x"/>
                                          </p:val>
                                        </p:tav>
                                      </p:tavLst>
                                    </p:anim>
                                    <p:anim calcmode="lin" valueType="num">
                                      <p:cBhvr additive="base">
                                        <p:cTn id="54" dur="1000" fill="hold"/>
                                        <p:tgtEl>
                                          <p:spTgt spid="94211">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grpId="0" nodeType="clickEffect">
                                  <p:stCondLst>
                                    <p:cond delay="0"/>
                                  </p:stCondLst>
                                  <p:childTnLst>
                                    <p:set>
                                      <p:cBhvr>
                                        <p:cTn id="58" dur="1" fill="hold">
                                          <p:stCondLst>
                                            <p:cond delay="0"/>
                                          </p:stCondLst>
                                        </p:cTn>
                                        <p:tgtEl>
                                          <p:spTgt spid="94211">
                                            <p:txEl>
                                              <p:pRg st="7" end="7"/>
                                            </p:txEl>
                                          </p:spTgt>
                                        </p:tgtEl>
                                        <p:attrNameLst>
                                          <p:attrName>style.visibility</p:attrName>
                                        </p:attrNameLst>
                                      </p:cBhvr>
                                      <p:to>
                                        <p:strVal val="visible"/>
                                      </p:to>
                                    </p:set>
                                    <p:anim calcmode="lin" valueType="num">
                                      <p:cBhvr additive="base">
                                        <p:cTn id="59" dur="1000" fill="hold"/>
                                        <p:tgtEl>
                                          <p:spTgt spid="94211">
                                            <p:txEl>
                                              <p:pRg st="7" end="7"/>
                                            </p:txEl>
                                          </p:spTgt>
                                        </p:tgtEl>
                                        <p:attrNameLst>
                                          <p:attrName>ppt_x</p:attrName>
                                        </p:attrNameLst>
                                      </p:cBhvr>
                                      <p:tavLst>
                                        <p:tav tm="0">
                                          <p:val>
                                            <p:strVal val="0-#ppt_w/2"/>
                                          </p:val>
                                        </p:tav>
                                        <p:tav tm="100000">
                                          <p:val>
                                            <p:strVal val="#ppt_x"/>
                                          </p:val>
                                        </p:tav>
                                      </p:tavLst>
                                    </p:anim>
                                    <p:anim calcmode="lin" valueType="num">
                                      <p:cBhvr additive="base">
                                        <p:cTn id="60" dur="1000" fill="hold"/>
                                        <p:tgtEl>
                                          <p:spTgt spid="94211">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94211">
                                            <p:txEl>
                                              <p:pRg st="8" end="8"/>
                                            </p:txEl>
                                          </p:spTgt>
                                        </p:tgtEl>
                                        <p:attrNameLst>
                                          <p:attrName>style.visibility</p:attrName>
                                        </p:attrNameLst>
                                      </p:cBhvr>
                                      <p:to>
                                        <p:strVal val="visible"/>
                                      </p:to>
                                    </p:set>
                                    <p:anim calcmode="lin" valueType="num">
                                      <p:cBhvr additive="base">
                                        <p:cTn id="65" dur="1000" fill="hold"/>
                                        <p:tgtEl>
                                          <p:spTgt spid="94211">
                                            <p:txEl>
                                              <p:pRg st="8" end="8"/>
                                            </p:txEl>
                                          </p:spTgt>
                                        </p:tgtEl>
                                        <p:attrNameLst>
                                          <p:attrName>ppt_x</p:attrName>
                                        </p:attrNameLst>
                                      </p:cBhvr>
                                      <p:tavLst>
                                        <p:tav tm="0">
                                          <p:val>
                                            <p:strVal val="0-#ppt_w/2"/>
                                          </p:val>
                                        </p:tav>
                                        <p:tav tm="100000">
                                          <p:val>
                                            <p:strVal val="#ppt_x"/>
                                          </p:val>
                                        </p:tav>
                                      </p:tavLst>
                                    </p:anim>
                                    <p:anim calcmode="lin" valueType="num">
                                      <p:cBhvr additive="base">
                                        <p:cTn id="66" dur="1000" fill="hold"/>
                                        <p:tgtEl>
                                          <p:spTgt spid="9421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p:bldP spid="94210" grpId="1"/>
      <p:bldP spid="94211"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Prebake </a:t>
            </a:r>
            <a:endParaRPr lang="en-US" dirty="0"/>
          </a:p>
        </p:txBody>
      </p:sp>
      <p:sp>
        <p:nvSpPr>
          <p:cNvPr id="3" name="Content Placeholder 2"/>
          <p:cNvSpPr>
            <a:spLocks noGrp="1"/>
          </p:cNvSpPr>
          <p:nvPr>
            <p:ph idx="1"/>
          </p:nvPr>
        </p:nvSpPr>
        <p:spPr/>
        <p:txBody>
          <a:bodyPr/>
          <a:lstStyle/>
          <a:p>
            <a:r>
              <a:rPr lang="en-US" dirty="0" smtClean="0"/>
              <a:t>Oven-80</a:t>
            </a:r>
            <a:r>
              <a:rPr lang="en-US" baseline="30000" dirty="0" smtClean="0"/>
              <a:t>o</a:t>
            </a:r>
            <a:r>
              <a:rPr lang="en-US" dirty="0" smtClean="0"/>
              <a:t> c – 30 to 60 min</a:t>
            </a:r>
          </a:p>
          <a:p>
            <a:r>
              <a:rPr lang="en-US" dirty="0" err="1" smtClean="0"/>
              <a:t>Photoresist</a:t>
            </a:r>
            <a:r>
              <a:rPr lang="en-US" dirty="0" smtClean="0"/>
              <a:t>-semisolid </a:t>
            </a:r>
            <a:r>
              <a:rPr lang="en-US" dirty="0" err="1" smtClean="0"/>
              <a:t>fim</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&amp;exposure</a:t>
            </a:r>
            <a:endParaRPr lang="en-US" dirty="0"/>
          </a:p>
        </p:txBody>
      </p:sp>
      <p:sp>
        <p:nvSpPr>
          <p:cNvPr id="3" name="Content Placeholder 2"/>
          <p:cNvSpPr>
            <a:spLocks noGrp="1"/>
          </p:cNvSpPr>
          <p:nvPr>
            <p:ph idx="1"/>
          </p:nvPr>
        </p:nvSpPr>
        <p:spPr/>
        <p:txBody>
          <a:bodyPr/>
          <a:lstStyle/>
          <a:p>
            <a:r>
              <a:rPr lang="en-US" dirty="0" smtClean="0"/>
              <a:t>Mask aligner – aligns mask with wafer</a:t>
            </a:r>
          </a:p>
          <a:p>
            <a:r>
              <a:rPr lang="en-US" dirty="0" err="1" smtClean="0"/>
              <a:t>Photomask</a:t>
            </a:r>
            <a:r>
              <a:rPr lang="en-US" dirty="0" smtClean="0"/>
              <a:t>-glass plate(125mm sq &amp; 2 mm thick)-photographic emulsion pattern on one side</a:t>
            </a:r>
          </a:p>
          <a:p>
            <a:r>
              <a:rPr lang="en-US" dirty="0" smtClean="0"/>
              <a:t>After proper alignment, wafer is brought into direct contact with </a:t>
            </a:r>
            <a:r>
              <a:rPr lang="en-US" dirty="0" err="1" smtClean="0"/>
              <a:t>photomask</a:t>
            </a:r>
            <a:endParaRPr lang="en-US" dirty="0" smtClean="0"/>
          </a:p>
          <a:p>
            <a:r>
              <a:rPr lang="en-US" dirty="0" smtClean="0"/>
              <a:t>UV rays- exposure - 3 to 10 sec</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686800" cy="4525963"/>
          </a:xfrm>
        </p:spPr>
        <p:txBody>
          <a:bodyPr/>
          <a:lstStyle/>
          <a:p>
            <a:pPr>
              <a:buNone/>
            </a:pPr>
            <a:r>
              <a:rPr lang="en-US" dirty="0" smtClean="0"/>
              <a:t>					</a:t>
            </a:r>
            <a:r>
              <a:rPr lang="en-US" dirty="0" err="1" smtClean="0"/>
              <a:t>uv</a:t>
            </a:r>
            <a:r>
              <a:rPr lang="en-US" dirty="0" smtClean="0"/>
              <a:t> rays</a:t>
            </a:r>
          </a:p>
          <a:p>
            <a:pPr>
              <a:buNone/>
            </a:pPr>
            <a:r>
              <a:rPr lang="en-US" dirty="0" smtClean="0"/>
              <a:t>							 glass </a:t>
            </a:r>
            <a:r>
              <a:rPr lang="en-US" dirty="0" err="1" smtClean="0"/>
              <a:t>photomask</a:t>
            </a:r>
            <a:r>
              <a:rPr lang="en-US" dirty="0" smtClean="0"/>
              <a:t>			</a:t>
            </a:r>
          </a:p>
          <a:p>
            <a:pPr>
              <a:buNone/>
            </a:pPr>
            <a:r>
              <a:rPr lang="en-US" dirty="0" smtClean="0"/>
              <a:t>								</a:t>
            </a:r>
          </a:p>
          <a:p>
            <a:pPr>
              <a:buNone/>
            </a:pPr>
            <a:endParaRPr lang="en-US" dirty="0"/>
          </a:p>
        </p:txBody>
      </p:sp>
      <p:sp>
        <p:nvSpPr>
          <p:cNvPr id="4" name="Rectangle 3"/>
          <p:cNvSpPr/>
          <p:nvPr/>
        </p:nvSpPr>
        <p:spPr bwMode="auto">
          <a:xfrm>
            <a:off x="3124200" y="3429000"/>
            <a:ext cx="2895600" cy="11430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smtClean="0"/>
          </a:p>
          <a:p>
            <a:endParaRPr lang="en-US" b="1" dirty="0" smtClean="0"/>
          </a:p>
          <a:p>
            <a:r>
              <a:rPr lang="en-US" b="1" dirty="0" smtClean="0"/>
              <a:t>	</a:t>
            </a:r>
            <a:r>
              <a:rPr lang="en-US" sz="2400" b="1" dirty="0" smtClean="0"/>
              <a:t>Si wafer</a:t>
            </a:r>
            <a:endParaRPr kumimoji="0" lang="en-US" sz="2400" b="0" i="0" u="none" strike="noStrike" cap="none" normalizeH="0" baseline="0" dirty="0" smtClean="0">
              <a:ln>
                <a:noFill/>
              </a:ln>
              <a:solidFill>
                <a:schemeClr val="tx1"/>
              </a:solidFill>
              <a:effectLst/>
              <a:latin typeface="Garamond" pitchFamily="18" charset="0"/>
            </a:endParaRPr>
          </a:p>
        </p:txBody>
      </p:sp>
      <p:sp>
        <p:nvSpPr>
          <p:cNvPr id="5" name="Rectangle 4"/>
          <p:cNvSpPr/>
          <p:nvPr/>
        </p:nvSpPr>
        <p:spPr bwMode="auto">
          <a:xfrm>
            <a:off x="3124200" y="3276600"/>
            <a:ext cx="28956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6" name="Rectangle 5"/>
          <p:cNvSpPr/>
          <p:nvPr/>
        </p:nvSpPr>
        <p:spPr bwMode="auto">
          <a:xfrm>
            <a:off x="3124200" y="3048000"/>
            <a:ext cx="28956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7" name="Rectangle 6"/>
          <p:cNvSpPr/>
          <p:nvPr/>
        </p:nvSpPr>
        <p:spPr bwMode="auto">
          <a:xfrm>
            <a:off x="3124200" y="2667000"/>
            <a:ext cx="2895600" cy="38100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8" name="Rectangle 7"/>
          <p:cNvSpPr/>
          <p:nvPr/>
        </p:nvSpPr>
        <p:spPr bwMode="auto">
          <a:xfrm>
            <a:off x="4114800" y="2895600"/>
            <a:ext cx="838200" cy="1524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cxnSp>
        <p:nvCxnSpPr>
          <p:cNvPr id="10" name="Straight Arrow Connector 9"/>
          <p:cNvCxnSpPr/>
          <p:nvPr/>
        </p:nvCxnSpPr>
        <p:spPr bwMode="auto">
          <a:xfrm rot="5400000">
            <a:off x="2971800" y="2362200"/>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rot="5400000">
            <a:off x="31996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rot="5400000">
            <a:off x="41140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rot="5400000">
            <a:off x="4344194"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rot="5400000">
            <a:off x="45712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5" name="Straight Arrow Connector 14"/>
          <p:cNvCxnSpPr/>
          <p:nvPr/>
        </p:nvCxnSpPr>
        <p:spPr bwMode="auto">
          <a:xfrm rot="5400000">
            <a:off x="47998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 name="Straight Arrow Connector 15"/>
          <p:cNvCxnSpPr/>
          <p:nvPr/>
        </p:nvCxnSpPr>
        <p:spPr bwMode="auto">
          <a:xfrm rot="5400000">
            <a:off x="50284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7" name="Straight Arrow Connector 16"/>
          <p:cNvCxnSpPr/>
          <p:nvPr/>
        </p:nvCxnSpPr>
        <p:spPr bwMode="auto">
          <a:xfrm rot="5400000">
            <a:off x="52570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8" name="Straight Arrow Connector 17"/>
          <p:cNvCxnSpPr/>
          <p:nvPr/>
        </p:nvCxnSpPr>
        <p:spPr bwMode="auto">
          <a:xfrm rot="5400000">
            <a:off x="5485606"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rot="5400000">
            <a:off x="3428205"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0" name="Straight Arrow Connector 19"/>
          <p:cNvCxnSpPr/>
          <p:nvPr/>
        </p:nvCxnSpPr>
        <p:spPr bwMode="auto">
          <a:xfrm rot="5400000">
            <a:off x="3658394"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rot="5400000">
            <a:off x="3885405" y="2361406"/>
            <a:ext cx="609600"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3" name="Straight Arrow Connector 22"/>
          <p:cNvCxnSpPr>
            <a:endCxn id="7" idx="3"/>
          </p:cNvCxnSpPr>
          <p:nvPr/>
        </p:nvCxnSpPr>
        <p:spPr bwMode="auto">
          <a:xfrm rot="10800000" flipV="1">
            <a:off x="6019800" y="2667000"/>
            <a:ext cx="1828800" cy="19050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24" name="TextBox 23"/>
          <p:cNvSpPr txBox="1"/>
          <p:nvPr/>
        </p:nvSpPr>
        <p:spPr>
          <a:xfrm>
            <a:off x="533400" y="3048000"/>
            <a:ext cx="2594300" cy="523220"/>
          </a:xfrm>
          <a:prstGeom prst="rect">
            <a:avLst/>
          </a:prstGeom>
          <a:noFill/>
        </p:spPr>
        <p:txBody>
          <a:bodyPr wrap="none" rtlCol="0">
            <a:spAutoFit/>
          </a:bodyPr>
          <a:lstStyle/>
          <a:p>
            <a:r>
              <a:rPr lang="en-US" sz="2800" b="1" dirty="0" smtClean="0"/>
              <a:t>Opaque pattern</a:t>
            </a:r>
            <a:endParaRPr lang="en-US" sz="2800" b="1" dirty="0"/>
          </a:p>
        </p:txBody>
      </p:sp>
      <p:cxnSp>
        <p:nvCxnSpPr>
          <p:cNvPr id="26" name="Straight Arrow Connector 25"/>
          <p:cNvCxnSpPr>
            <a:stCxn id="24" idx="0"/>
            <a:endCxn id="8" idx="1"/>
          </p:cNvCxnSpPr>
          <p:nvPr/>
        </p:nvCxnSpPr>
        <p:spPr bwMode="auto">
          <a:xfrm rot="5400000" flipH="1" flipV="1">
            <a:off x="2934575" y="1867775"/>
            <a:ext cx="76200" cy="228425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Development </a:t>
            </a:r>
            <a:endParaRPr lang="en-US" dirty="0"/>
          </a:p>
        </p:txBody>
      </p:sp>
      <p:sp>
        <p:nvSpPr>
          <p:cNvPr id="3" name="Content Placeholder 2"/>
          <p:cNvSpPr>
            <a:spLocks noGrp="1"/>
          </p:cNvSpPr>
          <p:nvPr>
            <p:ph idx="1"/>
          </p:nvPr>
        </p:nvSpPr>
        <p:spPr/>
        <p:txBody>
          <a:bodyPr/>
          <a:lstStyle/>
          <a:p>
            <a:r>
              <a:rPr lang="en-US" dirty="0" smtClean="0"/>
              <a:t>2 types of </a:t>
            </a:r>
            <a:r>
              <a:rPr lang="en-US" dirty="0" err="1" smtClean="0"/>
              <a:t>photoresist</a:t>
            </a:r>
            <a:r>
              <a:rPr lang="en-US" dirty="0" smtClean="0"/>
              <a:t>- negative </a:t>
            </a:r>
            <a:r>
              <a:rPr lang="en-US" dirty="0" err="1" smtClean="0"/>
              <a:t>photoresist</a:t>
            </a:r>
            <a:endParaRPr lang="en-US" dirty="0" smtClean="0"/>
          </a:p>
          <a:p>
            <a:pPr>
              <a:buNone/>
            </a:pPr>
            <a:r>
              <a:rPr lang="en-US" dirty="0" smtClean="0"/>
              <a:t>					- positive </a:t>
            </a:r>
            <a:r>
              <a:rPr lang="en-US" dirty="0" err="1" smtClean="0"/>
              <a:t>photoresist</a:t>
            </a:r>
            <a:endParaRPr lang="en-US" dirty="0" smtClean="0"/>
          </a:p>
          <a:p>
            <a:r>
              <a:rPr lang="en-US" dirty="0" smtClean="0"/>
              <a:t>Negative type- areas – exposed to UV rays- </a:t>
            </a:r>
            <a:r>
              <a:rPr lang="en-US" dirty="0" err="1" smtClean="0"/>
              <a:t>polimerized</a:t>
            </a:r>
            <a:r>
              <a:rPr lang="en-US" dirty="0" smtClean="0"/>
              <a:t>-make resist tougher &amp;insoluble in developer solution</a:t>
            </a:r>
            <a:endParaRPr lang="en-US" dirty="0"/>
          </a:p>
        </p:txBody>
      </p:sp>
      <p:sp>
        <p:nvSpPr>
          <p:cNvPr id="4" name="Rectangle 3"/>
          <p:cNvSpPr/>
          <p:nvPr/>
        </p:nvSpPr>
        <p:spPr bwMode="auto">
          <a:xfrm>
            <a:off x="3124200" y="5562600"/>
            <a:ext cx="2895600" cy="11430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smtClean="0"/>
          </a:p>
          <a:p>
            <a:endParaRPr lang="en-US" b="1" dirty="0" smtClean="0"/>
          </a:p>
          <a:p>
            <a:r>
              <a:rPr lang="en-US" b="1" dirty="0" smtClean="0"/>
              <a:t>	</a:t>
            </a:r>
            <a:r>
              <a:rPr lang="en-US" sz="2400" b="1" dirty="0" smtClean="0"/>
              <a:t>Si wafer</a:t>
            </a:r>
            <a:endParaRPr kumimoji="0" lang="en-US" sz="2400" b="0" i="0" u="none" strike="noStrike" cap="none" normalizeH="0" baseline="0" dirty="0" smtClean="0">
              <a:ln>
                <a:noFill/>
              </a:ln>
              <a:solidFill>
                <a:schemeClr val="tx1"/>
              </a:solidFill>
              <a:effectLst/>
              <a:latin typeface="Garamond" pitchFamily="18" charset="0"/>
            </a:endParaRPr>
          </a:p>
        </p:txBody>
      </p:sp>
      <p:sp>
        <p:nvSpPr>
          <p:cNvPr id="5" name="Rectangle 4"/>
          <p:cNvSpPr/>
          <p:nvPr/>
        </p:nvSpPr>
        <p:spPr bwMode="auto">
          <a:xfrm>
            <a:off x="3124200" y="5410200"/>
            <a:ext cx="28956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6" name="Rectangle 5"/>
          <p:cNvSpPr/>
          <p:nvPr/>
        </p:nvSpPr>
        <p:spPr bwMode="auto">
          <a:xfrm>
            <a:off x="4953000" y="5181600"/>
            <a:ext cx="10668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7" name="Rectangle 6"/>
          <p:cNvSpPr/>
          <p:nvPr/>
        </p:nvSpPr>
        <p:spPr bwMode="auto">
          <a:xfrm>
            <a:off x="3124200" y="5181600"/>
            <a:ext cx="10668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Positive </a:t>
            </a:r>
            <a:r>
              <a:rPr lang="en-US" dirty="0" err="1" smtClean="0"/>
              <a:t>photoresist</a:t>
            </a:r>
            <a:r>
              <a:rPr lang="en-US" dirty="0" smtClean="0"/>
              <a:t>-areas exposed to UV Light- </a:t>
            </a:r>
            <a:r>
              <a:rPr lang="en-US" dirty="0" err="1" smtClean="0"/>
              <a:t>depolimerization</a:t>
            </a:r>
            <a:r>
              <a:rPr lang="en-US" dirty="0" smtClean="0"/>
              <a:t>-exposed areas of </a:t>
            </a:r>
            <a:r>
              <a:rPr lang="en-US" dirty="0" err="1" smtClean="0"/>
              <a:t>photoresist</a:t>
            </a:r>
            <a:r>
              <a:rPr lang="en-US" dirty="0" smtClean="0"/>
              <a:t>- readily soluble in developer solution </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rrowheads="1"/>
          </p:cNvSpPr>
          <p:nvPr>
            <p:ph type="title"/>
          </p:nvPr>
        </p:nvSpPr>
        <p:spPr>
          <a:noFill/>
        </p:spPr>
        <p:txBody>
          <a:bodyPr/>
          <a:lstStyle/>
          <a:p>
            <a:r>
              <a:rPr lang="en-US" sz="4000" b="0" smtClean="0">
                <a:solidFill>
                  <a:schemeClr val="tx1"/>
                </a:solidFill>
                <a:effectLst/>
              </a:rPr>
              <a:t>Photolithography processes using negative and positive photoresist:</a:t>
            </a:r>
            <a:br>
              <a:rPr lang="en-US" sz="4000" b="0" smtClean="0">
                <a:solidFill>
                  <a:schemeClr val="tx1"/>
                </a:solidFill>
                <a:effectLst/>
              </a:rPr>
            </a:br>
            <a:endParaRPr lang="en-US" sz="4000" b="0" smtClean="0">
              <a:solidFill>
                <a:schemeClr val="tx1"/>
              </a:solidFill>
              <a:effectLst/>
            </a:endParaRPr>
          </a:p>
        </p:txBody>
      </p:sp>
      <p:pic>
        <p:nvPicPr>
          <p:cNvPr id="39939" name="Picture 2"/>
          <p:cNvPicPr>
            <a:picLocks noGrp="1" noChangeAspect="1" noChangeArrowheads="1"/>
          </p:cNvPicPr>
          <p:nvPr>
            <p:ph type="body" idx="1"/>
          </p:nvPr>
        </p:nvPicPr>
        <p:blipFill>
          <a:blip r:embed="rId2"/>
          <a:srcRect/>
          <a:stretch>
            <a:fillRect/>
          </a:stretch>
        </p:blipFill>
        <p:spPr>
          <a:xfrm>
            <a:off x="990600" y="1181100"/>
            <a:ext cx="7315200" cy="5524500"/>
          </a:xfr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Post bake</a:t>
            </a:r>
            <a:endParaRPr lang="en-US" dirty="0"/>
          </a:p>
        </p:txBody>
      </p:sp>
      <p:sp>
        <p:nvSpPr>
          <p:cNvPr id="3" name="Content Placeholder 2"/>
          <p:cNvSpPr>
            <a:spLocks noGrp="1"/>
          </p:cNvSpPr>
          <p:nvPr>
            <p:ph idx="1"/>
          </p:nvPr>
        </p:nvSpPr>
        <p:spPr/>
        <p:txBody>
          <a:bodyPr/>
          <a:lstStyle/>
          <a:p>
            <a:r>
              <a:rPr lang="en-US" dirty="0" smtClean="0"/>
              <a:t>Oven-150</a:t>
            </a:r>
            <a:r>
              <a:rPr lang="en-US" baseline="30000" dirty="0" smtClean="0"/>
              <a:t>o</a:t>
            </a:r>
            <a:r>
              <a:rPr lang="en-US" dirty="0" smtClean="0"/>
              <a:t> c – 30 to 60 min</a:t>
            </a:r>
          </a:p>
          <a:p>
            <a:r>
              <a:rPr lang="en-US" dirty="0" smtClean="0"/>
              <a:t>Toughens further remaining resist- more resistant to HF used for etching oxide layer</a:t>
            </a:r>
          </a:p>
          <a:p>
            <a:endParaRPr lang="en-US"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Oxide etching</a:t>
            </a:r>
            <a:endParaRPr lang="en-US" dirty="0"/>
          </a:p>
        </p:txBody>
      </p:sp>
      <p:sp>
        <p:nvSpPr>
          <p:cNvPr id="3" name="Content Placeholder 2"/>
          <p:cNvSpPr>
            <a:spLocks noGrp="1"/>
          </p:cNvSpPr>
          <p:nvPr>
            <p:ph idx="1"/>
          </p:nvPr>
        </p:nvSpPr>
        <p:spPr/>
        <p:txBody>
          <a:bodyPr/>
          <a:lstStyle/>
          <a:p>
            <a:r>
              <a:rPr lang="en-US" dirty="0" smtClean="0"/>
              <a:t>Etching of oxide layer- wafer gets ready for impurity diffusion</a:t>
            </a:r>
          </a:p>
          <a:p>
            <a:r>
              <a:rPr lang="en-US" dirty="0" smtClean="0"/>
              <a:t>Sprayed with HF solution</a:t>
            </a:r>
          </a:p>
          <a:p>
            <a:r>
              <a:rPr lang="en-US" dirty="0" smtClean="0"/>
              <a:t>Diluted solution- 10:1(H</a:t>
            </a:r>
            <a:r>
              <a:rPr lang="en-US" baseline="-25000" dirty="0" smtClean="0"/>
              <a:t>2</a:t>
            </a:r>
            <a:r>
              <a:rPr lang="en-US" dirty="0" smtClean="0"/>
              <a:t>O: HF)</a:t>
            </a:r>
          </a:p>
          <a:p>
            <a:pPr>
              <a:buNone/>
            </a:pPr>
            <a:r>
              <a:rPr lang="en-US" dirty="0" smtClean="0"/>
              <a:t>				   - 10:1(NH</a:t>
            </a:r>
            <a:r>
              <a:rPr lang="en-US" baseline="-25000" dirty="0" smtClean="0"/>
              <a:t>4</a:t>
            </a:r>
            <a:r>
              <a:rPr lang="en-US" dirty="0" smtClean="0"/>
              <a:t>F: HF)</a:t>
            </a:r>
          </a:p>
          <a:p>
            <a:r>
              <a:rPr lang="en-US" dirty="0" smtClean="0"/>
              <a:t>HF Solution- will not attack </a:t>
            </a:r>
            <a:r>
              <a:rPr lang="en-US" dirty="0" err="1" smtClean="0"/>
              <a:t>photoresist</a:t>
            </a:r>
            <a:r>
              <a:rPr lang="en-US" dirty="0" smtClean="0"/>
              <a:t> layer or underlying Si</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10:1(NH</a:t>
            </a:r>
            <a:r>
              <a:rPr lang="en-US" baseline="-25000" dirty="0" smtClean="0"/>
              <a:t>4</a:t>
            </a:r>
            <a:r>
              <a:rPr lang="en-US" dirty="0" smtClean="0"/>
              <a:t>F: HF) – etching rate-1000</a:t>
            </a:r>
            <a:r>
              <a:rPr lang="en-US" baseline="30000" dirty="0" smtClean="0"/>
              <a:t>o</a:t>
            </a:r>
            <a:r>
              <a:rPr lang="en-US" dirty="0" smtClean="0"/>
              <a:t> A/min at 25</a:t>
            </a:r>
            <a:r>
              <a:rPr lang="en-US" baseline="30000" dirty="0" smtClean="0"/>
              <a:t>o</a:t>
            </a:r>
            <a:r>
              <a:rPr lang="en-US" dirty="0" smtClean="0"/>
              <a:t> c</a:t>
            </a:r>
            <a:endParaRPr lang="en-US" baseline="30000" dirty="0" smtClean="0"/>
          </a:p>
        </p:txBody>
      </p:sp>
      <p:sp>
        <p:nvSpPr>
          <p:cNvPr id="4" name="Rectangle 3"/>
          <p:cNvSpPr/>
          <p:nvPr/>
        </p:nvSpPr>
        <p:spPr bwMode="auto">
          <a:xfrm>
            <a:off x="3276600" y="3276600"/>
            <a:ext cx="2895600" cy="11430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smtClean="0"/>
          </a:p>
          <a:p>
            <a:endParaRPr lang="en-US" b="1" dirty="0" smtClean="0"/>
          </a:p>
          <a:p>
            <a:r>
              <a:rPr lang="en-US" b="1" dirty="0" smtClean="0"/>
              <a:t>	</a:t>
            </a:r>
            <a:r>
              <a:rPr lang="en-US" sz="2400" b="1" dirty="0" smtClean="0"/>
              <a:t>Si wafer</a:t>
            </a:r>
            <a:endParaRPr kumimoji="0" lang="en-US" sz="2400" b="0" i="0" u="none" strike="noStrike" cap="none" normalizeH="0" baseline="0" dirty="0" smtClean="0">
              <a:ln>
                <a:noFill/>
              </a:ln>
              <a:solidFill>
                <a:schemeClr val="tx1"/>
              </a:solidFill>
              <a:effectLst/>
              <a:latin typeface="Garamond" pitchFamily="18" charset="0"/>
            </a:endParaRPr>
          </a:p>
        </p:txBody>
      </p:sp>
      <p:sp>
        <p:nvSpPr>
          <p:cNvPr id="5" name="Rectangle 4"/>
          <p:cNvSpPr/>
          <p:nvPr/>
        </p:nvSpPr>
        <p:spPr bwMode="auto">
          <a:xfrm>
            <a:off x="5105400" y="2895600"/>
            <a:ext cx="10668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6" name="Rectangle 5"/>
          <p:cNvSpPr/>
          <p:nvPr/>
        </p:nvSpPr>
        <p:spPr bwMode="auto">
          <a:xfrm>
            <a:off x="3276600" y="2895600"/>
            <a:ext cx="1066800" cy="228600"/>
          </a:xfrm>
          <a:prstGeom prst="rect">
            <a:avLst/>
          </a:prstGeom>
          <a:solidFill>
            <a:srgbClr val="00B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7" name="Rectangle 6"/>
          <p:cNvSpPr/>
          <p:nvPr/>
        </p:nvSpPr>
        <p:spPr bwMode="auto">
          <a:xfrm>
            <a:off x="5105400" y="3124200"/>
            <a:ext cx="10668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9" name="Rectangle 8"/>
          <p:cNvSpPr/>
          <p:nvPr/>
        </p:nvSpPr>
        <p:spPr bwMode="auto">
          <a:xfrm>
            <a:off x="3276600" y="3124200"/>
            <a:ext cx="10668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Photoresist</a:t>
            </a:r>
            <a:r>
              <a:rPr lang="en-US" dirty="0" smtClean="0"/>
              <a:t> stripping</a:t>
            </a:r>
            <a:endParaRPr lang="en-US" dirty="0"/>
          </a:p>
        </p:txBody>
      </p:sp>
      <p:sp>
        <p:nvSpPr>
          <p:cNvPr id="3" name="Content Placeholder 2"/>
          <p:cNvSpPr>
            <a:spLocks noGrp="1"/>
          </p:cNvSpPr>
          <p:nvPr>
            <p:ph idx="1"/>
          </p:nvPr>
        </p:nvSpPr>
        <p:spPr/>
        <p:txBody>
          <a:bodyPr/>
          <a:lstStyle/>
          <a:p>
            <a:r>
              <a:rPr lang="en-US" dirty="0" smtClean="0"/>
              <a:t>H</a:t>
            </a:r>
            <a:r>
              <a:rPr lang="en-US" baseline="-25000" dirty="0" smtClean="0"/>
              <a:t>2</a:t>
            </a:r>
            <a:r>
              <a:rPr lang="en-US" dirty="0" smtClean="0"/>
              <a:t> SO</a:t>
            </a:r>
            <a:r>
              <a:rPr lang="en-US" baseline="-25000" dirty="0" smtClean="0"/>
              <a:t>4</a:t>
            </a:r>
            <a:r>
              <a:rPr lang="en-US" dirty="0" smtClean="0"/>
              <a:t> -H</a:t>
            </a:r>
            <a:r>
              <a:rPr lang="en-US" baseline="-25000" dirty="0" smtClean="0"/>
              <a:t>2</a:t>
            </a:r>
            <a:r>
              <a:rPr lang="en-US" dirty="0" smtClean="0"/>
              <a:t>O</a:t>
            </a:r>
            <a:r>
              <a:rPr lang="en-US" baseline="-25000" dirty="0" smtClean="0"/>
              <a:t>2 </a:t>
            </a:r>
            <a:r>
              <a:rPr lang="en-US" dirty="0" smtClean="0"/>
              <a:t> with abrasion process</a:t>
            </a:r>
          </a:p>
          <a:p>
            <a:r>
              <a:rPr lang="en-US" dirty="0" smtClean="0"/>
              <a:t>Wash &amp; dry</a:t>
            </a:r>
          </a:p>
          <a:p>
            <a:endParaRPr lang="en-US" dirty="0" smtClean="0"/>
          </a:p>
          <a:p>
            <a:endParaRPr lang="en-US" dirty="0" smtClean="0"/>
          </a:p>
          <a:p>
            <a:endParaRPr lang="en-US" dirty="0" smtClean="0"/>
          </a:p>
          <a:p>
            <a:endParaRPr lang="en-US" dirty="0" smtClean="0"/>
          </a:p>
          <a:p>
            <a:r>
              <a:rPr lang="en-US" dirty="0" smtClean="0"/>
              <a:t>Negative </a:t>
            </a:r>
            <a:r>
              <a:rPr lang="en-US" dirty="0" err="1" smtClean="0"/>
              <a:t>photoresist</a:t>
            </a:r>
            <a:r>
              <a:rPr lang="en-US" dirty="0" smtClean="0"/>
              <a:t>- difficult to remove</a:t>
            </a:r>
          </a:p>
          <a:p>
            <a:r>
              <a:rPr lang="en-US" dirty="0" smtClean="0"/>
              <a:t>Positive photo resist- easily removable- acetone</a:t>
            </a:r>
          </a:p>
          <a:p>
            <a:endParaRPr lang="en-US" dirty="0"/>
          </a:p>
        </p:txBody>
      </p:sp>
      <p:sp>
        <p:nvSpPr>
          <p:cNvPr id="4" name="Rectangle 3"/>
          <p:cNvSpPr/>
          <p:nvPr/>
        </p:nvSpPr>
        <p:spPr bwMode="auto">
          <a:xfrm>
            <a:off x="3276600" y="3733800"/>
            <a:ext cx="2895600" cy="11430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b="1" dirty="0" smtClean="0"/>
          </a:p>
          <a:p>
            <a:endParaRPr lang="en-US" b="1" dirty="0" smtClean="0"/>
          </a:p>
          <a:p>
            <a:r>
              <a:rPr lang="en-US" b="1" dirty="0" smtClean="0"/>
              <a:t>	</a:t>
            </a:r>
            <a:r>
              <a:rPr lang="en-US" sz="2400" b="1" dirty="0" smtClean="0"/>
              <a:t>Si wafer</a:t>
            </a:r>
            <a:endParaRPr kumimoji="0" lang="en-US" sz="2400" b="0" i="0" u="none" strike="noStrike" cap="none" normalizeH="0" baseline="0" dirty="0" smtClean="0">
              <a:ln>
                <a:noFill/>
              </a:ln>
              <a:solidFill>
                <a:schemeClr val="tx1"/>
              </a:solidFill>
              <a:effectLst/>
              <a:latin typeface="Garamond" pitchFamily="18" charset="0"/>
            </a:endParaRPr>
          </a:p>
        </p:txBody>
      </p:sp>
      <p:sp>
        <p:nvSpPr>
          <p:cNvPr id="5" name="Rectangle 4"/>
          <p:cNvSpPr/>
          <p:nvPr/>
        </p:nvSpPr>
        <p:spPr bwMode="auto">
          <a:xfrm>
            <a:off x="3276600" y="3581400"/>
            <a:ext cx="10668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
        <p:nvSpPr>
          <p:cNvPr id="6" name="Rectangle 5"/>
          <p:cNvSpPr/>
          <p:nvPr/>
        </p:nvSpPr>
        <p:spPr bwMode="auto">
          <a:xfrm>
            <a:off x="5105400" y="3581400"/>
            <a:ext cx="1066800" cy="152400"/>
          </a:xfrm>
          <a:prstGeom prst="rec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Garamond"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Rot="1" noChangeArrowheads="1"/>
          </p:cNvSpPr>
          <p:nvPr>
            <p:ph type="title"/>
          </p:nvPr>
        </p:nvSpPr>
        <p:spPr/>
        <p:txBody>
          <a:bodyPr/>
          <a:lstStyle/>
          <a:p>
            <a:pPr eaLnBrk="1" hangingPunct="1">
              <a:defRPr/>
            </a:pPr>
            <a:r>
              <a:rPr lang="en-US" smtClean="0"/>
              <a:t>DISADVANTAGES OF IC’S</a:t>
            </a:r>
          </a:p>
        </p:txBody>
      </p:sp>
      <p:sp>
        <p:nvSpPr>
          <p:cNvPr id="95235" name="Rectangle 3"/>
          <p:cNvSpPr>
            <a:spLocks noGrp="1" noChangeArrowheads="1"/>
          </p:cNvSpPr>
          <p:nvPr>
            <p:ph type="body" idx="1"/>
          </p:nvPr>
        </p:nvSpPr>
        <p:spPr/>
        <p:txBody>
          <a:bodyPr/>
          <a:lstStyle/>
          <a:p>
            <a:pPr eaLnBrk="1" hangingPunct="1">
              <a:buFont typeface="Wingdings" pitchFamily="2" charset="2"/>
              <a:buChar char="Ø"/>
              <a:defRPr/>
            </a:pPr>
            <a:r>
              <a:rPr lang="en-US" sz="2400" dirty="0" smtClean="0"/>
              <a:t>AS IC IS SMALL IN SIZE ITS UNABLE TO DISSIPATE LARGE AMOUNT OF POWER. INCREASE IN CURRENT MAY PRODUCE ENOUGH HEAT WHICH MAY DESTROY THE DEVICE.</a:t>
            </a:r>
          </a:p>
          <a:p>
            <a:pPr eaLnBrk="1" hangingPunct="1">
              <a:buFont typeface="Wingdings" pitchFamily="2" charset="2"/>
              <a:buChar char="Ø"/>
              <a:defRPr/>
            </a:pPr>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5234"/>
                                        </p:tgtEl>
                                        <p:attrNameLst>
                                          <p:attrName>style.visibility</p:attrName>
                                        </p:attrNameLst>
                                      </p:cBhvr>
                                      <p:to>
                                        <p:strVal val="visible"/>
                                      </p:to>
                                    </p:set>
                                    <p:animEffect transition="in" filter="fade">
                                      <p:cBhvr>
                                        <p:cTn id="7" dur="2000"/>
                                        <p:tgtEl>
                                          <p:spTgt spid="9523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95235">
                                            <p:txEl>
                                              <p:pRg st="0" end="0"/>
                                            </p:txEl>
                                          </p:spTgt>
                                        </p:tgtEl>
                                        <p:attrNameLst>
                                          <p:attrName>style.visibility</p:attrName>
                                        </p:attrNameLst>
                                      </p:cBhvr>
                                      <p:to>
                                        <p:strVal val="visible"/>
                                      </p:to>
                                    </p:set>
                                    <p:animEffect transition="in" filter="randombar(vertical)">
                                      <p:cBhvr>
                                        <p:cTn id="12" dur="500"/>
                                        <p:tgtEl>
                                          <p:spTgt spid="952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p:bldP spid="9523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mask fabrication</a:t>
            </a:r>
            <a:endParaRPr lang="en-US" dirty="0"/>
          </a:p>
        </p:txBody>
      </p:sp>
      <p:sp>
        <p:nvSpPr>
          <p:cNvPr id="3" name="Content Placeholder 2"/>
          <p:cNvSpPr>
            <a:spLocks noGrp="1"/>
          </p:cNvSpPr>
          <p:nvPr>
            <p:ph idx="1"/>
          </p:nvPr>
        </p:nvSpPr>
        <p:spPr/>
        <p:txBody>
          <a:bodyPr/>
          <a:lstStyle/>
          <a:p>
            <a:r>
              <a:rPr lang="en-US" dirty="0" smtClean="0"/>
              <a:t>IC fabrication – batch processing</a:t>
            </a:r>
          </a:p>
          <a:p>
            <a:r>
              <a:rPr lang="en-US" dirty="0" smtClean="0"/>
              <a:t>No: of IC’s /chip – depends on – chip size &amp; diameter of wafer</a:t>
            </a:r>
          </a:p>
          <a:p>
            <a:r>
              <a:rPr lang="en-US" dirty="0" smtClean="0"/>
              <a:t>Mask layout- CAD</a:t>
            </a:r>
          </a:p>
          <a:p>
            <a:r>
              <a:rPr lang="en-US" dirty="0" smtClean="0"/>
              <a:t>No: of masks- each mask- opaque areas- windows are created</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Fineline</a:t>
            </a:r>
            <a:r>
              <a:rPr lang="en-US" dirty="0" smtClean="0"/>
              <a:t> lithography</a:t>
            </a:r>
            <a:endParaRPr lang="en-US" dirty="0"/>
          </a:p>
        </p:txBody>
      </p:sp>
      <p:sp>
        <p:nvSpPr>
          <p:cNvPr id="3" name="Content Placeholder 2"/>
          <p:cNvSpPr>
            <a:spLocks noGrp="1"/>
          </p:cNvSpPr>
          <p:nvPr>
            <p:ph idx="1"/>
          </p:nvPr>
        </p:nvSpPr>
        <p:spPr/>
        <p:txBody>
          <a:bodyPr/>
          <a:lstStyle/>
          <a:p>
            <a:r>
              <a:rPr lang="en-US" dirty="0" smtClean="0"/>
              <a:t>Electron beam lithography</a:t>
            </a:r>
          </a:p>
          <a:p>
            <a:r>
              <a:rPr lang="en-US" dirty="0" smtClean="0"/>
              <a:t>X-ray lithography</a:t>
            </a:r>
          </a:p>
          <a:p>
            <a:r>
              <a:rPr lang="en-US" dirty="0" smtClean="0"/>
              <a:t>Ion beam lithography</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lstStyle/>
          <a:p>
            <a:r>
              <a:rPr lang="en-US" dirty="0" smtClean="0"/>
              <a:t>Electron beam lithography</a:t>
            </a:r>
            <a:br>
              <a:rPr lang="en-US" dirty="0" smtClean="0"/>
            </a:br>
            <a:endParaRPr lang="en-US" dirty="0"/>
          </a:p>
        </p:txBody>
      </p:sp>
      <p:sp>
        <p:nvSpPr>
          <p:cNvPr id="3" name="Content Placeholder 2"/>
          <p:cNvSpPr>
            <a:spLocks noGrp="1"/>
          </p:cNvSpPr>
          <p:nvPr>
            <p:ph idx="1"/>
          </p:nvPr>
        </p:nvSpPr>
        <p:spPr/>
        <p:txBody>
          <a:bodyPr/>
          <a:lstStyle/>
          <a:p>
            <a:endParaRPr lang="en-US" dirty="0"/>
          </a:p>
        </p:txBody>
      </p:sp>
      <p:pic>
        <p:nvPicPr>
          <p:cNvPr id="4" name="Picture 2"/>
          <p:cNvPicPr>
            <a:picLocks noChangeAspect="1" noChangeArrowheads="1"/>
          </p:cNvPicPr>
          <p:nvPr/>
        </p:nvPicPr>
        <p:blipFill>
          <a:blip r:embed="rId2"/>
          <a:srcRect/>
          <a:stretch>
            <a:fillRect/>
          </a:stretch>
        </p:blipFill>
        <p:spPr bwMode="auto">
          <a:xfrm>
            <a:off x="609600" y="685800"/>
            <a:ext cx="8034114" cy="611742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Advtg</a:t>
            </a:r>
            <a:r>
              <a:rPr lang="en-US" dirty="0" smtClean="0"/>
              <a:t> of EBL</a:t>
            </a:r>
            <a:endParaRPr lang="en-US" dirty="0"/>
          </a:p>
        </p:txBody>
      </p:sp>
      <p:sp>
        <p:nvSpPr>
          <p:cNvPr id="3" name="Content Placeholder 2"/>
          <p:cNvSpPr>
            <a:spLocks noGrp="1"/>
          </p:cNvSpPr>
          <p:nvPr>
            <p:ph idx="1"/>
          </p:nvPr>
        </p:nvSpPr>
        <p:spPr/>
        <p:txBody>
          <a:bodyPr/>
          <a:lstStyle/>
          <a:p>
            <a:r>
              <a:rPr lang="en-US" dirty="0" smtClean="0"/>
              <a:t>Micron or submicron geometries in a highly automated and precise environment</a:t>
            </a:r>
          </a:p>
          <a:p>
            <a:r>
              <a:rPr lang="en-US" dirty="0" smtClean="0"/>
              <a:t>Depth of focus greater than photolithography</a:t>
            </a:r>
          </a:p>
          <a:p>
            <a:r>
              <a:rPr lang="en-US" dirty="0" smtClean="0"/>
              <a:t>Direct patterning without a mask </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 </a:t>
            </a:r>
            <a:endParaRPr lang="en-US" dirty="0"/>
          </a:p>
        </p:txBody>
      </p:sp>
      <p:sp>
        <p:nvSpPr>
          <p:cNvPr id="3" name="Content Placeholder 2"/>
          <p:cNvSpPr>
            <a:spLocks noGrp="1"/>
          </p:cNvSpPr>
          <p:nvPr>
            <p:ph idx="1"/>
          </p:nvPr>
        </p:nvSpPr>
        <p:spPr/>
        <p:txBody>
          <a:bodyPr/>
          <a:lstStyle/>
          <a:p>
            <a:r>
              <a:rPr lang="en-US" dirty="0" smtClean="0"/>
              <a:t>Low throughput- 10 wafer/hr</a:t>
            </a:r>
          </a:p>
          <a:p>
            <a:r>
              <a:rPr lang="en-US" dirty="0" smtClean="0"/>
              <a:t>Limited by electron scattering-collisions-energy losses &amp; path changes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Chemical </a:t>
            </a:r>
            <a:r>
              <a:rPr lang="en-US" dirty="0" err="1" smtClean="0"/>
              <a:t>vapour</a:t>
            </a:r>
            <a:r>
              <a:rPr lang="en-US" dirty="0" smtClean="0"/>
              <a:t> deposition(CVD)</a:t>
            </a:r>
            <a:endParaRPr lang="en-US" dirty="0"/>
          </a:p>
        </p:txBody>
      </p:sp>
      <p:sp>
        <p:nvSpPr>
          <p:cNvPr id="3" name="Content Placeholder 2"/>
          <p:cNvSpPr>
            <a:spLocks noGrp="1"/>
          </p:cNvSpPr>
          <p:nvPr>
            <p:ph idx="1"/>
          </p:nvPr>
        </p:nvSpPr>
        <p:spPr/>
        <p:txBody>
          <a:bodyPr/>
          <a:lstStyle/>
          <a:p>
            <a:r>
              <a:rPr lang="en-US" dirty="0" smtClean="0"/>
              <a:t>Formation of nonvolatile solid film on a substrate by the reaction of </a:t>
            </a:r>
            <a:r>
              <a:rPr lang="en-US" dirty="0" err="1" smtClean="0"/>
              <a:t>vapour</a:t>
            </a:r>
            <a:r>
              <a:rPr lang="en-US" dirty="0" smtClean="0"/>
              <a:t> phase chemicals(reactants) that contain the required constituents</a:t>
            </a:r>
          </a:p>
          <a:p>
            <a:r>
              <a:rPr lang="en-US" dirty="0" smtClean="0"/>
              <a:t>Used to </a:t>
            </a:r>
            <a:r>
              <a:rPr lang="en-US" dirty="0" err="1" smtClean="0"/>
              <a:t>deposite</a:t>
            </a:r>
            <a:r>
              <a:rPr lang="en-US" dirty="0" smtClean="0"/>
              <a:t> dielectrics and </a:t>
            </a:r>
            <a:r>
              <a:rPr lang="en-US" dirty="0" err="1" smtClean="0"/>
              <a:t>polySi</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Metallization </a:t>
            </a:r>
            <a:endParaRPr lang="en-US" dirty="0"/>
          </a:p>
        </p:txBody>
      </p:sp>
      <p:sp>
        <p:nvSpPr>
          <p:cNvPr id="3" name="Content Placeholder 2"/>
          <p:cNvSpPr>
            <a:spLocks noGrp="1"/>
          </p:cNvSpPr>
          <p:nvPr>
            <p:ph idx="1"/>
          </p:nvPr>
        </p:nvSpPr>
        <p:spPr/>
        <p:txBody>
          <a:bodyPr/>
          <a:lstStyle/>
          <a:p>
            <a:r>
              <a:rPr lang="en-US" dirty="0" smtClean="0"/>
              <a:t>CVD</a:t>
            </a:r>
          </a:p>
          <a:p>
            <a:r>
              <a:rPr lang="en-US" dirty="0" smtClean="0"/>
              <a:t>PVD – Evaporation</a:t>
            </a:r>
          </a:p>
          <a:p>
            <a:pPr>
              <a:buNone/>
            </a:pPr>
            <a:r>
              <a:rPr lang="en-US" dirty="0" smtClean="0"/>
              <a:t>		   - sputtering</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srcRect/>
          <a:stretch>
            <a:fillRect/>
          </a:stretch>
        </p:blipFill>
        <p:spPr bwMode="auto">
          <a:xfrm>
            <a:off x="1371600" y="82874"/>
            <a:ext cx="6934199" cy="662851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 for metallization</a:t>
            </a:r>
            <a:endParaRPr lang="en-US" dirty="0"/>
          </a:p>
        </p:txBody>
      </p:sp>
      <p:sp>
        <p:nvSpPr>
          <p:cNvPr id="3" name="Content Placeholder 2"/>
          <p:cNvSpPr>
            <a:spLocks noGrp="1"/>
          </p:cNvSpPr>
          <p:nvPr>
            <p:ph idx="1"/>
          </p:nvPr>
        </p:nvSpPr>
        <p:spPr>
          <a:xfrm>
            <a:off x="457200" y="1600200"/>
            <a:ext cx="8686800" cy="4525963"/>
          </a:xfrm>
        </p:spPr>
        <p:txBody>
          <a:bodyPr/>
          <a:lstStyle/>
          <a:p>
            <a:r>
              <a:rPr lang="en-US" dirty="0" smtClean="0"/>
              <a:t>Film thickness 1µm &amp; conductor widths of 2 to 25µm.</a:t>
            </a:r>
          </a:p>
          <a:p>
            <a:r>
              <a:rPr lang="en-US" dirty="0" err="1" smtClean="0"/>
              <a:t>Advtgs</a:t>
            </a:r>
            <a:r>
              <a:rPr lang="en-US" dirty="0" smtClean="0"/>
              <a:t> of Al:</a:t>
            </a:r>
          </a:p>
          <a:p>
            <a:pPr>
              <a:buNone/>
            </a:pPr>
            <a:r>
              <a:rPr lang="en-US" dirty="0" smtClean="0"/>
              <a:t>1.Good conductivity</a:t>
            </a:r>
          </a:p>
          <a:p>
            <a:pPr>
              <a:buNone/>
            </a:pPr>
            <a:r>
              <a:rPr lang="en-US" dirty="0" smtClean="0"/>
              <a:t>2.Easy to </a:t>
            </a:r>
            <a:r>
              <a:rPr lang="en-US" dirty="0" err="1" smtClean="0"/>
              <a:t>deposite</a:t>
            </a:r>
            <a:r>
              <a:rPr lang="en-US" dirty="0" smtClean="0"/>
              <a:t> thin film by </a:t>
            </a:r>
            <a:r>
              <a:rPr lang="en-US" dirty="0" err="1" smtClean="0"/>
              <a:t>vaccum</a:t>
            </a:r>
            <a:r>
              <a:rPr lang="en-US" dirty="0" smtClean="0"/>
              <a:t> evaporation</a:t>
            </a:r>
          </a:p>
          <a:p>
            <a:pPr>
              <a:buNone/>
            </a:pPr>
            <a:r>
              <a:rPr lang="en-US" dirty="0" smtClean="0"/>
              <a:t>3.Forms good mechanical bond with Si and forms low resistance </a:t>
            </a:r>
            <a:r>
              <a:rPr lang="en-US" dirty="0" err="1" smtClean="0"/>
              <a:t>ohmic</a:t>
            </a:r>
            <a:r>
              <a:rPr lang="en-US" dirty="0" smtClean="0"/>
              <a:t> contact</a:t>
            </a:r>
          </a:p>
          <a:p>
            <a:pPr>
              <a:buNone/>
            </a:pPr>
            <a:r>
              <a:rPr lang="en-US" dirty="0" smtClean="0"/>
              <a:t>4.Applied and patterned with single deposition and etching process</a:t>
            </a:r>
          </a:p>
          <a:p>
            <a:pPr>
              <a:buNone/>
            </a:pP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Metallization patterning</a:t>
            </a:r>
            <a:endParaRPr lang="en-US"/>
          </a:p>
        </p:txBody>
      </p:sp>
      <p:sp>
        <p:nvSpPr>
          <p:cNvPr id="3" name="Content Placeholder 2"/>
          <p:cNvSpPr>
            <a:spLocks noGrp="1"/>
          </p:cNvSpPr>
          <p:nvPr>
            <p:ph idx="1"/>
          </p:nvPr>
        </p:nvSpPr>
        <p:spPr/>
        <p:txBody>
          <a:bodyPr/>
          <a:lstStyle/>
          <a:p>
            <a:r>
              <a:rPr lang="en-US" dirty="0" err="1" smtClean="0"/>
              <a:t>Aluminium</a:t>
            </a:r>
            <a:r>
              <a:rPr lang="en-US" dirty="0" smtClean="0"/>
              <a:t> etchant- phosphoric </a:t>
            </a:r>
            <a:r>
              <a:rPr lang="en-US" dirty="0" err="1" smtClean="0"/>
              <a:t>acid+nitric</a:t>
            </a:r>
            <a:r>
              <a:rPr lang="en-US" dirty="0" smtClean="0"/>
              <a:t> </a:t>
            </a:r>
            <a:r>
              <a:rPr lang="en-US" dirty="0" err="1" smtClean="0"/>
              <a:t>acid+acetic</a:t>
            </a:r>
            <a:r>
              <a:rPr lang="en-US" dirty="0" smtClean="0"/>
              <a:t> acid</a:t>
            </a:r>
          </a:p>
          <a:p>
            <a:r>
              <a:rPr lang="en-US" dirty="0" smtClean="0"/>
              <a:t>Lift off process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rrowheads="1"/>
          </p:cNvSpPr>
          <p:nvPr>
            <p:ph type="title"/>
          </p:nvPr>
        </p:nvSpPr>
        <p:spPr/>
        <p:txBody>
          <a:bodyPr/>
          <a:lstStyle/>
          <a:p>
            <a:pPr eaLnBrk="1" hangingPunct="1">
              <a:defRPr/>
            </a:pPr>
            <a:r>
              <a:rPr lang="en-US" smtClean="0"/>
              <a:t>CLASSIFICATION OF IC’S</a:t>
            </a:r>
          </a:p>
        </p:txBody>
      </p:sp>
      <p:sp>
        <p:nvSpPr>
          <p:cNvPr id="96259" name="Rectangle 3"/>
          <p:cNvSpPr>
            <a:spLocks noGrp="1" noChangeArrowheads="1"/>
          </p:cNvSpPr>
          <p:nvPr>
            <p:ph type="body" idx="1"/>
          </p:nvPr>
        </p:nvSpPr>
        <p:spPr>
          <a:xfrm>
            <a:off x="457200" y="2362200"/>
            <a:ext cx="8229600" cy="3763963"/>
          </a:xfrm>
        </p:spPr>
        <p:txBody>
          <a:bodyPr/>
          <a:lstStyle/>
          <a:p>
            <a:pPr eaLnBrk="1" hangingPunct="1">
              <a:buFont typeface="Wingdings" pitchFamily="2" charset="2"/>
              <a:buBlip>
                <a:blip r:embed="rId3"/>
              </a:buBlip>
              <a:defRPr/>
            </a:pPr>
            <a:r>
              <a:rPr lang="en-US" b="1" i="1" smtClean="0"/>
              <a:t>On the basis of </a:t>
            </a:r>
            <a:r>
              <a:rPr lang="en-US" b="1" i="1" smtClean="0">
                <a:hlinkClick r:id="rId4" action="ppaction://hlinksldjump"/>
              </a:rPr>
              <a:t>fabrication techniques </a:t>
            </a:r>
            <a:r>
              <a:rPr lang="en-US" b="1" i="1" smtClean="0"/>
              <a:t>used</a:t>
            </a:r>
            <a:r>
              <a:rPr lang="en-US" smtClean="0"/>
              <a:t> </a:t>
            </a:r>
          </a:p>
          <a:p>
            <a:pPr eaLnBrk="1" hangingPunct="1">
              <a:defRPr/>
            </a:pPr>
            <a:endParaRPr lang="en-US" smtClean="0"/>
          </a:p>
          <a:p>
            <a:pPr eaLnBrk="1" hangingPunct="1">
              <a:buFont typeface="Wingdings" pitchFamily="2" charset="2"/>
              <a:buBlip>
                <a:blip r:embed="rId3"/>
              </a:buBlip>
              <a:defRPr/>
            </a:pPr>
            <a:r>
              <a:rPr lang="en-US" b="1" i="1" smtClean="0"/>
              <a:t>On the basis of the </a:t>
            </a:r>
            <a:r>
              <a:rPr lang="en-US" b="1" i="1" smtClean="0">
                <a:hlinkClick r:id="rId5" action="ppaction://hlinksldjump"/>
              </a:rPr>
              <a:t>chip size</a:t>
            </a:r>
            <a:endParaRPr lang="en-US" b="1" i="1" smtClean="0"/>
          </a:p>
          <a:p>
            <a:pPr eaLnBrk="1" hangingPunct="1">
              <a:buFont typeface="Wingdings" pitchFamily="2" charset="2"/>
              <a:buNone/>
              <a:defRPr/>
            </a:pPr>
            <a:endParaRPr lang="en-US" b="1" i="1" smtClean="0"/>
          </a:p>
          <a:p>
            <a:pPr eaLnBrk="1" hangingPunct="1">
              <a:buFont typeface="Wingdings" pitchFamily="2" charset="2"/>
              <a:buBlip>
                <a:blip r:embed="rId3"/>
              </a:buBlip>
              <a:defRPr/>
            </a:pPr>
            <a:r>
              <a:rPr lang="en-US" b="1" i="1" smtClean="0"/>
              <a:t>On the basis of </a:t>
            </a:r>
            <a:r>
              <a:rPr lang="en-US" b="1" i="1" smtClean="0">
                <a:hlinkClick r:id="rId6" action="ppaction://hlinksldjump"/>
              </a:rPr>
              <a:t>applications</a:t>
            </a:r>
            <a:r>
              <a:rPr lang="en-US" smtClean="0">
                <a:hlinkClick r:id="rId6" action="ppaction://hlinksldjump"/>
              </a:rPr>
              <a:t>  </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96258"/>
                                        </p:tgtEl>
                                        <p:attrNameLst>
                                          <p:attrName>style.visibility</p:attrName>
                                        </p:attrNameLst>
                                      </p:cBhvr>
                                      <p:to>
                                        <p:strVal val="visible"/>
                                      </p:to>
                                    </p:set>
                                    <p:animEffect transition="in" filter="wedge">
                                      <p:cBhvr>
                                        <p:cTn id="7" dur="2000"/>
                                        <p:tgtEl>
                                          <p:spTgt spid="96258"/>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6" fill="hold" grpId="0" nodeType="clickEffect">
                                  <p:stCondLst>
                                    <p:cond delay="0"/>
                                  </p:stCondLst>
                                  <p:childTnLst>
                                    <p:set>
                                      <p:cBhvr>
                                        <p:cTn id="11" dur="1" fill="hold">
                                          <p:stCondLst>
                                            <p:cond delay="0"/>
                                          </p:stCondLst>
                                        </p:cTn>
                                        <p:tgtEl>
                                          <p:spTgt spid="96259">
                                            <p:txEl>
                                              <p:pRg st="0" end="0"/>
                                            </p:txEl>
                                          </p:spTgt>
                                        </p:tgtEl>
                                        <p:attrNameLst>
                                          <p:attrName>style.visibility</p:attrName>
                                        </p:attrNameLst>
                                      </p:cBhvr>
                                      <p:to>
                                        <p:strVal val="visible"/>
                                      </p:to>
                                    </p:set>
                                    <p:animEffect transition="in" filter="strips(downRight)">
                                      <p:cBhvr>
                                        <p:cTn id="12" dur="500"/>
                                        <p:tgtEl>
                                          <p:spTgt spid="962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6" fill="hold" grpId="0" nodeType="clickEffect">
                                  <p:stCondLst>
                                    <p:cond delay="0"/>
                                  </p:stCondLst>
                                  <p:childTnLst>
                                    <p:set>
                                      <p:cBhvr>
                                        <p:cTn id="16" dur="1" fill="hold">
                                          <p:stCondLst>
                                            <p:cond delay="0"/>
                                          </p:stCondLst>
                                        </p:cTn>
                                        <p:tgtEl>
                                          <p:spTgt spid="96259">
                                            <p:txEl>
                                              <p:pRg st="2" end="2"/>
                                            </p:txEl>
                                          </p:spTgt>
                                        </p:tgtEl>
                                        <p:attrNameLst>
                                          <p:attrName>style.visibility</p:attrName>
                                        </p:attrNameLst>
                                      </p:cBhvr>
                                      <p:to>
                                        <p:strVal val="visible"/>
                                      </p:to>
                                    </p:set>
                                    <p:animEffect transition="in" filter="strips(downRight)">
                                      <p:cBhvr>
                                        <p:cTn id="17" dur="500"/>
                                        <p:tgtEl>
                                          <p:spTgt spid="9625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6" fill="hold" grpId="0" nodeType="clickEffect">
                                  <p:stCondLst>
                                    <p:cond delay="0"/>
                                  </p:stCondLst>
                                  <p:childTnLst>
                                    <p:set>
                                      <p:cBhvr>
                                        <p:cTn id="21" dur="1" fill="hold">
                                          <p:stCondLst>
                                            <p:cond delay="0"/>
                                          </p:stCondLst>
                                        </p:cTn>
                                        <p:tgtEl>
                                          <p:spTgt spid="96259">
                                            <p:txEl>
                                              <p:pRg st="4" end="4"/>
                                            </p:txEl>
                                          </p:spTgt>
                                        </p:tgtEl>
                                        <p:attrNameLst>
                                          <p:attrName>style.visibility</p:attrName>
                                        </p:attrNameLst>
                                      </p:cBhvr>
                                      <p:to>
                                        <p:strVal val="visible"/>
                                      </p:to>
                                    </p:set>
                                    <p:animEffect transition="in" filter="strips(downRight)">
                                      <p:cBhvr>
                                        <p:cTn id="22" dur="500"/>
                                        <p:tgtEl>
                                          <p:spTgt spid="9625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p:bldP spid="96259"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https://www.youtube.com/watch?v=qm67wbB5GmI</a:t>
            </a:r>
            <a:endParaRPr lang="en-US" dirty="0" smtClean="0"/>
          </a:p>
          <a:p>
            <a:r>
              <a:rPr lang="en-US" smtClean="0">
                <a:hlinkClick r:id="rId3"/>
              </a:rPr>
              <a:t>https://www.youtube.com/watch?v=aWVywhzuHnQ</a:t>
            </a:r>
            <a:endParaRPr lang="en-US" smtClean="0"/>
          </a:p>
          <a:p>
            <a:endParaRPr lang="en-US"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rrowheads="1"/>
          </p:cNvSpPr>
          <p:nvPr>
            <p:ph type="title"/>
          </p:nvPr>
        </p:nvSpPr>
        <p:spPr>
          <a:noFill/>
        </p:spPr>
        <p:txBody>
          <a:bodyPr/>
          <a:lstStyle/>
          <a:p>
            <a:r>
              <a:rPr lang="en-US" sz="4000" smtClean="0">
                <a:solidFill>
                  <a:schemeClr val="tx1"/>
                </a:solidFill>
                <a:effectLst/>
              </a:rPr>
              <a:t>ETCHING FOR DESIGN:</a:t>
            </a:r>
            <a:r>
              <a:rPr lang="en-US" sz="4000" b="0" smtClean="0">
                <a:solidFill>
                  <a:schemeClr val="tx1"/>
                </a:solidFill>
                <a:effectLst/>
              </a:rPr>
              <a:t/>
            </a:r>
            <a:br>
              <a:rPr lang="en-US" sz="4000" b="0" smtClean="0">
                <a:solidFill>
                  <a:schemeClr val="tx1"/>
                </a:solidFill>
                <a:effectLst/>
              </a:rPr>
            </a:br>
            <a:endParaRPr lang="en-US" sz="4000" b="0" smtClean="0">
              <a:solidFill>
                <a:schemeClr val="tx1"/>
              </a:solidFill>
              <a:effectLst/>
            </a:endParaRPr>
          </a:p>
        </p:txBody>
      </p:sp>
      <p:sp>
        <p:nvSpPr>
          <p:cNvPr id="43011" name="Rectangle 3"/>
          <p:cNvSpPr>
            <a:spLocks noGrp="1" noChangeArrowheads="1"/>
          </p:cNvSpPr>
          <p:nvPr>
            <p:ph type="body" idx="1"/>
          </p:nvPr>
        </p:nvSpPr>
        <p:spPr>
          <a:noFill/>
        </p:spPr>
        <p:txBody>
          <a:bodyPr/>
          <a:lstStyle/>
          <a:p>
            <a:r>
              <a:rPr lang="en-US" sz="2800" smtClean="0">
                <a:effectLst/>
              </a:rPr>
              <a:t>Etching selectively removes layers of SiO2, metals, and poly-silicon, according to the desired patterns delineated by the resist. The two major methods of etching are wet chemical etching or dry etching. </a:t>
            </a:r>
          </a:p>
          <a:p>
            <a:endParaRPr lang="en-US" sz="2800" smtClean="0">
              <a:effectLst/>
            </a:endParaRPr>
          </a:p>
          <a:p>
            <a:r>
              <a:rPr lang="en-US" sz="2800" smtClean="0">
                <a:effectLst/>
              </a:rPr>
              <a:t>                      The windows are created by the photolithographic process and subsequent etching process in the desired pattern implemented by the masking process .</a:t>
            </a:r>
          </a:p>
          <a:p>
            <a:endParaRPr lang="en-US" sz="2800" smtClean="0">
              <a:effectLst/>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a:noFill/>
        </p:spPr>
        <p:txBody>
          <a:bodyPr/>
          <a:lstStyle/>
          <a:p>
            <a:r>
              <a:rPr lang="en-US" sz="4000" smtClean="0">
                <a:solidFill>
                  <a:schemeClr val="tx1"/>
                </a:solidFill>
                <a:effectLst/>
              </a:rPr>
              <a:t>Different Types of Etching:</a:t>
            </a:r>
            <a:br>
              <a:rPr lang="en-US" sz="4000" smtClean="0">
                <a:solidFill>
                  <a:schemeClr val="tx1"/>
                </a:solidFill>
                <a:effectLst/>
              </a:rPr>
            </a:br>
            <a:endParaRPr lang="en-US" sz="4000" smtClean="0">
              <a:solidFill>
                <a:schemeClr val="tx1"/>
              </a:solidFill>
              <a:effectLst/>
            </a:endParaRPr>
          </a:p>
        </p:txBody>
      </p:sp>
      <p:sp>
        <p:nvSpPr>
          <p:cNvPr id="44035" name="Rectangle 3"/>
          <p:cNvSpPr>
            <a:spLocks noGrp="1" noChangeArrowheads="1"/>
          </p:cNvSpPr>
          <p:nvPr>
            <p:ph type="body" idx="1"/>
          </p:nvPr>
        </p:nvSpPr>
        <p:spPr>
          <a:xfrm>
            <a:off x="609600" y="1066800"/>
            <a:ext cx="8229600" cy="4525963"/>
          </a:xfrm>
          <a:noFill/>
        </p:spPr>
        <p:txBody>
          <a:bodyPr/>
          <a:lstStyle/>
          <a:p>
            <a:r>
              <a:rPr lang="en-US" b="1" u="sng" smtClean="0">
                <a:effectLst/>
              </a:rPr>
              <a:t>1. Wet Chemical Etching:</a:t>
            </a:r>
          </a:p>
          <a:p>
            <a:r>
              <a:rPr lang="en-US" smtClean="0">
                <a:effectLst/>
              </a:rPr>
              <a:t>                 Wet etching is accomplished by partial submersion of the wafer in an acid bath having some definite concentration. Etching solutions are housed in a temperature-controlled baths. </a:t>
            </a:r>
          </a:p>
          <a:p>
            <a:endParaRPr lang="en-US" smtClean="0">
              <a:effectLst/>
            </a:endParaRPr>
          </a:p>
        </p:txBody>
      </p:sp>
      <p:pic>
        <p:nvPicPr>
          <p:cNvPr id="44036" name="Picture 2"/>
          <p:cNvPicPr>
            <a:picLocks noChangeAspect="1" noChangeArrowheads="1"/>
          </p:cNvPicPr>
          <p:nvPr/>
        </p:nvPicPr>
        <p:blipFill>
          <a:blip r:embed="rId2"/>
          <a:srcRect/>
          <a:stretch>
            <a:fillRect/>
          </a:stretch>
        </p:blipFill>
        <p:spPr bwMode="auto">
          <a:xfrm>
            <a:off x="2876550" y="4362450"/>
            <a:ext cx="6267450" cy="24955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rrowheads="1"/>
          </p:cNvSpPr>
          <p:nvPr>
            <p:ph type="title"/>
          </p:nvPr>
        </p:nvSpPr>
        <p:spPr>
          <a:noFill/>
        </p:spPr>
        <p:txBody>
          <a:bodyPr/>
          <a:lstStyle/>
          <a:p>
            <a:r>
              <a:rPr lang="en-US" sz="4000" smtClean="0">
                <a:solidFill>
                  <a:schemeClr val="tx1"/>
                </a:solidFill>
                <a:effectLst/>
              </a:rPr>
              <a:t>Different Types of Etching:</a:t>
            </a:r>
            <a:br>
              <a:rPr lang="en-US" sz="4000" smtClean="0">
                <a:solidFill>
                  <a:schemeClr val="tx1"/>
                </a:solidFill>
                <a:effectLst/>
              </a:rPr>
            </a:br>
            <a:endParaRPr lang="en-US" sz="4000" smtClean="0">
              <a:solidFill>
                <a:schemeClr val="tx1"/>
              </a:solidFill>
              <a:effectLst/>
            </a:endParaRPr>
          </a:p>
        </p:txBody>
      </p:sp>
      <p:sp>
        <p:nvSpPr>
          <p:cNvPr id="45059" name="Rectangle 3"/>
          <p:cNvSpPr>
            <a:spLocks noGrp="1" noChangeArrowheads="1"/>
          </p:cNvSpPr>
          <p:nvPr>
            <p:ph type="body" idx="1"/>
          </p:nvPr>
        </p:nvSpPr>
        <p:spPr>
          <a:xfrm>
            <a:off x="457200" y="1143000"/>
            <a:ext cx="8229600" cy="4983163"/>
          </a:xfrm>
          <a:noFill/>
        </p:spPr>
        <p:txBody>
          <a:bodyPr/>
          <a:lstStyle/>
          <a:p>
            <a:pPr>
              <a:lnSpc>
                <a:spcPct val="80000"/>
              </a:lnSpc>
            </a:pPr>
            <a:r>
              <a:rPr lang="en-US" sz="2400" b="1" u="sng" smtClean="0">
                <a:effectLst/>
              </a:rPr>
              <a:t>2.  Dry Chemical Etching:</a:t>
            </a:r>
          </a:p>
          <a:p>
            <a:pPr>
              <a:lnSpc>
                <a:spcPct val="80000"/>
              </a:lnSpc>
            </a:pPr>
            <a:r>
              <a:rPr lang="en-US" sz="2400" smtClean="0">
                <a:effectLst/>
              </a:rPr>
              <a:t>                 Dry processing effectively etches desired layers through the use of gases, using either, a chemically reactive gas, or through physical bombardment of argon atoms. Dry etching is commonly used due to its ability to better control the etching process and decrease contamination levels.</a:t>
            </a:r>
          </a:p>
          <a:p>
            <a:pPr>
              <a:lnSpc>
                <a:spcPct val="80000"/>
              </a:lnSpc>
            </a:pPr>
            <a:endParaRPr lang="en-US" sz="2400" smtClean="0">
              <a:effectLst/>
            </a:endParaRPr>
          </a:p>
          <a:p>
            <a:pPr>
              <a:lnSpc>
                <a:spcPct val="80000"/>
              </a:lnSpc>
            </a:pPr>
            <a:r>
              <a:rPr lang="en-US" sz="2400" b="1" u="sng" smtClean="0">
                <a:effectLst/>
              </a:rPr>
              <a:t>3. Chemical Plasma Etching:</a:t>
            </a:r>
          </a:p>
          <a:p>
            <a:pPr>
              <a:lnSpc>
                <a:spcPct val="80000"/>
              </a:lnSpc>
            </a:pPr>
            <a:r>
              <a:rPr lang="en-US" sz="2400" smtClean="0">
                <a:effectLst/>
              </a:rPr>
              <a:t>                 Plasma etching systems have been developed that can effectively etch silicon, silicon dioxide, silicon nitride, aluminium, gold, glass, etc. The barrel or cylindrical, and the parallel plate or planar are the two kinds of plasma etching reactor systems are generally used. The typical reactor consists of a vacuum reactor chamber</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53251" name="Picture 2"/>
          <p:cNvPicPr>
            <a:picLocks noGrp="1" noChangeAspect="1" noChangeArrowheads="1"/>
          </p:cNvPicPr>
          <p:nvPr>
            <p:ph idx="1"/>
          </p:nvPr>
        </p:nvPicPr>
        <p:blipFill>
          <a:blip r:embed="rId2"/>
          <a:srcRect/>
          <a:stretch>
            <a:fillRect/>
          </a:stretch>
        </p:blipFill>
        <p:spPr>
          <a:xfrm>
            <a:off x="0" y="685800"/>
            <a:ext cx="8991600" cy="5486400"/>
          </a:xfr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endParaRPr lang="en-US"/>
          </a:p>
        </p:txBody>
      </p:sp>
      <p:pic>
        <p:nvPicPr>
          <p:cNvPr id="54275" name="Picture 2"/>
          <p:cNvPicPr>
            <a:picLocks noGrp="1" noChangeAspect="1" noChangeArrowheads="1"/>
          </p:cNvPicPr>
          <p:nvPr>
            <p:ph idx="1"/>
          </p:nvPr>
        </p:nvPicPr>
        <p:blipFill>
          <a:blip r:embed="rId2"/>
          <a:srcRect/>
          <a:stretch>
            <a:fillRect/>
          </a:stretch>
        </p:blipFill>
        <p:spPr>
          <a:xfrm>
            <a:off x="-46038" y="838200"/>
            <a:ext cx="9190038" cy="5784850"/>
          </a:xfr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rrowheads="1"/>
          </p:cNvSpPr>
          <p:nvPr>
            <p:ph type="title"/>
          </p:nvPr>
        </p:nvSpPr>
        <p:spPr>
          <a:noFill/>
        </p:spPr>
        <p:txBody>
          <a:bodyPr/>
          <a:lstStyle/>
          <a:p>
            <a:r>
              <a:rPr lang="en-US" sz="4000" smtClean="0">
                <a:solidFill>
                  <a:schemeClr val="tx1"/>
                </a:solidFill>
                <a:effectLst/>
              </a:rPr>
              <a:t>PACKAGING PROTECTION:</a:t>
            </a:r>
            <a:r>
              <a:rPr lang="en-US" sz="4000" b="0" smtClean="0">
                <a:solidFill>
                  <a:schemeClr val="tx1"/>
                </a:solidFill>
                <a:effectLst/>
              </a:rPr>
              <a:t/>
            </a:r>
            <a:br>
              <a:rPr lang="en-US" sz="4000" b="0" smtClean="0">
                <a:solidFill>
                  <a:schemeClr val="tx1"/>
                </a:solidFill>
                <a:effectLst/>
              </a:rPr>
            </a:br>
            <a:endParaRPr lang="en-US" sz="4000" b="0" smtClean="0">
              <a:solidFill>
                <a:schemeClr val="tx1"/>
              </a:solidFill>
              <a:effectLst/>
            </a:endParaRPr>
          </a:p>
        </p:txBody>
      </p:sp>
      <p:sp>
        <p:nvSpPr>
          <p:cNvPr id="55299" name="Rectangle 3"/>
          <p:cNvSpPr>
            <a:spLocks noGrp="1" noChangeArrowheads="1"/>
          </p:cNvSpPr>
          <p:nvPr>
            <p:ph type="body" idx="1"/>
          </p:nvPr>
        </p:nvSpPr>
        <p:spPr>
          <a:noFill/>
        </p:spPr>
        <p:txBody>
          <a:bodyPr/>
          <a:lstStyle/>
          <a:p>
            <a:pPr>
              <a:lnSpc>
                <a:spcPct val="90000"/>
              </a:lnSpc>
            </a:pPr>
            <a:r>
              <a:rPr lang="en-US" sz="2400" smtClean="0">
                <a:effectLst/>
              </a:rPr>
              <a:t>The last step of this process is packaging.                </a:t>
            </a:r>
          </a:p>
          <a:p>
            <a:pPr>
              <a:lnSpc>
                <a:spcPct val="90000"/>
              </a:lnSpc>
            </a:pPr>
            <a:r>
              <a:rPr lang="en-US" sz="2400" smtClean="0">
                <a:effectLst/>
              </a:rPr>
              <a:t>              Packaging is done according to the dimension of the product type, and the requirements of the manufacturer. The wafer is certified then the wafer is broken into small individual dies.</a:t>
            </a:r>
          </a:p>
          <a:p>
            <a:pPr>
              <a:lnSpc>
                <a:spcPct val="90000"/>
              </a:lnSpc>
            </a:pPr>
            <a:endParaRPr lang="en-US" sz="2400" smtClean="0">
              <a:effectLst/>
            </a:endParaRPr>
          </a:p>
          <a:p>
            <a:pPr>
              <a:lnSpc>
                <a:spcPct val="90000"/>
              </a:lnSpc>
            </a:pPr>
            <a:r>
              <a:rPr lang="en-US" sz="2400" smtClean="0">
                <a:effectLst/>
              </a:rPr>
              <a:t>                Small wires are bonded to connect pads to the external connection pins. The most common packaging is </a:t>
            </a:r>
            <a:r>
              <a:rPr lang="en-US" sz="2400" b="1" i="1" smtClean="0">
                <a:effectLst/>
              </a:rPr>
              <a:t>dual input packaging or DIP</a:t>
            </a:r>
            <a:r>
              <a:rPr lang="en-US" sz="2400" smtClean="0">
                <a:effectLst/>
              </a:rPr>
              <a:t>, mostly used in digital IC.</a:t>
            </a:r>
          </a:p>
          <a:p>
            <a:pPr>
              <a:lnSpc>
                <a:spcPct val="90000"/>
              </a:lnSpc>
            </a:pPr>
            <a:r>
              <a:rPr lang="en-US" sz="2400" smtClean="0">
                <a:effectLst/>
              </a:rPr>
              <a:t>                 </a:t>
            </a:r>
            <a:r>
              <a:rPr lang="en-US" sz="2400" b="1" i="1" smtClean="0">
                <a:effectLst/>
              </a:rPr>
              <a:t>Pin grid array (PGA) and leadless chip carrier (LCC) packages </a:t>
            </a:r>
            <a:r>
              <a:rPr lang="en-US" sz="2400" smtClean="0">
                <a:effectLst/>
              </a:rPr>
              <a:t>are used in modern VLSI design. After testing and packaging, the product is sent to the market for sale.</a:t>
            </a:r>
          </a:p>
          <a:p>
            <a:pPr>
              <a:lnSpc>
                <a:spcPct val="90000"/>
              </a:lnSpc>
            </a:pPr>
            <a:endParaRPr lang="en-US" sz="2400" smtClean="0">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rrowheads="1"/>
          </p:cNvSpPr>
          <p:nvPr>
            <p:ph type="title"/>
          </p:nvPr>
        </p:nvSpPr>
        <p:spPr/>
        <p:txBody>
          <a:bodyPr/>
          <a:lstStyle/>
          <a:p>
            <a:pPr eaLnBrk="1" hangingPunct="1">
              <a:defRPr/>
            </a:pPr>
            <a:r>
              <a:rPr lang="en-US" sz="3600" i="1" smtClean="0"/>
              <a:t>ON BASIS OF FABRICATION</a:t>
            </a:r>
          </a:p>
        </p:txBody>
      </p:sp>
      <p:sp>
        <p:nvSpPr>
          <p:cNvPr id="97283" name="Rectangle 3"/>
          <p:cNvSpPr>
            <a:spLocks noGrp="1" noChangeArrowheads="1"/>
          </p:cNvSpPr>
          <p:nvPr>
            <p:ph type="body" idx="1"/>
          </p:nvPr>
        </p:nvSpPr>
        <p:spPr>
          <a:xfrm>
            <a:off x="457200" y="2209800"/>
            <a:ext cx="8229600" cy="3916363"/>
          </a:xfrm>
        </p:spPr>
        <p:txBody>
          <a:bodyPr/>
          <a:lstStyle/>
          <a:p>
            <a:pPr eaLnBrk="1" hangingPunct="1">
              <a:buFont typeface="Wingdings" pitchFamily="2" charset="2"/>
              <a:buBlip>
                <a:blip r:embed="rId3"/>
              </a:buBlip>
              <a:defRPr/>
            </a:pPr>
            <a:r>
              <a:rPr lang="en-US" i="1" dirty="0" smtClean="0">
                <a:latin typeface="Monotype Corsiva" pitchFamily="66" charset="0"/>
              </a:rPr>
              <a:t>Monolithic IC’s</a:t>
            </a:r>
          </a:p>
          <a:p>
            <a:pPr eaLnBrk="1" hangingPunct="1">
              <a:buNone/>
              <a:defRPr/>
            </a:pPr>
            <a:endParaRPr lang="en-US" i="1" dirty="0" smtClean="0">
              <a:latin typeface="Monotype Corsiva" pitchFamily="66" charset="0"/>
            </a:endParaRPr>
          </a:p>
          <a:p>
            <a:pPr eaLnBrk="1" hangingPunct="1">
              <a:buFont typeface="Wingdings" pitchFamily="2" charset="2"/>
              <a:buBlip>
                <a:blip r:embed="rId3"/>
              </a:buBlip>
              <a:defRPr/>
            </a:pPr>
            <a:endParaRPr lang="en-US" i="1" dirty="0" smtClean="0">
              <a:latin typeface="Monotype Corsiva" pitchFamily="66" charset="0"/>
            </a:endParaRPr>
          </a:p>
          <a:p>
            <a:pPr algn="just" eaLnBrk="1" hangingPunct="1">
              <a:buFont typeface="Wingdings" pitchFamily="2" charset="2"/>
              <a:buBlip>
                <a:blip r:embed="rId3"/>
              </a:buBlip>
              <a:defRPr/>
            </a:pPr>
            <a:r>
              <a:rPr lang="en-US" i="1" dirty="0" smtClean="0">
                <a:latin typeface="Monotype Corsiva" pitchFamily="66" charset="0"/>
              </a:rPr>
              <a:t>Hybrid or Multi-chip ICs.</a:t>
            </a:r>
            <a:endParaRPr lang="en-US" i="1" dirty="0" smtClean="0">
              <a:latin typeface="Monotype Corsiva" pitchFamily="66" charset="0"/>
              <a:hlinkClick r:id="rId4" action="ppaction://hlinksldjump"/>
            </a:endParaRPr>
          </a:p>
          <a:p>
            <a:pPr eaLnBrk="1" hangingPunct="1">
              <a:buFont typeface="Wingdings" pitchFamily="2" charset="2"/>
              <a:buNone/>
              <a:defRPr/>
            </a:pPr>
            <a:endParaRPr lang="en-US" i="1" dirty="0" smtClean="0">
              <a:latin typeface="Monotype Corsiva"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Monolithic IC - Plastic Package">
            <a:hlinkClick r:id="rId3"/>
          </p:cNvPr>
          <p:cNvPicPr>
            <a:picLocks noChangeAspect="1" noChangeArrowheads="1"/>
          </p:cNvPicPr>
          <p:nvPr/>
        </p:nvPicPr>
        <p:blipFill>
          <a:blip r:embed="rId4"/>
          <a:srcRect/>
          <a:stretch>
            <a:fillRect/>
          </a:stretch>
        </p:blipFill>
        <p:spPr bwMode="auto">
          <a:xfrm>
            <a:off x="304800" y="3962400"/>
            <a:ext cx="2819400" cy="1928813"/>
          </a:xfrm>
          <a:prstGeom prst="rect">
            <a:avLst/>
          </a:prstGeom>
          <a:noFill/>
          <a:ln w="9525">
            <a:noFill/>
            <a:miter lim="800000"/>
            <a:headEnd/>
            <a:tailEnd/>
          </a:ln>
        </p:spPr>
      </p:pic>
      <p:sp>
        <p:nvSpPr>
          <p:cNvPr id="135171" name="Rectangle 3"/>
          <p:cNvSpPr>
            <a:spLocks noGrp="1" noRot="1" noChangeArrowheads="1"/>
          </p:cNvSpPr>
          <p:nvPr>
            <p:ph type="title"/>
          </p:nvPr>
        </p:nvSpPr>
        <p:spPr/>
        <p:txBody>
          <a:bodyPr/>
          <a:lstStyle/>
          <a:p>
            <a:pPr eaLnBrk="1" hangingPunct="1">
              <a:defRPr/>
            </a:pPr>
            <a:r>
              <a:rPr lang="en-US" smtClean="0"/>
              <a:t>MONOLITHIC IC’S</a:t>
            </a:r>
          </a:p>
        </p:txBody>
      </p:sp>
      <p:sp>
        <p:nvSpPr>
          <p:cNvPr id="9220" name="Text Box 4"/>
          <p:cNvSpPr txBox="1">
            <a:spLocks noChangeArrowheads="1"/>
          </p:cNvSpPr>
          <p:nvPr/>
        </p:nvSpPr>
        <p:spPr bwMode="auto">
          <a:xfrm>
            <a:off x="3886200" y="1828800"/>
            <a:ext cx="4648200" cy="3743325"/>
          </a:xfrm>
          <a:prstGeom prst="rect">
            <a:avLst/>
          </a:prstGeom>
          <a:noFill/>
          <a:ln w="9525">
            <a:noFill/>
            <a:miter lim="800000"/>
            <a:headEnd/>
            <a:tailEnd/>
          </a:ln>
        </p:spPr>
        <p:txBody>
          <a:bodyPr>
            <a:spAutoFit/>
          </a:bodyPr>
          <a:lstStyle/>
          <a:p>
            <a:pPr>
              <a:spcBef>
                <a:spcPct val="50000"/>
              </a:spcBef>
            </a:pPr>
            <a:r>
              <a:rPr lang="en-US" sz="2400"/>
              <a:t>Monolithic circuit is built into a single stone or single crystal i.e. in monolithic ICs, all circuit components, and their interconnections are formed into or on the top of a single chip of silicon. Monolithic ICs are by far the most common type of ICs used in practice, because of </a:t>
            </a:r>
            <a:r>
              <a:rPr lang="en-US" sz="2400" b="1"/>
              <a:t>mass production</a:t>
            </a:r>
            <a:r>
              <a:rPr lang="en-US" sz="2400"/>
              <a:t> , </a:t>
            </a:r>
            <a:r>
              <a:rPr lang="en-US" sz="2400" b="1"/>
              <a:t>lower cost</a:t>
            </a:r>
            <a:r>
              <a:rPr lang="en-US" sz="2400"/>
              <a:t> and </a:t>
            </a:r>
            <a:r>
              <a:rPr lang="en-US" sz="2400" b="1"/>
              <a:t>higher reliability</a:t>
            </a:r>
            <a:r>
              <a:rPr lang="en-US" sz="2400"/>
              <a:t>.</a:t>
            </a:r>
          </a:p>
        </p:txBody>
      </p:sp>
      <p:pic>
        <p:nvPicPr>
          <p:cNvPr id="9221" name="Picture 5" descr="MONOLITHIC"/>
          <p:cNvPicPr>
            <a:picLocks noChangeAspect="1" noChangeArrowheads="1"/>
          </p:cNvPicPr>
          <p:nvPr/>
        </p:nvPicPr>
        <p:blipFill>
          <a:blip r:embed="rId5"/>
          <a:srcRect/>
          <a:stretch>
            <a:fillRect/>
          </a:stretch>
        </p:blipFill>
        <p:spPr bwMode="auto">
          <a:xfrm>
            <a:off x="609600" y="1828800"/>
            <a:ext cx="1600200" cy="160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Rot="1" noChangeArrowheads="1"/>
          </p:cNvSpPr>
          <p:nvPr>
            <p:ph type="title"/>
          </p:nvPr>
        </p:nvSpPr>
        <p:spPr/>
        <p:txBody>
          <a:bodyPr/>
          <a:lstStyle/>
          <a:p>
            <a:pPr eaLnBrk="1" hangingPunct="1">
              <a:defRPr/>
            </a:pPr>
            <a:r>
              <a:rPr lang="en-US" smtClean="0"/>
              <a:t>HYBRID IC’S</a:t>
            </a:r>
          </a:p>
        </p:txBody>
      </p:sp>
      <p:pic>
        <p:nvPicPr>
          <p:cNvPr id="11267" name="Picture 3" descr="Hybrid - Multichip IC">
            <a:hlinkClick r:id="rId3"/>
          </p:cNvPr>
          <p:cNvPicPr>
            <a:picLocks noChangeAspect="1" noChangeArrowheads="1"/>
          </p:cNvPicPr>
          <p:nvPr/>
        </p:nvPicPr>
        <p:blipFill>
          <a:blip r:embed="rId4"/>
          <a:srcRect/>
          <a:stretch>
            <a:fillRect/>
          </a:stretch>
        </p:blipFill>
        <p:spPr bwMode="auto">
          <a:xfrm>
            <a:off x="762000" y="1219200"/>
            <a:ext cx="2667000" cy="2212975"/>
          </a:xfrm>
          <a:prstGeom prst="rect">
            <a:avLst/>
          </a:prstGeom>
          <a:noFill/>
          <a:ln w="9525">
            <a:noFill/>
            <a:miter lim="800000"/>
            <a:headEnd/>
            <a:tailEnd/>
          </a:ln>
        </p:spPr>
      </p:pic>
      <p:sp>
        <p:nvSpPr>
          <p:cNvPr id="11268" name="Text Box 4"/>
          <p:cNvSpPr txBox="1">
            <a:spLocks noChangeArrowheads="1"/>
          </p:cNvSpPr>
          <p:nvPr/>
        </p:nvSpPr>
        <p:spPr bwMode="auto">
          <a:xfrm>
            <a:off x="4191000" y="1752600"/>
            <a:ext cx="4724400" cy="3925888"/>
          </a:xfrm>
          <a:prstGeom prst="rect">
            <a:avLst/>
          </a:prstGeom>
          <a:noFill/>
          <a:ln w="9525">
            <a:noFill/>
            <a:miter lim="800000"/>
            <a:headEnd/>
            <a:tailEnd/>
          </a:ln>
        </p:spPr>
        <p:txBody>
          <a:bodyPr>
            <a:spAutoFit/>
          </a:bodyPr>
          <a:lstStyle/>
          <a:p>
            <a:pPr>
              <a:spcBef>
                <a:spcPct val="50000"/>
              </a:spcBef>
            </a:pPr>
            <a:r>
              <a:rPr lang="en-US" sz="2400"/>
              <a:t>The circuit is fabricated by interconnecting a number of individual chips.</a:t>
            </a:r>
          </a:p>
          <a:p>
            <a:pPr>
              <a:spcBef>
                <a:spcPct val="50000"/>
              </a:spcBef>
            </a:pPr>
            <a:r>
              <a:rPr lang="en-US" sz="2400"/>
              <a:t> Hybrids ICs are widely used for high power </a:t>
            </a:r>
            <a:r>
              <a:rPr lang="en-US" sz="2400" b="1"/>
              <a:t>audio amplifier</a:t>
            </a:r>
            <a:r>
              <a:rPr lang="en-US" sz="2400"/>
              <a:t> applications .</a:t>
            </a:r>
          </a:p>
          <a:p>
            <a:pPr>
              <a:spcBef>
                <a:spcPct val="50000"/>
              </a:spcBef>
            </a:pPr>
            <a:r>
              <a:rPr lang="en-US" sz="2400"/>
              <a:t>Have better performance than monolithic ICs </a:t>
            </a:r>
          </a:p>
          <a:p>
            <a:pPr>
              <a:spcBef>
                <a:spcPct val="50000"/>
              </a:spcBef>
            </a:pPr>
            <a:r>
              <a:rPr lang="en-US" sz="2400"/>
              <a:t>Process is too expensive for mass production </a:t>
            </a:r>
          </a:p>
        </p:txBody>
      </p:sp>
      <p:sp>
        <p:nvSpPr>
          <p:cNvPr id="11269" name="AutoShape 5" descr="Green marble">
            <a:hlinkClick r:id="rId5" action="ppaction://hlinksldjump"/>
          </p:cNvPr>
          <p:cNvSpPr>
            <a:spLocks noChangeArrowheads="1"/>
          </p:cNvSpPr>
          <p:nvPr/>
        </p:nvSpPr>
        <p:spPr bwMode="auto">
          <a:xfrm>
            <a:off x="457200" y="6096000"/>
            <a:ext cx="304800" cy="457200"/>
          </a:xfrm>
          <a:prstGeom prst="curvedLeftArrow">
            <a:avLst>
              <a:gd name="adj1" fmla="val 30000"/>
              <a:gd name="adj2" fmla="val 60000"/>
              <a:gd name="adj3" fmla="val 33333"/>
            </a:avLst>
          </a:prstGeom>
          <a:blipFill dpi="0" rotWithShape="1">
            <a:blip r:embed="rId6"/>
            <a:srcRect/>
            <a:tile tx="0" ty="0" sx="100000" sy="100000" flip="none" algn="tl"/>
          </a:blipFill>
          <a:ln w="9525">
            <a:solidFill>
              <a:schemeClr val="tx1"/>
            </a:solidFill>
            <a:miter lim="800000"/>
            <a:headEnd/>
            <a:tailEnd/>
          </a:ln>
        </p:spPr>
        <p:txBody>
          <a:bodyPr wrap="none" anchor="ctr"/>
          <a:lstStyle/>
          <a:p>
            <a:endParaRPr lang="en-US"/>
          </a:p>
        </p:txBody>
      </p:sp>
      <p:pic>
        <p:nvPicPr>
          <p:cNvPr id="6" name="Picture 2" descr="http://p.globalsources.com/IMAGES/PDT/BIG/867/B1060195867.jpg"/>
          <p:cNvPicPr>
            <a:picLocks noChangeAspect="1" noChangeArrowheads="1"/>
          </p:cNvPicPr>
          <p:nvPr/>
        </p:nvPicPr>
        <p:blipFill>
          <a:blip r:embed="rId7"/>
          <a:srcRect/>
          <a:stretch>
            <a:fillRect/>
          </a:stretch>
        </p:blipFill>
        <p:spPr bwMode="auto">
          <a:xfrm>
            <a:off x="914400" y="3581399"/>
            <a:ext cx="2971800" cy="2971801"/>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rrowheads="1"/>
          </p:cNvSpPr>
          <p:nvPr>
            <p:ph type="title"/>
          </p:nvPr>
        </p:nvSpPr>
        <p:spPr/>
        <p:txBody>
          <a:bodyPr/>
          <a:lstStyle/>
          <a:p>
            <a:pPr eaLnBrk="1" hangingPunct="1">
              <a:defRPr/>
            </a:pPr>
            <a:r>
              <a:rPr lang="en-US" sz="3600" i="1" smtClean="0"/>
              <a:t>ON BASIS OF  CHIP SIZE</a:t>
            </a:r>
          </a:p>
        </p:txBody>
      </p:sp>
      <p:sp>
        <p:nvSpPr>
          <p:cNvPr id="12291" name="Rectangle 3"/>
          <p:cNvSpPr>
            <a:spLocks noGrp="1" noChangeArrowheads="1"/>
          </p:cNvSpPr>
          <p:nvPr>
            <p:ph type="body" idx="1"/>
          </p:nvPr>
        </p:nvSpPr>
        <p:spPr>
          <a:xfrm>
            <a:off x="457200" y="1676400"/>
            <a:ext cx="8229600" cy="4449763"/>
          </a:xfrm>
        </p:spPr>
        <p:txBody>
          <a:bodyPr/>
          <a:lstStyle/>
          <a:p>
            <a:pPr eaLnBrk="1" hangingPunct="1">
              <a:lnSpc>
                <a:spcPct val="90000"/>
              </a:lnSpc>
              <a:buFont typeface="Wingdings" pitchFamily="2" charset="2"/>
              <a:buBlip>
                <a:blip r:embed="rId3"/>
              </a:buBlip>
            </a:pPr>
            <a:r>
              <a:rPr lang="en-US" sz="2800" i="1" smtClean="0">
                <a:effectLst/>
                <a:latin typeface="Monotype Corsiva" pitchFamily="66" charset="0"/>
              </a:rPr>
              <a:t>SSI (small-scale integration)</a:t>
            </a:r>
          </a:p>
          <a:p>
            <a:pPr eaLnBrk="1" hangingPunct="1">
              <a:lnSpc>
                <a:spcPct val="90000"/>
              </a:lnSpc>
              <a:buFont typeface="Wingdings" pitchFamily="2" charset="2"/>
              <a:buBlip>
                <a:blip r:embed="rId3"/>
              </a:buBlip>
            </a:pPr>
            <a:endParaRPr lang="en-US" sz="2800" i="1" smtClean="0">
              <a:effectLst/>
              <a:latin typeface="Monotype Corsiva" pitchFamily="66" charset="0"/>
            </a:endParaRPr>
          </a:p>
          <a:p>
            <a:pPr eaLnBrk="1" hangingPunct="1">
              <a:lnSpc>
                <a:spcPct val="90000"/>
              </a:lnSpc>
              <a:buFont typeface="Wingdings" pitchFamily="2" charset="2"/>
              <a:buBlip>
                <a:blip r:embed="rId3"/>
              </a:buBlip>
            </a:pPr>
            <a:r>
              <a:rPr lang="en-US" sz="2800" i="1" smtClean="0">
                <a:effectLst/>
                <a:latin typeface="Monotype Corsiva" pitchFamily="66" charset="0"/>
              </a:rPr>
              <a:t>MSI (medium-scale integration)</a:t>
            </a:r>
          </a:p>
          <a:p>
            <a:pPr eaLnBrk="1" hangingPunct="1">
              <a:lnSpc>
                <a:spcPct val="90000"/>
              </a:lnSpc>
              <a:buFont typeface="Wingdings" pitchFamily="2" charset="2"/>
              <a:buBlip>
                <a:blip r:embed="rId3"/>
              </a:buBlip>
            </a:pPr>
            <a:endParaRPr lang="en-US" sz="2800" i="1" smtClean="0">
              <a:effectLst/>
              <a:latin typeface="Monotype Corsiva" pitchFamily="66" charset="0"/>
            </a:endParaRPr>
          </a:p>
          <a:p>
            <a:pPr eaLnBrk="1" hangingPunct="1">
              <a:lnSpc>
                <a:spcPct val="90000"/>
              </a:lnSpc>
              <a:buFont typeface="Wingdings" pitchFamily="2" charset="2"/>
              <a:buBlip>
                <a:blip r:embed="rId3"/>
              </a:buBlip>
            </a:pPr>
            <a:r>
              <a:rPr lang="en-US" sz="2800" i="1" smtClean="0">
                <a:effectLst/>
                <a:latin typeface="Monotype Corsiva" pitchFamily="66" charset="0"/>
              </a:rPr>
              <a:t>LSI (large-scale integration)</a:t>
            </a:r>
          </a:p>
          <a:p>
            <a:pPr eaLnBrk="1" hangingPunct="1">
              <a:lnSpc>
                <a:spcPct val="90000"/>
              </a:lnSpc>
              <a:buFont typeface="Wingdings" pitchFamily="2" charset="2"/>
              <a:buBlip>
                <a:blip r:embed="rId3"/>
              </a:buBlip>
            </a:pPr>
            <a:endParaRPr lang="en-US" sz="2800" i="1" smtClean="0">
              <a:effectLst/>
              <a:latin typeface="Monotype Corsiva" pitchFamily="66" charset="0"/>
            </a:endParaRPr>
          </a:p>
          <a:p>
            <a:pPr eaLnBrk="1" hangingPunct="1">
              <a:lnSpc>
                <a:spcPct val="90000"/>
              </a:lnSpc>
              <a:buFont typeface="Wingdings" pitchFamily="2" charset="2"/>
              <a:buBlip>
                <a:blip r:embed="rId3"/>
              </a:buBlip>
            </a:pPr>
            <a:r>
              <a:rPr lang="en-US" sz="2800" i="1" smtClean="0">
                <a:effectLst/>
                <a:latin typeface="Monotype Corsiva" pitchFamily="66" charset="0"/>
              </a:rPr>
              <a:t>VLSI (very large-scale integration) </a:t>
            </a:r>
          </a:p>
          <a:p>
            <a:pPr eaLnBrk="1" hangingPunct="1">
              <a:lnSpc>
                <a:spcPct val="90000"/>
              </a:lnSpc>
              <a:buFont typeface="Wingdings" pitchFamily="2" charset="2"/>
              <a:buBlip>
                <a:blip r:embed="rId3"/>
              </a:buBlip>
            </a:pPr>
            <a:endParaRPr lang="en-US" sz="2800" i="1" smtClean="0">
              <a:effectLst/>
              <a:latin typeface="Monotype Corsiva" pitchFamily="66" charset="0"/>
            </a:endParaRPr>
          </a:p>
          <a:p>
            <a:pPr eaLnBrk="1" hangingPunct="1">
              <a:lnSpc>
                <a:spcPct val="90000"/>
              </a:lnSpc>
              <a:buFont typeface="Wingdings" pitchFamily="2" charset="2"/>
              <a:buBlip>
                <a:blip r:embed="rId3"/>
              </a:buBlip>
            </a:pPr>
            <a:r>
              <a:rPr lang="en-US" sz="2800" i="1" smtClean="0">
                <a:effectLst/>
                <a:latin typeface="Monotype Corsiva" pitchFamily="66" charset="0"/>
              </a:rPr>
              <a:t>ULSI (ultra large-scale integration)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eam">
  <a:themeElements>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Stream</Template>
  <TotalTime>10465</TotalTime>
  <Words>1551</Words>
  <Application>Microsoft Office PowerPoint</Application>
  <PresentationFormat>On-screen Show (4:3)</PresentationFormat>
  <Paragraphs>249</Paragraphs>
  <Slides>56</Slides>
  <Notes>15</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Stream</vt:lpstr>
      <vt:lpstr>Slide 1</vt:lpstr>
      <vt:lpstr>INTEGRATED CIRCUITS</vt:lpstr>
      <vt:lpstr>ADVANTAGES OF IC’S</vt:lpstr>
      <vt:lpstr>DISADVANTAGES OF IC’S</vt:lpstr>
      <vt:lpstr>CLASSIFICATION OF IC’S</vt:lpstr>
      <vt:lpstr>ON BASIS OF FABRICATION</vt:lpstr>
      <vt:lpstr>MONOLITHIC IC’S</vt:lpstr>
      <vt:lpstr>HYBRID IC’S</vt:lpstr>
      <vt:lpstr>ON BASIS OF  CHIP SIZE</vt:lpstr>
      <vt:lpstr>SSI AND MSI</vt:lpstr>
      <vt:lpstr>LSI AND VLSI</vt:lpstr>
      <vt:lpstr>ULSI</vt:lpstr>
      <vt:lpstr>ON BASIS OF  APPLICATIONS</vt:lpstr>
      <vt:lpstr>LINEAR INTEGRATED CIRCUITS</vt:lpstr>
      <vt:lpstr>DIGITAL INTEGRATED CIRCUITS</vt:lpstr>
      <vt:lpstr>Monolithic IC process</vt:lpstr>
      <vt:lpstr>Wafer preparation</vt:lpstr>
      <vt:lpstr>Slide 18</vt:lpstr>
      <vt:lpstr>Oxidation </vt:lpstr>
      <vt:lpstr>Diffusion/ion implantation</vt:lpstr>
      <vt:lpstr>Chemical vapour deposition</vt:lpstr>
      <vt:lpstr>Metallization</vt:lpstr>
      <vt:lpstr>Lithography</vt:lpstr>
      <vt:lpstr>Packaging  </vt:lpstr>
      <vt:lpstr>Slide 25</vt:lpstr>
      <vt:lpstr>Lithography </vt:lpstr>
      <vt:lpstr>Photolithography – process steps</vt:lpstr>
      <vt:lpstr>Photo resist application</vt:lpstr>
      <vt:lpstr>Photoresist application(spinning)</vt:lpstr>
      <vt:lpstr>Prebake </vt:lpstr>
      <vt:lpstr>Alignment &amp;exposure</vt:lpstr>
      <vt:lpstr>Slide 32</vt:lpstr>
      <vt:lpstr>Development </vt:lpstr>
      <vt:lpstr>Slide 34</vt:lpstr>
      <vt:lpstr>Photolithography processes using negative and positive photoresist: </vt:lpstr>
      <vt:lpstr>Post bake</vt:lpstr>
      <vt:lpstr>Oxide etching</vt:lpstr>
      <vt:lpstr>Slide 38</vt:lpstr>
      <vt:lpstr>Photoresist stripping</vt:lpstr>
      <vt:lpstr>Photo mask fabrication</vt:lpstr>
      <vt:lpstr>Fineline lithography</vt:lpstr>
      <vt:lpstr>Electron beam lithography </vt:lpstr>
      <vt:lpstr>Advtg of EBL</vt:lpstr>
      <vt:lpstr>Disadvantage </vt:lpstr>
      <vt:lpstr>Chemical vapour deposition(CVD)</vt:lpstr>
      <vt:lpstr>Metallization </vt:lpstr>
      <vt:lpstr>Slide 47</vt:lpstr>
      <vt:lpstr>Al for metallization</vt:lpstr>
      <vt:lpstr>Metallization patterning</vt:lpstr>
      <vt:lpstr>Slide 50</vt:lpstr>
      <vt:lpstr>ETCHING FOR DESIGN: </vt:lpstr>
      <vt:lpstr>Different Types of Etching: </vt:lpstr>
      <vt:lpstr>Different Types of Etching: </vt:lpstr>
      <vt:lpstr>Slide 54</vt:lpstr>
      <vt:lpstr>Slide 55</vt:lpstr>
      <vt:lpstr>PACKAGING PROTECTION: </vt:lpstr>
    </vt:vector>
  </TitlesOfParts>
  <Company>USIT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Akriti Sehgal</dc:creator>
  <cp:lastModifiedBy>User</cp:lastModifiedBy>
  <cp:revision>73</cp:revision>
  <dcterms:created xsi:type="dcterms:W3CDTF">2009-10-15T16:50:47Z</dcterms:created>
  <dcterms:modified xsi:type="dcterms:W3CDTF">2018-02-14T07:57:26Z</dcterms:modified>
</cp:coreProperties>
</file>