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8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9" r:id="rId15"/>
    <p:sldId id="271" r:id="rId16"/>
    <p:sldId id="272" r:id="rId17"/>
    <p:sldId id="273" r:id="rId18"/>
    <p:sldId id="275" r:id="rId19"/>
    <p:sldId id="276" r:id="rId20"/>
    <p:sldId id="278" r:id="rId21"/>
    <p:sldId id="280" r:id="rId22"/>
    <p:sldId id="279" r:id="rId23"/>
    <p:sldId id="281" r:id="rId24"/>
    <p:sldId id="282" r:id="rId25"/>
    <p:sldId id="283" r:id="rId26"/>
    <p:sldId id="285" r:id="rId27"/>
    <p:sldId id="286" r:id="rId28"/>
    <p:sldId id="292" r:id="rId29"/>
    <p:sldId id="288" r:id="rId30"/>
    <p:sldId id="296" r:id="rId31"/>
    <p:sldId id="289" r:id="rId32"/>
    <p:sldId id="290" r:id="rId33"/>
    <p:sldId id="293" r:id="rId34"/>
    <p:sldId id="294" r:id="rId35"/>
    <p:sldId id="295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3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35C16-C77E-406F-8DC3-1C2D54FEA76D}" type="datetimeFigureOut">
              <a:rPr lang="en-IN" smtClean="0"/>
              <a:t>16-08-2019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5A327-A944-457F-B981-69CB098B29A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24605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35C16-C77E-406F-8DC3-1C2D54FEA76D}" type="datetimeFigureOut">
              <a:rPr lang="en-IN" smtClean="0"/>
              <a:t>16-08-2019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5A327-A944-457F-B981-69CB098B29A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15300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35C16-C77E-406F-8DC3-1C2D54FEA76D}" type="datetimeFigureOut">
              <a:rPr lang="en-IN" smtClean="0"/>
              <a:t>16-08-2019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5A327-A944-457F-B981-69CB098B29A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16890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35C16-C77E-406F-8DC3-1C2D54FEA76D}" type="datetimeFigureOut">
              <a:rPr lang="en-IN" smtClean="0"/>
              <a:t>16-08-2019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5A327-A944-457F-B981-69CB098B29A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30354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35C16-C77E-406F-8DC3-1C2D54FEA76D}" type="datetimeFigureOut">
              <a:rPr lang="en-IN" smtClean="0"/>
              <a:t>16-08-2019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5A327-A944-457F-B981-69CB098B29A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4727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35C16-C77E-406F-8DC3-1C2D54FEA76D}" type="datetimeFigureOut">
              <a:rPr lang="en-IN" smtClean="0"/>
              <a:t>16-08-2019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5A327-A944-457F-B981-69CB098B29A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63903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35C16-C77E-406F-8DC3-1C2D54FEA76D}" type="datetimeFigureOut">
              <a:rPr lang="en-IN" smtClean="0"/>
              <a:t>16-08-2019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5A327-A944-457F-B981-69CB098B29A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51981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35C16-C77E-406F-8DC3-1C2D54FEA76D}" type="datetimeFigureOut">
              <a:rPr lang="en-IN" smtClean="0"/>
              <a:t>16-08-2019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5A327-A944-457F-B981-69CB098B29A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41643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35C16-C77E-406F-8DC3-1C2D54FEA76D}" type="datetimeFigureOut">
              <a:rPr lang="en-IN" smtClean="0"/>
              <a:t>16-08-2019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5A327-A944-457F-B981-69CB098B29A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8479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35C16-C77E-406F-8DC3-1C2D54FEA76D}" type="datetimeFigureOut">
              <a:rPr lang="en-IN" smtClean="0"/>
              <a:t>16-08-2019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5A327-A944-457F-B981-69CB098B29A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7723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35C16-C77E-406F-8DC3-1C2D54FEA76D}" type="datetimeFigureOut">
              <a:rPr lang="en-IN" smtClean="0"/>
              <a:t>16-08-2019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5A327-A944-457F-B981-69CB098B29A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73109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35C16-C77E-406F-8DC3-1C2D54FEA76D}" type="datetimeFigureOut">
              <a:rPr lang="en-IN" smtClean="0"/>
              <a:t>16-08-2019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5A327-A944-457F-B981-69CB098B29A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88628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Redox" TargetMode="External"/><Relationship Id="rId2" Type="http://schemas.openxmlformats.org/officeDocument/2006/relationships/hyperlink" Target="https://en.wikipedia.org/wiki/Oxid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hyperlink" Target="https://en.wikipedia.org/wiki/Chemical_reaction" TargetMode="Externa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979760"/>
          </a:xfrm>
        </p:spPr>
        <p:txBody>
          <a:bodyPr/>
          <a:lstStyle/>
          <a:p>
            <a:r>
              <a:rPr lang="en-IN" dirty="0" smtClean="0"/>
              <a:t>VLSI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IN" sz="3200" u="sng" dirty="0" smtClean="0"/>
              <a:t>MODULE 1</a:t>
            </a:r>
            <a:endParaRPr lang="en-IN" sz="3200" u="sng" dirty="0"/>
          </a:p>
        </p:txBody>
      </p:sp>
    </p:spTree>
    <p:extLst>
      <p:ext uri="{BB962C8B-B14F-4D97-AF65-F5344CB8AC3E}">
        <p14:creationId xmlns:p14="http://schemas.microsoft.com/office/powerpoint/2010/main" val="236225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Defects in EGS :</a:t>
            </a:r>
            <a:endParaRPr lang="en-IN" sz="36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real crystals, due to </a:t>
            </a:r>
            <a:r>
              <a:rPr lang="en-IN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agitation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atoms can be misplaced from their location which leads to following defects :</a:t>
            </a:r>
          </a:p>
          <a:p>
            <a:pPr marL="0" indent="0" algn="just">
              <a:buNone/>
            </a:pP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1)Point Defect: Includes vacancy, interstitial, misplaced atoms</a:t>
            </a:r>
          </a:p>
          <a:p>
            <a:pPr algn="just"/>
            <a:r>
              <a:rPr lang="en-IN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Vacancy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 created when an atom is removed from crystal lattice site (</a:t>
            </a:r>
            <a:r>
              <a:rPr lang="en-I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Shottky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Defect).</a:t>
            </a:r>
          </a:p>
          <a:p>
            <a:pPr algn="just"/>
            <a:r>
              <a:rPr lang="en-IN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Interstitial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 A non-Si atom is placed in one of many interstitial voids of crystal structure.</a:t>
            </a:r>
          </a:p>
          <a:p>
            <a:pPr algn="just"/>
            <a:r>
              <a:rPr lang="en-IN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Misplaced atoms : 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 atoms leaves its regular site in a crystal &amp; takes up an interstitial position in the vicinity of a newly formed vacancy.</a:t>
            </a:r>
          </a:p>
          <a:p>
            <a:endParaRPr lang="en-IN" dirty="0" smtClean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05537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04958"/>
            <a:ext cx="10515600" cy="4972006"/>
          </a:xfrm>
        </p:spPr>
        <p:txBody>
          <a:bodyPr/>
          <a:lstStyle/>
          <a:p>
            <a:pPr marL="0" indent="0" algn="just">
              <a:buNone/>
            </a:pPr>
            <a:r>
              <a:rPr lang="en-IN" u="sng" dirty="0" smtClean="0">
                <a:cs typeface="Times New Roman" panose="02020603050405020304" pitchFamily="18" charset="0"/>
              </a:rPr>
              <a:t>2) Edge Dislocation defect </a:t>
            </a:r>
            <a:r>
              <a:rPr lang="en-IN" dirty="0" smtClean="0">
                <a:cs typeface="Times New Roman" panose="02020603050405020304" pitchFamily="18" charset="0"/>
              </a:rPr>
              <a:t>: An extra plane of atoms is introduced in between </a:t>
            </a:r>
            <a:r>
              <a:rPr lang="en-IN" dirty="0" err="1" smtClean="0">
                <a:cs typeface="Times New Roman" panose="02020603050405020304" pitchFamily="18" charset="0"/>
              </a:rPr>
              <a:t>orginal</a:t>
            </a:r>
            <a:r>
              <a:rPr lang="en-IN" dirty="0" smtClean="0">
                <a:cs typeface="Times New Roman" panose="02020603050405020304" pitchFamily="18" charset="0"/>
              </a:rPr>
              <a:t> plane of atoms.</a:t>
            </a:r>
          </a:p>
          <a:p>
            <a:pPr marL="0" indent="0" algn="just">
              <a:buNone/>
            </a:pPr>
            <a:r>
              <a:rPr lang="en-IN" dirty="0" smtClean="0">
                <a:cs typeface="Times New Roman" panose="02020603050405020304" pitchFamily="18" charset="0"/>
              </a:rPr>
              <a:t>3)</a:t>
            </a:r>
            <a:r>
              <a:rPr lang="en-IN" u="sng" dirty="0" smtClean="0">
                <a:cs typeface="Times New Roman" panose="02020603050405020304" pitchFamily="18" charset="0"/>
              </a:rPr>
              <a:t>Area Defect </a:t>
            </a:r>
            <a:r>
              <a:rPr lang="en-IN" dirty="0" smtClean="0">
                <a:cs typeface="Times New Roman" panose="02020603050405020304" pitchFamily="18" charset="0"/>
              </a:rPr>
              <a:t>: Occurs when area discontinuity is large &amp; crystals of different orientation are kept together. 2 types</a:t>
            </a:r>
          </a:p>
          <a:p>
            <a:pPr marL="0" indent="0" algn="just">
              <a:buNone/>
            </a:pPr>
            <a:r>
              <a:rPr lang="en-IN" dirty="0" smtClean="0">
                <a:cs typeface="Times New Roman" panose="02020603050405020304" pitchFamily="18" charset="0"/>
              </a:rPr>
              <a:t>Twinning : occurs when one portion of crystal lattice takes up the orientation </a:t>
            </a:r>
            <a:r>
              <a:rPr lang="en-IN" dirty="0" err="1" smtClean="0">
                <a:cs typeface="Times New Roman" panose="02020603050405020304" pitchFamily="18" charset="0"/>
              </a:rPr>
              <a:t>wrt</a:t>
            </a:r>
            <a:r>
              <a:rPr lang="en-IN" dirty="0" smtClean="0">
                <a:cs typeface="Times New Roman" panose="02020603050405020304" pitchFamily="18" charset="0"/>
              </a:rPr>
              <a:t> other.</a:t>
            </a:r>
          </a:p>
          <a:p>
            <a:pPr marL="0" indent="0" algn="just">
              <a:buNone/>
            </a:pPr>
            <a:r>
              <a:rPr lang="en-IN" dirty="0" smtClean="0">
                <a:cs typeface="Times New Roman" panose="02020603050405020304" pitchFamily="18" charset="0"/>
              </a:rPr>
              <a:t>Grain Boundary : It’s the region with large concentration of broken or unsatisfied bonds.</a:t>
            </a:r>
          </a:p>
          <a:p>
            <a:pPr marL="0" indent="0" algn="just">
              <a:buNone/>
            </a:pPr>
            <a:r>
              <a:rPr lang="en-IN" dirty="0" smtClean="0">
                <a:cs typeface="Times New Roman" panose="02020603050405020304" pitchFamily="18" charset="0"/>
              </a:rPr>
              <a:t>4) </a:t>
            </a:r>
            <a:r>
              <a:rPr lang="en-IN" u="sng" dirty="0" smtClean="0">
                <a:cs typeface="Times New Roman" panose="02020603050405020304" pitchFamily="18" charset="0"/>
              </a:rPr>
              <a:t>Volume defects</a:t>
            </a:r>
            <a:r>
              <a:rPr lang="en-IN" dirty="0" smtClean="0">
                <a:cs typeface="Times New Roman" panose="02020603050405020304" pitchFamily="18" charset="0"/>
              </a:rPr>
              <a:t> : occur due to precipitates of impurity or dopant atoms </a:t>
            </a:r>
          </a:p>
          <a:p>
            <a:pPr marL="0" indent="0" algn="just">
              <a:buNone/>
            </a:pPr>
            <a:endParaRPr lang="en-IN" dirty="0" smtClean="0"/>
          </a:p>
          <a:p>
            <a:pPr marL="0" indent="0">
              <a:buNone/>
            </a:pPr>
            <a:endParaRPr lang="en-IN" dirty="0" smtClean="0"/>
          </a:p>
          <a:p>
            <a:pPr marL="0" indent="0">
              <a:buNone/>
            </a:pPr>
            <a:endParaRPr lang="en-IN" dirty="0" smtClean="0"/>
          </a:p>
          <a:p>
            <a:pPr marL="0" indent="0">
              <a:buNone/>
            </a:pPr>
            <a:endParaRPr lang="en-IN" dirty="0" smtClean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8116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Conversion of EGS to single crystal Si</a:t>
            </a:r>
            <a:br>
              <a:rPr lang="en-IN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67327"/>
            <a:ext cx="10515600" cy="48096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dirty="0" smtClean="0"/>
              <a:t>2 methods</a:t>
            </a:r>
          </a:p>
          <a:p>
            <a:r>
              <a:rPr lang="en-IN" dirty="0"/>
              <a:t>Flat Zone (</a:t>
            </a:r>
            <a:r>
              <a:rPr lang="en-IN" dirty="0" smtClean="0"/>
              <a:t>FZ)Method</a:t>
            </a:r>
          </a:p>
          <a:p>
            <a:r>
              <a:rPr lang="en-IN" u="sng" dirty="0" err="1" smtClean="0"/>
              <a:t>Czochralski</a:t>
            </a:r>
            <a:r>
              <a:rPr lang="en-IN" u="sng" dirty="0" smtClean="0"/>
              <a:t> (CZ)</a:t>
            </a:r>
          </a:p>
          <a:p>
            <a:pPr marL="0" indent="0">
              <a:buNone/>
            </a:pPr>
            <a:r>
              <a:rPr lang="en-IN" dirty="0" smtClean="0"/>
              <a:t>Apparatus       Puller (bulky)</a:t>
            </a:r>
          </a:p>
          <a:p>
            <a:pPr marL="0" indent="0">
              <a:buNone/>
            </a:pPr>
            <a:r>
              <a:rPr lang="en-IN" dirty="0" smtClean="0"/>
              <a:t>Puller has 4 main parts : Furnace</a:t>
            </a:r>
          </a:p>
          <a:p>
            <a:pPr marL="0" indent="0">
              <a:buNone/>
            </a:pPr>
            <a:r>
              <a:rPr lang="en-IN" dirty="0" smtClean="0"/>
              <a:t>                                           Crystal Pulling Mechanism</a:t>
            </a:r>
          </a:p>
          <a:p>
            <a:pPr marL="0" indent="0">
              <a:buNone/>
            </a:pPr>
            <a:r>
              <a:rPr lang="en-IN" dirty="0" smtClean="0"/>
              <a:t>                                           Ambient Control</a:t>
            </a:r>
          </a:p>
          <a:p>
            <a:pPr marL="0" indent="0">
              <a:buNone/>
            </a:pPr>
            <a:r>
              <a:rPr lang="en-IN" dirty="0" smtClean="0"/>
              <a:t>                                           Control System</a:t>
            </a:r>
          </a:p>
          <a:p>
            <a:pPr marL="0" indent="0">
              <a:buNone/>
            </a:pPr>
            <a:endParaRPr lang="en-IN" dirty="0" smtClean="0"/>
          </a:p>
          <a:p>
            <a:endParaRPr lang="en-IN" dirty="0" smtClean="0"/>
          </a:p>
          <a:p>
            <a:endParaRPr lang="en-IN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504897" y="3138888"/>
            <a:ext cx="452927" cy="854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806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776" y="514350"/>
            <a:ext cx="7715250" cy="5529263"/>
          </a:xfrm>
        </p:spPr>
      </p:pic>
    </p:spTree>
    <p:extLst>
      <p:ext uri="{BB962C8B-B14F-4D97-AF65-F5344CB8AC3E}">
        <p14:creationId xmlns:p14="http://schemas.microsoft.com/office/powerpoint/2010/main" val="143288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080" y="3282474"/>
            <a:ext cx="1259840" cy="1437640"/>
          </a:xfrm>
        </p:spPr>
      </p:pic>
    </p:spTree>
    <p:extLst>
      <p:ext uri="{BB962C8B-B14F-4D97-AF65-F5344CB8AC3E}">
        <p14:creationId xmlns:p14="http://schemas.microsoft.com/office/powerpoint/2010/main" val="3130152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487" y="623887"/>
            <a:ext cx="5915025" cy="561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5101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015" y="319178"/>
            <a:ext cx="9963510" cy="628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1560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4565" y="189781"/>
            <a:ext cx="9592575" cy="6590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8953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CRYSTAL SHAPING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Single crystal </a:t>
            </a:r>
            <a:r>
              <a:rPr lang="en-IN" dirty="0" err="1" smtClean="0"/>
              <a:t>si</a:t>
            </a:r>
            <a:r>
              <a:rPr lang="en-IN" dirty="0" smtClean="0"/>
              <a:t> obtained after CZ and FZ process is called ingot.</a:t>
            </a:r>
          </a:p>
          <a:p>
            <a:r>
              <a:rPr lang="en-IN" dirty="0" smtClean="0"/>
              <a:t>Hard and brittle- for shaping a series of mechanical process are done.</a:t>
            </a:r>
          </a:p>
          <a:p>
            <a:r>
              <a:rPr lang="en-IN" dirty="0" smtClean="0"/>
              <a:t>material used for cutting and shaping is diamond.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893443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310" y="296114"/>
            <a:ext cx="10515600" cy="1325563"/>
          </a:xfrm>
        </p:spPr>
        <p:txBody>
          <a:bodyPr>
            <a:normAutofit/>
          </a:bodyPr>
          <a:lstStyle/>
          <a:p>
            <a:r>
              <a:rPr lang="en-IN" sz="3200" b="1" u="sng" dirty="0" smtClean="0"/>
              <a:t>Ingot trimming and slicing</a:t>
            </a:r>
            <a:br>
              <a:rPr lang="en-IN" sz="3200" b="1" u="sng" dirty="0" smtClean="0"/>
            </a:br>
            <a:endParaRPr lang="en-IN" sz="32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3310" y="1234939"/>
            <a:ext cx="10515600" cy="5174487"/>
          </a:xfrm>
        </p:spPr>
        <p:txBody>
          <a:bodyPr>
            <a:normAutofit fontScale="92500" lnSpcReduction="10000"/>
          </a:bodyPr>
          <a:lstStyle/>
          <a:p>
            <a:r>
              <a:rPr lang="en-IN" dirty="0" smtClean="0"/>
              <a:t>Seed and Tang ends of ingot are trimmed </a:t>
            </a:r>
          </a:p>
          <a:p>
            <a:r>
              <a:rPr lang="en-IN" dirty="0" smtClean="0">
                <a:solidFill>
                  <a:srgbClr val="FF0000"/>
                </a:solidFill>
              </a:rPr>
              <a:t>Grinded </a:t>
            </a:r>
            <a:r>
              <a:rPr lang="en-IN" dirty="0" smtClean="0"/>
              <a:t>the variation in diameter across the ingot length to have uniform diameter.</a:t>
            </a:r>
          </a:p>
          <a:p>
            <a:r>
              <a:rPr lang="en-IN" dirty="0" smtClean="0"/>
              <a:t>Small portion of </a:t>
            </a:r>
            <a:r>
              <a:rPr lang="en-IN" dirty="0" smtClean="0">
                <a:solidFill>
                  <a:srgbClr val="FF0000"/>
                </a:solidFill>
              </a:rPr>
              <a:t>curvature is made flat </a:t>
            </a:r>
            <a:r>
              <a:rPr lang="en-IN" dirty="0" smtClean="0"/>
              <a:t>for different orientation</a:t>
            </a:r>
          </a:p>
          <a:p>
            <a:r>
              <a:rPr lang="en-IN" dirty="0" smtClean="0"/>
              <a:t>Sliced using large diameter stainless saw blade with diamond edge</a:t>
            </a:r>
          </a:p>
          <a:p>
            <a:pPr marL="0" indent="0">
              <a:buNone/>
            </a:pPr>
            <a:r>
              <a:rPr lang="en-IN" u="sng" dirty="0" smtClean="0"/>
              <a:t>Wafer Polishing and cleaning</a:t>
            </a:r>
          </a:p>
          <a:p>
            <a:r>
              <a:rPr lang="en-IN" dirty="0" smtClean="0">
                <a:solidFill>
                  <a:srgbClr val="FF0000"/>
                </a:solidFill>
              </a:rPr>
              <a:t>Slicing</a:t>
            </a:r>
            <a:r>
              <a:rPr lang="en-IN" dirty="0" smtClean="0"/>
              <a:t>- surface and edge may get </a:t>
            </a:r>
            <a:r>
              <a:rPr lang="en-IN" dirty="0" smtClean="0">
                <a:solidFill>
                  <a:srgbClr val="FF0000"/>
                </a:solidFill>
              </a:rPr>
              <a:t>damaged</a:t>
            </a:r>
          </a:p>
          <a:p>
            <a:r>
              <a:rPr lang="en-IN" dirty="0" smtClean="0"/>
              <a:t>One side of wafer is given smooth polished finish </a:t>
            </a:r>
          </a:p>
          <a:p>
            <a:r>
              <a:rPr lang="en-IN" dirty="0" smtClean="0"/>
              <a:t>Other side is given a lapping operation to obtain acceptable degree of flatness and parallelism</a:t>
            </a:r>
          </a:p>
          <a:p>
            <a:r>
              <a:rPr lang="en-IN" dirty="0" smtClean="0"/>
              <a:t>Thoroughly cleaned and dried using chemicals.</a:t>
            </a:r>
          </a:p>
          <a:p>
            <a:r>
              <a:rPr lang="en-IN" dirty="0" err="1" smtClean="0"/>
              <a:t>Gettering</a:t>
            </a:r>
            <a:r>
              <a:rPr lang="en-IN" dirty="0" smtClean="0"/>
              <a:t> </a:t>
            </a:r>
          </a:p>
          <a:p>
            <a:endParaRPr lang="en-IN" dirty="0"/>
          </a:p>
          <a:p>
            <a:pPr marL="0" indent="0">
              <a:buNone/>
            </a:pPr>
            <a:endParaRPr lang="en-IN" u="sng" dirty="0" smtClean="0"/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57346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889" y="1204958"/>
            <a:ext cx="8400516" cy="3281584"/>
          </a:xfrm>
        </p:spPr>
      </p:pic>
      <p:sp>
        <p:nvSpPr>
          <p:cNvPr id="5" name="Rectangle 4"/>
          <p:cNvSpPr/>
          <p:nvPr/>
        </p:nvSpPr>
        <p:spPr>
          <a:xfrm>
            <a:off x="1565305" y="4855955"/>
            <a:ext cx="90613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>
                <a:solidFill>
                  <a:srgbClr val="333333"/>
                </a:solidFill>
                <a:latin typeface="Verdana" panose="020B0604030504040204" pitchFamily="34" charset="0"/>
              </a:rPr>
              <a:t>Single crystals have infinite periodicity, </a:t>
            </a:r>
            <a:r>
              <a:rPr lang="en-IN" dirty="0" err="1">
                <a:solidFill>
                  <a:srgbClr val="333333"/>
                </a:solidFill>
                <a:latin typeface="Verdana" panose="020B0604030504040204" pitchFamily="34" charset="0"/>
              </a:rPr>
              <a:t>polycrystals</a:t>
            </a:r>
            <a:r>
              <a:rPr lang="en-IN" dirty="0">
                <a:solidFill>
                  <a:srgbClr val="333333"/>
                </a:solidFill>
                <a:latin typeface="Verdana" panose="020B0604030504040204" pitchFamily="34" charset="0"/>
              </a:rPr>
              <a:t> have local periodicity, and amorphous solids (and liquids) have no long-range order.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6042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u="sng" dirty="0" smtClean="0"/>
              <a:t>Diffusion of impurities</a:t>
            </a:r>
            <a:endParaRPr lang="en-IN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To get </a:t>
            </a:r>
            <a:r>
              <a:rPr lang="en-IN" dirty="0" err="1" smtClean="0"/>
              <a:t>p/n</a:t>
            </a:r>
            <a:r>
              <a:rPr lang="en-IN" dirty="0" smtClean="0"/>
              <a:t> type </a:t>
            </a:r>
          </a:p>
          <a:p>
            <a:r>
              <a:rPr lang="en-IN" dirty="0" smtClean="0"/>
              <a:t>Si wafer--high temperature (1000-1200°c)--dopants are introduced-diffused on to wafer.</a:t>
            </a:r>
          </a:p>
          <a:p>
            <a:r>
              <a:rPr lang="en-IN" dirty="0" smtClean="0"/>
              <a:t>2 types : </a:t>
            </a:r>
          </a:p>
          <a:p>
            <a:pPr marL="0" indent="0">
              <a:buNone/>
            </a:pPr>
            <a:r>
              <a:rPr lang="en-IN" dirty="0" err="1" smtClean="0"/>
              <a:t>Substitutional</a:t>
            </a:r>
            <a:r>
              <a:rPr lang="en-IN" dirty="0" smtClean="0"/>
              <a:t> Diffusion</a:t>
            </a:r>
          </a:p>
          <a:p>
            <a:pPr marL="0" indent="0">
              <a:buNone/>
            </a:pPr>
            <a:r>
              <a:rPr lang="en-IN" dirty="0" smtClean="0"/>
              <a:t>Interstitial diffusion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588611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69343"/>
            <a:ext cx="10515600" cy="1121345"/>
          </a:xfrm>
        </p:spPr>
        <p:txBody>
          <a:bodyPr>
            <a:normAutofit fontScale="90000"/>
          </a:bodyPr>
          <a:lstStyle/>
          <a:p>
            <a:r>
              <a:rPr lang="en-IN" u="sng" dirty="0"/>
              <a:t>Interstitial diffusion</a:t>
            </a:r>
            <a:br>
              <a:rPr lang="en-IN" u="sng" dirty="0"/>
            </a:br>
            <a:endParaRPr lang="en-IN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Impurity atom move to </a:t>
            </a:r>
            <a:r>
              <a:rPr lang="en-IN" dirty="0"/>
              <a:t>Interstitial</a:t>
            </a:r>
            <a:r>
              <a:rPr lang="en-IN" dirty="0" smtClean="0"/>
              <a:t> voids in the lattice.</a:t>
            </a:r>
          </a:p>
          <a:p>
            <a:r>
              <a:rPr lang="en-IN" dirty="0" smtClean="0"/>
              <a:t>Impurity atom in void can move to neighbour void easily.</a:t>
            </a:r>
          </a:p>
          <a:p>
            <a:r>
              <a:rPr lang="en-IN" dirty="0" smtClean="0"/>
              <a:t>So diffusion rate is high.</a:t>
            </a:r>
          </a:p>
          <a:p>
            <a:r>
              <a:rPr lang="en-IN" dirty="0" err="1" smtClean="0"/>
              <a:t>Eg</a:t>
            </a:r>
            <a:r>
              <a:rPr lang="en-IN" dirty="0" smtClean="0"/>
              <a:t>:- </a:t>
            </a:r>
            <a:r>
              <a:rPr lang="en-IN" dirty="0" err="1" smtClean="0"/>
              <a:t>Cu,Ni</a:t>
            </a:r>
            <a:r>
              <a:rPr lang="en-IN" dirty="0" smtClean="0"/>
              <a:t> etc…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371397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31321"/>
            <a:ext cx="10515600" cy="1259367"/>
          </a:xfrm>
        </p:spPr>
        <p:txBody>
          <a:bodyPr>
            <a:normAutofit fontScale="90000"/>
          </a:bodyPr>
          <a:lstStyle/>
          <a:p>
            <a:r>
              <a:rPr lang="en-IN" u="sng" dirty="0" err="1"/>
              <a:t>Substitutional</a:t>
            </a:r>
            <a:r>
              <a:rPr lang="en-IN" u="sng" dirty="0"/>
              <a:t> Diffusion</a:t>
            </a:r>
            <a:br>
              <a:rPr lang="en-IN" u="sng" dirty="0"/>
            </a:br>
            <a:endParaRPr lang="en-IN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73192"/>
            <a:ext cx="10515600" cy="5003771"/>
          </a:xfrm>
        </p:spPr>
        <p:txBody>
          <a:bodyPr/>
          <a:lstStyle/>
          <a:p>
            <a:r>
              <a:rPr lang="en-IN" dirty="0" smtClean="0"/>
              <a:t>At </a:t>
            </a:r>
            <a:r>
              <a:rPr lang="en-IN" dirty="0" smtClean="0">
                <a:solidFill>
                  <a:srgbClr val="FF0000"/>
                </a:solidFill>
              </a:rPr>
              <a:t>high temp </a:t>
            </a:r>
            <a:r>
              <a:rPr lang="en-IN" dirty="0" smtClean="0"/>
              <a:t>Si move from their lattice site , leaving vacancies where impurity atoms can move </a:t>
            </a:r>
          </a:p>
          <a:p>
            <a:r>
              <a:rPr lang="en-IN" smtClean="0"/>
              <a:t>Si </a:t>
            </a:r>
            <a:r>
              <a:rPr lang="en-IN" dirty="0" smtClean="0"/>
              <a:t>atom is replaced by impurity atom</a:t>
            </a:r>
          </a:p>
          <a:p>
            <a:r>
              <a:rPr lang="en-IN" dirty="0" smtClean="0"/>
              <a:t>Impurity atom need to overcome energy barrier due to breaking of covalent bonds to move into a vacancy</a:t>
            </a:r>
          </a:p>
          <a:p>
            <a:r>
              <a:rPr lang="en-IN" dirty="0" err="1" smtClean="0"/>
              <a:t>Eg</a:t>
            </a:r>
            <a:r>
              <a:rPr lang="en-IN" dirty="0" smtClean="0"/>
              <a:t> : B,P </a:t>
            </a:r>
          </a:p>
          <a:p>
            <a:endParaRPr lang="en-IN" dirty="0" smtClean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712044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2143"/>
            <a:ext cx="10515600" cy="1578545"/>
          </a:xfrm>
        </p:spPr>
        <p:txBody>
          <a:bodyPr/>
          <a:lstStyle/>
          <a:p>
            <a:endParaRPr lang="en-IN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620" y="370936"/>
            <a:ext cx="9815422" cy="6159260"/>
          </a:xfrm>
        </p:spPr>
      </p:pic>
    </p:spTree>
    <p:extLst>
      <p:ext uri="{BB962C8B-B14F-4D97-AF65-F5344CB8AC3E}">
        <p14:creationId xmlns:p14="http://schemas.microsoft.com/office/powerpoint/2010/main" val="7323995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FACTORS AFFECTING DIFUSION RATE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Temperature </a:t>
            </a:r>
          </a:p>
          <a:p>
            <a:r>
              <a:rPr lang="en-IN" dirty="0" smtClean="0"/>
              <a:t>mechanism of </a:t>
            </a:r>
            <a:r>
              <a:rPr lang="en-IN" dirty="0"/>
              <a:t>d</a:t>
            </a:r>
            <a:r>
              <a:rPr lang="en-IN" dirty="0" smtClean="0"/>
              <a:t>iffusion</a:t>
            </a:r>
            <a:r>
              <a:rPr lang="en-IN" dirty="0"/>
              <a:t>.</a:t>
            </a:r>
            <a:endParaRPr lang="en-IN" dirty="0" smtClean="0"/>
          </a:p>
          <a:p>
            <a:r>
              <a:rPr lang="en-IN" dirty="0" smtClean="0"/>
              <a:t>Physical properties</a:t>
            </a:r>
          </a:p>
          <a:p>
            <a:r>
              <a:rPr lang="en-IN" dirty="0" smtClean="0"/>
              <a:t>Properties of lattice. </a:t>
            </a:r>
          </a:p>
          <a:p>
            <a:r>
              <a:rPr lang="en-IN" dirty="0" smtClean="0"/>
              <a:t>Concentration ingredient of impurity.</a:t>
            </a:r>
          </a:p>
          <a:p>
            <a:r>
              <a:rPr lang="en-IN" dirty="0" smtClean="0"/>
              <a:t>Semi-conductor geometry.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441943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026" name="Picture 2" descr="FICKâS FIRST LAW OF DIFFUSION&#10;â¢ Based on analogy between material transfer in a solution and heat&#10;transfer by conduction.&#10;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480" y="365125"/>
            <a:ext cx="9481315" cy="6285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91610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ICKâS SECOND LAW OF DIFFUSION&#10;ï¢ Law of conservation of matter: change in solute concentration per&#10;unit time= local decrea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994" y="205214"/>
            <a:ext cx="8706413" cy="653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85505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CKâS SECOND LAW OF DIFFUSION&#10;ï¢ Fickâs second law of diffusion is given as:&#10;Where, C = concentration of solute.&#10;D = diffu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816" y="147013"/>
            <a:ext cx="8595320" cy="6453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88378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IN" sz="4000" dirty="0" smtClean="0">
                <a:latin typeface="Arial Black" panose="020B0A04020102020204" pitchFamily="34" charset="0"/>
              </a:rPr>
              <a:t>OXIDATION</a:t>
            </a:r>
            <a:endParaRPr lang="en-IN" sz="4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4264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MyPc\Desktop\Schematic+cross+section+of+a+resistance-heated+oxidation+furnace.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366" y="177281"/>
            <a:ext cx="9862458" cy="62888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8764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Basic IC Fabrication steps</a:t>
            </a:r>
            <a:endParaRPr lang="en-IN" sz="36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 wafer preparation</a:t>
            </a:r>
          </a:p>
          <a:p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Diffusion of impurities</a:t>
            </a:r>
          </a:p>
          <a:p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Ion Implantation</a:t>
            </a:r>
          </a:p>
          <a:p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Oxidation</a:t>
            </a:r>
          </a:p>
          <a:p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Lithography</a:t>
            </a:r>
          </a:p>
          <a:p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Chemical Vapour Deposition</a:t>
            </a:r>
          </a:p>
          <a:p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Metallisation</a:t>
            </a:r>
          </a:p>
          <a:p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Packaging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23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u="sng" dirty="0"/>
              <a:t>Deal–Grove model</a:t>
            </a:r>
            <a:endParaRPr lang="en-IN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IN" b="1" dirty="0"/>
              <a:t>Deal–Grove model</a:t>
            </a:r>
            <a:r>
              <a:rPr lang="en-IN" dirty="0"/>
              <a:t> mathematically describes the growth of an </a:t>
            </a:r>
            <a:r>
              <a:rPr lang="en-IN" u="sng" dirty="0">
                <a:hlinkClick r:id="rId2" tooltip="Oxide"/>
              </a:rPr>
              <a:t>oxide</a:t>
            </a:r>
            <a:r>
              <a:rPr lang="en-IN" u="sng" dirty="0"/>
              <a:t> </a:t>
            </a:r>
            <a:r>
              <a:rPr lang="en-IN" dirty="0"/>
              <a:t>layer on the surface of a </a:t>
            </a:r>
            <a:r>
              <a:rPr lang="en-IN" dirty="0" smtClean="0"/>
              <a:t>material</a:t>
            </a:r>
          </a:p>
          <a:p>
            <a:pPr marL="0" indent="0">
              <a:buNone/>
            </a:pPr>
            <a:r>
              <a:rPr lang="en-IN" dirty="0"/>
              <a:t>M</a:t>
            </a:r>
            <a:r>
              <a:rPr lang="en-IN" dirty="0" smtClean="0"/>
              <a:t>odel </a:t>
            </a:r>
            <a:r>
              <a:rPr lang="en-IN" dirty="0"/>
              <a:t>assumes that </a:t>
            </a:r>
            <a:r>
              <a:rPr lang="en-IN" dirty="0">
                <a:hlinkClick r:id="rId3" tooltip="Redox"/>
              </a:rPr>
              <a:t>oxidation</a:t>
            </a:r>
            <a:r>
              <a:rPr lang="en-IN" dirty="0"/>
              <a:t> </a:t>
            </a:r>
            <a:r>
              <a:rPr lang="en-IN" dirty="0">
                <a:hlinkClick r:id="rId4" tooltip="Chemical reaction"/>
              </a:rPr>
              <a:t>reaction</a:t>
            </a:r>
            <a:r>
              <a:rPr lang="en-IN" dirty="0"/>
              <a:t> occurs at the interface between the oxide layer and the substrate </a:t>
            </a:r>
            <a:r>
              <a:rPr lang="en-IN" dirty="0" smtClean="0"/>
              <a:t>material</a:t>
            </a:r>
          </a:p>
          <a:p>
            <a:pPr marL="0" indent="0">
              <a:buNone/>
            </a:pPr>
            <a:r>
              <a:rPr lang="en-IN" dirty="0" smtClean="0"/>
              <a:t>Here </a:t>
            </a:r>
            <a:r>
              <a:rPr lang="en-IN" dirty="0"/>
              <a:t>the oxidizing species </a:t>
            </a:r>
            <a:r>
              <a:rPr lang="en-IN" dirty="0" smtClean="0"/>
              <a:t>:</a:t>
            </a:r>
          </a:p>
          <a:p>
            <a:pPr lvl="0"/>
            <a:r>
              <a:rPr lang="en-IN" dirty="0" smtClean="0"/>
              <a:t>Transported from the bulk of the gas phase to the gas-oxide interface with flux F1.</a:t>
            </a:r>
          </a:p>
          <a:p>
            <a:pPr lvl="0"/>
            <a:r>
              <a:rPr lang="en-IN" dirty="0" smtClean="0"/>
              <a:t>Transported across the existing oxide toward the silicon with flux F2.</a:t>
            </a:r>
          </a:p>
          <a:p>
            <a:pPr lvl="0"/>
            <a:r>
              <a:rPr lang="en-IN" dirty="0" smtClean="0"/>
              <a:t>React at the Si-SiO2 interface with the silicon with flux F3.</a:t>
            </a:r>
          </a:p>
          <a:p>
            <a:pPr marL="0" indent="0">
              <a:buNone/>
            </a:pPr>
            <a:endParaRPr lang="en-IN" dirty="0" smtClean="0"/>
          </a:p>
          <a:p>
            <a:pPr marL="0" indent="0">
              <a:buNone/>
            </a:pPr>
            <a:endParaRPr lang="en-I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3305" y="199231"/>
            <a:ext cx="2543175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7068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490" y="65314"/>
            <a:ext cx="10352689" cy="6679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433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656" y="118160"/>
            <a:ext cx="10785051" cy="6375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09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327" y="83975"/>
            <a:ext cx="9764548" cy="6670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6972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4866" y="142981"/>
            <a:ext cx="8871502" cy="659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6602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376" y="115972"/>
            <a:ext cx="10265143" cy="660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659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 wafer preparation</a:t>
            </a:r>
            <a:r>
              <a:rPr lang="en-IN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86968"/>
            <a:ext cx="10515600" cy="4689995"/>
          </a:xfrm>
        </p:spPr>
        <p:txBody>
          <a:bodyPr/>
          <a:lstStyle/>
          <a:p>
            <a:pPr marL="0" indent="0">
              <a:buNone/>
            </a:pP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Steps :-</a:t>
            </a:r>
          </a:p>
          <a:p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Generation of MGS from raw material</a:t>
            </a:r>
          </a:p>
          <a:p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Conversion of MGS to EGS</a:t>
            </a:r>
          </a:p>
          <a:p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Conversion of EGS to single crystal Si</a:t>
            </a:r>
          </a:p>
          <a:p>
            <a:pPr marL="0" indent="0">
              <a:buNone/>
            </a:pPr>
            <a:endParaRPr lang="en-I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Metallurgical-grade silicon (MGS) </a:t>
            </a:r>
            <a:endParaRPr lang="en-I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Electronic-grade silicon (EGS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 </a:t>
            </a:r>
          </a:p>
        </p:txBody>
      </p:sp>
    </p:spTree>
    <p:extLst>
      <p:ext uri="{BB962C8B-B14F-4D97-AF65-F5344CB8AC3E}">
        <p14:creationId xmlns:p14="http://schemas.microsoft.com/office/powerpoint/2010/main" val="288537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Generation of MGS from raw material</a:t>
            </a:r>
            <a:endParaRPr lang="en-IN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Quartzite (pure form of sand ,(</a:t>
            </a:r>
            <a:r>
              <a:rPr lang="en-I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SiO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₂)) &amp;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Carbon is taken in an arc furnace and heated at high temperature to produce MGS</a:t>
            </a:r>
          </a:p>
          <a:p>
            <a:endParaRPr lang="en-I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MGS is drawn off &amp; </a:t>
            </a:r>
          </a:p>
          <a:p>
            <a:pPr marL="0" indent="0">
              <a:buNone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solidifies at purity of 98%</a:t>
            </a:r>
          </a:p>
          <a:p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impurities present</a:t>
            </a:r>
          </a:p>
          <a:p>
            <a:pPr marL="0" indent="0">
              <a:buNone/>
            </a:pP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in MGS are </a:t>
            </a:r>
            <a:r>
              <a:rPr lang="en-IN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Fe, Al and C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6646" y="2864401"/>
            <a:ext cx="6417892" cy="6137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6976" y="3734512"/>
            <a:ext cx="4874513" cy="2999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40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4646" y="1362808"/>
            <a:ext cx="9135208" cy="5187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61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84213"/>
          </a:xfrm>
        </p:spPr>
        <p:txBody>
          <a:bodyPr>
            <a:normAutofit/>
          </a:bodyPr>
          <a:lstStyle/>
          <a:p>
            <a:pPr algn="ctr"/>
            <a:r>
              <a:rPr lang="en-IN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MGS to EGS Conversion</a:t>
            </a:r>
            <a:br>
              <a:rPr lang="en-IN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3600" u="sng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3880" y="1529698"/>
            <a:ext cx="8332150" cy="480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51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1026" name="Picture 2" descr="Related image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2" t="-4642" r="632" b="4642"/>
          <a:stretch/>
        </p:blipFill>
        <p:spPr bwMode="auto">
          <a:xfrm>
            <a:off x="3007407" y="164209"/>
            <a:ext cx="6024785" cy="6360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71858" y="1602116"/>
            <a:ext cx="1700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SiHCl</a:t>
            </a:r>
            <a:r>
              <a:rPr lang="en-I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₃, </a:t>
            </a:r>
            <a:r>
              <a:rPr lang="en-IN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SiCl</a:t>
            </a:r>
            <a:r>
              <a:rPr lang="en-I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₄</a:t>
            </a:r>
            <a:endParaRPr lang="en-IN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6494804" y="3016665"/>
            <a:ext cx="658026" cy="85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089449" y="2840545"/>
            <a:ext cx="1153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 (EGS)</a:t>
            </a:r>
            <a:endParaRPr lang="en-I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05425" y="6524625"/>
            <a:ext cx="714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err="1" smtClean="0"/>
              <a:t>HCl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4623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MGS to EGS Conversion</a:t>
            </a:r>
            <a:br>
              <a:rPr lang="en-IN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MGS is grounded to powdered form and is treated with anhydrous Hydrogen Chloride  (</a:t>
            </a:r>
            <a:r>
              <a:rPr lang="en-I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HCl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in a fluidized bed reactor at 300° C to form </a:t>
            </a:r>
            <a:r>
              <a:rPr lang="en-I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trichlorosilane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I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SiHCl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₃).</a:t>
            </a:r>
          </a:p>
          <a:p>
            <a:endParaRPr lang="en-I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SiHCl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₃        fractionally distilled and reduced by H₂ to obtain pure form.</a:t>
            </a:r>
          </a:p>
          <a:p>
            <a:endParaRPr lang="en-I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EGS is pure form of Si but it is polycrystalline. 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4636" y="3291884"/>
            <a:ext cx="5819686" cy="5793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92157" y="3396898"/>
            <a:ext cx="2709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i="1" dirty="0" smtClean="0"/>
              <a:t>+ Impurity Chlorides</a:t>
            </a:r>
            <a:endParaRPr lang="en-IN" sz="2000" i="1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264636" y="4341264"/>
            <a:ext cx="470018" cy="8545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2483" y="4938315"/>
            <a:ext cx="5939326" cy="504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63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1195</TotalTime>
  <Words>700</Words>
  <Application>Microsoft Office PowerPoint</Application>
  <PresentationFormat>Widescreen</PresentationFormat>
  <Paragraphs>111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Arial Black</vt:lpstr>
      <vt:lpstr>Calibri</vt:lpstr>
      <vt:lpstr>Calibri Light</vt:lpstr>
      <vt:lpstr>Times New Roman</vt:lpstr>
      <vt:lpstr>Verdana</vt:lpstr>
      <vt:lpstr>Office Theme</vt:lpstr>
      <vt:lpstr>VLSI</vt:lpstr>
      <vt:lpstr>PowerPoint Presentation</vt:lpstr>
      <vt:lpstr>Basic IC Fabrication steps</vt:lpstr>
      <vt:lpstr>Si wafer preparation </vt:lpstr>
      <vt:lpstr>1) Generation of MGS from raw material</vt:lpstr>
      <vt:lpstr>PowerPoint Presentation</vt:lpstr>
      <vt:lpstr>2) MGS to EGS Conversion </vt:lpstr>
      <vt:lpstr>PowerPoint Presentation</vt:lpstr>
      <vt:lpstr>MGS to EGS Conversion </vt:lpstr>
      <vt:lpstr>Defects in EGS :</vt:lpstr>
      <vt:lpstr>PowerPoint Presentation</vt:lpstr>
      <vt:lpstr>Conversion of EGS to single crystal Si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CRYSTAL SHAPING</vt:lpstr>
      <vt:lpstr>Ingot trimming and slicing </vt:lpstr>
      <vt:lpstr>Diffusion of impurities</vt:lpstr>
      <vt:lpstr>Interstitial diffusion </vt:lpstr>
      <vt:lpstr>Substitutional Diffusion </vt:lpstr>
      <vt:lpstr>PowerPoint Presentation</vt:lpstr>
      <vt:lpstr>FACTORS AFFECTING DIFUSION RATE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Deal–Grove model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80</cp:revision>
  <dcterms:created xsi:type="dcterms:W3CDTF">2019-02-01T14:32:38Z</dcterms:created>
  <dcterms:modified xsi:type="dcterms:W3CDTF">2019-08-16T04:00:11Z</dcterms:modified>
</cp:coreProperties>
</file>