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64" r:id="rId3"/>
    <p:sldId id="268" r:id="rId4"/>
    <p:sldId id="269" r:id="rId5"/>
    <p:sldId id="270" r:id="rId6"/>
    <p:sldId id="273" r:id="rId7"/>
    <p:sldId id="274" r:id="rId8"/>
    <p:sldId id="265" r:id="rId9"/>
    <p:sldId id="266" r:id="rId10"/>
    <p:sldId id="267" r:id="rId11"/>
    <p:sldId id="263" r:id="rId12"/>
    <p:sldId id="272" r:id="rId13"/>
    <p:sldId id="271" r:id="rId14"/>
    <p:sldId id="257" r:id="rId15"/>
    <p:sldId id="258" r:id="rId16"/>
    <p:sldId id="298" r:id="rId17"/>
    <p:sldId id="299" r:id="rId18"/>
    <p:sldId id="259" r:id="rId19"/>
    <p:sldId id="289" r:id="rId20"/>
    <p:sldId id="261" r:id="rId21"/>
    <p:sldId id="260" r:id="rId22"/>
    <p:sldId id="297" r:id="rId23"/>
    <p:sldId id="290" r:id="rId24"/>
    <p:sldId id="294" r:id="rId25"/>
    <p:sldId id="293" r:id="rId26"/>
    <p:sldId id="296" r:id="rId27"/>
    <p:sldId id="292" r:id="rId28"/>
    <p:sldId id="295" r:id="rId29"/>
    <p:sldId id="262" r:id="rId30"/>
    <p:sldId id="309" r:id="rId31"/>
    <p:sldId id="300" r:id="rId32"/>
    <p:sldId id="301" r:id="rId33"/>
    <p:sldId id="302" r:id="rId34"/>
    <p:sldId id="304" r:id="rId35"/>
    <p:sldId id="305" r:id="rId36"/>
    <p:sldId id="303" r:id="rId37"/>
    <p:sldId id="306" r:id="rId38"/>
    <p:sldId id="307" r:id="rId39"/>
    <p:sldId id="308" r:id="rId40"/>
    <p:sldId id="310" r:id="rId41"/>
    <p:sldId id="311" r:id="rId42"/>
    <p:sldId id="312" r:id="rId43"/>
    <p:sldId id="313" r:id="rId44"/>
    <p:sldId id="328" r:id="rId45"/>
    <p:sldId id="329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3" r:id="rId56"/>
    <p:sldId id="324" r:id="rId57"/>
    <p:sldId id="325" r:id="rId58"/>
    <p:sldId id="326" r:id="rId59"/>
    <p:sldId id="327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ADB2-34A3-4DAA-ADC3-74D3D46245B8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E8B25-20C2-4521-85AD-C175D8C46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13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E8B25-20C2-4521-85AD-C175D8C469A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078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97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Computer system of an aircraft</a:t>
            </a:r>
          </a:p>
          <a:p>
            <a:r>
              <a:rPr lang="en-US" dirty="0" smtClean="0"/>
              <a:t>Internet and multimedia applications</a:t>
            </a:r>
          </a:p>
          <a:p>
            <a:pPr lvl="1"/>
            <a:r>
              <a:rPr lang="en-US" dirty="0" smtClean="0"/>
              <a:t>Video conferencing</a:t>
            </a:r>
          </a:p>
          <a:p>
            <a:pPr lvl="1"/>
            <a:r>
              <a:rPr lang="en-US" dirty="0" smtClean="0"/>
              <a:t>Multimedia telecast</a:t>
            </a:r>
          </a:p>
          <a:p>
            <a:r>
              <a:rPr lang="en-US" dirty="0" smtClean="0"/>
              <a:t>Consumer Electronics</a:t>
            </a:r>
          </a:p>
          <a:p>
            <a:r>
              <a:rPr lang="en-US" dirty="0" smtClean="0"/>
              <a:t>Defense applications</a:t>
            </a:r>
          </a:p>
          <a:p>
            <a:pPr lvl="1"/>
            <a:r>
              <a:rPr lang="en-US" dirty="0" smtClean="0"/>
              <a:t>Missile guidance system</a:t>
            </a:r>
          </a:p>
          <a:p>
            <a:r>
              <a:rPr lang="en-US" dirty="0" smtClean="0"/>
              <a:t>Medical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8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of real time control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2152650"/>
            <a:ext cx="701992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7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conditioning units</a:t>
            </a:r>
          </a:p>
          <a:p>
            <a:pPr lvl="1"/>
            <a:r>
              <a:rPr lang="en-US" dirty="0" smtClean="0"/>
              <a:t>Voltage amplification</a:t>
            </a:r>
          </a:p>
          <a:p>
            <a:pPr lvl="1"/>
            <a:r>
              <a:rPr lang="en-US" dirty="0" smtClean="0"/>
              <a:t>Voltage level shifting</a:t>
            </a:r>
          </a:p>
          <a:p>
            <a:pPr lvl="1"/>
            <a:r>
              <a:rPr lang="en-US" dirty="0" smtClean="0"/>
              <a:t>Frequency range shifting and filtering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20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and software layer of a computer controlled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8" y="2009775"/>
            <a:ext cx="743902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3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VxWorks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Proprietary software developed by </a:t>
            </a:r>
            <a:r>
              <a:rPr lang="en-US" dirty="0" err="1" smtClean="0"/>
              <a:t>WindRiver</a:t>
            </a:r>
            <a:r>
              <a:rPr lang="en-US" dirty="0" smtClean="0"/>
              <a:t> systems</a:t>
            </a:r>
          </a:p>
          <a:p>
            <a:r>
              <a:rPr lang="en-US" dirty="0" smtClean="0"/>
              <a:t>Supports Intel, ARM architecture</a:t>
            </a:r>
          </a:p>
          <a:p>
            <a:r>
              <a:rPr lang="en-US" dirty="0" smtClean="0"/>
              <a:t>Supports most POSIX-RT functionalities</a:t>
            </a:r>
          </a:p>
          <a:p>
            <a:r>
              <a:rPr lang="en-US" dirty="0" smtClean="0"/>
              <a:t>IDE – Tornado</a:t>
            </a:r>
          </a:p>
          <a:p>
            <a:r>
              <a:rPr lang="en-US" dirty="0" smtClean="0"/>
              <a:t>Applications</a:t>
            </a:r>
          </a:p>
          <a:p>
            <a:pPr lvl="2"/>
            <a:r>
              <a:rPr lang="en-US" dirty="0" smtClean="0"/>
              <a:t>Aerospace</a:t>
            </a:r>
          </a:p>
          <a:p>
            <a:pPr lvl="2"/>
            <a:r>
              <a:rPr lang="en-US" dirty="0" smtClean="0"/>
              <a:t>Defense</a:t>
            </a:r>
          </a:p>
          <a:p>
            <a:pPr lvl="2"/>
            <a:r>
              <a:rPr lang="en-US" dirty="0" smtClean="0"/>
              <a:t>Medical devices</a:t>
            </a:r>
          </a:p>
          <a:p>
            <a:pPr lvl="2"/>
            <a:r>
              <a:rPr lang="en-US" dirty="0" smtClean="0"/>
              <a:t>Robotics</a:t>
            </a:r>
          </a:p>
          <a:p>
            <a:pPr lvl="2"/>
            <a:r>
              <a:rPr lang="en-US" dirty="0" smtClean="0"/>
              <a:t>Consumer electronics</a:t>
            </a:r>
          </a:p>
          <a:p>
            <a:pPr lvl="2"/>
            <a:r>
              <a:rPr lang="en-US" dirty="0" err="1" smtClean="0"/>
              <a:t>Automotives</a:t>
            </a:r>
            <a:endParaRPr lang="en-US" dirty="0" smtClean="0"/>
          </a:p>
          <a:p>
            <a:pPr lvl="2"/>
            <a:r>
              <a:rPr lang="en-US" dirty="0" smtClean="0"/>
              <a:t>Space missions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32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of </a:t>
            </a:r>
            <a:r>
              <a:rPr lang="en-US" dirty="0" err="1" smtClean="0"/>
              <a:t>VxWorks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High-Performance Real-time Kernel </a:t>
            </a:r>
            <a:r>
              <a:rPr lang="en-US" dirty="0" smtClean="0"/>
              <a:t>Facilities</a:t>
            </a:r>
          </a:p>
          <a:p>
            <a:pPr lvl="2"/>
            <a:r>
              <a:rPr lang="en-US" dirty="0" smtClean="0"/>
              <a:t>Kernel – Wind </a:t>
            </a:r>
          </a:p>
          <a:p>
            <a:pPr lvl="2"/>
            <a:r>
              <a:rPr lang="en-US" dirty="0" smtClean="0"/>
              <a:t>Preemptive priority scheduling</a:t>
            </a:r>
          </a:p>
          <a:p>
            <a:pPr lvl="2"/>
            <a:r>
              <a:rPr lang="en-US" dirty="0" err="1" smtClean="0"/>
              <a:t>Intertask</a:t>
            </a:r>
            <a:r>
              <a:rPr lang="en-US" dirty="0" smtClean="0"/>
              <a:t> synchronization and communication facilities</a:t>
            </a:r>
          </a:p>
          <a:p>
            <a:pPr lvl="2"/>
            <a:r>
              <a:rPr lang="en-US" dirty="0" smtClean="0"/>
              <a:t>Interrupt handling, Watchdog timers, Memory management	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6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POSIX (Portable OS Interface) Compatibility</a:t>
            </a:r>
          </a:p>
          <a:p>
            <a:pPr lvl="1"/>
            <a:r>
              <a:rPr lang="en-US" dirty="0"/>
              <a:t>POSIX standard for real time applications (1003.1b)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main requirements of the </a:t>
            </a:r>
            <a:r>
              <a:rPr lang="en-US" dirty="0" smtClean="0"/>
              <a:t>POSIX-RT</a:t>
            </a:r>
          </a:p>
          <a:p>
            <a:pPr lvl="1"/>
            <a:r>
              <a:rPr lang="en-US" b="1" dirty="0" smtClean="0"/>
              <a:t>Execution </a:t>
            </a:r>
            <a:r>
              <a:rPr lang="en-US" b="1" dirty="0"/>
              <a:t>scheduling: </a:t>
            </a:r>
            <a:r>
              <a:rPr lang="en-US" dirty="0" smtClean="0"/>
              <a:t>Must </a:t>
            </a:r>
            <a:r>
              <a:rPr lang="en-US" dirty="0"/>
              <a:t>provide support for real-time (static) priorities. </a:t>
            </a:r>
            <a:endParaRPr lang="en-US" dirty="0" smtClean="0"/>
          </a:p>
          <a:p>
            <a:pPr lvl="1"/>
            <a:r>
              <a:rPr lang="en-US" b="1" dirty="0" smtClean="0"/>
              <a:t>Performance </a:t>
            </a:r>
            <a:r>
              <a:rPr lang="en-US" b="1" dirty="0"/>
              <a:t>requirements on system calls: </a:t>
            </a:r>
            <a:r>
              <a:rPr lang="en-US" dirty="0"/>
              <a:t>It specifies the worst case execution times required for most real-time operating services. </a:t>
            </a:r>
            <a:endParaRPr lang="en-US" dirty="0" smtClean="0"/>
          </a:p>
          <a:p>
            <a:pPr lvl="1"/>
            <a:r>
              <a:rPr lang="en-US" b="1" dirty="0" smtClean="0"/>
              <a:t>Priority </a:t>
            </a:r>
            <a:r>
              <a:rPr lang="en-US" b="1" dirty="0"/>
              <a:t>levels: </a:t>
            </a:r>
            <a:r>
              <a:rPr lang="en-US" dirty="0"/>
              <a:t>The number of priority levels supported should be at least 32. </a:t>
            </a:r>
          </a:p>
          <a:p>
            <a:pPr lvl="1"/>
            <a:r>
              <a:rPr lang="en-US" b="1" dirty="0" smtClean="0"/>
              <a:t>Timers</a:t>
            </a:r>
            <a:r>
              <a:rPr lang="en-US" b="1" dirty="0"/>
              <a:t>: </a:t>
            </a:r>
            <a:r>
              <a:rPr lang="en-US" dirty="0"/>
              <a:t>Periodic and one shot timers (also called watch dog timer) should be supported. </a:t>
            </a:r>
            <a:endParaRPr lang="en-US" dirty="0" smtClean="0"/>
          </a:p>
          <a:p>
            <a:pPr lvl="1"/>
            <a:r>
              <a:rPr lang="en-US" b="1" dirty="0"/>
              <a:t>Multithreading </a:t>
            </a:r>
            <a:r>
              <a:rPr lang="en-US" b="1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80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Real-time </a:t>
            </a:r>
            <a:r>
              <a:rPr lang="en-US" b="1" dirty="0"/>
              <a:t>files: </a:t>
            </a:r>
            <a:endParaRPr lang="en-US" b="1" dirty="0" smtClean="0"/>
          </a:p>
          <a:p>
            <a:pPr lvl="1"/>
            <a:r>
              <a:rPr lang="en-US" dirty="0" smtClean="0"/>
              <a:t>Real-time </a:t>
            </a:r>
            <a:r>
              <a:rPr lang="en-US" dirty="0"/>
              <a:t>file system should be supported.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real-time file system can pre-allocate storage for files and should be able to store file blocks contiguously on the disk. </a:t>
            </a:r>
            <a:endParaRPr lang="en-US" dirty="0" smtClean="0"/>
          </a:p>
          <a:p>
            <a:pPr lvl="1"/>
            <a:r>
              <a:rPr lang="en-US" dirty="0" smtClean="0"/>
              <a:t>This </a:t>
            </a:r>
            <a:r>
              <a:rPr lang="en-US" dirty="0"/>
              <a:t>enables to have predictable delay in file access in virtual memory system. </a:t>
            </a:r>
          </a:p>
          <a:p>
            <a:endParaRPr lang="en-US" b="1" dirty="0" smtClean="0"/>
          </a:p>
          <a:p>
            <a:r>
              <a:rPr lang="en-US" b="1" dirty="0" smtClean="0"/>
              <a:t>Memory </a:t>
            </a:r>
            <a:r>
              <a:rPr lang="en-US" b="1" dirty="0"/>
              <a:t>locking: </a:t>
            </a:r>
            <a:r>
              <a:rPr lang="en-US" dirty="0"/>
              <a:t>Memory locking should be supported.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mlockall</a:t>
            </a:r>
            <a:r>
              <a:rPr lang="en-US" dirty="0"/>
              <a:t>() </a:t>
            </a:r>
            <a:r>
              <a:rPr lang="en-US" dirty="0" smtClean="0"/>
              <a:t>- to </a:t>
            </a:r>
            <a:r>
              <a:rPr lang="en-US" dirty="0"/>
              <a:t>lock all pages of a </a:t>
            </a:r>
            <a:r>
              <a:rPr lang="en-US" dirty="0" smtClean="0"/>
              <a:t>process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mlock</a:t>
            </a:r>
            <a:r>
              <a:rPr lang="en-US" dirty="0"/>
              <a:t>() </a:t>
            </a:r>
            <a:r>
              <a:rPr lang="en-US" dirty="0" smtClean="0"/>
              <a:t>- to </a:t>
            </a:r>
            <a:r>
              <a:rPr lang="en-US" dirty="0"/>
              <a:t>lock a range of </a:t>
            </a:r>
            <a:r>
              <a:rPr lang="en-US" dirty="0" smtClean="0"/>
              <a:t>pages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mlockpage</a:t>
            </a:r>
            <a:r>
              <a:rPr lang="en-US" dirty="0"/>
              <a:t>() </a:t>
            </a:r>
            <a:r>
              <a:rPr lang="en-US" dirty="0" smtClean="0"/>
              <a:t>- to </a:t>
            </a:r>
            <a:r>
              <a:rPr lang="en-US" dirty="0"/>
              <a:t>lock only the current </a:t>
            </a:r>
            <a:r>
              <a:rPr lang="en-US" dirty="0" smtClean="0"/>
              <a:t>page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munlockall</a:t>
            </a:r>
            <a:r>
              <a:rPr lang="en-US" dirty="0"/>
              <a:t>(), </a:t>
            </a:r>
            <a:r>
              <a:rPr lang="en-US" dirty="0" err="1"/>
              <a:t>munlock</a:t>
            </a:r>
            <a:r>
              <a:rPr lang="en-US" dirty="0"/>
              <a:t>(), and </a:t>
            </a:r>
            <a:r>
              <a:rPr lang="en-US" dirty="0" err="1" smtClean="0"/>
              <a:t>munlockpage</a:t>
            </a:r>
            <a:r>
              <a:rPr lang="en-US" dirty="0" smtClean="0"/>
              <a:t>().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I/O </a:t>
            </a:r>
            <a:r>
              <a:rPr lang="en-US" dirty="0" smtClean="0"/>
              <a:t>System</a:t>
            </a:r>
          </a:p>
          <a:p>
            <a:pPr lvl="2"/>
            <a:r>
              <a:rPr lang="en-US" dirty="0" smtClean="0"/>
              <a:t>Supports fast and flexible ANSI C compatible I/O system including UNIX standard buffered I/O and POSIX standard asynchronous I/O</a:t>
            </a:r>
          </a:p>
          <a:p>
            <a:pPr lvl="1"/>
            <a:r>
              <a:rPr lang="en-US" dirty="0"/>
              <a:t>7 basic I/O routines</a:t>
            </a:r>
          </a:p>
          <a:p>
            <a:pPr marL="914400" lvl="2" indent="0">
              <a:buNone/>
            </a:pPr>
            <a:r>
              <a:rPr lang="en-US" i="1" dirty="0" err="1"/>
              <a:t>creat</a:t>
            </a:r>
            <a:r>
              <a:rPr lang="en-US" i="1" dirty="0"/>
              <a:t>() - creates a file		</a:t>
            </a:r>
          </a:p>
          <a:p>
            <a:pPr marL="914400" lvl="2" indent="0">
              <a:buNone/>
            </a:pPr>
            <a:r>
              <a:rPr lang="en-US" i="1" dirty="0"/>
              <a:t>remove() – remove a file	</a:t>
            </a:r>
          </a:p>
          <a:p>
            <a:pPr marL="914400" lvl="2" indent="0">
              <a:buNone/>
            </a:pPr>
            <a:r>
              <a:rPr lang="en-US" i="1" dirty="0"/>
              <a:t>open() – open a file</a:t>
            </a:r>
          </a:p>
          <a:p>
            <a:pPr marL="914400" lvl="2" indent="0">
              <a:buNone/>
            </a:pPr>
            <a:r>
              <a:rPr lang="en-US" i="1" dirty="0"/>
              <a:t>close() – close a file</a:t>
            </a:r>
          </a:p>
          <a:p>
            <a:pPr marL="914400" lvl="2" indent="0">
              <a:buNone/>
            </a:pPr>
            <a:r>
              <a:rPr lang="en-US" i="1" dirty="0"/>
              <a:t>read() – read from a file</a:t>
            </a:r>
          </a:p>
          <a:p>
            <a:pPr marL="914400" lvl="2" indent="0">
              <a:buNone/>
            </a:pPr>
            <a:r>
              <a:rPr lang="en-US" i="1" dirty="0"/>
              <a:t>write() – write to a file</a:t>
            </a:r>
          </a:p>
          <a:p>
            <a:pPr marL="914400" lvl="2" indent="0">
              <a:buNone/>
            </a:pPr>
            <a:r>
              <a:rPr lang="en-US" i="1" dirty="0" err="1"/>
              <a:t>ioctl</a:t>
            </a:r>
            <a:r>
              <a:rPr lang="en-US" i="1" dirty="0"/>
              <a:t>() – I/O control function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53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supports ANSI C compatible routines</a:t>
            </a:r>
          </a:p>
          <a:p>
            <a:pPr marL="914400" lvl="2" indent="0">
              <a:buNone/>
            </a:pPr>
            <a:r>
              <a:rPr lang="en-US" i="1" dirty="0" err="1" smtClean="0"/>
              <a:t>fopen</a:t>
            </a:r>
            <a:r>
              <a:rPr lang="en-US" i="1" dirty="0" smtClean="0"/>
              <a:t>()</a:t>
            </a:r>
          </a:p>
          <a:p>
            <a:pPr marL="914400" lvl="2" indent="0">
              <a:buNone/>
            </a:pPr>
            <a:r>
              <a:rPr lang="en-US" i="1" dirty="0" err="1" smtClean="0"/>
              <a:t>fclose</a:t>
            </a:r>
            <a:r>
              <a:rPr lang="en-US" i="1" dirty="0" smtClean="0"/>
              <a:t>()</a:t>
            </a:r>
          </a:p>
          <a:p>
            <a:pPr marL="914400" lvl="2" indent="0">
              <a:buNone/>
            </a:pPr>
            <a:r>
              <a:rPr lang="en-US" i="1" dirty="0" err="1" smtClean="0"/>
              <a:t>fread</a:t>
            </a:r>
            <a:r>
              <a:rPr lang="en-US" i="1" dirty="0" smtClean="0"/>
              <a:t>()</a:t>
            </a:r>
          </a:p>
          <a:p>
            <a:pPr marL="914400" lvl="2" indent="0">
              <a:buNone/>
            </a:pPr>
            <a:r>
              <a:rPr lang="en-US" i="1" dirty="0" err="1" smtClean="0"/>
              <a:t>fwrite</a:t>
            </a:r>
            <a:r>
              <a:rPr lang="en-US" i="1" dirty="0" smtClean="0"/>
              <a:t>()</a:t>
            </a:r>
          </a:p>
          <a:p>
            <a:pPr marL="914400" lvl="2" indent="0">
              <a:buNone/>
            </a:pPr>
            <a:r>
              <a:rPr lang="en-US" i="1" dirty="0" err="1" smtClean="0"/>
              <a:t>getc</a:t>
            </a:r>
            <a:r>
              <a:rPr lang="en-US" i="1" dirty="0" smtClean="0"/>
              <a:t>()</a:t>
            </a:r>
          </a:p>
          <a:p>
            <a:pPr marL="914400" lvl="2" indent="0">
              <a:buNone/>
            </a:pPr>
            <a:r>
              <a:rPr lang="en-US" i="1" dirty="0" err="1" smtClean="0"/>
              <a:t>putc</a:t>
            </a:r>
            <a:r>
              <a:rPr lang="en-US" i="1" dirty="0" smtClean="0"/>
              <a:t>()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8083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system is called a real-time system, when </a:t>
            </a:r>
            <a:r>
              <a:rPr lang="en-US" dirty="0" smtClean="0"/>
              <a:t>we need </a:t>
            </a:r>
            <a:r>
              <a:rPr lang="en-US" dirty="0"/>
              <a:t>quantitative </a:t>
            </a:r>
            <a:r>
              <a:rPr lang="en-US" dirty="0" smtClean="0"/>
              <a:t>expression </a:t>
            </a:r>
            <a:r>
              <a:rPr lang="en-US" dirty="0"/>
              <a:t>of time (</a:t>
            </a:r>
            <a:r>
              <a:rPr lang="en-US" dirty="0" smtClean="0"/>
              <a:t>i.e. real-time</a:t>
            </a:r>
            <a:r>
              <a:rPr lang="en-US" dirty="0"/>
              <a:t>) to describe the behavior of the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4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Local File Systems</a:t>
            </a:r>
          </a:p>
          <a:p>
            <a:pPr lvl="2"/>
            <a:r>
              <a:rPr lang="en-US" dirty="0"/>
              <a:t>Supports fast file system for real time applications</a:t>
            </a:r>
          </a:p>
          <a:p>
            <a:pPr lvl="2"/>
            <a:r>
              <a:rPr lang="en-US" dirty="0"/>
              <a:t>Compatible with MS DOS</a:t>
            </a:r>
          </a:p>
          <a:p>
            <a:endParaRPr lang="en-US" dirty="0" smtClean="0"/>
          </a:p>
          <a:p>
            <a:r>
              <a:rPr lang="en-US" dirty="0" smtClean="0"/>
              <a:t>C</a:t>
            </a:r>
            <a:r>
              <a:rPr lang="en-US" dirty="0"/>
              <a:t>++ Development </a:t>
            </a:r>
            <a:r>
              <a:rPr lang="en-US" dirty="0" smtClean="0"/>
              <a:t>Support</a:t>
            </a:r>
          </a:p>
          <a:p>
            <a:endParaRPr lang="en-US" dirty="0"/>
          </a:p>
          <a:p>
            <a:r>
              <a:rPr lang="en-US" dirty="0"/>
              <a:t>Shared-Memory </a:t>
            </a:r>
            <a:r>
              <a:rPr lang="en-US" dirty="0" smtClean="0"/>
              <a:t>Objects</a:t>
            </a:r>
            <a:endParaRPr lang="en-US" dirty="0"/>
          </a:p>
          <a:p>
            <a:pPr lvl="2"/>
            <a:r>
              <a:rPr lang="en-US" dirty="0" smtClean="0"/>
              <a:t>Provides facilities for sharing semaphores, message queues, and memory region between tasks on different processors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Virtual Memory	</a:t>
            </a:r>
            <a:endParaRPr lang="en-US" dirty="0"/>
          </a:p>
          <a:p>
            <a:r>
              <a:rPr lang="en-US" dirty="0" smtClean="0"/>
              <a:t>Utility libraries</a:t>
            </a:r>
          </a:p>
          <a:p>
            <a:pPr lvl="1"/>
            <a:r>
              <a:rPr lang="en-US" dirty="0" err="1" smtClean="0"/>
              <a:t>Vxworks</a:t>
            </a:r>
            <a:r>
              <a:rPr lang="en-US" dirty="0" smtClean="0"/>
              <a:t> supports a large set of utility routines</a:t>
            </a:r>
          </a:p>
          <a:p>
            <a:pPr lvl="2"/>
            <a:r>
              <a:rPr lang="en-US" dirty="0" smtClean="0"/>
              <a:t>Interrupt handling</a:t>
            </a:r>
          </a:p>
          <a:p>
            <a:pPr lvl="2"/>
            <a:r>
              <a:rPr lang="en-US" dirty="0" smtClean="0"/>
              <a:t>Watchdog timers</a:t>
            </a:r>
          </a:p>
          <a:p>
            <a:pPr lvl="2"/>
            <a:r>
              <a:rPr lang="en-US" dirty="0" smtClean="0"/>
              <a:t>Message logging</a:t>
            </a:r>
          </a:p>
          <a:p>
            <a:pPr lvl="2"/>
            <a:r>
              <a:rPr lang="en-US" dirty="0" smtClean="0"/>
              <a:t>String formatting and scanning</a:t>
            </a:r>
          </a:p>
          <a:p>
            <a:pPr lvl="2"/>
            <a:r>
              <a:rPr lang="en-US" dirty="0" smtClean="0"/>
              <a:t>Memory allocation</a:t>
            </a:r>
          </a:p>
          <a:p>
            <a:pPr lvl="2"/>
            <a:r>
              <a:rPr lang="en-US" dirty="0" smtClean="0"/>
              <a:t>Linear and ring buffer manipulations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5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Performance evaluation tools</a:t>
            </a:r>
          </a:p>
          <a:p>
            <a:pPr lvl="1"/>
            <a:r>
              <a:rPr lang="en-US" dirty="0"/>
              <a:t>Utilities to show CPU utilization percentage by task</a:t>
            </a:r>
          </a:p>
          <a:p>
            <a:r>
              <a:rPr lang="en-US" dirty="0"/>
              <a:t>Target agent</a:t>
            </a:r>
          </a:p>
          <a:p>
            <a:pPr lvl="1"/>
            <a:r>
              <a:rPr lang="en-US" dirty="0"/>
              <a:t>Remote debugging of </a:t>
            </a:r>
            <a:r>
              <a:rPr lang="en-US" dirty="0" smtClean="0"/>
              <a:t>applications</a:t>
            </a:r>
          </a:p>
          <a:p>
            <a:r>
              <a:rPr lang="en-US" dirty="0" err="1" smtClean="0"/>
              <a:t>Vxworks</a:t>
            </a:r>
            <a:r>
              <a:rPr lang="en-US" dirty="0" smtClean="0"/>
              <a:t> Simulator (</a:t>
            </a:r>
            <a:r>
              <a:rPr lang="en-US" dirty="0" err="1" smtClean="0"/>
              <a:t>VxSim</a:t>
            </a:r>
            <a:r>
              <a:rPr lang="en-US" dirty="0" smtClean="0"/>
              <a:t>) and Logic analyzer (</a:t>
            </a:r>
            <a:r>
              <a:rPr lang="en-US" dirty="0" err="1" smtClean="0"/>
              <a:t>WindView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VxSim</a:t>
            </a:r>
            <a:r>
              <a:rPr lang="en-US" dirty="0" smtClean="0"/>
              <a:t> simulates a target for use as a prototyping and testing environment</a:t>
            </a:r>
          </a:p>
          <a:p>
            <a:pPr lvl="1"/>
            <a:r>
              <a:rPr lang="en-US" dirty="0" err="1" smtClean="0"/>
              <a:t>WindView</a:t>
            </a:r>
            <a:r>
              <a:rPr lang="en-US" dirty="0" smtClean="0"/>
              <a:t> provides advanced debugging tools for the simulator environment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8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support packages (BSP)</a:t>
            </a:r>
          </a:p>
          <a:p>
            <a:pPr lvl="1"/>
            <a:r>
              <a:rPr lang="en-US" dirty="0" smtClean="0"/>
              <a:t>Available for a variety of boards</a:t>
            </a:r>
          </a:p>
          <a:p>
            <a:pPr lvl="1"/>
            <a:r>
              <a:rPr lang="en-US" dirty="0" smtClean="0"/>
              <a:t>Provides routines for hardware initialization, interrupt setup, timers, memory mapping etc.</a:t>
            </a:r>
          </a:p>
          <a:p>
            <a:r>
              <a:rPr lang="en-US" dirty="0" smtClean="0"/>
              <a:t>Network facilities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875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Multitasking</a:t>
            </a:r>
          </a:p>
          <a:p>
            <a:pPr lvl="1"/>
            <a:r>
              <a:rPr lang="en-US" dirty="0" smtClean="0"/>
              <a:t>Allows a real time application to be constructed as a set of independent tasks, each with its own thread of execution and set of system resources</a:t>
            </a:r>
          </a:p>
          <a:p>
            <a:pPr lvl="1"/>
            <a:r>
              <a:rPr lang="en-US" dirty="0" err="1" smtClean="0"/>
              <a:t>Intertask</a:t>
            </a:r>
            <a:r>
              <a:rPr lang="en-US" dirty="0" smtClean="0"/>
              <a:t> communication: co-ordination, synchronization and communication between these tasks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78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state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19350"/>
            <a:ext cx="65532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5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943100"/>
            <a:ext cx="73437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6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Intertask</a:t>
            </a:r>
            <a:r>
              <a:rPr lang="en-US" dirty="0" smtClean="0"/>
              <a:t>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Supports a rich set of </a:t>
            </a:r>
            <a:r>
              <a:rPr lang="en-US" dirty="0" err="1" smtClean="0"/>
              <a:t>intertask</a:t>
            </a:r>
            <a:r>
              <a:rPr lang="en-US" dirty="0"/>
              <a:t> </a:t>
            </a:r>
            <a:r>
              <a:rPr lang="en-US" dirty="0" smtClean="0"/>
              <a:t>communication mechanism</a:t>
            </a:r>
          </a:p>
          <a:p>
            <a:pPr lvl="2"/>
            <a:r>
              <a:rPr lang="en-US" dirty="0" smtClean="0"/>
              <a:t>Shared memory: for simple sharing of data</a:t>
            </a:r>
          </a:p>
          <a:p>
            <a:pPr lvl="2"/>
            <a:r>
              <a:rPr lang="en-US" dirty="0" smtClean="0"/>
              <a:t>Semaphore: for basic mutual exclusion and synchronization</a:t>
            </a:r>
          </a:p>
          <a:p>
            <a:pPr lvl="2"/>
            <a:r>
              <a:rPr lang="en-US" dirty="0" smtClean="0"/>
              <a:t>Message queues and pipes: for </a:t>
            </a:r>
            <a:r>
              <a:rPr lang="en-US" dirty="0" err="1" smtClean="0"/>
              <a:t>intertask</a:t>
            </a:r>
            <a:r>
              <a:rPr lang="en-US" dirty="0" smtClean="0"/>
              <a:t> message passing within a CPU</a:t>
            </a:r>
          </a:p>
          <a:p>
            <a:pPr lvl="2"/>
            <a:r>
              <a:rPr lang="en-US" dirty="0" smtClean="0"/>
              <a:t>Sockets and remote procedure calls: for network transparent </a:t>
            </a:r>
            <a:r>
              <a:rPr lang="en-US" dirty="0" err="1" smtClean="0"/>
              <a:t>intertask</a:t>
            </a:r>
            <a:r>
              <a:rPr lang="en-US" dirty="0" smtClean="0"/>
              <a:t> communication</a:t>
            </a:r>
          </a:p>
          <a:p>
            <a:pPr lvl="2"/>
            <a:r>
              <a:rPr lang="en-US" dirty="0" smtClean="0"/>
              <a:t>Signals: for exception handling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08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" y="1994535"/>
            <a:ext cx="6537960" cy="341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303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µC/OS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MicroC</a:t>
            </a:r>
            <a:r>
              <a:rPr lang="en-US" dirty="0" smtClean="0"/>
              <a:t>/OS (µC/OS)</a:t>
            </a:r>
          </a:p>
          <a:p>
            <a:r>
              <a:rPr lang="en-US" dirty="0" smtClean="0"/>
              <a:t>Commercially released by </a:t>
            </a:r>
            <a:r>
              <a:rPr lang="en-US" dirty="0" err="1" smtClean="0"/>
              <a:t>Micrium</a:t>
            </a:r>
            <a:r>
              <a:rPr lang="en-US" dirty="0" smtClean="0"/>
              <a:t> Inc., written by Jean J. Lacrosse</a:t>
            </a:r>
          </a:p>
          <a:p>
            <a:r>
              <a:rPr lang="en-US" dirty="0" smtClean="0"/>
              <a:t>Applications</a:t>
            </a:r>
          </a:p>
          <a:p>
            <a:pPr lvl="2"/>
            <a:r>
              <a:rPr lang="en-US" dirty="0" smtClean="0"/>
              <a:t>Avionics</a:t>
            </a:r>
          </a:p>
          <a:p>
            <a:pPr lvl="2"/>
            <a:r>
              <a:rPr lang="en-US" dirty="0" smtClean="0"/>
              <a:t>Medical equipment and devices</a:t>
            </a:r>
          </a:p>
          <a:p>
            <a:pPr lvl="2"/>
            <a:r>
              <a:rPr lang="en-US" dirty="0" smtClean="0"/>
              <a:t>Industrial controls</a:t>
            </a:r>
          </a:p>
          <a:p>
            <a:pPr lvl="2"/>
            <a:r>
              <a:rPr lang="en-US" dirty="0" smtClean="0"/>
              <a:t>Consumer Electronics</a:t>
            </a:r>
          </a:p>
          <a:p>
            <a:pPr lvl="2"/>
            <a:r>
              <a:rPr lang="en-US" dirty="0" smtClean="0"/>
              <a:t>Automotive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15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Hard real time system</a:t>
            </a:r>
          </a:p>
          <a:p>
            <a:pPr lvl="1"/>
            <a:r>
              <a:rPr lang="en-US" dirty="0"/>
              <a:t>Meeting deadline is a must</a:t>
            </a:r>
          </a:p>
          <a:p>
            <a:pPr lvl="1"/>
            <a:r>
              <a:rPr lang="en-US" dirty="0"/>
              <a:t>Otherwise it will cause unacceptable damage or fatal error to the </a:t>
            </a:r>
            <a:r>
              <a:rPr lang="en-US" dirty="0" smtClean="0"/>
              <a:t>system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Flight engines, Electronic engines</a:t>
            </a:r>
            <a:endParaRPr lang="en-US" dirty="0"/>
          </a:p>
          <a:p>
            <a:r>
              <a:rPr lang="en-US" dirty="0"/>
              <a:t>Soft real time system</a:t>
            </a:r>
          </a:p>
          <a:p>
            <a:pPr lvl="1"/>
            <a:r>
              <a:rPr lang="en-US" dirty="0" smtClean="0"/>
              <a:t>Deadlines are specified, but not mandatory</a:t>
            </a:r>
          </a:p>
          <a:p>
            <a:pPr lvl="1"/>
            <a:r>
              <a:rPr lang="en-US" dirty="0" smtClean="0"/>
              <a:t>Completion of task even after deadline is acceptable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: Airline reservation system, Multimedia systems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Multitask real time kernel</a:t>
            </a:r>
          </a:p>
          <a:p>
            <a:r>
              <a:rPr lang="en-US" dirty="0"/>
              <a:t>Priority-based preemptive real-time kernel for microprocessors</a:t>
            </a:r>
          </a:p>
          <a:p>
            <a:r>
              <a:rPr lang="en-US" dirty="0"/>
              <a:t>Written mostly in programming language C</a:t>
            </a:r>
          </a:p>
          <a:p>
            <a:r>
              <a:rPr lang="en-US" dirty="0"/>
              <a:t>Can run </a:t>
            </a:r>
            <a:r>
              <a:rPr lang="en-US" dirty="0" err="1"/>
              <a:t>upto</a:t>
            </a:r>
            <a:r>
              <a:rPr lang="en-US" dirty="0"/>
              <a:t> 64 tasks at the same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95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Supports all types of processors from 8-bit to 64-bit, ported </a:t>
            </a:r>
            <a:r>
              <a:rPr lang="en-US" dirty="0" smtClean="0"/>
              <a:t>to more </a:t>
            </a:r>
            <a:r>
              <a:rPr lang="en-US" dirty="0"/>
              <a:t>than 100 microprocessors and microcontrollers</a:t>
            </a:r>
          </a:p>
          <a:p>
            <a:endParaRPr lang="en-US" dirty="0"/>
          </a:p>
          <a:p>
            <a:r>
              <a:rPr lang="en-US" dirty="0"/>
              <a:t>Extensible with many additional modules (TCP/IP stack, USB host and client, FAT file system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332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µC/OS-II software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1809750"/>
            <a:ext cx="5524500" cy="436245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781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Processor independent code: </a:t>
            </a:r>
            <a:endParaRPr lang="en-US" dirty="0" smtClean="0"/>
          </a:p>
          <a:p>
            <a:pPr lvl="2"/>
            <a:r>
              <a:rPr lang="en-US" dirty="0" smtClean="0"/>
              <a:t>Common </a:t>
            </a:r>
            <a:r>
              <a:rPr lang="en-US" dirty="0"/>
              <a:t>code which is available in the form of source code. </a:t>
            </a:r>
            <a:endParaRPr lang="en-US" dirty="0" smtClean="0"/>
          </a:p>
          <a:p>
            <a:pPr lvl="2"/>
            <a:r>
              <a:rPr lang="en-US" dirty="0" smtClean="0"/>
              <a:t>Independent </a:t>
            </a:r>
            <a:r>
              <a:rPr lang="en-US" dirty="0"/>
              <a:t>of the hardware or processor</a:t>
            </a:r>
            <a:r>
              <a:rPr lang="en-US" dirty="0" smtClean="0"/>
              <a:t>.</a:t>
            </a:r>
          </a:p>
          <a:p>
            <a:r>
              <a:rPr lang="en-US" dirty="0"/>
              <a:t>Processor specific code: </a:t>
            </a:r>
            <a:endParaRPr lang="en-US" dirty="0" smtClean="0"/>
          </a:p>
          <a:p>
            <a:pPr lvl="2"/>
            <a:r>
              <a:rPr lang="en-US" dirty="0" smtClean="0"/>
              <a:t>According </a:t>
            </a:r>
            <a:r>
              <a:rPr lang="en-US" dirty="0"/>
              <a:t>to the specification of the processor. </a:t>
            </a:r>
            <a:endParaRPr lang="en-US" dirty="0" smtClean="0"/>
          </a:p>
          <a:p>
            <a:pPr lvl="2"/>
            <a:r>
              <a:rPr lang="en-US" dirty="0" smtClean="0"/>
              <a:t>Partially </a:t>
            </a:r>
            <a:r>
              <a:rPr lang="en-US" dirty="0"/>
              <a:t>C code, partially assembly.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0501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of µC/OS-II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management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err="1" smtClean="0"/>
              <a:t>Intertask</a:t>
            </a:r>
            <a:r>
              <a:rPr lang="en-US" dirty="0" smtClean="0"/>
              <a:t> communication and synchronization</a:t>
            </a:r>
          </a:p>
          <a:p>
            <a:r>
              <a:rPr lang="en-US" dirty="0" smtClean="0"/>
              <a:t>Fixed size memory management</a:t>
            </a:r>
          </a:p>
          <a:p>
            <a:r>
              <a:rPr lang="en-US" dirty="0" smtClean="0"/>
              <a:t>Interrupt system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2186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states</a:t>
            </a:r>
          </a:p>
          <a:p>
            <a:pPr lvl="1"/>
            <a:r>
              <a:rPr lang="en-US" dirty="0" smtClean="0"/>
              <a:t>Dormant</a:t>
            </a:r>
          </a:p>
          <a:p>
            <a:pPr lvl="1"/>
            <a:r>
              <a:rPr lang="en-US" dirty="0" smtClean="0"/>
              <a:t>Ready </a:t>
            </a:r>
          </a:p>
          <a:p>
            <a:pPr lvl="1"/>
            <a:r>
              <a:rPr lang="en-US" dirty="0" smtClean="0"/>
              <a:t>Running</a:t>
            </a:r>
          </a:p>
          <a:p>
            <a:pPr lvl="1"/>
            <a:r>
              <a:rPr lang="en-US" dirty="0" smtClean="0"/>
              <a:t>Waiting</a:t>
            </a:r>
          </a:p>
          <a:p>
            <a:pPr lvl="1"/>
            <a:r>
              <a:rPr lang="en-US" dirty="0" smtClean="0"/>
              <a:t>ISR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913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752600"/>
            <a:ext cx="85915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8289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Dormant task</a:t>
            </a:r>
          </a:p>
          <a:p>
            <a:pPr lvl="1"/>
            <a:r>
              <a:rPr lang="en-US" dirty="0" smtClean="0"/>
              <a:t>State of a task before creating it</a:t>
            </a:r>
          </a:p>
          <a:p>
            <a:endParaRPr lang="en-US" dirty="0" smtClean="0"/>
          </a:p>
          <a:p>
            <a:r>
              <a:rPr lang="en-US" dirty="0" smtClean="0"/>
              <a:t>Ready task</a:t>
            </a:r>
          </a:p>
          <a:p>
            <a:pPr lvl="1"/>
            <a:r>
              <a:rPr lang="en-US" dirty="0" smtClean="0"/>
              <a:t>Functions </a:t>
            </a:r>
            <a:r>
              <a:rPr lang="en-US" dirty="0"/>
              <a:t>to create a task:</a:t>
            </a:r>
          </a:p>
          <a:p>
            <a:pPr lvl="2"/>
            <a:r>
              <a:rPr lang="en-US" dirty="0" err="1"/>
              <a:t>OSTaskCreate</a:t>
            </a:r>
            <a:r>
              <a:rPr lang="en-US" dirty="0"/>
              <a:t>()</a:t>
            </a:r>
          </a:p>
          <a:p>
            <a:pPr lvl="2"/>
            <a:r>
              <a:rPr lang="en-US" dirty="0" err="1"/>
              <a:t>OSTaskCreateExt</a:t>
            </a:r>
            <a:r>
              <a:rPr lang="en-US" dirty="0" smtClean="0"/>
              <a:t>()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Task state changes from dormant to ready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31963"/>
            <a:ext cx="8229600" cy="4364037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727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Control Block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keep track of status of each task</a:t>
            </a:r>
          </a:p>
          <a:p>
            <a:r>
              <a:rPr lang="en-US" dirty="0" smtClean="0"/>
              <a:t>Contains task name, state priority, stack pointer and program counter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276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Determinism</a:t>
            </a:r>
          </a:p>
          <a:p>
            <a:pPr lvl="1"/>
            <a:r>
              <a:rPr lang="en-US" dirty="0" smtClean="0"/>
              <a:t>Extent to which a system performs operations at fixed, predetermined times or within predetermined time intervals</a:t>
            </a:r>
          </a:p>
          <a:p>
            <a:pPr lvl="1"/>
            <a:r>
              <a:rPr lang="en-US" dirty="0" smtClean="0"/>
              <a:t>Process requests for services are dictated by external events and timings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24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Supports a number of services that handle time issues</a:t>
            </a:r>
          </a:p>
          <a:p>
            <a:pPr lvl="1"/>
            <a:r>
              <a:rPr lang="en-US" dirty="0" err="1" smtClean="0"/>
              <a:t>OSTimeDly</a:t>
            </a:r>
            <a:r>
              <a:rPr lang="en-US" dirty="0" smtClean="0"/>
              <a:t>()</a:t>
            </a:r>
          </a:p>
          <a:p>
            <a:pPr lvl="1"/>
            <a:r>
              <a:rPr lang="en-US" dirty="0" err="1" smtClean="0"/>
              <a:t>OSTimeTick</a:t>
            </a:r>
            <a:r>
              <a:rPr lang="en-US" dirty="0" smtClean="0"/>
              <a:t>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7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Intertask</a:t>
            </a:r>
            <a:r>
              <a:rPr lang="en-US" dirty="0" smtClean="0"/>
              <a:t> communication and 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event flags and semaphores</a:t>
            </a:r>
          </a:p>
          <a:p>
            <a:r>
              <a:rPr lang="en-US" dirty="0" smtClean="0"/>
              <a:t>Mail boxes and queues are available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667000"/>
            <a:ext cx="5749636" cy="3983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1393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size memory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task should have its own stack to store the key registers when being preempted</a:t>
            </a:r>
          </a:p>
          <a:p>
            <a:pPr lvl="1"/>
            <a:r>
              <a:rPr lang="en-US" dirty="0" smtClean="0"/>
              <a:t>Can use </a:t>
            </a:r>
            <a:r>
              <a:rPr lang="en-US" dirty="0" err="1" smtClean="0"/>
              <a:t>malloc</a:t>
            </a:r>
            <a:r>
              <a:rPr lang="en-US" dirty="0" smtClean="0"/>
              <a:t> and free functions in 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May lead to memory fragmentation issues</a:t>
            </a:r>
          </a:p>
          <a:p>
            <a:endParaRPr lang="en-US" dirty="0" smtClean="0"/>
          </a:p>
          <a:p>
            <a:r>
              <a:rPr lang="en-US" dirty="0" smtClean="0"/>
              <a:t>Uses fixed sized memory blocks made of contiguous memory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9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Interrupts and ISR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Interrupts can be nested </a:t>
            </a:r>
            <a:r>
              <a:rPr lang="en-US" dirty="0" err="1" smtClean="0"/>
              <a:t>upto</a:t>
            </a:r>
            <a:r>
              <a:rPr lang="en-US" dirty="0" smtClean="0"/>
              <a:t> 255 levels</a:t>
            </a:r>
          </a:p>
          <a:p>
            <a:pPr lvl="2"/>
            <a:r>
              <a:rPr lang="en-US" dirty="0" err="1" smtClean="0"/>
              <a:t>OSIntEnter</a:t>
            </a:r>
            <a:r>
              <a:rPr lang="en-US" dirty="0" smtClean="0"/>
              <a:t>() – serve an ISR</a:t>
            </a:r>
          </a:p>
          <a:p>
            <a:pPr lvl="2"/>
            <a:r>
              <a:rPr lang="en-US" dirty="0" err="1" smtClean="0"/>
              <a:t>OSIntExit</a:t>
            </a:r>
            <a:r>
              <a:rPr lang="en-US" dirty="0" smtClean="0"/>
              <a:t>() – exit from an ISR</a:t>
            </a:r>
          </a:p>
          <a:p>
            <a:r>
              <a:rPr lang="en-US" dirty="0" smtClean="0"/>
              <a:t>When executing critical region interrupts can be disabled</a:t>
            </a:r>
          </a:p>
          <a:p>
            <a:pPr lvl="1"/>
            <a:r>
              <a:rPr lang="en-US" dirty="0" smtClean="0"/>
              <a:t>Macros for enabling and disabling interrupts</a:t>
            </a:r>
          </a:p>
          <a:p>
            <a:pPr lvl="2"/>
            <a:r>
              <a:rPr lang="en-US" dirty="0" err="1" smtClean="0"/>
              <a:t>OS_Enter_Critical</a:t>
            </a:r>
            <a:endParaRPr lang="en-US" dirty="0" smtClean="0"/>
          </a:p>
          <a:p>
            <a:pPr lvl="2"/>
            <a:r>
              <a:rPr lang="en-US" dirty="0" err="1" smtClean="0"/>
              <a:t>OS_Exit_Critical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0877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 box and queue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2886075"/>
            <a:ext cx="45910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438650"/>
            <a:ext cx="47529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9840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832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sharing is possible with multiple CPUs</a:t>
            </a:r>
          </a:p>
          <a:p>
            <a:r>
              <a:rPr lang="en-US" dirty="0" smtClean="0"/>
              <a:t>Homogeneous system – processors are identical</a:t>
            </a:r>
          </a:p>
          <a:p>
            <a:endParaRPr lang="en-US" dirty="0"/>
          </a:p>
          <a:p>
            <a:r>
              <a:rPr lang="en-US" dirty="0" smtClean="0"/>
              <a:t>Asymmetric multiprocessing</a:t>
            </a:r>
          </a:p>
          <a:p>
            <a:r>
              <a:rPr lang="en-US" dirty="0" smtClean="0"/>
              <a:t>Symmetric multiprocessing (SMP)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3744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multiprocessing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Master processor - Scheduling decisions, I/O processing, other system activities are handled</a:t>
            </a:r>
          </a:p>
          <a:p>
            <a:r>
              <a:rPr lang="en-US" dirty="0" smtClean="0"/>
              <a:t>Other processors execute only user code</a:t>
            </a:r>
          </a:p>
          <a:p>
            <a:endParaRPr lang="en-US" dirty="0" smtClean="0"/>
          </a:p>
          <a:p>
            <a:r>
              <a:rPr lang="en-US" dirty="0" smtClean="0"/>
              <a:t>Simple - only one processor access the system data structure, reducing the need for data sharing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584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Symmetric multiprocessing (SMP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processor is self scheduling</a:t>
            </a:r>
          </a:p>
          <a:p>
            <a:r>
              <a:rPr lang="en-US" dirty="0" smtClean="0"/>
              <a:t>All processes may be in a common ready queue</a:t>
            </a:r>
          </a:p>
          <a:p>
            <a:r>
              <a:rPr lang="en-US" dirty="0" smtClean="0"/>
              <a:t>Or each processor can have its own private queue of ready processes</a:t>
            </a:r>
          </a:p>
          <a:p>
            <a:endParaRPr lang="en-US" dirty="0"/>
          </a:p>
          <a:p>
            <a:r>
              <a:rPr lang="en-US" dirty="0" err="1" smtClean="0"/>
              <a:t>Eg</a:t>
            </a:r>
            <a:r>
              <a:rPr lang="en-US" dirty="0" smtClean="0"/>
              <a:t>: Windows XP, Windows 2000, Solaris, Linux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866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Processor affinity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Moving processes between different processors for execution is expensive</a:t>
            </a:r>
          </a:p>
          <a:p>
            <a:r>
              <a:rPr lang="en-US" dirty="0" smtClean="0"/>
              <a:t>Contents of cache memory must be invalidated for the processor being migrated from; and the cache for the processor being migrated to must be repopulated</a:t>
            </a:r>
          </a:p>
          <a:p>
            <a:endParaRPr lang="en-US" dirty="0" smtClean="0"/>
          </a:p>
          <a:p>
            <a:r>
              <a:rPr lang="en-US" dirty="0" smtClean="0"/>
              <a:t>Hence most SMP systems avoid migration of processes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7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Responsiveness</a:t>
            </a:r>
          </a:p>
          <a:p>
            <a:pPr lvl="1"/>
            <a:r>
              <a:rPr lang="en-US" dirty="0" smtClean="0"/>
              <a:t>Concerned with how long after acknowledgement, it takes an OS to service the interrupt</a:t>
            </a:r>
          </a:p>
          <a:p>
            <a:pPr lvl="2"/>
            <a:r>
              <a:rPr lang="en-US" dirty="0" smtClean="0"/>
              <a:t>If the execution of an ISR requires a process switch, then the delay will be longer than if the ISR can be executed within the context of current process</a:t>
            </a:r>
          </a:p>
          <a:p>
            <a:pPr lvl="2"/>
            <a:r>
              <a:rPr lang="en-US" dirty="0" smtClean="0"/>
              <a:t>Also dependent on hardware platform</a:t>
            </a:r>
            <a:endParaRPr lang="en-US" dirty="0"/>
          </a:p>
          <a:p>
            <a:pPr lvl="2"/>
            <a:r>
              <a:rPr lang="en-US" dirty="0" smtClean="0"/>
              <a:t>Nested interrupts can delay the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 affinity</a:t>
            </a:r>
          </a:p>
          <a:p>
            <a:pPr lvl="1"/>
            <a:r>
              <a:rPr lang="en-US" dirty="0" smtClean="0"/>
              <a:t>OS has a policy of attempting to keep a process running on the same processor</a:t>
            </a:r>
          </a:p>
          <a:p>
            <a:pPr lvl="1"/>
            <a:r>
              <a:rPr lang="en-US" dirty="0" smtClean="0"/>
              <a:t>No guarantee – it is possible for a process to migrate between processors</a:t>
            </a:r>
          </a:p>
          <a:p>
            <a:r>
              <a:rPr lang="en-US" dirty="0" smtClean="0"/>
              <a:t>Hard affinity</a:t>
            </a:r>
          </a:p>
          <a:p>
            <a:pPr lvl="1"/>
            <a:r>
              <a:rPr lang="en-US" dirty="0" smtClean="0"/>
              <a:t>Migration is not at all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1778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balancing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keep the workload evenly distributed all processors in an SMP system</a:t>
            </a:r>
          </a:p>
          <a:p>
            <a:r>
              <a:rPr lang="en-US" dirty="0" smtClean="0"/>
              <a:t>Required only on systems where each processor has its own private queue of ready processes</a:t>
            </a:r>
          </a:p>
          <a:p>
            <a:r>
              <a:rPr lang="en-US" dirty="0" smtClean="0"/>
              <a:t>Two approaches</a:t>
            </a:r>
          </a:p>
          <a:p>
            <a:pPr lvl="1"/>
            <a:r>
              <a:rPr lang="en-US" dirty="0" smtClean="0"/>
              <a:t>Push migration</a:t>
            </a:r>
          </a:p>
          <a:p>
            <a:pPr lvl="1"/>
            <a:r>
              <a:rPr lang="en-US" dirty="0" smtClean="0"/>
              <a:t>Pull migration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9485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Push migration</a:t>
            </a:r>
          </a:p>
          <a:p>
            <a:pPr lvl="1"/>
            <a:r>
              <a:rPr lang="en-US" dirty="0" smtClean="0"/>
              <a:t>A specific task periodically checks the load on each processor</a:t>
            </a:r>
          </a:p>
          <a:p>
            <a:pPr lvl="1"/>
            <a:r>
              <a:rPr lang="en-US" dirty="0" smtClean="0"/>
              <a:t>Distributes the load by moving (or pushing) processes from overloaded to idle or less busy processors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2639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Pull migration</a:t>
            </a:r>
          </a:p>
          <a:p>
            <a:pPr lvl="1"/>
            <a:r>
              <a:rPr lang="en-US" dirty="0" smtClean="0"/>
              <a:t>An idle processor pulls a waiting task from a busy processor</a:t>
            </a:r>
          </a:p>
          <a:p>
            <a:pPr lvl="1"/>
            <a:endParaRPr lang="en-US" dirty="0"/>
          </a:p>
          <a:p>
            <a:r>
              <a:rPr lang="en-US" dirty="0" smtClean="0"/>
              <a:t>Load </a:t>
            </a:r>
            <a:r>
              <a:rPr lang="en-US" dirty="0"/>
              <a:t>balancing works against the principle of processor </a:t>
            </a:r>
            <a:r>
              <a:rPr lang="en-US" dirty="0" smtClean="0"/>
              <a:t>affinity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not carefully managed, the savings gained by balancing the system can be lost in rebuilding caches</a:t>
            </a:r>
          </a:p>
        </p:txBody>
      </p:sp>
    </p:spTree>
    <p:extLst>
      <p:ext uri="{BB962C8B-B14F-4D97-AF65-F5344CB8AC3E}">
        <p14:creationId xmlns:p14="http://schemas.microsoft.com/office/powerpoint/2010/main" val="16154165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Symmetric multi </a:t>
            </a:r>
            <a:r>
              <a:rPr lang="en-US" dirty="0" smtClean="0"/>
              <a:t>threading (SMT) </a:t>
            </a:r>
            <a:r>
              <a:rPr lang="en-US" dirty="0"/>
              <a:t>/ </a:t>
            </a:r>
            <a:r>
              <a:rPr lang="en-US" dirty="0" smtClean="0"/>
              <a:t>Hyper 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Provides </a:t>
            </a:r>
            <a:r>
              <a:rPr lang="en-US" altLang="en-US" dirty="0"/>
              <a:t>multiple logical CPUs on a physical CPU</a:t>
            </a:r>
          </a:p>
          <a:p>
            <a:r>
              <a:rPr lang="en-US" altLang="en-US" dirty="0"/>
              <a:t>Each logical CPU has own </a:t>
            </a:r>
            <a:r>
              <a:rPr lang="en-US" altLang="en-US" b="1" dirty="0"/>
              <a:t>architectural state</a:t>
            </a:r>
            <a:r>
              <a:rPr lang="en-US" altLang="en-US" dirty="0"/>
              <a:t>, i.e. registers, pipelines, mode bits, and interrupt states</a:t>
            </a:r>
          </a:p>
          <a:p>
            <a:r>
              <a:rPr lang="en-US" altLang="en-US" dirty="0"/>
              <a:t>Logical CPUs share memory, bus, and cache</a:t>
            </a:r>
          </a:p>
        </p:txBody>
      </p:sp>
    </p:spTree>
    <p:extLst>
      <p:ext uri="{BB962C8B-B14F-4D97-AF65-F5344CB8AC3E}">
        <p14:creationId xmlns:p14="http://schemas.microsoft.com/office/powerpoint/2010/main" val="138117051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" t="27397" r="978" b="27919"/>
          <a:stretch>
            <a:fillRect/>
          </a:stretch>
        </p:blipFill>
        <p:spPr bwMode="auto">
          <a:xfrm>
            <a:off x="1392237" y="2406650"/>
            <a:ext cx="6359525" cy="2165350"/>
          </a:xfrm>
          <a:prstGeom prst="rect">
            <a:avLst/>
          </a:prstGeom>
          <a:noFill/>
          <a:ln w="38100" cmpd="dbl">
            <a:solidFill>
              <a:srgbClr val="CC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2550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Multiprocessor scheduling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Multithreaded process – scheduling is complex</a:t>
            </a:r>
          </a:p>
          <a:p>
            <a:endParaRPr lang="en-US" dirty="0"/>
          </a:p>
          <a:p>
            <a:r>
              <a:rPr lang="en-US" dirty="0" smtClean="0"/>
              <a:t>User level threads</a:t>
            </a:r>
          </a:p>
          <a:p>
            <a:pPr lvl="2"/>
            <a:r>
              <a:rPr lang="en-US" dirty="0" smtClean="0"/>
              <a:t>Kernel knows nothing about threads</a:t>
            </a:r>
          </a:p>
          <a:p>
            <a:pPr lvl="2"/>
            <a:r>
              <a:rPr lang="en-US" dirty="0" smtClean="0"/>
              <a:t>Scheduling happens on a per process basis</a:t>
            </a:r>
          </a:p>
          <a:p>
            <a:r>
              <a:rPr lang="en-US" dirty="0" smtClean="0"/>
              <a:t>Kernel level threads</a:t>
            </a:r>
          </a:p>
          <a:p>
            <a:pPr lvl="2"/>
            <a:r>
              <a:rPr lang="en-US" dirty="0" smtClean="0"/>
              <a:t>Kernel is aware of the threads</a:t>
            </a:r>
          </a:p>
          <a:p>
            <a:pPr lvl="2"/>
            <a:r>
              <a:rPr lang="en-US" dirty="0" smtClean="0"/>
              <a:t>Thread level scheduling is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6445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Scheduling of independent threads</a:t>
            </a:r>
          </a:p>
          <a:p>
            <a:r>
              <a:rPr lang="en-US" sz="2400" dirty="0"/>
              <a:t>Processor affinity scheduling can be done to save time</a:t>
            </a:r>
          </a:p>
          <a:p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90" y="2699904"/>
            <a:ext cx="8814955" cy="4130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54019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Scheduling of related threads</a:t>
            </a:r>
          </a:p>
          <a:p>
            <a:pPr lvl="2"/>
            <a:r>
              <a:rPr lang="en-US" dirty="0" smtClean="0"/>
              <a:t>A single process can have multiple threads that work together</a:t>
            </a:r>
          </a:p>
          <a:p>
            <a:pPr lvl="2"/>
            <a:r>
              <a:rPr lang="en-US" dirty="0" smtClean="0"/>
              <a:t>It is better to run all the threads at once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Assumption: Entire group of threads are created at once</a:t>
            </a:r>
          </a:p>
          <a:p>
            <a:r>
              <a:rPr lang="en-US" dirty="0" smtClean="0"/>
              <a:t>Scheduler checks to see if there are as many CPUs free as the number of threads</a:t>
            </a:r>
          </a:p>
          <a:p>
            <a:r>
              <a:rPr lang="en-US" dirty="0" smtClean="0"/>
              <a:t>If available, all threads will be executed simultaneously</a:t>
            </a:r>
          </a:p>
          <a:p>
            <a:r>
              <a:rPr lang="en-US" dirty="0" smtClean="0"/>
              <a:t>If not available, none of the threads are executed until enough CPUs are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5581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2257425"/>
            <a:ext cx="894397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534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control</a:t>
            </a:r>
          </a:p>
          <a:p>
            <a:pPr lvl="1"/>
            <a:r>
              <a:rPr lang="en-US" dirty="0" smtClean="0"/>
              <a:t>User should have control over task priority</a:t>
            </a:r>
          </a:p>
          <a:p>
            <a:pPr lvl="1"/>
            <a:r>
              <a:rPr lang="en-US" dirty="0" smtClean="0"/>
              <a:t>Should be able to distinguish between hard and soft tasks and to specify relative priorities within each class</a:t>
            </a:r>
          </a:p>
          <a:p>
            <a:r>
              <a:rPr lang="en-US" dirty="0" smtClean="0"/>
              <a:t>Reliability</a:t>
            </a:r>
          </a:p>
          <a:p>
            <a:pPr lvl="1"/>
            <a:r>
              <a:rPr lang="en-US" dirty="0" smtClean="0"/>
              <a:t>A failure of a real time system can lead to huge loss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Fail soft operation</a:t>
            </a:r>
          </a:p>
          <a:p>
            <a:pPr lvl="1"/>
            <a:r>
              <a:rPr lang="en-US" dirty="0" smtClean="0"/>
              <a:t>Ability of a system to fail in such a way to preserve as much capability and data as possible</a:t>
            </a:r>
          </a:p>
          <a:p>
            <a:pPr lvl="1"/>
            <a:r>
              <a:rPr lang="en-US" dirty="0" smtClean="0"/>
              <a:t>File and data consistency should be maintained even with system shutdown</a:t>
            </a:r>
          </a:p>
        </p:txBody>
      </p:sp>
    </p:spTree>
    <p:extLst>
      <p:ext uri="{BB962C8B-B14F-4D97-AF65-F5344CB8AC3E}">
        <p14:creationId xmlns:p14="http://schemas.microsoft.com/office/powerpoint/2010/main" val="223718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RTOS for control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 plant control</a:t>
            </a:r>
          </a:p>
          <a:p>
            <a:pPr lvl="2"/>
            <a:r>
              <a:rPr lang="en-US" dirty="0" smtClean="0"/>
              <a:t>Temperature, pressure, chemical concentration control </a:t>
            </a:r>
            <a:r>
              <a:rPr lang="en-US" dirty="0"/>
              <a:t>in chemical reaction </a:t>
            </a:r>
            <a:r>
              <a:rPr lang="en-US" dirty="0" smtClean="0"/>
              <a:t>chamber</a:t>
            </a:r>
          </a:p>
          <a:p>
            <a:pPr lvl="2"/>
            <a:r>
              <a:rPr lang="en-US" dirty="0" smtClean="0"/>
              <a:t>Parameters </a:t>
            </a:r>
            <a:r>
              <a:rPr lang="en-US" dirty="0"/>
              <a:t>are sampled </a:t>
            </a:r>
            <a:r>
              <a:rPr lang="en-US" dirty="0" smtClean="0"/>
              <a:t>periodically</a:t>
            </a:r>
          </a:p>
          <a:p>
            <a:pPr lvl="2"/>
            <a:r>
              <a:rPr lang="en-US" dirty="0"/>
              <a:t>Based on the values sampled at any time, the automation system decides on the </a:t>
            </a:r>
            <a:r>
              <a:rPr lang="en-US" dirty="0" smtClean="0"/>
              <a:t>corrective </a:t>
            </a:r>
            <a:r>
              <a:rPr lang="en-US" dirty="0"/>
              <a:t>actions necessary at </a:t>
            </a:r>
            <a:r>
              <a:rPr lang="en-US" dirty="0" smtClean="0"/>
              <a:t>that instant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4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Automated car assembly plant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2800350"/>
            <a:ext cx="702945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268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5613</TotalTime>
  <Words>1609</Words>
  <Application>Microsoft Office PowerPoint</Application>
  <PresentationFormat>On-screen Show (4:3)</PresentationFormat>
  <Paragraphs>284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Module 6</vt:lpstr>
      <vt:lpstr>Real Time OS</vt:lpstr>
      <vt:lpstr>PowerPoint Presentation</vt:lpstr>
      <vt:lpstr>Characteristics of RTOS</vt:lpstr>
      <vt:lpstr>PowerPoint Presentation</vt:lpstr>
      <vt:lpstr>PowerPoint Presentation</vt:lpstr>
      <vt:lpstr>PowerPoint Presentation</vt:lpstr>
      <vt:lpstr>RTOS for control systems</vt:lpstr>
      <vt:lpstr>PowerPoint Presentation</vt:lpstr>
      <vt:lpstr>PowerPoint Presentation</vt:lpstr>
      <vt:lpstr>Model of real time control system</vt:lpstr>
      <vt:lpstr>PowerPoint Presentation</vt:lpstr>
      <vt:lpstr>Hardware and software layer of a computer controlled system</vt:lpstr>
      <vt:lpstr>VxWorks</vt:lpstr>
      <vt:lpstr>Features of VxWorks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state transition</vt:lpstr>
      <vt:lpstr>PowerPoint Presentation</vt:lpstr>
      <vt:lpstr>Intertask communication</vt:lpstr>
      <vt:lpstr>PowerPoint Presentation</vt:lpstr>
      <vt:lpstr>µC/OS II</vt:lpstr>
      <vt:lpstr>PowerPoint Presentation</vt:lpstr>
      <vt:lpstr>PowerPoint Presentation</vt:lpstr>
      <vt:lpstr>µC/OS-II software architecture</vt:lpstr>
      <vt:lpstr>PowerPoint Presentation</vt:lpstr>
      <vt:lpstr>Functions of µC/OS-II </vt:lpstr>
      <vt:lpstr>Task management</vt:lpstr>
      <vt:lpstr>Task states</vt:lpstr>
      <vt:lpstr>PowerPoint Presentation</vt:lpstr>
      <vt:lpstr>PowerPoint Presentation</vt:lpstr>
      <vt:lpstr>Task Control Block</vt:lpstr>
      <vt:lpstr>Time management</vt:lpstr>
      <vt:lpstr>Intertask communication and synchronization</vt:lpstr>
      <vt:lpstr>Fixed size memory management</vt:lpstr>
      <vt:lpstr>Interrupts and ISR</vt:lpstr>
      <vt:lpstr>Mail box and queue</vt:lpstr>
      <vt:lpstr>PowerPoint Presentation</vt:lpstr>
      <vt:lpstr>Multiprocessors</vt:lpstr>
      <vt:lpstr>Asymmetric multiprocessing</vt:lpstr>
      <vt:lpstr>Symmetric multiprocessing (SMP)</vt:lpstr>
      <vt:lpstr>Processor affinity</vt:lpstr>
      <vt:lpstr>PowerPoint Presentation</vt:lpstr>
      <vt:lpstr>Load balancing</vt:lpstr>
      <vt:lpstr>PowerPoint Presentation</vt:lpstr>
      <vt:lpstr>PowerPoint Presentation</vt:lpstr>
      <vt:lpstr>Symmetric multi threading (SMT) / Hyper threading</vt:lpstr>
      <vt:lpstr>PowerPoint Presentation</vt:lpstr>
      <vt:lpstr>Multiprocessor scheduling</vt:lpstr>
      <vt:lpstr>Time sharing</vt:lpstr>
      <vt:lpstr>Space sharing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</dc:title>
  <dc:creator>SONY-VAIO</dc:creator>
  <cp:lastModifiedBy>SONY-VAIO</cp:lastModifiedBy>
  <cp:revision>150</cp:revision>
  <dcterms:created xsi:type="dcterms:W3CDTF">2006-08-16T00:00:00Z</dcterms:created>
  <dcterms:modified xsi:type="dcterms:W3CDTF">2019-05-16T05:58:19Z</dcterms:modified>
</cp:coreProperties>
</file>