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256" r:id="rId2"/>
    <p:sldId id="257" r:id="rId3"/>
    <p:sldId id="258" r:id="rId4"/>
    <p:sldId id="263" r:id="rId5"/>
    <p:sldId id="259" r:id="rId6"/>
    <p:sldId id="262" r:id="rId7"/>
    <p:sldId id="260" r:id="rId8"/>
    <p:sldId id="306" r:id="rId9"/>
    <p:sldId id="261" r:id="rId10"/>
    <p:sldId id="264" r:id="rId11"/>
    <p:sldId id="265" r:id="rId12"/>
    <p:sldId id="266" r:id="rId13"/>
    <p:sldId id="273" r:id="rId14"/>
    <p:sldId id="267" r:id="rId15"/>
    <p:sldId id="268" r:id="rId16"/>
    <p:sldId id="269" r:id="rId17"/>
    <p:sldId id="270" r:id="rId18"/>
    <p:sldId id="272" r:id="rId19"/>
    <p:sldId id="307" r:id="rId20"/>
    <p:sldId id="308" r:id="rId21"/>
    <p:sldId id="274" r:id="rId22"/>
    <p:sldId id="275" r:id="rId23"/>
    <p:sldId id="286" r:id="rId24"/>
    <p:sldId id="287" r:id="rId25"/>
    <p:sldId id="277" r:id="rId26"/>
    <p:sldId id="282" r:id="rId27"/>
    <p:sldId id="284" r:id="rId28"/>
    <p:sldId id="278" r:id="rId29"/>
    <p:sldId id="279" r:id="rId30"/>
    <p:sldId id="280" r:id="rId31"/>
    <p:sldId id="281" r:id="rId32"/>
    <p:sldId id="283" r:id="rId33"/>
    <p:sldId id="285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2" r:id="rId47"/>
    <p:sldId id="303" r:id="rId48"/>
    <p:sldId id="300" r:id="rId49"/>
    <p:sldId id="301" r:id="rId50"/>
    <p:sldId id="304" r:id="rId51"/>
    <p:sldId id="305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B0F1B-557B-49F0-A16B-FB2A36163035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72F4F1-A775-475D-98BE-E82F372FFB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883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2F4F1-A775-475D-98BE-E82F372FFBC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373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2F4F1-A775-475D-98BE-E82F372FFBC8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963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Module 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6400800" cy="17526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I/O management and Disk scheduling</a:t>
            </a:r>
          </a:p>
        </p:txBody>
      </p:sp>
    </p:spTree>
    <p:extLst>
      <p:ext uri="{BB962C8B-B14F-4D97-AF65-F5344CB8AC3E}">
        <p14:creationId xmlns:p14="http://schemas.microsoft.com/office/powerpoint/2010/main" val="9620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CPU tells DMA controller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dirty="0"/>
              <a:t>Read/Write</a:t>
            </a:r>
          </a:p>
          <a:p>
            <a:pPr lvl="1"/>
            <a:r>
              <a:rPr lang="en-US" dirty="0"/>
              <a:t>Device address</a:t>
            </a:r>
          </a:p>
          <a:p>
            <a:pPr lvl="1"/>
            <a:r>
              <a:rPr lang="en-US" dirty="0"/>
              <a:t>Starting address of memory block for data</a:t>
            </a:r>
          </a:p>
          <a:p>
            <a:pPr lvl="1"/>
            <a:r>
              <a:rPr lang="en-US" dirty="0"/>
              <a:t>Amount of data to be transferred</a:t>
            </a:r>
          </a:p>
          <a:p>
            <a:r>
              <a:rPr lang="en-US" dirty="0"/>
              <a:t>CPU carries on with other work</a:t>
            </a:r>
          </a:p>
          <a:p>
            <a:r>
              <a:rPr lang="en-US" dirty="0"/>
              <a:t>DMA controller deals with transfer</a:t>
            </a:r>
          </a:p>
          <a:p>
            <a:r>
              <a:rPr lang="en-US" dirty="0"/>
              <a:t>DMA controller sends interrupt when finished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0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DMA configurations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Single bus, detached DMA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All modules use same system bus</a:t>
            </a:r>
          </a:p>
          <a:p>
            <a:pPr lvl="1"/>
            <a:r>
              <a:rPr lang="en-US" dirty="0" smtClean="0"/>
              <a:t>Detached </a:t>
            </a:r>
            <a:r>
              <a:rPr lang="en-US" dirty="0"/>
              <a:t>DMA controller</a:t>
            </a:r>
          </a:p>
          <a:p>
            <a:pPr lvl="1"/>
            <a:r>
              <a:rPr lang="en-US" dirty="0"/>
              <a:t>Each transfer uses </a:t>
            </a:r>
            <a:r>
              <a:rPr lang="en-US" dirty="0" smtClean="0"/>
              <a:t>two bus cycles</a:t>
            </a:r>
            <a:endParaRPr lang="en-US" dirty="0"/>
          </a:p>
          <a:p>
            <a:pPr lvl="2"/>
            <a:r>
              <a:rPr lang="en-US" dirty="0" smtClean="0"/>
              <a:t>Transfer request and data transfer</a:t>
            </a:r>
            <a:endParaRPr lang="en-US" dirty="0"/>
          </a:p>
          <a:p>
            <a:pPr lvl="1"/>
            <a:r>
              <a:rPr lang="en-US" dirty="0"/>
              <a:t>CPU is suspended twice</a:t>
            </a:r>
          </a:p>
          <a:p>
            <a:pPr lvl="1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2676525"/>
            <a:ext cx="6172200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234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10000"/>
          </a:bodyPr>
          <a:lstStyle/>
          <a:p>
            <a:r>
              <a:rPr lang="en-GB" altLang="en-US" dirty="0"/>
              <a:t>Single Bus, Integrated DMA controller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Controller </a:t>
            </a:r>
            <a:r>
              <a:rPr lang="en-US" dirty="0"/>
              <a:t>may support </a:t>
            </a:r>
            <a:r>
              <a:rPr lang="en-US" dirty="0" smtClean="0"/>
              <a:t>more than one device</a:t>
            </a:r>
            <a:endParaRPr lang="en-US" dirty="0"/>
          </a:p>
          <a:p>
            <a:pPr lvl="1"/>
            <a:r>
              <a:rPr lang="en-US" dirty="0"/>
              <a:t>Each transfer uses bus once</a:t>
            </a:r>
          </a:p>
          <a:p>
            <a:pPr lvl="2"/>
            <a:r>
              <a:rPr lang="en-US" dirty="0"/>
              <a:t>DMA to memory</a:t>
            </a:r>
          </a:p>
          <a:p>
            <a:pPr lvl="1"/>
            <a:r>
              <a:rPr lang="en-US" dirty="0"/>
              <a:t>CPU is suspended once</a:t>
            </a:r>
          </a:p>
          <a:p>
            <a:pPr lvl="1"/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950" y="2438400"/>
            <a:ext cx="61341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435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I/O bus configuration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1"/>
            <a:r>
              <a:rPr lang="en-US" dirty="0" smtClean="0"/>
              <a:t>Reduces the number of interfaces</a:t>
            </a:r>
          </a:p>
          <a:p>
            <a:pPr lvl="1"/>
            <a:r>
              <a:rPr lang="en-US" dirty="0" smtClean="0"/>
              <a:t>Easily expandable configuration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463" y="2276475"/>
            <a:ext cx="6315075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179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Operating system design issues of I/O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objectives</a:t>
            </a:r>
          </a:p>
          <a:p>
            <a:pPr lvl="1"/>
            <a:r>
              <a:rPr lang="en-US" dirty="0" smtClean="0"/>
              <a:t>Efficiency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Generality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35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Efficiency</a:t>
            </a:r>
          </a:p>
          <a:p>
            <a:pPr lvl="1"/>
            <a:r>
              <a:rPr lang="en-US" dirty="0"/>
              <a:t>I/O devices are slower than main memory and the processor</a:t>
            </a:r>
          </a:p>
          <a:p>
            <a:pPr lvl="1"/>
            <a:r>
              <a:rPr lang="en-US" dirty="0"/>
              <a:t>Often create bottleneck</a:t>
            </a:r>
          </a:p>
          <a:p>
            <a:pPr lvl="1"/>
            <a:r>
              <a:rPr lang="en-US" dirty="0"/>
              <a:t>When a process is waiting for I/O to be completed, other process can be executed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50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Generality</a:t>
            </a:r>
          </a:p>
          <a:p>
            <a:pPr lvl="1"/>
            <a:r>
              <a:rPr lang="en-US" dirty="0" smtClean="0"/>
              <a:t>Handling of all I/O devices in a uniform manner</a:t>
            </a:r>
          </a:p>
          <a:p>
            <a:pPr lvl="1"/>
            <a:r>
              <a:rPr lang="en-US" dirty="0" smtClean="0"/>
              <a:t>Hierarchical and Modular design</a:t>
            </a:r>
          </a:p>
          <a:p>
            <a:pPr lvl="1"/>
            <a:r>
              <a:rPr lang="en-US" dirty="0" smtClean="0"/>
              <a:t>Hides all the inner details of I/O device from user program</a:t>
            </a:r>
          </a:p>
          <a:p>
            <a:pPr lvl="1"/>
            <a:r>
              <a:rPr lang="en-US" dirty="0" smtClean="0"/>
              <a:t>User may see only general functions such as read, write, close, lock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59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Model of I/O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388" y="838200"/>
            <a:ext cx="5229225" cy="589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734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Logical I/O</a:t>
            </a:r>
          </a:p>
          <a:p>
            <a:pPr lvl="2"/>
            <a:r>
              <a:rPr lang="en-US" dirty="0" smtClean="0"/>
              <a:t>Deals with the device as a logical resource</a:t>
            </a:r>
          </a:p>
          <a:p>
            <a:pPr lvl="2"/>
            <a:r>
              <a:rPr lang="en-US" dirty="0" smtClean="0"/>
              <a:t>Not concerned with the actual control of device</a:t>
            </a:r>
          </a:p>
          <a:p>
            <a:pPr lvl="2"/>
            <a:r>
              <a:rPr lang="en-US" dirty="0" smtClean="0"/>
              <a:t>Manages general functions like open, read, write etc. on behalf of process</a:t>
            </a:r>
          </a:p>
          <a:p>
            <a:r>
              <a:rPr lang="en-US" dirty="0" smtClean="0"/>
              <a:t>Device I/O</a:t>
            </a:r>
          </a:p>
          <a:p>
            <a:pPr lvl="2"/>
            <a:r>
              <a:rPr lang="en-US" dirty="0" smtClean="0"/>
              <a:t>Requested operations and data are converted into appropriate sequences of I/O instructions, channel commands, and controller orders</a:t>
            </a:r>
          </a:p>
          <a:p>
            <a:pPr lvl="2"/>
            <a:r>
              <a:rPr lang="en-US" dirty="0" smtClean="0"/>
              <a:t>Buffering technique – for improving efficiency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17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Scheduling and control</a:t>
            </a:r>
          </a:p>
          <a:p>
            <a:pPr lvl="2"/>
            <a:r>
              <a:rPr lang="en-US" dirty="0" smtClean="0"/>
              <a:t>Queueing and scheduling of I/O operation </a:t>
            </a:r>
            <a:r>
              <a:rPr lang="en-US" dirty="0"/>
              <a:t>o</a:t>
            </a:r>
            <a:r>
              <a:rPr lang="en-US" dirty="0" smtClean="0"/>
              <a:t>ccurs at this layer</a:t>
            </a:r>
          </a:p>
          <a:p>
            <a:pPr lvl="2"/>
            <a:r>
              <a:rPr lang="en-US" dirty="0" smtClean="0"/>
              <a:t>Interrupts are handled</a:t>
            </a:r>
          </a:p>
          <a:p>
            <a:pPr lvl="2"/>
            <a:r>
              <a:rPr lang="en-US" dirty="0" smtClean="0"/>
              <a:t>I/O status is collected and reported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195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I/O devices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Human readable</a:t>
            </a:r>
          </a:p>
          <a:p>
            <a:pPr lvl="2"/>
            <a:r>
              <a:rPr lang="en-US" dirty="0" smtClean="0"/>
              <a:t>Printer, Display, etc.</a:t>
            </a:r>
          </a:p>
          <a:p>
            <a:r>
              <a:rPr lang="en-US" dirty="0" smtClean="0"/>
              <a:t>Machine readable</a:t>
            </a:r>
          </a:p>
          <a:p>
            <a:pPr lvl="2"/>
            <a:r>
              <a:rPr lang="en-US" dirty="0" smtClean="0"/>
              <a:t>USB, disk drives, CD drive, sensors etc.</a:t>
            </a:r>
          </a:p>
          <a:p>
            <a:r>
              <a:rPr lang="en-US" dirty="0" smtClean="0"/>
              <a:t>Communication</a:t>
            </a:r>
          </a:p>
          <a:p>
            <a:pPr lvl="2"/>
            <a:r>
              <a:rPr lang="en-US" dirty="0" smtClean="0"/>
              <a:t>Modems, digital line drivers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54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Directory management</a:t>
            </a:r>
          </a:p>
          <a:p>
            <a:pPr lvl="2"/>
            <a:r>
              <a:rPr lang="en-US" dirty="0" smtClean="0"/>
              <a:t>Symbolic filenames are converted to identifiers that reference the file directly or indirectly through a file descriptor or index table</a:t>
            </a:r>
          </a:p>
          <a:p>
            <a:r>
              <a:rPr lang="en-US" dirty="0" smtClean="0"/>
              <a:t>File system</a:t>
            </a:r>
          </a:p>
          <a:p>
            <a:pPr lvl="2"/>
            <a:r>
              <a:rPr lang="en-US" dirty="0" smtClean="0"/>
              <a:t>Deals with logical structure of files </a:t>
            </a:r>
          </a:p>
          <a:p>
            <a:pPr lvl="2"/>
            <a:r>
              <a:rPr lang="en-US" dirty="0" smtClean="0"/>
              <a:t>Operations – open, read, write, close etc.</a:t>
            </a:r>
          </a:p>
          <a:p>
            <a:pPr lvl="2"/>
            <a:r>
              <a:rPr lang="en-US" dirty="0" smtClean="0"/>
              <a:t>Access rights are managed</a:t>
            </a:r>
          </a:p>
          <a:p>
            <a:r>
              <a:rPr lang="en-US" dirty="0" smtClean="0"/>
              <a:t>Physical organization</a:t>
            </a:r>
          </a:p>
          <a:p>
            <a:pPr lvl="2"/>
            <a:r>
              <a:rPr lang="en-US" dirty="0" smtClean="0"/>
              <a:t>Virtual memory address to physical address conversion</a:t>
            </a:r>
          </a:p>
          <a:p>
            <a:pPr lvl="2"/>
            <a:r>
              <a:rPr lang="en-US" dirty="0" smtClean="0"/>
              <a:t>Sectors and tracks of secondary disc is considered</a:t>
            </a:r>
          </a:p>
        </p:txBody>
      </p:sp>
    </p:spTree>
    <p:extLst>
      <p:ext uri="{BB962C8B-B14F-4D97-AF65-F5344CB8AC3E}">
        <p14:creationId xmlns:p14="http://schemas.microsoft.com/office/powerpoint/2010/main" val="4373801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I/O buffering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Increase the efficiency of I/O device</a:t>
            </a:r>
          </a:p>
          <a:p>
            <a:endParaRPr lang="en-US" dirty="0"/>
          </a:p>
          <a:p>
            <a:r>
              <a:rPr lang="en-US" dirty="0" smtClean="0"/>
              <a:t>Block oriented device</a:t>
            </a:r>
          </a:p>
          <a:p>
            <a:pPr lvl="1"/>
            <a:r>
              <a:rPr lang="en-US" dirty="0" smtClean="0"/>
              <a:t>Stores information in blocks of fixed size</a:t>
            </a:r>
          </a:p>
          <a:p>
            <a:pPr lvl="1"/>
            <a:r>
              <a:rPr lang="en-US" dirty="0" smtClean="0"/>
              <a:t>Transfers are made one block at a time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: Disks, USB</a:t>
            </a:r>
          </a:p>
          <a:p>
            <a:r>
              <a:rPr lang="en-US" dirty="0" smtClean="0"/>
              <a:t>Stream oriented device</a:t>
            </a:r>
          </a:p>
          <a:p>
            <a:pPr lvl="1"/>
            <a:r>
              <a:rPr lang="en-US" dirty="0" smtClean="0"/>
              <a:t>Transfers information as stream of bytes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: Keyboard, mouse, printer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45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buffer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905000"/>
            <a:ext cx="62484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Execution time per block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Without buffering</a:t>
            </a:r>
          </a:p>
          <a:p>
            <a:pPr marL="0" lvl="1" indent="0">
              <a:buNone/>
            </a:pPr>
            <a:r>
              <a:rPr lang="en-US" dirty="0" smtClean="0"/>
              <a:t>	T + C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With buffering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max[C, T] + M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	</a:t>
            </a:r>
            <a:endParaRPr lang="en-US" dirty="0"/>
          </a:p>
          <a:p>
            <a:pPr lvl="2"/>
            <a:r>
              <a:rPr lang="en-US" dirty="0" smtClean="0"/>
              <a:t>T – time required to input one block</a:t>
            </a:r>
          </a:p>
          <a:p>
            <a:pPr lvl="2"/>
            <a:r>
              <a:rPr lang="en-US" dirty="0" smtClean="0"/>
              <a:t>C – computation time that intervenes between input requests</a:t>
            </a:r>
          </a:p>
          <a:p>
            <a:pPr lvl="2"/>
            <a:r>
              <a:rPr lang="en-US" dirty="0" smtClean="0"/>
              <a:t>M - time required to move the data from the system buffer to user memory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1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buffering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Execution time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max[C, T]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362200"/>
            <a:ext cx="629602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822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Circular buffering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2647950"/>
            <a:ext cx="6172200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577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Disk scheduling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Disks are slower than main </a:t>
            </a:r>
            <a:r>
              <a:rPr lang="en-US" dirty="0" smtClean="0"/>
              <a:t>memory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038" y="2533650"/>
            <a:ext cx="4733925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834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286000"/>
            <a:ext cx="4410075" cy="334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328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Disk scheduling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2962275"/>
            <a:ext cx="80391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512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Read/Write head must be positioned at the desired track and at the beginning of the desired sector on that track</a:t>
            </a:r>
          </a:p>
          <a:p>
            <a:r>
              <a:rPr lang="en-US" dirty="0" smtClean="0"/>
              <a:t>Seek time: Time it takes to position the head at the desired track</a:t>
            </a:r>
          </a:p>
          <a:p>
            <a:r>
              <a:rPr lang="en-US" dirty="0" smtClean="0"/>
              <a:t>Rotational delay: Time it takes for the beginning of the sector to reach the head</a:t>
            </a:r>
          </a:p>
          <a:p>
            <a:r>
              <a:rPr lang="en-US" dirty="0" smtClean="0"/>
              <a:t>Access time: Seek time + Rotational delay</a:t>
            </a:r>
          </a:p>
          <a:p>
            <a:pPr lvl="2"/>
            <a:r>
              <a:rPr lang="en-US" dirty="0" smtClean="0"/>
              <a:t>Time it takes to get into position to read or write</a:t>
            </a:r>
          </a:p>
          <a:p>
            <a:r>
              <a:rPr lang="en-US" dirty="0" smtClean="0"/>
              <a:t>Transfer time: Data transfer</a:t>
            </a:r>
          </a:p>
        </p:txBody>
      </p:sp>
    </p:spTree>
    <p:extLst>
      <p:ext uri="{BB962C8B-B14F-4D97-AF65-F5344CB8AC3E}">
        <p14:creationId xmlns:p14="http://schemas.microsoft.com/office/powerpoint/2010/main" val="376149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Differences within each </a:t>
            </a:r>
            <a:r>
              <a:rPr lang="en-US" dirty="0" smtClean="0"/>
              <a:t>class</a:t>
            </a:r>
          </a:p>
          <a:p>
            <a:pPr lvl="2"/>
            <a:r>
              <a:rPr lang="en-US" dirty="0" smtClean="0"/>
              <a:t>Data rate</a:t>
            </a:r>
          </a:p>
          <a:p>
            <a:pPr lvl="2"/>
            <a:r>
              <a:rPr lang="en-US" dirty="0" smtClean="0"/>
              <a:t>Application</a:t>
            </a:r>
          </a:p>
          <a:p>
            <a:pPr lvl="2"/>
            <a:r>
              <a:rPr lang="en-US" dirty="0" smtClean="0"/>
              <a:t>Complexity of control</a:t>
            </a:r>
          </a:p>
          <a:p>
            <a:pPr lvl="2"/>
            <a:r>
              <a:rPr lang="en-US" dirty="0" smtClean="0"/>
              <a:t>Unit of transfer</a:t>
            </a:r>
          </a:p>
          <a:p>
            <a:pPr lvl="2"/>
            <a:r>
              <a:rPr lang="en-US" dirty="0" smtClean="0"/>
              <a:t>Data representation</a:t>
            </a:r>
          </a:p>
          <a:p>
            <a:pPr lvl="2"/>
            <a:r>
              <a:rPr lang="en-US" dirty="0" smtClean="0"/>
              <a:t>Error conditions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52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transfer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732" y="2405062"/>
            <a:ext cx="116205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352800"/>
            <a:ext cx="55245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516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average access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 - average rotational delay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800350"/>
            <a:ext cx="27432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0000"/>
            <a:ext cx="363855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525" y="4572000"/>
            <a:ext cx="4476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649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 comparison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a disk with following parameters</a:t>
            </a:r>
          </a:p>
          <a:p>
            <a:pPr lvl="2"/>
            <a:r>
              <a:rPr lang="en-US" dirty="0" smtClean="0"/>
              <a:t>Average seek time: 4 </a:t>
            </a:r>
            <a:r>
              <a:rPr lang="en-US" dirty="0" err="1" smtClean="0"/>
              <a:t>ms</a:t>
            </a:r>
            <a:endParaRPr lang="en-US" dirty="0" smtClean="0"/>
          </a:p>
          <a:p>
            <a:pPr lvl="2"/>
            <a:r>
              <a:rPr lang="en-US" dirty="0" smtClean="0"/>
              <a:t>Rotation speed: 7500 rpm</a:t>
            </a:r>
          </a:p>
          <a:p>
            <a:pPr lvl="2"/>
            <a:r>
              <a:rPr lang="en-US" dirty="0" smtClean="0"/>
              <a:t>512 byte sector</a:t>
            </a:r>
          </a:p>
          <a:p>
            <a:pPr lvl="2"/>
            <a:r>
              <a:rPr lang="en-US" dirty="0" smtClean="0"/>
              <a:t>500 sectors per track</a:t>
            </a:r>
          </a:p>
          <a:p>
            <a:pPr lvl="2"/>
            <a:endParaRPr lang="en-US" dirty="0"/>
          </a:p>
          <a:p>
            <a:r>
              <a:rPr lang="en-US" dirty="0" smtClean="0"/>
              <a:t>Find the time required to read 1.28Mb data</a:t>
            </a:r>
          </a:p>
        </p:txBody>
      </p:sp>
    </p:spTree>
    <p:extLst>
      <p:ext uri="{BB962C8B-B14F-4D97-AF65-F5344CB8AC3E}">
        <p14:creationId xmlns:p14="http://schemas.microsoft.com/office/powerpoint/2010/main" val="396121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to read first track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For remaining tracks there is no seek time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209800"/>
            <a:ext cx="4657725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5495925"/>
            <a:ext cx="80200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491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sectors are distributed randomly over the disk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738" y="3124200"/>
            <a:ext cx="648652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313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Disk scheduling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Random access of tracks – poor performance</a:t>
            </a:r>
          </a:p>
          <a:p>
            <a:endParaRPr lang="en-US" dirty="0"/>
          </a:p>
          <a:p>
            <a:r>
              <a:rPr lang="en-US" dirty="0" smtClean="0"/>
              <a:t>FIFO</a:t>
            </a:r>
          </a:p>
          <a:p>
            <a:r>
              <a:rPr lang="en-US" dirty="0" smtClean="0"/>
              <a:t>Priority</a:t>
            </a:r>
          </a:p>
          <a:p>
            <a:r>
              <a:rPr lang="en-US" dirty="0" smtClean="0"/>
              <a:t>SSTF</a:t>
            </a:r>
          </a:p>
          <a:p>
            <a:r>
              <a:rPr lang="en-US" dirty="0" smtClean="0"/>
              <a:t>SCAN</a:t>
            </a:r>
          </a:p>
          <a:p>
            <a:r>
              <a:rPr lang="en-US" dirty="0" smtClean="0"/>
              <a:t>CSCAN</a:t>
            </a:r>
          </a:p>
          <a:p>
            <a:r>
              <a:rPr lang="en-US" dirty="0" smtClean="0"/>
              <a:t>N step SCAN and FSCAN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64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Processes items from the queue in sequential order</a:t>
            </a:r>
          </a:p>
          <a:p>
            <a:r>
              <a:rPr lang="en-US" dirty="0" smtClean="0"/>
              <a:t>Simple, fair algorithm</a:t>
            </a:r>
          </a:p>
          <a:p>
            <a:r>
              <a:rPr lang="en-US" dirty="0" smtClean="0"/>
              <a:t>Requests are granted in the order of reception</a:t>
            </a:r>
          </a:p>
        </p:txBody>
      </p:sp>
    </p:spTree>
    <p:extLst>
      <p:ext uri="{BB962C8B-B14F-4D97-AF65-F5344CB8AC3E}">
        <p14:creationId xmlns:p14="http://schemas.microsoft.com/office/powerpoint/2010/main" val="198115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a disk with 200 tracks</a:t>
            </a:r>
          </a:p>
          <a:p>
            <a:r>
              <a:rPr lang="en-US" dirty="0" smtClean="0"/>
              <a:t>Assume disk head is initially located at track 100</a:t>
            </a:r>
          </a:p>
          <a:p>
            <a:r>
              <a:rPr lang="en-US" dirty="0" smtClean="0"/>
              <a:t>Tracks requested by processes – 55, 58, 39, 18, 90, 160, 150, 38, 184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04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3276600"/>
            <a:ext cx="5895975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905000"/>
            <a:ext cx="1533525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28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a system based on priority</a:t>
            </a:r>
            <a:r>
              <a:rPr lang="en-US" smtClean="0"/>
              <a:t>, the control </a:t>
            </a:r>
            <a:r>
              <a:rPr lang="en-US" dirty="0" smtClean="0"/>
              <a:t>of the disk scheduling is outside the control of disk management software</a:t>
            </a:r>
          </a:p>
          <a:p>
            <a:r>
              <a:rPr lang="en-US" dirty="0" smtClean="0"/>
              <a:t>Short batch jobs and interactive jobs are given higher than longer jobs</a:t>
            </a:r>
          </a:p>
          <a:p>
            <a:r>
              <a:rPr lang="en-US" dirty="0" smtClean="0"/>
              <a:t>Not intended to optimize disk utilization</a:t>
            </a:r>
          </a:p>
          <a:p>
            <a:r>
              <a:rPr lang="en-US" dirty="0" smtClean="0"/>
              <a:t>To meet objectives within 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08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 of the I/O function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Programmed </a:t>
            </a:r>
            <a:r>
              <a:rPr lang="en-US" dirty="0" smtClean="0"/>
              <a:t>I/O</a:t>
            </a:r>
          </a:p>
          <a:p>
            <a:r>
              <a:rPr lang="en-US" dirty="0"/>
              <a:t>Interrupt driven </a:t>
            </a:r>
            <a:r>
              <a:rPr lang="en-US" dirty="0" smtClean="0"/>
              <a:t>I/O</a:t>
            </a:r>
          </a:p>
          <a:p>
            <a:r>
              <a:rPr lang="en-US" dirty="0"/>
              <a:t>Direct memory access (DMA)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33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Shortest Service Time First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Selects the disk I/O request that requires least movement of the disk arm from its current position</a:t>
            </a:r>
          </a:p>
          <a:p>
            <a:r>
              <a:rPr lang="en-US" dirty="0" smtClean="0"/>
              <a:t>Better performance than FIFO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29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9950" y="1676400"/>
            <a:ext cx="177165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0" y="2762250"/>
            <a:ext cx="713422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861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Arm is moved in one direction satisfying all outstanding requests in that direction</a:t>
            </a:r>
          </a:p>
          <a:p>
            <a:r>
              <a:rPr lang="en-US" dirty="0" smtClean="0"/>
              <a:t>Service direction is reversed after that</a:t>
            </a:r>
          </a:p>
          <a:p>
            <a:r>
              <a:rPr lang="en-US" dirty="0" smtClean="0"/>
              <a:t>Expected service interval for sectors at the periphery 2t</a:t>
            </a:r>
          </a:p>
          <a:p>
            <a:pPr marL="457200" lvl="1" indent="0">
              <a:buNone/>
            </a:pPr>
            <a:r>
              <a:rPr lang="en-US" dirty="0" smtClean="0"/>
              <a:t>t – time for a scan from inner track to outer track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34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9475" y="1485900"/>
            <a:ext cx="1685925" cy="483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752725"/>
            <a:ext cx="712470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777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Restricts scanning to one direction only</a:t>
            </a:r>
          </a:p>
          <a:p>
            <a:endParaRPr lang="en-US" dirty="0" smtClean="0"/>
          </a:p>
          <a:p>
            <a:r>
              <a:rPr lang="en-US" dirty="0" smtClean="0"/>
              <a:t>When the last track has been visited in one direction, the arm is returned to the opposite end of the disk and the scan begins again</a:t>
            </a:r>
          </a:p>
          <a:p>
            <a:r>
              <a:rPr lang="en-US" dirty="0"/>
              <a:t>Expected service interval for sectors at the periphery </a:t>
            </a:r>
            <a:r>
              <a:rPr lang="en-US" dirty="0" smtClean="0"/>
              <a:t>t + s</a:t>
            </a:r>
            <a:r>
              <a:rPr lang="en-US" baseline="-25000" dirty="0" smtClean="0"/>
              <a:t>max</a:t>
            </a:r>
            <a:endParaRPr lang="en-US" baseline="-25000" dirty="0"/>
          </a:p>
          <a:p>
            <a:pPr marL="457200" lvl="1" indent="0">
              <a:buNone/>
            </a:pPr>
            <a:r>
              <a:rPr lang="en-US" dirty="0" smtClean="0"/>
              <a:t>	t </a:t>
            </a:r>
            <a:r>
              <a:rPr lang="en-US" dirty="0"/>
              <a:t>– time for a scan from inner track to outer </a:t>
            </a:r>
            <a:r>
              <a:rPr lang="en-US" dirty="0" smtClean="0"/>
              <a:t>track</a:t>
            </a:r>
          </a:p>
          <a:p>
            <a:pPr marL="457200" lvl="1" indent="0">
              <a:buNone/>
            </a:pPr>
            <a:r>
              <a:rPr lang="en-US" dirty="0" smtClean="0"/>
              <a:t>	s</a:t>
            </a:r>
            <a:r>
              <a:rPr lang="en-US" baseline="-25000" dirty="0" smtClean="0"/>
              <a:t>max</a:t>
            </a:r>
            <a:r>
              <a:rPr lang="en-US" dirty="0" smtClean="0"/>
              <a:t> – maximum seek time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07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1533525"/>
            <a:ext cx="1743075" cy="486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95600"/>
            <a:ext cx="7286625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900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 step SCAN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Segments the disk request queue into sub queues of length N</a:t>
            </a:r>
          </a:p>
          <a:p>
            <a:r>
              <a:rPr lang="en-US" sz="2800" dirty="0" smtClean="0"/>
              <a:t>Sub queues are processed one at a time, using SCAN</a:t>
            </a:r>
          </a:p>
          <a:p>
            <a:r>
              <a:rPr lang="en-US" sz="2800" dirty="0" smtClean="0"/>
              <a:t>While a queue is being processed, new requests must be added to some other queue</a:t>
            </a:r>
          </a:p>
          <a:p>
            <a:r>
              <a:rPr lang="en-US" sz="2800" dirty="0" smtClean="0"/>
              <a:t>If fewer than N requests are available at the end of a scan, all of them are processed in next scan</a:t>
            </a:r>
          </a:p>
        </p:txBody>
      </p:sp>
    </p:spTree>
    <p:extLst>
      <p:ext uri="{BB962C8B-B14F-4D97-AF65-F5344CB8AC3E}">
        <p14:creationId xmlns:p14="http://schemas.microsoft.com/office/powerpoint/2010/main" val="406461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FSCAN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Uses two </a:t>
            </a:r>
            <a:r>
              <a:rPr lang="en-US" dirty="0" err="1" smtClean="0"/>
              <a:t>subqueues</a:t>
            </a:r>
            <a:endParaRPr lang="en-US" dirty="0" smtClean="0"/>
          </a:p>
          <a:p>
            <a:r>
              <a:rPr lang="en-US" dirty="0" smtClean="0"/>
              <a:t>When the scan begins, all of the requests are in one of the queues, with the other empty</a:t>
            </a:r>
          </a:p>
          <a:p>
            <a:r>
              <a:rPr lang="en-US" dirty="0" smtClean="0"/>
              <a:t>During a scan, all new requests are put into the other queue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92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Disk Caches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Cache memory</a:t>
            </a:r>
          </a:p>
          <a:p>
            <a:pPr lvl="2"/>
            <a:r>
              <a:rPr lang="en-US" dirty="0" smtClean="0"/>
              <a:t>Smaller and faster than main memory</a:t>
            </a:r>
          </a:p>
          <a:p>
            <a:pPr lvl="2"/>
            <a:r>
              <a:rPr lang="en-US" dirty="0" smtClean="0"/>
              <a:t>Placed in between main memory and the processor</a:t>
            </a:r>
          </a:p>
          <a:p>
            <a:pPr lvl="2"/>
            <a:r>
              <a:rPr lang="en-US" dirty="0" smtClean="0"/>
              <a:t>Reduces the average memory access time by exploiting the principle of locality</a:t>
            </a:r>
          </a:p>
          <a:p>
            <a:pPr lvl="3"/>
            <a:r>
              <a:rPr lang="en-US" dirty="0" smtClean="0"/>
              <a:t>If a memory segment is accessed, it is highly likely that the same might be referenced again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Disk caches</a:t>
            </a:r>
          </a:p>
          <a:p>
            <a:pPr lvl="2"/>
            <a:r>
              <a:rPr lang="en-US" dirty="0" smtClean="0"/>
              <a:t>Buffer in main memory for disk sectors</a:t>
            </a:r>
          </a:p>
          <a:p>
            <a:pPr lvl="2"/>
            <a:r>
              <a:rPr lang="en-US" dirty="0" smtClean="0"/>
              <a:t>Contains a copy of some of the sectors on the disk</a:t>
            </a:r>
          </a:p>
          <a:p>
            <a:pPr lvl="2"/>
            <a:r>
              <a:rPr lang="en-US" dirty="0" smtClean="0"/>
              <a:t>When an I/O request is made for a particular sector, a check is made to determine if the sector is in cache</a:t>
            </a:r>
          </a:p>
          <a:p>
            <a:pPr lvl="2"/>
            <a:r>
              <a:rPr lang="en-US" dirty="0" smtClean="0"/>
              <a:t>If available, the request is satisfied via the cache</a:t>
            </a:r>
          </a:p>
          <a:p>
            <a:pPr lvl="2"/>
            <a:r>
              <a:rPr lang="en-US" dirty="0" smtClean="0"/>
              <a:t>If not, the requested sector is read into the disk cache from the disk</a:t>
            </a:r>
          </a:p>
          <a:p>
            <a:pPr lvl="2"/>
            <a:r>
              <a:rPr lang="en-US" dirty="0" smtClean="0"/>
              <a:t>Locality of reference or principle of locality is applicable here also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48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Programmed I/O</a:t>
            </a:r>
          </a:p>
          <a:p>
            <a:pPr lvl="2"/>
            <a:r>
              <a:rPr lang="en-US" dirty="0" smtClean="0"/>
              <a:t>Processor issues an I/O command on behalf of a process</a:t>
            </a:r>
          </a:p>
          <a:p>
            <a:pPr lvl="2"/>
            <a:r>
              <a:rPr lang="en-US" dirty="0" smtClean="0"/>
              <a:t>Process then busy waits for the operation to be completed</a:t>
            </a:r>
          </a:p>
          <a:p>
            <a:pPr lvl="2"/>
            <a:r>
              <a:rPr lang="en-US" dirty="0" smtClean="0"/>
              <a:t>Wastage of CPU time</a:t>
            </a:r>
          </a:p>
        </p:txBody>
      </p:sp>
    </p:spTree>
    <p:extLst>
      <p:ext uri="{BB962C8B-B14F-4D97-AF65-F5344CB8AC3E}">
        <p14:creationId xmlns:p14="http://schemas.microsoft.com/office/powerpoint/2010/main" val="63833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Replacement strategies</a:t>
            </a:r>
          </a:p>
          <a:p>
            <a:pPr lvl="2"/>
            <a:r>
              <a:rPr lang="en-US" dirty="0" smtClean="0"/>
              <a:t>Least Recently Used (LRU) algorithm</a:t>
            </a:r>
            <a:r>
              <a:rPr lang="en-US" dirty="0"/>
              <a:t> </a:t>
            </a:r>
            <a:r>
              <a:rPr lang="en-US" dirty="0" smtClean="0"/>
              <a:t>– Replace the block that has been in the cache longest with no reference to it</a:t>
            </a:r>
          </a:p>
          <a:p>
            <a:pPr lvl="2"/>
            <a:r>
              <a:rPr lang="en-US" dirty="0" smtClean="0"/>
              <a:t>Least Frequently Used (LFU) – Replace the block that has experienced the fewest references</a:t>
            </a:r>
          </a:p>
          <a:p>
            <a:pPr lvl="3"/>
            <a:r>
              <a:rPr lang="en-US" dirty="0" smtClean="0"/>
              <a:t>Problem with blocks that are referenced infrequently overall, but when they are referenced, there are short intervals of repeated references</a:t>
            </a:r>
          </a:p>
        </p:txBody>
      </p:sp>
    </p:spTree>
    <p:extLst>
      <p:ext uri="{BB962C8B-B14F-4D97-AF65-F5344CB8AC3E}">
        <p14:creationId xmlns:p14="http://schemas.microsoft.com/office/powerpoint/2010/main" val="38644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Frequency based replacement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350" y="2800350"/>
            <a:ext cx="5067300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139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Interrupt driven I/O</a:t>
            </a:r>
          </a:p>
          <a:p>
            <a:pPr lvl="2"/>
            <a:r>
              <a:rPr lang="en-US" dirty="0"/>
              <a:t>Processor issues an I/O command on behalf of a process</a:t>
            </a:r>
          </a:p>
          <a:p>
            <a:pPr lvl="2"/>
            <a:r>
              <a:rPr lang="en-US" dirty="0"/>
              <a:t>Non-blocking : continue to execute that process</a:t>
            </a:r>
          </a:p>
          <a:p>
            <a:pPr lvl="2"/>
            <a:r>
              <a:rPr lang="en-US" dirty="0"/>
              <a:t>Blocking : current process is blocked, schedule another </a:t>
            </a:r>
            <a:r>
              <a:rPr lang="en-US" dirty="0" smtClean="0"/>
              <a:t>process. Once I/O is completed interrupt is generated and the blocked process can be resumed.</a:t>
            </a:r>
          </a:p>
        </p:txBody>
      </p:sp>
    </p:spTree>
    <p:extLst>
      <p:ext uri="{BB962C8B-B14F-4D97-AF65-F5344CB8AC3E}">
        <p14:creationId xmlns:p14="http://schemas.microsoft.com/office/powerpoint/2010/main" val="423305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Direct memory access (DMA)</a:t>
            </a:r>
          </a:p>
          <a:p>
            <a:pPr lvl="2"/>
            <a:r>
              <a:rPr lang="en-US" dirty="0" smtClean="0"/>
              <a:t>DMA module controls the exchange of data between main memory and I/O module</a:t>
            </a:r>
          </a:p>
          <a:p>
            <a:pPr lvl="2"/>
            <a:r>
              <a:rPr lang="en-US" dirty="0" smtClean="0"/>
              <a:t>Processor issues request to DMA module for transfer blocks of data without the involvement of processor</a:t>
            </a:r>
          </a:p>
          <a:p>
            <a:pPr lvl="2"/>
            <a:r>
              <a:rPr lang="en-US" dirty="0" smtClean="0"/>
              <a:t>Interrupt is generated only after entire block has been transferred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59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Evolution of I/O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Processor directly controls a peripheral device. </a:t>
            </a:r>
            <a:r>
              <a:rPr lang="en-US" dirty="0" err="1" smtClean="0"/>
              <a:t>Eg</a:t>
            </a:r>
            <a:r>
              <a:rPr lang="en-US" dirty="0" smtClean="0"/>
              <a:t>: microprocessor controlled devices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A controller or I/O module is added: Processor uses programmed I/O without interrupts. Processor relieved from the details of external device interfaces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Same configuration as in step 3, but interrupts are employed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DMA introduced – I/O is given direct control of memory via DMA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I/O processors and instruction set tailored for I/O were introduced. CPU instructs I/O processor to execute an I/O program in main memory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Memory is incorporated for I/O module – behaves like a computer. I/O devices are controlled with minimal processor involvement.</a:t>
            </a:r>
          </a:p>
        </p:txBody>
      </p:sp>
    </p:spTree>
    <p:extLst>
      <p:ext uri="{BB962C8B-B14F-4D97-AF65-F5344CB8AC3E}">
        <p14:creationId xmlns:p14="http://schemas.microsoft.com/office/powerpoint/2010/main" val="310266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DMA block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1704975"/>
            <a:ext cx="4953000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293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13429</TotalTime>
  <Words>1376</Words>
  <Application>Microsoft Office PowerPoint</Application>
  <PresentationFormat>On-screen Show (4:3)</PresentationFormat>
  <Paragraphs>247</Paragraphs>
  <Slides>51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Module 5</vt:lpstr>
      <vt:lpstr>I/O devices</vt:lpstr>
      <vt:lpstr>PowerPoint Presentation</vt:lpstr>
      <vt:lpstr>Organization of the I/O function</vt:lpstr>
      <vt:lpstr>PowerPoint Presentation</vt:lpstr>
      <vt:lpstr>PowerPoint Presentation</vt:lpstr>
      <vt:lpstr>PowerPoint Presentation</vt:lpstr>
      <vt:lpstr>Evolution of I/O functions</vt:lpstr>
      <vt:lpstr>DMA block diagram</vt:lpstr>
      <vt:lpstr>PowerPoint Presentation</vt:lpstr>
      <vt:lpstr>DMA configurations</vt:lpstr>
      <vt:lpstr>PowerPoint Presentation</vt:lpstr>
      <vt:lpstr>PowerPoint Presentation</vt:lpstr>
      <vt:lpstr>Operating system design issues of I/O</vt:lpstr>
      <vt:lpstr>PowerPoint Presentation</vt:lpstr>
      <vt:lpstr>PowerPoint Presentation</vt:lpstr>
      <vt:lpstr>Model of I/O organization</vt:lpstr>
      <vt:lpstr>PowerPoint Presentation</vt:lpstr>
      <vt:lpstr>PowerPoint Presentation</vt:lpstr>
      <vt:lpstr>PowerPoint Presentation</vt:lpstr>
      <vt:lpstr>I/O buffering</vt:lpstr>
      <vt:lpstr>Single buffer</vt:lpstr>
      <vt:lpstr>Execution time per block</vt:lpstr>
      <vt:lpstr>Double buffering</vt:lpstr>
      <vt:lpstr>Circular buffering</vt:lpstr>
      <vt:lpstr>Disk scheduling</vt:lpstr>
      <vt:lpstr>PowerPoint Presentation</vt:lpstr>
      <vt:lpstr>Disk scheduling</vt:lpstr>
      <vt:lpstr>PowerPoint Presentation</vt:lpstr>
      <vt:lpstr>Data transfer time</vt:lpstr>
      <vt:lpstr>Total average access time</vt:lpstr>
      <vt:lpstr>Timing comparison example</vt:lpstr>
      <vt:lpstr>PowerPoint Presentation</vt:lpstr>
      <vt:lpstr>PowerPoint Presentation</vt:lpstr>
      <vt:lpstr>Disk scheduling policies</vt:lpstr>
      <vt:lpstr>FIFO</vt:lpstr>
      <vt:lpstr>Example</vt:lpstr>
      <vt:lpstr>FIFO</vt:lpstr>
      <vt:lpstr>Priority</vt:lpstr>
      <vt:lpstr>Shortest Service Time First</vt:lpstr>
      <vt:lpstr>PowerPoint Presentation</vt:lpstr>
      <vt:lpstr>SCAN</vt:lpstr>
      <vt:lpstr>PowerPoint Presentation</vt:lpstr>
      <vt:lpstr>CSCAN</vt:lpstr>
      <vt:lpstr>PowerPoint Presentation</vt:lpstr>
      <vt:lpstr>N step SCAN</vt:lpstr>
      <vt:lpstr>FSCAN</vt:lpstr>
      <vt:lpstr>Disk Caches</vt:lpstr>
      <vt:lpstr>PowerPoint Presentation</vt:lpstr>
      <vt:lpstr>Design considerations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2</dc:title>
  <dc:creator>SONY-VAIO</dc:creator>
  <cp:lastModifiedBy>SONY-VAIO</cp:lastModifiedBy>
  <cp:revision>616</cp:revision>
  <dcterms:created xsi:type="dcterms:W3CDTF">2006-08-16T00:00:00Z</dcterms:created>
  <dcterms:modified xsi:type="dcterms:W3CDTF">2019-05-07T09:56:21Z</dcterms:modified>
</cp:coreProperties>
</file>