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326" r:id="rId14"/>
    <p:sldId id="270" r:id="rId15"/>
    <p:sldId id="269" r:id="rId16"/>
    <p:sldId id="267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330" r:id="rId35"/>
    <p:sldId id="289" r:id="rId36"/>
    <p:sldId id="294" r:id="rId37"/>
    <p:sldId id="327" r:id="rId38"/>
    <p:sldId id="293" r:id="rId39"/>
    <p:sldId id="328" r:id="rId40"/>
    <p:sldId id="329" r:id="rId41"/>
    <p:sldId id="300" r:id="rId42"/>
    <p:sldId id="301" r:id="rId43"/>
    <p:sldId id="296" r:id="rId44"/>
    <p:sldId id="295" r:id="rId45"/>
    <p:sldId id="299" r:id="rId46"/>
    <p:sldId id="298" r:id="rId47"/>
    <p:sldId id="302" r:id="rId48"/>
    <p:sldId id="303" r:id="rId49"/>
    <p:sldId id="304" r:id="rId50"/>
    <p:sldId id="305" r:id="rId51"/>
    <p:sldId id="306" r:id="rId52"/>
    <p:sldId id="333" r:id="rId53"/>
    <p:sldId id="309" r:id="rId54"/>
    <p:sldId id="308" r:id="rId55"/>
    <p:sldId id="310" r:id="rId56"/>
    <p:sldId id="311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2" r:id="rId66"/>
    <p:sldId id="321" r:id="rId67"/>
    <p:sldId id="323" r:id="rId68"/>
    <p:sldId id="324" r:id="rId69"/>
    <p:sldId id="331" r:id="rId70"/>
    <p:sldId id="332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B0F1B-557B-49F0-A16B-FB2A36163035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2F4F1-A775-475D-98BE-E82F372FF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88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2F4F1-A775-475D-98BE-E82F372FFBC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5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35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3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35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3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4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Fixed partitioning</a:t>
            </a:r>
          </a:p>
          <a:p>
            <a:r>
              <a:rPr lang="en-US" dirty="0" smtClean="0"/>
              <a:t>Dynamic partitioning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668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Fixed </a:t>
            </a:r>
            <a:r>
              <a:rPr lang="en-US" dirty="0" smtClean="0"/>
              <a:t>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memory is divided into a number of static partitions</a:t>
            </a:r>
          </a:p>
          <a:p>
            <a:r>
              <a:rPr lang="en-US" dirty="0" smtClean="0"/>
              <a:t>A process may be loaded into a partition of equal or greater size</a:t>
            </a:r>
          </a:p>
          <a:p>
            <a:r>
              <a:rPr lang="en-US" dirty="0" smtClean="0"/>
              <a:t>Simple to implement</a:t>
            </a:r>
          </a:p>
          <a:p>
            <a:r>
              <a:rPr lang="en-US" dirty="0" smtClean="0"/>
              <a:t>Little OS overhead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519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64MB memory partition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832" y="1525732"/>
            <a:ext cx="3922568" cy="525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87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all the partitions are occupied with processes, then one process must be swapped out to make room for a new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3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Memory partitions of unequal size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858" y="2362200"/>
            <a:ext cx="612457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1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 of fixed size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Inefficient memory utilization</a:t>
            </a:r>
          </a:p>
          <a:p>
            <a:pPr lvl="1"/>
            <a:r>
              <a:rPr lang="en-US" dirty="0" smtClean="0"/>
              <a:t>If a program size is less than 2MB, loaded into 8MB segment – wastage of resource – </a:t>
            </a:r>
            <a:r>
              <a:rPr lang="en-US" b="1" dirty="0" smtClean="0"/>
              <a:t>internal fragmentation</a:t>
            </a:r>
          </a:p>
          <a:p>
            <a:pPr lvl="1"/>
            <a:r>
              <a:rPr lang="en-US" dirty="0" smtClean="0"/>
              <a:t>Program size greater than partition size</a:t>
            </a:r>
          </a:p>
          <a:p>
            <a:pPr lvl="2"/>
            <a:r>
              <a:rPr lang="en-US" dirty="0" smtClean="0"/>
              <a:t>Redesign the program so that, only a portion of the program be in memory at a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59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Partitions are created dynamically</a:t>
            </a:r>
          </a:p>
          <a:p>
            <a:r>
              <a:rPr lang="en-US" dirty="0" smtClean="0"/>
              <a:t>Each process is loaded into a partition of exactly the same size as that of the process</a:t>
            </a:r>
          </a:p>
          <a:p>
            <a:r>
              <a:rPr lang="en-US" dirty="0" smtClean="0"/>
              <a:t>More efficient use of main 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77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1304925"/>
            <a:ext cx="5324475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52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number of small vacant slots are developed as time progresses</a:t>
            </a:r>
          </a:p>
          <a:p>
            <a:r>
              <a:rPr lang="en-US" dirty="0" smtClean="0"/>
              <a:t>Memory becomes more fragmented</a:t>
            </a:r>
          </a:p>
          <a:p>
            <a:r>
              <a:rPr lang="en-US" dirty="0" smtClean="0"/>
              <a:t>Memory utilization declines</a:t>
            </a:r>
          </a:p>
          <a:p>
            <a:r>
              <a:rPr lang="en-US" b="1" dirty="0" smtClean="0"/>
              <a:t>External fragmentation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9833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Overcoming external fragmentation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Compaction</a:t>
            </a:r>
          </a:p>
          <a:p>
            <a:pPr lvl="2"/>
            <a:r>
              <a:rPr lang="en-US" dirty="0" smtClean="0"/>
              <a:t>OS shifts the processes so that they are contiguous </a:t>
            </a:r>
          </a:p>
          <a:p>
            <a:pPr lvl="2"/>
            <a:r>
              <a:rPr lang="en-US" dirty="0" smtClean="0"/>
              <a:t>All the free slots come together</a:t>
            </a:r>
          </a:p>
          <a:p>
            <a:pPr lvl="2"/>
            <a:r>
              <a:rPr lang="en-US" dirty="0" smtClean="0"/>
              <a:t>Memory utilization improves</a:t>
            </a:r>
          </a:p>
          <a:p>
            <a:endParaRPr lang="en-US" dirty="0"/>
          </a:p>
          <a:p>
            <a:r>
              <a:rPr lang="en-US" dirty="0" smtClean="0"/>
              <a:t>Difficulties with compaction</a:t>
            </a:r>
          </a:p>
          <a:p>
            <a:pPr lvl="2"/>
            <a:r>
              <a:rPr lang="en-US" dirty="0" smtClean="0"/>
              <a:t>Time consuming process</a:t>
            </a:r>
          </a:p>
          <a:p>
            <a:pPr lvl="2"/>
            <a:r>
              <a:rPr lang="en-US" dirty="0" smtClean="0"/>
              <a:t>Need huge CPU usage</a:t>
            </a:r>
          </a:p>
          <a:p>
            <a:pPr lvl="2"/>
            <a:r>
              <a:rPr lang="en-US" dirty="0" smtClean="0"/>
              <a:t>There should not be problems with memory references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53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memory division</a:t>
            </a:r>
          </a:p>
          <a:p>
            <a:pPr lvl="2"/>
            <a:r>
              <a:rPr lang="en-US" dirty="0" smtClean="0"/>
              <a:t>For OS</a:t>
            </a:r>
          </a:p>
          <a:p>
            <a:pPr lvl="2"/>
            <a:r>
              <a:rPr lang="en-US" dirty="0" smtClean="0"/>
              <a:t>For program currently being executed</a:t>
            </a:r>
          </a:p>
          <a:p>
            <a:pPr lvl="2"/>
            <a:endParaRPr lang="en-US" dirty="0"/>
          </a:p>
          <a:p>
            <a:r>
              <a:rPr lang="en-US" dirty="0" smtClean="0"/>
              <a:t>Multiprogramming</a:t>
            </a:r>
          </a:p>
          <a:p>
            <a:pPr lvl="2"/>
            <a:r>
              <a:rPr lang="en-US" dirty="0" smtClean="0"/>
              <a:t>Program area further subdivided to accommodate multiple processes</a:t>
            </a:r>
          </a:p>
          <a:p>
            <a:pPr lvl="2"/>
            <a:endParaRPr lang="en-US" dirty="0"/>
          </a:p>
          <a:p>
            <a:r>
              <a:rPr lang="en-US" dirty="0" smtClean="0"/>
              <a:t>Memory management – by 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308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process is loaded or swapped into main memory with more than one free block of sufficient size – OS should decide which block to allocate</a:t>
            </a:r>
          </a:p>
          <a:p>
            <a:r>
              <a:rPr lang="en-US" dirty="0" smtClean="0"/>
              <a:t>Placement algorithms</a:t>
            </a:r>
          </a:p>
          <a:p>
            <a:pPr lvl="2"/>
            <a:r>
              <a:rPr lang="en-US" dirty="0" smtClean="0"/>
              <a:t>Best fit</a:t>
            </a:r>
          </a:p>
          <a:p>
            <a:pPr lvl="2"/>
            <a:r>
              <a:rPr lang="en-US" dirty="0" smtClean="0"/>
              <a:t>First fit</a:t>
            </a:r>
          </a:p>
          <a:p>
            <a:pPr lvl="2"/>
            <a:r>
              <a:rPr lang="en-US" dirty="0" smtClean="0"/>
              <a:t>Next fit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32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Best fit</a:t>
            </a:r>
            <a:endParaRPr lang="en-US" dirty="0" smtClean="0"/>
          </a:p>
          <a:p>
            <a:pPr lvl="2"/>
            <a:r>
              <a:rPr lang="en-US" dirty="0" smtClean="0"/>
              <a:t>Chooses the block that is closest in size to the request</a:t>
            </a:r>
          </a:p>
          <a:p>
            <a:r>
              <a:rPr lang="en-US" dirty="0" smtClean="0"/>
              <a:t>First fit</a:t>
            </a:r>
          </a:p>
          <a:p>
            <a:pPr lvl="2"/>
            <a:r>
              <a:rPr lang="en-US" dirty="0" smtClean="0"/>
              <a:t>Scan the memory from the beginning</a:t>
            </a:r>
          </a:p>
          <a:p>
            <a:pPr lvl="2"/>
            <a:r>
              <a:rPr lang="en-US" dirty="0" smtClean="0"/>
              <a:t>Choose the first available block that is large enough</a:t>
            </a:r>
          </a:p>
          <a:p>
            <a:r>
              <a:rPr lang="en-US" dirty="0" smtClean="0"/>
              <a:t>Next fit</a:t>
            </a:r>
          </a:p>
          <a:p>
            <a:pPr lvl="2"/>
            <a:r>
              <a:rPr lang="en-US" dirty="0" smtClean="0"/>
              <a:t>Begins to scan memory from the location of the last placement</a:t>
            </a:r>
          </a:p>
          <a:p>
            <a:pPr lvl="2"/>
            <a:r>
              <a:rPr lang="en-US" dirty="0" smtClean="0"/>
              <a:t>Choose the next available block that is large enough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77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073" y="521446"/>
            <a:ext cx="6087428" cy="5856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769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memory is divided into many small equal size frames</a:t>
            </a:r>
          </a:p>
          <a:p>
            <a:r>
              <a:rPr lang="en-US" dirty="0" smtClean="0"/>
              <a:t>Each process is divided into frame size pages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8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524000"/>
            <a:ext cx="8696325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5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1647825"/>
            <a:ext cx="8124825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87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 maintains page tables</a:t>
            </a:r>
          </a:p>
          <a:p>
            <a:r>
              <a:rPr lang="en-US" dirty="0" smtClean="0"/>
              <a:t>Contains one entry for each page of the process </a:t>
            </a:r>
          </a:p>
          <a:p>
            <a:r>
              <a:rPr lang="en-US" dirty="0" smtClean="0"/>
              <a:t>Each entry contains the number of the frame in main memory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4543425"/>
            <a:ext cx="60007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38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16bit addresses, Page size is 1K = 1024Bytes</a:t>
            </a:r>
          </a:p>
          <a:p>
            <a:endParaRPr lang="en-US" dirty="0"/>
          </a:p>
          <a:p>
            <a:r>
              <a:rPr lang="en-US" dirty="0" smtClean="0"/>
              <a:t>Logical address: consists of page number and an offset within a page</a:t>
            </a:r>
          </a:p>
          <a:p>
            <a:r>
              <a:rPr lang="en-US" dirty="0" smtClean="0"/>
              <a:t>Translated to physical address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84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457200"/>
            <a:ext cx="2143125" cy="597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5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physical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62175"/>
            <a:ext cx="701992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16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Memory management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Relocation</a:t>
            </a:r>
          </a:p>
          <a:p>
            <a:r>
              <a:rPr lang="en-US" dirty="0" smtClean="0"/>
              <a:t>Protection</a:t>
            </a:r>
          </a:p>
          <a:p>
            <a:r>
              <a:rPr lang="en-US" dirty="0" smtClean="0"/>
              <a:t>Sharing</a:t>
            </a:r>
          </a:p>
          <a:p>
            <a:r>
              <a:rPr lang="en-US" dirty="0" smtClean="0"/>
              <a:t>Logical organization</a:t>
            </a:r>
          </a:p>
          <a:p>
            <a:r>
              <a:rPr lang="en-US" dirty="0" smtClean="0"/>
              <a:t>Physical organization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7735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Subdivision of user program and its associated data </a:t>
            </a:r>
          </a:p>
          <a:p>
            <a:r>
              <a:rPr lang="en-US" dirty="0" smtClean="0"/>
              <a:t>Each segment can be of different length</a:t>
            </a:r>
          </a:p>
          <a:p>
            <a:r>
              <a:rPr lang="en-US" dirty="0" smtClean="0"/>
              <a:t>Logical address – segment number and offset</a:t>
            </a:r>
          </a:p>
          <a:p>
            <a:endParaRPr lang="en-US" dirty="0" smtClean="0"/>
          </a:p>
          <a:p>
            <a:r>
              <a:rPr lang="en-US" dirty="0" smtClean="0"/>
              <a:t>Similar to dynamic partitioning</a:t>
            </a:r>
          </a:p>
          <a:p>
            <a:pPr lvl="1"/>
            <a:r>
              <a:rPr lang="en-US" dirty="0" smtClean="0"/>
              <a:t>With segmentation a program may occupy more than one partition, and need not be contiguous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36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segment size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4096Bytes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95400"/>
            <a:ext cx="273367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872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table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Starting address in main memory of the corresponding segment</a:t>
            </a:r>
          </a:p>
          <a:p>
            <a:r>
              <a:rPr lang="en-US" dirty="0" smtClean="0"/>
              <a:t>Length of the segment, to assure that invalid addresses are not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3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physical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28825"/>
            <a:ext cx="73437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18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Paging: All the pages of a process must be in main memory for a process to run</a:t>
            </a:r>
          </a:p>
          <a:p>
            <a:pPr lvl="2"/>
            <a:r>
              <a:rPr lang="en-US" dirty="0"/>
              <a:t>Internal fragmentation can occur</a:t>
            </a:r>
          </a:p>
          <a:p>
            <a:pPr lvl="2"/>
            <a:r>
              <a:rPr lang="en-US" dirty="0"/>
              <a:t>No external fragmentation</a:t>
            </a:r>
          </a:p>
          <a:p>
            <a:r>
              <a:rPr lang="en-US" dirty="0"/>
              <a:t>Segmentation: All the segments of a process must be in main memory for a process to run</a:t>
            </a:r>
          </a:p>
          <a:p>
            <a:pPr lvl="2"/>
            <a:r>
              <a:rPr lang="en-US" dirty="0"/>
              <a:t>No internal fragmentation</a:t>
            </a:r>
          </a:p>
          <a:p>
            <a:pPr lvl="2"/>
            <a:r>
              <a:rPr lang="en-US" dirty="0"/>
              <a:t>External fragmentation can occur</a:t>
            </a:r>
          </a:p>
          <a:p>
            <a:endParaRPr lang="en-US" dirty="0" smtClean="0"/>
          </a:p>
          <a:p>
            <a:r>
              <a:rPr lang="en-US" dirty="0" smtClean="0"/>
              <a:t>Swapping: Take one process out of main memory and bring another from disc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2904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A storage allocation scheme in which secondary memory can be addressed as though it’s a part of main memory</a:t>
            </a:r>
          </a:p>
          <a:p>
            <a:r>
              <a:rPr lang="en-US" dirty="0"/>
              <a:t>If there is a reference to an instruction or data which is not available in main memory, </a:t>
            </a:r>
            <a:r>
              <a:rPr lang="en-US" b="1" dirty="0"/>
              <a:t>page fault </a:t>
            </a:r>
            <a:r>
              <a:rPr lang="en-US" dirty="0"/>
              <a:t>is generated</a:t>
            </a:r>
          </a:p>
          <a:p>
            <a:r>
              <a:rPr lang="en-US" dirty="0" smtClean="0"/>
              <a:t>Swapping: OS </a:t>
            </a:r>
            <a:r>
              <a:rPr lang="en-US" dirty="0"/>
              <a:t>brings the desired </a:t>
            </a:r>
            <a:r>
              <a:rPr lang="en-US" dirty="0" smtClean="0"/>
              <a:t>piece/page </a:t>
            </a:r>
            <a:r>
              <a:rPr lang="en-US" dirty="0"/>
              <a:t>and take some out of memory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69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 for  paging</a:t>
            </a:r>
          </a:p>
          <a:p>
            <a:pPr lvl="1"/>
            <a:r>
              <a:rPr lang="en-US" dirty="0" smtClean="0"/>
              <a:t>Hardware support for paging and/or segmentation</a:t>
            </a:r>
          </a:p>
          <a:p>
            <a:pPr lvl="1"/>
            <a:r>
              <a:rPr lang="en-US" dirty="0" smtClean="0"/>
              <a:t>Software support for moving pages and/or segments between main memory and secondary memory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89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Thrashing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Swapping out a </a:t>
            </a:r>
            <a:r>
              <a:rPr lang="en-US" dirty="0" smtClean="0"/>
              <a:t>page </a:t>
            </a:r>
            <a:r>
              <a:rPr lang="en-US" dirty="0"/>
              <a:t>of a process just before that </a:t>
            </a:r>
            <a:r>
              <a:rPr lang="en-US" dirty="0" smtClean="0"/>
              <a:t>page </a:t>
            </a:r>
            <a:r>
              <a:rPr lang="en-US" dirty="0"/>
              <a:t>is </a:t>
            </a:r>
            <a:r>
              <a:rPr lang="en-US" dirty="0" smtClean="0"/>
              <a:t>needed</a:t>
            </a:r>
          </a:p>
          <a:p>
            <a:r>
              <a:rPr lang="en-US" dirty="0" smtClean="0"/>
              <a:t>Processor </a:t>
            </a:r>
            <a:r>
              <a:rPr lang="en-US" dirty="0"/>
              <a:t>spends most of its time swapping </a:t>
            </a:r>
            <a:r>
              <a:rPr lang="en-US" dirty="0" smtClean="0"/>
              <a:t>pages </a:t>
            </a:r>
            <a:r>
              <a:rPr lang="en-US" dirty="0"/>
              <a:t>rather than executing user instructions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962400"/>
            <a:ext cx="4419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429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Thrashing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 much of swapping process in and out of memory – reduces CPU utilization</a:t>
            </a:r>
          </a:p>
          <a:p>
            <a:r>
              <a:rPr lang="en-US" dirty="0" smtClean="0"/>
              <a:t>System spends most of its time swapping pieces rather than executing instructions</a:t>
            </a:r>
          </a:p>
          <a:p>
            <a:endParaRPr lang="en-US" dirty="0"/>
          </a:p>
          <a:p>
            <a:r>
              <a:rPr lang="en-US" dirty="0" smtClean="0"/>
              <a:t>Based on recent history of execution OS can make intelligent guess on which pages are required in near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7913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locality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States that program and data references within a process tend to cluster</a:t>
            </a:r>
          </a:p>
          <a:p>
            <a:r>
              <a:rPr lang="en-US" dirty="0" smtClean="0"/>
              <a:t>Hence it can be assumed that only a few pieces of a process will be needed over a short period of time</a:t>
            </a:r>
          </a:p>
        </p:txBody>
      </p:sp>
    </p:spTree>
    <p:extLst>
      <p:ext uri="{BB962C8B-B14F-4D97-AF65-F5344CB8AC3E}">
        <p14:creationId xmlns:p14="http://schemas.microsoft.com/office/powerpoint/2010/main" val="41887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105400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Process </a:t>
            </a:r>
            <a:r>
              <a:rPr lang="en-US" altLang="en-US" sz="2800" dirty="0"/>
              <a:t>of adjusting program addresses to match the actual physical addresses where the program resides when it </a:t>
            </a:r>
            <a:r>
              <a:rPr lang="en-US" altLang="en-US" sz="2800" dirty="0" smtClean="0"/>
              <a:t>executed</a:t>
            </a:r>
          </a:p>
          <a:p>
            <a:endParaRPr lang="en-US" altLang="en-US" sz="2800" dirty="0"/>
          </a:p>
          <a:p>
            <a:r>
              <a:rPr lang="en-US" altLang="en-US" sz="2800" dirty="0"/>
              <a:t>Why is relocation needed?</a:t>
            </a:r>
          </a:p>
          <a:p>
            <a:pPr lvl="2"/>
            <a:r>
              <a:rPr lang="en-US" altLang="en-US" sz="2400" dirty="0" smtClean="0"/>
              <a:t>Active </a:t>
            </a:r>
            <a:r>
              <a:rPr lang="en-US" altLang="en-US" sz="2400" dirty="0"/>
              <a:t>processes need </a:t>
            </a:r>
            <a:r>
              <a:rPr lang="en-US" altLang="en-US" sz="2400" dirty="0" smtClean="0"/>
              <a:t>to </a:t>
            </a:r>
            <a:r>
              <a:rPr lang="en-US" altLang="en-US" sz="2400" dirty="0"/>
              <a:t>be swapped in and out of main memory in order to maximize processor </a:t>
            </a:r>
            <a:r>
              <a:rPr lang="en-US" altLang="en-US" sz="2400" dirty="0" smtClean="0"/>
              <a:t>utilization</a:t>
            </a:r>
          </a:p>
          <a:p>
            <a:pPr lvl="2"/>
            <a:r>
              <a:rPr lang="en-US" altLang="en-US" sz="2400" dirty="0" smtClean="0"/>
              <a:t>When </a:t>
            </a:r>
            <a:r>
              <a:rPr lang="en-US" altLang="en-US" sz="2400" dirty="0"/>
              <a:t>it is swapped </a:t>
            </a:r>
            <a:r>
              <a:rPr lang="en-US" altLang="en-US" sz="2400" dirty="0" smtClean="0"/>
              <a:t>back in it would be loaded to a different memory location</a:t>
            </a:r>
            <a:endParaRPr lang="en-US" altLang="en-US" sz="2400" dirty="0"/>
          </a:p>
          <a:p>
            <a:pPr lvl="1"/>
            <a:endParaRPr lang="en-US" alt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5247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790575"/>
            <a:ext cx="5324475" cy="576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42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Virtual address to Physical address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8" y="2362200"/>
            <a:ext cx="66389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77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23950"/>
            <a:ext cx="467677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63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Address translation: Paging with virtual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 – indicates whether the page is in memory or not</a:t>
            </a:r>
          </a:p>
          <a:p>
            <a:r>
              <a:rPr lang="en-US" dirty="0" smtClean="0"/>
              <a:t>M – indicates whether the contents have been altered since the page was last loaded into memory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43075"/>
            <a:ext cx="418147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2733675"/>
            <a:ext cx="14382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478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1476375"/>
            <a:ext cx="8391525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86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Combined segmentation and paging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2352675"/>
            <a:ext cx="73818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81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676400"/>
            <a:ext cx="8486775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55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fetch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Demand paging</a:t>
            </a:r>
          </a:p>
          <a:p>
            <a:pPr lvl="1"/>
            <a:r>
              <a:rPr lang="en-US" dirty="0" smtClean="0"/>
              <a:t>A page is brought into main memory only when a reference is made to a location on that page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Prepaging</a:t>
            </a:r>
            <a:endParaRPr lang="en-US" dirty="0" smtClean="0"/>
          </a:p>
          <a:p>
            <a:pPr lvl="1"/>
            <a:r>
              <a:rPr lang="en-US" dirty="0" smtClean="0"/>
              <a:t>Pages other than the one demanded by a page fault are brought 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07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Replacement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</a:p>
          <a:p>
            <a:pPr lvl="1"/>
            <a:r>
              <a:rPr lang="en-US" dirty="0" smtClean="0"/>
              <a:t>Optimal</a:t>
            </a:r>
          </a:p>
          <a:p>
            <a:pPr lvl="1"/>
            <a:r>
              <a:rPr lang="en-US" dirty="0" smtClean="0"/>
              <a:t>Least Recently Used (LRU)</a:t>
            </a:r>
          </a:p>
          <a:p>
            <a:pPr lvl="1"/>
            <a:r>
              <a:rPr lang="en-US" dirty="0" smtClean="0"/>
              <a:t>First in First out (FIFO)</a:t>
            </a:r>
          </a:p>
          <a:p>
            <a:pPr lvl="1"/>
            <a:r>
              <a:rPr lang="en-US" dirty="0" smtClean="0"/>
              <a:t>Clock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54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Replaces that page for which the time to the next reference is the longest</a:t>
            </a:r>
          </a:p>
          <a:p>
            <a:r>
              <a:rPr lang="en-US" dirty="0" smtClean="0"/>
              <a:t>Results in fewest number of page faults</a:t>
            </a:r>
          </a:p>
          <a:p>
            <a:r>
              <a:rPr lang="en-US" dirty="0" smtClean="0"/>
              <a:t>Difficult to implement – knowledge of the future events is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18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Consequently it must be possible </a:t>
            </a:r>
            <a:r>
              <a:rPr lang="en-US" altLang="en-US" dirty="0" smtClean="0"/>
              <a:t>to  adjust </a:t>
            </a:r>
            <a:r>
              <a:rPr lang="en-US" altLang="en-US" dirty="0"/>
              <a:t>addresses whenever a </a:t>
            </a:r>
            <a:r>
              <a:rPr lang="en-US" altLang="en-US" dirty="0" smtClean="0"/>
              <a:t>program is </a:t>
            </a:r>
            <a:r>
              <a:rPr lang="en-US" altLang="en-US" dirty="0"/>
              <a:t>loaded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418" y="2841914"/>
            <a:ext cx="4745182" cy="393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952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971800"/>
            <a:ext cx="8791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877" y="3685315"/>
            <a:ext cx="447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952" y="3685310"/>
            <a:ext cx="4667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7" y="3650675"/>
            <a:ext cx="438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387" y="3636820"/>
            <a:ext cx="4476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662" y="3637685"/>
            <a:ext cx="4667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7" y="3629025"/>
            <a:ext cx="4476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862" y="3636820"/>
            <a:ext cx="4667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62" y="3636820"/>
            <a:ext cx="4286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587" y="3602185"/>
            <a:ext cx="4572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838632" y="3657600"/>
            <a:ext cx="1257300" cy="851190"/>
            <a:chOff x="838632" y="3657600"/>
            <a:chExt cx="1257300" cy="85119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632" y="3657600"/>
              <a:ext cx="1257300" cy="6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3160" y="4308765"/>
              <a:ext cx="2857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2310677" y="3661065"/>
            <a:ext cx="447675" cy="847725"/>
            <a:chOff x="2310677" y="3661065"/>
            <a:chExt cx="447675" cy="847725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0677" y="3661065"/>
              <a:ext cx="4476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1639" y="4308765"/>
              <a:ext cx="2857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2899497" y="3671455"/>
            <a:ext cx="457200" cy="856817"/>
            <a:chOff x="2899497" y="3671455"/>
            <a:chExt cx="457200" cy="856817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497" y="3671455"/>
              <a:ext cx="457200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5222" y="4328247"/>
              <a:ext cx="2857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0106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Recently Used (LRU)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Replaces the page in memory that has not been referenced for the longest time</a:t>
            </a:r>
          </a:p>
          <a:p>
            <a:r>
              <a:rPr lang="en-US" dirty="0" smtClean="0"/>
              <a:t>This page is least likely to be referenced in the near future</a:t>
            </a:r>
          </a:p>
          <a:p>
            <a:r>
              <a:rPr lang="en-US" dirty="0" smtClean="0"/>
              <a:t>Difficult to implement</a:t>
            </a:r>
          </a:p>
          <a:p>
            <a:r>
              <a:rPr lang="en-US" dirty="0" smtClean="0"/>
              <a:t>Tag each page with the time of its last reference - significant overhead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42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828925"/>
            <a:ext cx="8791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877" y="3480095"/>
            <a:ext cx="447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510" y="3487015"/>
            <a:ext cx="4476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760" y="3495675"/>
            <a:ext cx="4286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395" y="3487015"/>
            <a:ext cx="4381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3486150"/>
            <a:ext cx="4286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481820"/>
            <a:ext cx="4572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500" y="3475760"/>
            <a:ext cx="4286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885" y="3470565"/>
            <a:ext cx="428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745" y="3462770"/>
            <a:ext cx="4191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757670" y="3429000"/>
            <a:ext cx="1285875" cy="885825"/>
            <a:chOff x="757670" y="3429000"/>
            <a:chExt cx="1285875" cy="88582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670" y="3429000"/>
              <a:ext cx="1285875" cy="695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4114800"/>
              <a:ext cx="2857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2282967" y="3469700"/>
            <a:ext cx="447675" cy="845125"/>
            <a:chOff x="2282967" y="3469700"/>
            <a:chExt cx="447675" cy="845125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967" y="3469700"/>
              <a:ext cx="4476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250" y="4114800"/>
              <a:ext cx="2857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2899497" y="3466235"/>
            <a:ext cx="457200" cy="848590"/>
            <a:chOff x="2899497" y="3466235"/>
            <a:chExt cx="457200" cy="84859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497" y="3466235"/>
              <a:ext cx="457200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0850" y="4114800"/>
              <a:ext cx="2857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1025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Simplest replacement algorithm</a:t>
            </a:r>
          </a:p>
          <a:p>
            <a:r>
              <a:rPr lang="en-US" dirty="0" smtClean="0"/>
              <a:t>Pages are removed in round robin style</a:t>
            </a:r>
          </a:p>
          <a:p>
            <a:r>
              <a:rPr lang="en-US" dirty="0" smtClean="0"/>
              <a:t>Replaced page will be the one that has been in memory for the longest period</a:t>
            </a:r>
          </a:p>
          <a:p>
            <a:r>
              <a:rPr lang="en-US" dirty="0" smtClean="0"/>
              <a:t>But if that page is still in use, it will be repeatedly paged in and out by FIFO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99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828925"/>
            <a:ext cx="8791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710" y="3543300"/>
            <a:ext cx="447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53690"/>
            <a:ext cx="4381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53690"/>
            <a:ext cx="4572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42435"/>
            <a:ext cx="4191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43300"/>
            <a:ext cx="457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510" y="3563215"/>
            <a:ext cx="4667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430" y="3558020"/>
            <a:ext cx="4286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700" y="3546765"/>
            <a:ext cx="4191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3567545"/>
            <a:ext cx="4381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762000" y="3514725"/>
            <a:ext cx="1314450" cy="891020"/>
            <a:chOff x="762000" y="3514725"/>
            <a:chExt cx="1314450" cy="89102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3514725"/>
              <a:ext cx="1314450" cy="676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4205720"/>
              <a:ext cx="2857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2209800" y="3532905"/>
            <a:ext cx="447675" cy="858120"/>
            <a:chOff x="2209800" y="3532905"/>
            <a:chExt cx="447675" cy="858120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3532905"/>
              <a:ext cx="4476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4191000"/>
              <a:ext cx="2857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2826330" y="3529440"/>
            <a:ext cx="457200" cy="868515"/>
            <a:chOff x="2826330" y="3529440"/>
            <a:chExt cx="457200" cy="868515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6330" y="3529440"/>
              <a:ext cx="457200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7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4197930"/>
              <a:ext cx="2857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9801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an additional bit (Use or Reference bit) with each frame</a:t>
            </a:r>
          </a:p>
          <a:p>
            <a:pPr lvl="1"/>
            <a:r>
              <a:rPr lang="en-US" dirty="0" smtClean="0"/>
              <a:t>When a page is first loaded into a frame in memory, use bit is set to 1</a:t>
            </a:r>
          </a:p>
          <a:p>
            <a:pPr lvl="1"/>
            <a:r>
              <a:rPr lang="en-US" dirty="0" smtClean="0"/>
              <a:t>When the page is subsequently referred, its use bit is set to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15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Access Page 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2085975"/>
            <a:ext cx="347662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41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0" y="2447925"/>
            <a:ext cx="27813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49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381250"/>
            <a:ext cx="26765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72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2400300"/>
            <a:ext cx="27622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3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process should be protected against unwanted interference by other processes</a:t>
            </a:r>
          </a:p>
          <a:p>
            <a:r>
              <a:rPr lang="en-US" altLang="en-US" dirty="0" smtClean="0"/>
              <a:t>Location </a:t>
            </a:r>
            <a:r>
              <a:rPr lang="en-US" altLang="en-US" dirty="0"/>
              <a:t>of a program in main memory is unpredictable</a:t>
            </a:r>
          </a:p>
          <a:p>
            <a:r>
              <a:rPr lang="en-US" altLang="en-US" dirty="0"/>
              <a:t>Memory references generated by a process must be checked at run time</a:t>
            </a:r>
          </a:p>
          <a:p>
            <a:r>
              <a:rPr lang="en-US" altLang="en-US" dirty="0"/>
              <a:t>Mechanisms that support relocation also support protection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36704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2505075"/>
            <a:ext cx="25336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21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488" y="2347913"/>
            <a:ext cx="28670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97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Access page C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3" y="2419350"/>
            <a:ext cx="277177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90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638" y="2371725"/>
            <a:ext cx="27527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92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Access page 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390775"/>
            <a:ext cx="271462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83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400300"/>
            <a:ext cx="25146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38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Access </a:t>
            </a:r>
            <a:r>
              <a:rPr lang="en-US" smtClean="0"/>
              <a:t>page Z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2386013"/>
            <a:ext cx="25050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27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400300"/>
            <a:ext cx="261937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36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66925"/>
            <a:ext cx="447675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95525"/>
            <a:ext cx="3686175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708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set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set </a:t>
            </a:r>
            <a:r>
              <a:rPr lang="en-US" dirty="0" smtClean="0"/>
              <a:t>information </a:t>
            </a:r>
            <a:r>
              <a:rPr lang="en-US" dirty="0"/>
              <a:t>of a process at </a:t>
            </a:r>
            <a:r>
              <a:rPr lang="en-US" dirty="0" smtClean="0"/>
              <a:t>time </a:t>
            </a:r>
            <a:r>
              <a:rPr lang="en-US" dirty="0"/>
              <a:t>t </a:t>
            </a:r>
            <a:r>
              <a:rPr lang="en-US" dirty="0" smtClean="0"/>
              <a:t>is </a:t>
            </a:r>
            <a:r>
              <a:rPr lang="en-US" dirty="0"/>
              <a:t>defined as </a:t>
            </a:r>
            <a:r>
              <a:rPr lang="en-US" dirty="0" smtClean="0"/>
              <a:t>collection </a:t>
            </a:r>
            <a:r>
              <a:rPr lang="en-US" dirty="0"/>
              <a:t>of memory pages referenced by </a:t>
            </a:r>
            <a:r>
              <a:rPr lang="en-US" dirty="0" smtClean="0"/>
              <a:t> the </a:t>
            </a:r>
            <a:r>
              <a:rPr lang="en-US" dirty="0"/>
              <a:t>process during the </a:t>
            </a:r>
            <a:r>
              <a:rPr lang="en-US" dirty="0" smtClean="0"/>
              <a:t>time </a:t>
            </a:r>
            <a:r>
              <a:rPr lang="en-US" dirty="0"/>
              <a:t>interval </a:t>
            </a:r>
            <a:r>
              <a:rPr lang="en-US" dirty="0" smtClean="0"/>
              <a:t>(t - τ, t)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w(t,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r>
              <a:rPr lang="en-US" dirty="0" smtClean="0"/>
              <a:t>)</a:t>
            </a:r>
          </a:p>
          <a:p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dirty="0" smtClean="0"/>
              <a:t> is </a:t>
            </a:r>
            <a:r>
              <a:rPr lang="en-US" dirty="0"/>
              <a:t>the </a:t>
            </a:r>
            <a:r>
              <a:rPr lang="en-US" dirty="0" smtClean="0"/>
              <a:t>working </a:t>
            </a:r>
            <a:r>
              <a:rPr lang="en-US" dirty="0"/>
              <a:t>set parameter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84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If a number of processes are executing same program </a:t>
            </a:r>
          </a:p>
          <a:p>
            <a:pPr lvl="2"/>
            <a:endParaRPr lang="en-US" altLang="en-US" dirty="0" smtClean="0"/>
          </a:p>
          <a:p>
            <a:pPr lvl="2"/>
            <a:r>
              <a:rPr lang="en-US" altLang="en-US" dirty="0" smtClean="0"/>
              <a:t>Allow </a:t>
            </a:r>
            <a:r>
              <a:rPr lang="en-US" altLang="en-US" dirty="0"/>
              <a:t>each process access to the same copy of the program rather than have their own separate </a:t>
            </a:r>
            <a:r>
              <a:rPr lang="en-US" altLang="en-US" dirty="0" smtClean="0"/>
              <a:t>copy</a:t>
            </a:r>
          </a:p>
          <a:p>
            <a:pPr lvl="2"/>
            <a:endParaRPr lang="en-US" altLang="en-US" dirty="0" smtClean="0"/>
          </a:p>
          <a:p>
            <a:pPr lvl="2"/>
            <a:r>
              <a:rPr lang="en-US" altLang="en-US" dirty="0" smtClean="0"/>
              <a:t>Controlled </a:t>
            </a:r>
            <a:r>
              <a:rPr lang="en-US" altLang="en-US" dirty="0"/>
              <a:t>access to shared areas of memory </a:t>
            </a:r>
            <a:r>
              <a:rPr lang="en-US" altLang="en-US" dirty="0" smtClean="0"/>
              <a:t>can be allowed without </a:t>
            </a:r>
            <a:r>
              <a:rPr lang="en-US" altLang="en-US" dirty="0"/>
              <a:t>compromising protection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62427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1724025"/>
            <a:ext cx="688657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3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and Secondary memory - </a:t>
            </a:r>
            <a:r>
              <a:rPr lang="en-US" dirty="0"/>
              <a:t>organized as a linear </a:t>
            </a:r>
            <a:r>
              <a:rPr lang="en-US" dirty="0" smtClean="0"/>
              <a:t>address </a:t>
            </a:r>
            <a:r>
              <a:rPr lang="en-US" dirty="0"/>
              <a:t>space consisting of a sequence of bytes or </a:t>
            </a:r>
            <a:r>
              <a:rPr lang="en-US" dirty="0" smtClean="0"/>
              <a:t>words</a:t>
            </a:r>
            <a:endParaRPr lang="en-US" dirty="0"/>
          </a:p>
          <a:p>
            <a:r>
              <a:rPr lang="en-US" dirty="0" smtClean="0"/>
              <a:t>Programs are written as modules</a:t>
            </a:r>
          </a:p>
          <a:p>
            <a:pPr lvl="2"/>
            <a:r>
              <a:rPr lang="en-US" dirty="0" smtClean="0"/>
              <a:t>Modules </a:t>
            </a:r>
            <a:r>
              <a:rPr lang="en-US" dirty="0"/>
              <a:t>can be written and compiled independently</a:t>
            </a:r>
          </a:p>
          <a:p>
            <a:pPr lvl="2"/>
            <a:r>
              <a:rPr lang="en-US" dirty="0" smtClean="0"/>
              <a:t>Different </a:t>
            </a:r>
            <a:r>
              <a:rPr lang="en-US" dirty="0"/>
              <a:t>degrees of protection given to modules (read-only, execute-only)</a:t>
            </a:r>
          </a:p>
          <a:p>
            <a:pPr lvl="2"/>
            <a:r>
              <a:rPr lang="en-US" dirty="0" smtClean="0"/>
              <a:t>Modules can be shared among processes</a:t>
            </a:r>
            <a:endParaRPr lang="en-US" dirty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618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Main </a:t>
            </a:r>
            <a:r>
              <a:rPr lang="en-US" dirty="0"/>
              <a:t>memory available for a program plus its data may be insufficient. </a:t>
            </a:r>
            <a:endParaRPr lang="en-US" dirty="0" smtClean="0"/>
          </a:p>
          <a:p>
            <a:r>
              <a:rPr lang="en-US" dirty="0" smtClean="0"/>
              <a:t>Principle of </a:t>
            </a:r>
            <a:r>
              <a:rPr lang="en-US" b="1" dirty="0" smtClean="0"/>
              <a:t>overlaying</a:t>
            </a:r>
          </a:p>
          <a:p>
            <a:pPr lvl="1"/>
            <a:r>
              <a:rPr lang="en-US" dirty="0" smtClean="0"/>
              <a:t>Various </a:t>
            </a:r>
            <a:r>
              <a:rPr lang="en-US" dirty="0"/>
              <a:t>modules can be assigned the same region of </a:t>
            </a:r>
            <a:r>
              <a:rPr lang="en-US" dirty="0" smtClean="0"/>
              <a:t>memory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main program responsible for switching the modules in and out as </a:t>
            </a:r>
            <a:r>
              <a:rPr lang="en-US" dirty="0" smtClean="0"/>
              <a:t>needed</a:t>
            </a:r>
          </a:p>
        </p:txBody>
      </p:sp>
    </p:spTree>
    <p:extLst>
      <p:ext uri="{BB962C8B-B14F-4D97-AF65-F5344CB8AC3E}">
        <p14:creationId xmlns:p14="http://schemas.microsoft.com/office/powerpoint/2010/main" val="2388643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12467</TotalTime>
  <Words>1313</Words>
  <Application>Microsoft Office PowerPoint</Application>
  <PresentationFormat>On-screen Show (4:3)</PresentationFormat>
  <Paragraphs>227</Paragraphs>
  <Slides>70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Office Theme</vt:lpstr>
      <vt:lpstr>Module 4</vt:lpstr>
      <vt:lpstr>PowerPoint Presentation</vt:lpstr>
      <vt:lpstr>Memory management requirements</vt:lpstr>
      <vt:lpstr>Relocation</vt:lpstr>
      <vt:lpstr>PowerPoint Presentation</vt:lpstr>
      <vt:lpstr>Protection</vt:lpstr>
      <vt:lpstr>Sharing</vt:lpstr>
      <vt:lpstr>Logical organization</vt:lpstr>
      <vt:lpstr>Physical organization</vt:lpstr>
      <vt:lpstr>Memory partitioning</vt:lpstr>
      <vt:lpstr>Fixed partitioning</vt:lpstr>
      <vt:lpstr>Fixed partitioning</vt:lpstr>
      <vt:lpstr>Placement algorithm</vt:lpstr>
      <vt:lpstr>Placement algorithm</vt:lpstr>
      <vt:lpstr>Drawbacks of fixed size partitioning</vt:lpstr>
      <vt:lpstr>Dynamic partitioning</vt:lpstr>
      <vt:lpstr>Dynamic partitioning</vt:lpstr>
      <vt:lpstr>PowerPoint Presentation</vt:lpstr>
      <vt:lpstr>Overcoming external fragmentation</vt:lpstr>
      <vt:lpstr>Placement algorithm</vt:lpstr>
      <vt:lpstr>PowerPoint Presentation</vt:lpstr>
      <vt:lpstr>PowerPoint Presentation</vt:lpstr>
      <vt:lpstr>Paging</vt:lpstr>
      <vt:lpstr>PowerPoint Presentation</vt:lpstr>
      <vt:lpstr>PowerPoint Presentation</vt:lpstr>
      <vt:lpstr>Page table</vt:lpstr>
      <vt:lpstr>Example</vt:lpstr>
      <vt:lpstr>PowerPoint Presentation</vt:lpstr>
      <vt:lpstr>Formation of physical address</vt:lpstr>
      <vt:lpstr>Segmentation</vt:lpstr>
      <vt:lpstr>Example</vt:lpstr>
      <vt:lpstr>Segment table entry</vt:lpstr>
      <vt:lpstr>Formation of physical address</vt:lpstr>
      <vt:lpstr>PowerPoint Presentation</vt:lpstr>
      <vt:lpstr>Virtual memory</vt:lpstr>
      <vt:lpstr>PowerPoint Presentation</vt:lpstr>
      <vt:lpstr>Thrashing</vt:lpstr>
      <vt:lpstr>Thrashing</vt:lpstr>
      <vt:lpstr>Principle of locality</vt:lpstr>
      <vt:lpstr>PowerPoint Presentation</vt:lpstr>
      <vt:lpstr>PowerPoint Presentation</vt:lpstr>
      <vt:lpstr>PowerPoint Presentation</vt:lpstr>
      <vt:lpstr>Address translation: Paging with virtual memory</vt:lpstr>
      <vt:lpstr>Address translation</vt:lpstr>
      <vt:lpstr>Combined segmentation and paging</vt:lpstr>
      <vt:lpstr>PowerPoint Presentation</vt:lpstr>
      <vt:lpstr>Page fetch policy</vt:lpstr>
      <vt:lpstr>Replacement policy</vt:lpstr>
      <vt:lpstr>Optimal</vt:lpstr>
      <vt:lpstr>PowerPoint Presentation</vt:lpstr>
      <vt:lpstr>Least Recently Used (LRU)</vt:lpstr>
      <vt:lpstr>PowerPoint Presentation</vt:lpstr>
      <vt:lpstr>FIFO</vt:lpstr>
      <vt:lpstr>PowerPoint Presentation</vt:lpstr>
      <vt:lpstr>Clock</vt:lpstr>
      <vt:lpstr>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2</vt:lpstr>
      <vt:lpstr>Working set model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2</dc:title>
  <dc:creator>SONY-VAIO</dc:creator>
  <cp:lastModifiedBy>SONY-VAIO</cp:lastModifiedBy>
  <cp:revision>516</cp:revision>
  <dcterms:created xsi:type="dcterms:W3CDTF">2006-08-16T00:00:00Z</dcterms:created>
  <dcterms:modified xsi:type="dcterms:W3CDTF">2019-04-10T07:30:07Z</dcterms:modified>
</cp:coreProperties>
</file>