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6" r:id="rId2"/>
    <p:sldId id="272" r:id="rId3"/>
    <p:sldId id="275" r:id="rId4"/>
    <p:sldId id="273" r:id="rId5"/>
    <p:sldId id="274" r:id="rId6"/>
    <p:sldId id="257" r:id="rId7"/>
    <p:sldId id="258" r:id="rId8"/>
    <p:sldId id="259" r:id="rId9"/>
    <p:sldId id="260" r:id="rId10"/>
    <p:sldId id="262" r:id="rId11"/>
    <p:sldId id="261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345" r:id="rId20"/>
    <p:sldId id="344" r:id="rId21"/>
    <p:sldId id="270" r:id="rId22"/>
    <p:sldId id="277" r:id="rId23"/>
    <p:sldId id="276" r:id="rId24"/>
    <p:sldId id="278" r:id="rId25"/>
    <p:sldId id="271" r:id="rId26"/>
    <p:sldId id="280" r:id="rId27"/>
    <p:sldId id="281" r:id="rId28"/>
    <p:sldId id="282" r:id="rId29"/>
    <p:sldId id="279" r:id="rId30"/>
    <p:sldId id="286" r:id="rId31"/>
    <p:sldId id="283" r:id="rId32"/>
    <p:sldId id="284" r:id="rId33"/>
    <p:sldId id="285" r:id="rId34"/>
    <p:sldId id="346" r:id="rId35"/>
    <p:sldId id="290" r:id="rId36"/>
    <p:sldId id="291" r:id="rId37"/>
    <p:sldId id="292" r:id="rId38"/>
    <p:sldId id="293" r:id="rId39"/>
    <p:sldId id="287" r:id="rId40"/>
    <p:sldId id="288" r:id="rId41"/>
    <p:sldId id="289" r:id="rId42"/>
    <p:sldId id="304" r:id="rId43"/>
    <p:sldId id="347" r:id="rId44"/>
    <p:sldId id="305" r:id="rId45"/>
    <p:sldId id="306" r:id="rId46"/>
    <p:sldId id="307" r:id="rId47"/>
    <p:sldId id="308" r:id="rId48"/>
    <p:sldId id="296" r:id="rId49"/>
    <p:sldId id="348" r:id="rId50"/>
    <p:sldId id="297" r:id="rId51"/>
    <p:sldId id="298" r:id="rId52"/>
    <p:sldId id="299" r:id="rId53"/>
    <p:sldId id="300" r:id="rId54"/>
    <p:sldId id="301" r:id="rId55"/>
    <p:sldId id="302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24" r:id="rId67"/>
    <p:sldId id="320" r:id="rId68"/>
    <p:sldId id="319" r:id="rId69"/>
    <p:sldId id="321" r:id="rId70"/>
    <p:sldId id="322" r:id="rId71"/>
    <p:sldId id="323" r:id="rId72"/>
    <p:sldId id="328" r:id="rId73"/>
    <p:sldId id="325" r:id="rId74"/>
    <p:sldId id="326" r:id="rId75"/>
    <p:sldId id="327" r:id="rId76"/>
    <p:sldId id="329" r:id="rId77"/>
    <p:sldId id="330" r:id="rId78"/>
    <p:sldId id="341" r:id="rId79"/>
    <p:sldId id="342" r:id="rId80"/>
    <p:sldId id="343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B0F1B-557B-49F0-A16B-FB2A36163035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72F4F1-A775-475D-98BE-E82F372FFB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883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F4F1-A775-475D-98BE-E82F372FFBC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199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72F4F1-A775-475D-98BE-E82F372FFBC8}" type="slidenum">
              <a:rPr lang="en-US" smtClean="0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726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4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Mutual exclusion using critical regions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D:\b\b4\IBM\02-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138" y="2324100"/>
            <a:ext cx="72898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00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Conditions to avoid races/Requirements for 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en-US" sz="3100" dirty="0" smtClean="0"/>
              <a:t>1. No two process may be simultaneously inside their critical region</a:t>
            </a:r>
          </a:p>
          <a:p>
            <a:pPr marL="0" indent="0">
              <a:buNone/>
            </a:pPr>
            <a:r>
              <a:rPr lang="en-US" altLang="en-US" sz="3100" dirty="0"/>
              <a:t>2</a:t>
            </a:r>
            <a:r>
              <a:rPr lang="en-US" altLang="en-US" sz="3100" dirty="0" smtClean="0"/>
              <a:t>. No </a:t>
            </a:r>
            <a:r>
              <a:rPr lang="en-US" altLang="en-US" sz="3100" dirty="0"/>
              <a:t>process </a:t>
            </a:r>
            <a:r>
              <a:rPr lang="en-US" altLang="en-US" sz="3100" dirty="0" smtClean="0"/>
              <a:t>running outside its </a:t>
            </a:r>
            <a:r>
              <a:rPr lang="en-US" altLang="en-US" sz="3100" dirty="0"/>
              <a:t>critical region can block other processes</a:t>
            </a:r>
          </a:p>
          <a:p>
            <a:pPr marL="0" indent="0">
              <a:buNone/>
            </a:pPr>
            <a:r>
              <a:rPr lang="en-US" altLang="en-US" sz="3100" dirty="0"/>
              <a:t>3</a:t>
            </a:r>
            <a:r>
              <a:rPr lang="en-US" altLang="en-US" sz="3100" dirty="0" smtClean="0"/>
              <a:t>. No </a:t>
            </a:r>
            <a:r>
              <a:rPr lang="en-US" altLang="en-US" sz="3100" dirty="0"/>
              <a:t>process </a:t>
            </a:r>
            <a:r>
              <a:rPr lang="en-US" altLang="en-US" sz="3100" dirty="0" smtClean="0"/>
              <a:t>should have to wait </a:t>
            </a:r>
            <a:r>
              <a:rPr lang="en-US" altLang="en-US" sz="3100" dirty="0"/>
              <a:t>forever to enter </a:t>
            </a:r>
            <a:r>
              <a:rPr lang="en-US" altLang="en-US" sz="3100" dirty="0" smtClean="0"/>
              <a:t>its critical region i.e. no deadlock or starvation</a:t>
            </a:r>
          </a:p>
          <a:p>
            <a:pPr marL="0" indent="0">
              <a:buNone/>
            </a:pPr>
            <a:r>
              <a:rPr lang="en-US" altLang="en-US" sz="3100" dirty="0" smtClean="0"/>
              <a:t>4. When </a:t>
            </a:r>
            <a:r>
              <a:rPr lang="en-US" altLang="en-US" sz="3100" dirty="0"/>
              <a:t>no process is in a critical section, any process that requests entry to its critical section must be permitted to enter without delay</a:t>
            </a:r>
          </a:p>
          <a:p>
            <a:pPr marL="0" indent="0">
              <a:buNone/>
            </a:pPr>
            <a:r>
              <a:rPr lang="en-US" altLang="en-US" sz="3100" dirty="0"/>
              <a:t>5</a:t>
            </a:r>
            <a:r>
              <a:rPr lang="en-US" altLang="en-US" sz="3100" dirty="0" smtClean="0"/>
              <a:t>. A process remains inside critical region for a finite time only</a:t>
            </a:r>
          </a:p>
          <a:p>
            <a:pPr marL="0" indent="0">
              <a:buNone/>
            </a:pPr>
            <a:r>
              <a:rPr lang="en-US" altLang="en-US" sz="3100" dirty="0"/>
              <a:t>6</a:t>
            </a:r>
            <a:r>
              <a:rPr lang="en-US" altLang="en-US" sz="3100" dirty="0" smtClean="0"/>
              <a:t>. No </a:t>
            </a:r>
            <a:r>
              <a:rPr lang="en-US" altLang="en-US" sz="3100" dirty="0"/>
              <a:t>assumptions may be made about speeds or number of </a:t>
            </a:r>
            <a:r>
              <a:rPr lang="en-US" altLang="en-US" sz="3100" dirty="0" smtClean="0"/>
              <a:t>CPU’s </a:t>
            </a:r>
            <a:endParaRPr lang="en-US" altLang="en-US" sz="3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69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proposals </a:t>
            </a:r>
            <a:r>
              <a:rPr lang="en-US" dirty="0"/>
              <a:t>to achieve mutual </a:t>
            </a:r>
            <a:r>
              <a:rPr lang="en-US" dirty="0" smtClean="0"/>
              <a:t>exclusion</a:t>
            </a:r>
          </a:p>
          <a:p>
            <a:pPr lvl="2"/>
            <a:r>
              <a:rPr lang="en-US" dirty="0"/>
              <a:t>Disabling interrupts</a:t>
            </a:r>
          </a:p>
          <a:p>
            <a:pPr lvl="2"/>
            <a:r>
              <a:rPr lang="en-US" dirty="0"/>
              <a:t>Lock variables</a:t>
            </a:r>
          </a:p>
          <a:p>
            <a:pPr lvl="2"/>
            <a:r>
              <a:rPr lang="en-US" dirty="0"/>
              <a:t>Strict alternation</a:t>
            </a:r>
          </a:p>
          <a:p>
            <a:pPr lvl="2"/>
            <a:r>
              <a:rPr lang="en-US" dirty="0"/>
              <a:t>Peterson's solution</a:t>
            </a:r>
          </a:p>
          <a:p>
            <a:pPr lvl="2"/>
            <a:r>
              <a:rPr lang="en-US" dirty="0"/>
              <a:t>The TSL </a:t>
            </a:r>
            <a:r>
              <a:rPr lang="en-US" dirty="0" smtClean="0"/>
              <a:t>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72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Disabling interrupts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dirty="0" smtClean="0"/>
              <a:t>Process </a:t>
            </a:r>
            <a:r>
              <a:rPr lang="en-US" altLang="en-US" dirty="0"/>
              <a:t>disables interrupts, enters </a:t>
            </a:r>
            <a:r>
              <a:rPr lang="en-US" altLang="en-US" dirty="0" smtClean="0"/>
              <a:t>critical region</a:t>
            </a:r>
          </a:p>
          <a:p>
            <a:r>
              <a:rPr lang="en-US" altLang="en-US" dirty="0" smtClean="0"/>
              <a:t>Enables </a:t>
            </a:r>
            <a:r>
              <a:rPr lang="en-US" altLang="en-US" dirty="0"/>
              <a:t>interrupts when it </a:t>
            </a:r>
            <a:r>
              <a:rPr lang="en-US" altLang="en-US" dirty="0" smtClean="0"/>
              <a:t>leaves critical region</a:t>
            </a:r>
          </a:p>
          <a:p>
            <a:endParaRPr lang="en-US" altLang="en-US" dirty="0" smtClean="0"/>
          </a:p>
          <a:p>
            <a:endParaRPr lang="en-US" altLang="en-US" dirty="0"/>
          </a:p>
          <a:p>
            <a:endParaRPr lang="en-US" altLang="en-US" dirty="0" smtClean="0"/>
          </a:p>
          <a:p>
            <a:endParaRPr lang="en-US" altLang="en-US" dirty="0" smtClean="0"/>
          </a:p>
          <a:p>
            <a:r>
              <a:rPr lang="en-US" altLang="en-US" dirty="0" smtClean="0"/>
              <a:t>Problems</a:t>
            </a:r>
            <a:endParaRPr lang="en-US" altLang="en-US" dirty="0"/>
          </a:p>
          <a:p>
            <a:pPr lvl="2"/>
            <a:r>
              <a:rPr lang="en-US" altLang="en-US" dirty="0" smtClean="0"/>
              <a:t>User process </a:t>
            </a:r>
            <a:r>
              <a:rPr lang="en-US" altLang="en-US" dirty="0"/>
              <a:t>might never enable </a:t>
            </a:r>
            <a:r>
              <a:rPr lang="en-US" altLang="en-US" dirty="0" smtClean="0"/>
              <a:t>interrupts- system crash</a:t>
            </a:r>
            <a:endParaRPr lang="en-US" altLang="en-US" dirty="0"/>
          </a:p>
          <a:p>
            <a:pPr lvl="2"/>
            <a:r>
              <a:rPr lang="en-US" altLang="en-US" dirty="0"/>
              <a:t>Won’t work on multi-core chips  </a:t>
            </a:r>
            <a:r>
              <a:rPr lang="en-US" altLang="en-US" dirty="0" smtClean="0"/>
              <a:t>- disabling </a:t>
            </a:r>
            <a:r>
              <a:rPr lang="en-US" altLang="en-US" dirty="0"/>
              <a:t>interrupts a</a:t>
            </a:r>
            <a:r>
              <a:rPr lang="en-US" altLang="en-US" dirty="0" smtClean="0"/>
              <a:t>ffects only the </a:t>
            </a:r>
            <a:r>
              <a:rPr lang="en-US" altLang="en-US" dirty="0"/>
              <a:t>CPU </a:t>
            </a:r>
            <a:r>
              <a:rPr lang="en-US" altLang="en-US" dirty="0" smtClean="0"/>
              <a:t>that executed the disable instruction</a:t>
            </a:r>
            <a:endParaRPr lang="en-US" altLang="en-US" dirty="0"/>
          </a:p>
          <a:p>
            <a:endParaRPr lang="en-US" alt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58" y="2673925"/>
            <a:ext cx="370522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57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Lock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A software </a:t>
            </a:r>
            <a:r>
              <a:rPr lang="en-US" altLang="en-US" dirty="0" smtClean="0"/>
              <a:t>solution</a:t>
            </a:r>
          </a:p>
          <a:p>
            <a:r>
              <a:rPr lang="en-US" altLang="en-US" dirty="0" smtClean="0"/>
              <a:t>All process </a:t>
            </a:r>
            <a:r>
              <a:rPr lang="en-US" altLang="en-US" dirty="0"/>
              <a:t>shares a </a:t>
            </a:r>
            <a:r>
              <a:rPr lang="en-US" altLang="en-US" dirty="0" smtClean="0"/>
              <a:t>lock variable </a:t>
            </a:r>
          </a:p>
          <a:p>
            <a:r>
              <a:rPr lang="en-US" altLang="en-US" dirty="0" smtClean="0"/>
              <a:t>When a process wants to enter critical region, it first check lock variable</a:t>
            </a:r>
            <a:endParaRPr lang="en-US" altLang="en-US" dirty="0"/>
          </a:p>
          <a:p>
            <a:pPr lvl="2"/>
            <a:r>
              <a:rPr lang="en-US" altLang="en-US" dirty="0"/>
              <a:t>When lock is 0, process turns it to 1 and enters critical region</a:t>
            </a:r>
          </a:p>
          <a:p>
            <a:pPr lvl="2"/>
            <a:r>
              <a:rPr lang="en-US" altLang="en-US" dirty="0"/>
              <a:t>When exiting critical region, turn lock to </a:t>
            </a:r>
            <a:r>
              <a:rPr lang="en-US" altLang="en-US" dirty="0" smtClean="0"/>
              <a:t>0</a:t>
            </a:r>
          </a:p>
          <a:p>
            <a:pPr lvl="2"/>
            <a:endParaRPr lang="en-US" altLang="en-US" dirty="0"/>
          </a:p>
          <a:p>
            <a:r>
              <a:rPr lang="en-US" altLang="en-US" dirty="0" smtClean="0"/>
              <a:t>Problem</a:t>
            </a:r>
          </a:p>
          <a:p>
            <a:pPr lvl="2"/>
            <a:r>
              <a:rPr lang="en-US" altLang="en-US" dirty="0" smtClean="0"/>
              <a:t>Race conditions can occur – both process can enter critical region at the same time</a:t>
            </a:r>
            <a:endParaRPr lang="en-US" alt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51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Strict alternation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Uses an integer variable – </a:t>
            </a:r>
            <a:r>
              <a:rPr lang="en-US" i="1" dirty="0" smtClean="0"/>
              <a:t>turn</a:t>
            </a:r>
          </a:p>
          <a:p>
            <a:r>
              <a:rPr lang="en-US" dirty="0" smtClean="0"/>
              <a:t>Keeps track of whose turn it is to enter critical region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      Process 0			     Process 1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850" y="3657600"/>
            <a:ext cx="821055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68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/>
              <a:t>Busy waiting </a:t>
            </a:r>
            <a:r>
              <a:rPr lang="en-US" dirty="0" smtClean="0"/>
              <a:t>– continuously checking a variable until some value appears</a:t>
            </a:r>
          </a:p>
          <a:p>
            <a:pPr lvl="2"/>
            <a:r>
              <a:rPr lang="en-US" dirty="0" smtClean="0"/>
              <a:t>Usually not acceptable, since it’s a wastage of CPU</a:t>
            </a:r>
          </a:p>
          <a:p>
            <a:pPr lvl="2"/>
            <a:endParaRPr lang="en-US" dirty="0"/>
          </a:p>
          <a:p>
            <a:r>
              <a:rPr lang="en-US" dirty="0" smtClean="0"/>
              <a:t>A lock that uses busy waiting is known as </a:t>
            </a:r>
            <a:r>
              <a:rPr lang="en-US" b="1" dirty="0" smtClean="0"/>
              <a:t>spin lock</a:t>
            </a:r>
          </a:p>
          <a:p>
            <a:endParaRPr lang="en-US" dirty="0"/>
          </a:p>
          <a:p>
            <a:r>
              <a:rPr lang="en-US" dirty="0" smtClean="0"/>
              <a:t>Problems</a:t>
            </a:r>
          </a:p>
          <a:p>
            <a:pPr lvl="2"/>
            <a:r>
              <a:rPr lang="en-US" dirty="0" smtClean="0"/>
              <a:t>Taking turns is not a good solution when one of the processes is much slower than the other one</a:t>
            </a:r>
          </a:p>
          <a:p>
            <a:pPr lvl="3"/>
            <a:r>
              <a:rPr lang="en-US" dirty="0" smtClean="0"/>
              <a:t>Violation of condition 3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4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Peterson’s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 descr="D:\b\b4\IBM\02-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5" y="1866900"/>
            <a:ext cx="6419850" cy="430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02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solution using TSL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Using TSL (Test and Set Lock) instruction or </a:t>
            </a:r>
            <a:r>
              <a:rPr lang="en-US" altLang="en-US" dirty="0" smtClean="0"/>
              <a:t>TSL </a:t>
            </a:r>
            <a:r>
              <a:rPr lang="en-US" altLang="en-US" dirty="0"/>
              <a:t>is </a:t>
            </a:r>
            <a:r>
              <a:rPr lang="en-US" altLang="en-US" dirty="0" smtClean="0"/>
              <a:t>atomic</a:t>
            </a:r>
          </a:p>
          <a:p>
            <a:r>
              <a:rPr lang="en-US" altLang="en-US" dirty="0" smtClean="0"/>
              <a:t>Memory </a:t>
            </a:r>
            <a:r>
              <a:rPr lang="en-US" altLang="en-US" dirty="0"/>
              <a:t>bus is locked until it is finished </a:t>
            </a:r>
            <a:r>
              <a:rPr lang="en-US" altLang="en-US" dirty="0" smtClean="0"/>
              <a:t>executing – other CPUs cannot access during this time</a:t>
            </a:r>
            <a:endParaRPr lang="en-US" dirty="0"/>
          </a:p>
        </p:txBody>
      </p:sp>
      <p:pic>
        <p:nvPicPr>
          <p:cNvPr id="4" name="Picture 6" descr="D:\b\b4\IBM\02-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00" y="4191000"/>
            <a:ext cx="7531100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93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TSL instruction</a:t>
            </a:r>
          </a:p>
          <a:p>
            <a:pPr lvl="2"/>
            <a:r>
              <a:rPr lang="en-US" dirty="0" smtClean="0"/>
              <a:t>Reads </a:t>
            </a:r>
            <a:r>
              <a:rPr lang="en-US" dirty="0"/>
              <a:t>the contents of a memory </a:t>
            </a:r>
            <a:r>
              <a:rPr lang="en-US" dirty="0" smtClean="0"/>
              <a:t>location</a:t>
            </a:r>
          </a:p>
          <a:p>
            <a:pPr lvl="2"/>
            <a:r>
              <a:rPr lang="en-US" dirty="0" smtClean="0"/>
              <a:t>Store </a:t>
            </a:r>
            <a:r>
              <a:rPr lang="en-US" dirty="0"/>
              <a:t>it in a register </a:t>
            </a:r>
            <a:endParaRPr lang="en-US" dirty="0" smtClean="0"/>
          </a:p>
          <a:p>
            <a:pPr lvl="2"/>
            <a:r>
              <a:rPr lang="en-US" dirty="0" smtClean="0"/>
              <a:t>Store </a:t>
            </a:r>
            <a:r>
              <a:rPr lang="en-US" dirty="0"/>
              <a:t>a non-zero value at the </a:t>
            </a:r>
            <a:r>
              <a:rPr lang="en-US" dirty="0" smtClean="0"/>
              <a:t>address</a:t>
            </a:r>
          </a:p>
          <a:p>
            <a:endParaRPr lang="en-US" dirty="0" smtClean="0"/>
          </a:p>
          <a:p>
            <a:r>
              <a:rPr lang="en-US" dirty="0" smtClean="0"/>
              <a:t>Operation </a:t>
            </a:r>
            <a:r>
              <a:rPr lang="en-US" dirty="0"/>
              <a:t>is guaranteed to be </a:t>
            </a:r>
            <a:r>
              <a:rPr lang="en-US" dirty="0" smtClean="0"/>
              <a:t>indivisible</a:t>
            </a:r>
          </a:p>
        </p:txBody>
      </p:sp>
    </p:spTree>
    <p:extLst>
      <p:ext uri="{BB962C8B-B14F-4D97-AF65-F5344CB8AC3E}">
        <p14:creationId xmlns:p14="http://schemas.microsoft.com/office/powerpoint/2010/main" val="177164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Interprocess</a:t>
            </a:r>
            <a:r>
              <a:rPr lang="en-US" dirty="0" smtClean="0"/>
              <a:t> communication (IPC)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Independent process – cannot affect or be affected by other processes</a:t>
            </a:r>
          </a:p>
          <a:p>
            <a:r>
              <a:rPr lang="en-US" dirty="0" smtClean="0"/>
              <a:t>Cooperating process – exchange data and information</a:t>
            </a:r>
          </a:p>
          <a:p>
            <a:endParaRPr lang="en-US" dirty="0" smtClean="0"/>
          </a:p>
          <a:p>
            <a:r>
              <a:rPr lang="en-US" dirty="0" smtClean="0"/>
              <a:t>Communication </a:t>
            </a:r>
            <a:r>
              <a:rPr lang="en-US" dirty="0"/>
              <a:t>between processes in a well structured manner</a:t>
            </a:r>
          </a:p>
          <a:p>
            <a:pPr lvl="2"/>
            <a:r>
              <a:rPr lang="en-US" dirty="0" smtClean="0"/>
              <a:t>Shared memory </a:t>
            </a:r>
          </a:p>
          <a:p>
            <a:pPr lvl="2"/>
            <a:r>
              <a:rPr lang="en-US" dirty="0" smtClean="0"/>
              <a:t>Message passing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22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Hardware solution using </a:t>
            </a:r>
            <a:r>
              <a:rPr lang="en-US" dirty="0" smtClean="0"/>
              <a:t>XCHG </a:t>
            </a:r>
            <a:r>
              <a:rPr lang="en-US" dirty="0"/>
              <a:t>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Intel x86 CPUs use XCHG instruction for synchronization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2981325"/>
            <a:ext cx="89630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85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Producer Consumer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Also known as bounded buffer problem</a:t>
            </a:r>
          </a:p>
          <a:p>
            <a:r>
              <a:rPr lang="en-US" dirty="0" smtClean="0"/>
              <a:t>One of the classical problems in IPC</a:t>
            </a:r>
          </a:p>
          <a:p>
            <a:r>
              <a:rPr lang="en-US" dirty="0" smtClean="0"/>
              <a:t>Two processes shares a common fixed size buffer</a:t>
            </a:r>
          </a:p>
          <a:p>
            <a:r>
              <a:rPr lang="en-US" dirty="0" smtClean="0"/>
              <a:t>Producer – puts information/data into buffer</a:t>
            </a:r>
          </a:p>
          <a:p>
            <a:r>
              <a:rPr lang="en-US" dirty="0" smtClean="0"/>
              <a:t>Consumer – consumes the data from buffer</a:t>
            </a:r>
          </a:p>
          <a:p>
            <a:endParaRPr lang="en-US" dirty="0"/>
          </a:p>
          <a:p>
            <a:r>
              <a:rPr lang="en-US" dirty="0" smtClean="0"/>
              <a:t>What to do when buffer is full or empty?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32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n-US" dirty="0" smtClean="0"/>
              <a:t>Buffer full – producer goes to sleep, awakened when consumer has removed one or more items</a:t>
            </a:r>
          </a:p>
          <a:p>
            <a:endParaRPr lang="en-US" dirty="0" smtClean="0"/>
          </a:p>
          <a:p>
            <a:r>
              <a:rPr lang="en-US" dirty="0" smtClean="0"/>
              <a:t>Buffer empty – consumer goes to sleep, awakened when producer puts something into buffer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46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D:\b\b4\IBM\02-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62" y="497181"/>
            <a:ext cx="6711538" cy="582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7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Race condition in producer consumer problem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Let buffer be empty</a:t>
            </a:r>
          </a:p>
          <a:p>
            <a:r>
              <a:rPr lang="en-US" dirty="0" smtClean="0"/>
              <a:t>Scheduler picks consumer</a:t>
            </a:r>
          </a:p>
          <a:p>
            <a:r>
              <a:rPr lang="en-US" dirty="0" smtClean="0"/>
              <a:t>Consumer reads count = 0</a:t>
            </a:r>
          </a:p>
          <a:p>
            <a:r>
              <a:rPr lang="en-US" dirty="0" smtClean="0"/>
              <a:t>Scheduler picks producer</a:t>
            </a:r>
          </a:p>
          <a:p>
            <a:r>
              <a:rPr lang="en-US" dirty="0" smtClean="0"/>
              <a:t>Producer inserts data into buffer, count incremented, wakeup call for consumer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Consumer is not yet logically asleep, wakeup call is missed</a:t>
            </a:r>
          </a:p>
          <a:p>
            <a:r>
              <a:rPr lang="en-US" dirty="0"/>
              <a:t>Scheduler picks consumer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Consumer goes into sleep mode</a:t>
            </a:r>
          </a:p>
          <a:p>
            <a:r>
              <a:rPr lang="en-US" dirty="0"/>
              <a:t>Scheduler picks </a:t>
            </a:r>
            <a:r>
              <a:rPr lang="en-US" dirty="0" smtClean="0"/>
              <a:t>producer</a:t>
            </a:r>
          </a:p>
          <a:p>
            <a:r>
              <a:rPr lang="en-US" dirty="0"/>
              <a:t>Producer inserts data into buffer, count </a:t>
            </a:r>
            <a:r>
              <a:rPr lang="en-US" dirty="0" smtClean="0"/>
              <a:t>incremented</a:t>
            </a:r>
          </a:p>
          <a:p>
            <a:r>
              <a:rPr lang="en-US" dirty="0" smtClean="0"/>
              <a:t>When buffer is full </a:t>
            </a:r>
            <a:r>
              <a:rPr lang="en-US" dirty="0" smtClean="0">
                <a:solidFill>
                  <a:srgbClr val="FF0000"/>
                </a:solidFill>
              </a:rPr>
              <a:t>producer also goes into sleep mode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36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Semaphore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variable type (usually integer) used for synchronization among processes</a:t>
            </a:r>
          </a:p>
          <a:p>
            <a:r>
              <a:rPr lang="en-US" dirty="0" smtClean="0"/>
              <a:t>Only three operations – initialization , increment and decrement </a:t>
            </a:r>
          </a:p>
          <a:p>
            <a:r>
              <a:rPr lang="en-US" dirty="0" smtClean="0"/>
              <a:t>Ensures that synchronization is maintained </a:t>
            </a:r>
          </a:p>
          <a:p>
            <a:r>
              <a:rPr lang="en-US" dirty="0" smtClean="0"/>
              <a:t>Decrement operation</a:t>
            </a:r>
          </a:p>
          <a:p>
            <a:pPr lvl="2"/>
            <a:r>
              <a:rPr lang="en-US" dirty="0" smtClean="0"/>
              <a:t>Down operation on a semaphore checks to see  if the value is greater than 0</a:t>
            </a:r>
          </a:p>
          <a:p>
            <a:pPr lvl="2"/>
            <a:r>
              <a:rPr lang="en-US" dirty="0" smtClean="0"/>
              <a:t>If so, the semaphore is decremented and continues</a:t>
            </a:r>
          </a:p>
          <a:p>
            <a:pPr lvl="2"/>
            <a:r>
              <a:rPr lang="en-US" dirty="0" smtClean="0"/>
              <a:t>If the value is zero, the process is put to sleep or process is blocked</a:t>
            </a:r>
          </a:p>
          <a:p>
            <a:r>
              <a:rPr lang="en-US" dirty="0" smtClean="0"/>
              <a:t>Increment operation</a:t>
            </a:r>
          </a:p>
          <a:p>
            <a:pPr lvl="2"/>
            <a:r>
              <a:rPr lang="en-US" dirty="0" smtClean="0"/>
              <a:t>Process  is unblocked if value is greater than zero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06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Checking the value, changing it, and possibly going to sleep/blocked mode are all done as a single, indivisible atomic action</a:t>
            </a:r>
          </a:p>
          <a:p>
            <a:r>
              <a:rPr lang="en-US" dirty="0" smtClean="0"/>
              <a:t>Once a semaphore operation has started, no other process can access the semaphore until the operation has completed or blocked – </a:t>
            </a:r>
            <a:r>
              <a:rPr lang="en-US" b="1" dirty="0" smtClean="0"/>
              <a:t>atomicity</a:t>
            </a:r>
          </a:p>
          <a:p>
            <a:r>
              <a:rPr lang="en-US" dirty="0" smtClean="0"/>
              <a:t>Essential for solving synchronization problems and avoiding race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9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Solving producer consumer problem using semaphore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105400"/>
          </a:xfrm>
        </p:spPr>
        <p:txBody>
          <a:bodyPr>
            <a:normAutofit fontScale="92500"/>
          </a:bodyPr>
          <a:lstStyle/>
          <a:p>
            <a:r>
              <a:rPr lang="en-US" b="1" i="1" dirty="0"/>
              <a:t>u</a:t>
            </a:r>
            <a:r>
              <a:rPr lang="en-US" b="1" i="1" dirty="0" smtClean="0"/>
              <a:t>p</a:t>
            </a:r>
            <a:r>
              <a:rPr lang="en-US" dirty="0" smtClean="0"/>
              <a:t> and </a:t>
            </a:r>
            <a:r>
              <a:rPr lang="en-US" b="1" i="1" dirty="0" smtClean="0"/>
              <a:t>down</a:t>
            </a:r>
            <a:r>
              <a:rPr lang="en-US" dirty="0" smtClean="0"/>
              <a:t> are implemented in an indivisible manner</a:t>
            </a:r>
          </a:p>
          <a:p>
            <a:pPr lvl="2"/>
            <a:r>
              <a:rPr lang="en-US" dirty="0" smtClean="0"/>
              <a:t>Either interrupts are disabled when there is a semaphore operation</a:t>
            </a:r>
          </a:p>
          <a:p>
            <a:pPr lvl="2"/>
            <a:r>
              <a:rPr lang="en-US" dirty="0" smtClean="0"/>
              <a:t>In case of multi core CPU, each semaphore should be protected by TSL instructions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Uses 3 semaphores</a:t>
            </a:r>
          </a:p>
          <a:p>
            <a:pPr lvl="2"/>
            <a:r>
              <a:rPr lang="en-US" b="1" i="1" dirty="0" smtClean="0"/>
              <a:t>full       – </a:t>
            </a:r>
            <a:r>
              <a:rPr lang="en-US" dirty="0" smtClean="0"/>
              <a:t>Counts the number of slots that are full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     Ensures that producer stops running when buffer is full</a:t>
            </a:r>
          </a:p>
          <a:p>
            <a:pPr lvl="2"/>
            <a:r>
              <a:rPr lang="en-US" b="1" i="1" dirty="0" smtClean="0"/>
              <a:t>empty – </a:t>
            </a:r>
            <a:r>
              <a:rPr lang="en-US" dirty="0"/>
              <a:t>C</a:t>
            </a:r>
            <a:r>
              <a:rPr lang="en-US" dirty="0" smtClean="0"/>
              <a:t>ounts the number of slots that are empty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     Ensures that consumer stops running when buffer is empty</a:t>
            </a:r>
          </a:p>
          <a:p>
            <a:pPr lvl="2"/>
            <a:r>
              <a:rPr lang="en-US" b="1" i="1" dirty="0" err="1" smtClean="0"/>
              <a:t>mutex</a:t>
            </a:r>
            <a:r>
              <a:rPr lang="en-US" b="1" i="1" dirty="0" smtClean="0"/>
              <a:t> – </a:t>
            </a:r>
            <a:r>
              <a:rPr lang="en-US" dirty="0"/>
              <a:t> </a:t>
            </a:r>
            <a:r>
              <a:rPr lang="en-US" dirty="0" smtClean="0"/>
              <a:t>Make sure producer and consumer does not access the buffer at same time – mutual exclusion</a:t>
            </a:r>
          </a:p>
        </p:txBody>
      </p:sp>
    </p:spTree>
    <p:extLst>
      <p:ext uri="{BB962C8B-B14F-4D97-AF65-F5344CB8AC3E}">
        <p14:creationId xmlns:p14="http://schemas.microsoft.com/office/powerpoint/2010/main" val="389527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Mutex</a:t>
            </a:r>
            <a:endParaRPr lang="en-US" dirty="0"/>
          </a:p>
          <a:p>
            <a:pPr lvl="2"/>
            <a:r>
              <a:rPr lang="en-US" dirty="0" smtClean="0"/>
              <a:t>Binary semaphores </a:t>
            </a:r>
          </a:p>
          <a:p>
            <a:pPr lvl="2"/>
            <a:r>
              <a:rPr lang="en-US" dirty="0" smtClean="0"/>
              <a:t>Take only two values 0 and 1</a:t>
            </a:r>
          </a:p>
          <a:p>
            <a:pPr lvl="2"/>
            <a:r>
              <a:rPr lang="en-US" dirty="0" smtClean="0"/>
              <a:t>Used by two or more processes to ensure that only one of them can enter the critical region at a time</a:t>
            </a:r>
          </a:p>
          <a:p>
            <a:pPr lvl="2"/>
            <a:r>
              <a:rPr lang="en-US" dirty="0" smtClean="0"/>
              <a:t>Mutual exclusion is guaranteed by </a:t>
            </a:r>
            <a:r>
              <a:rPr lang="en-US" dirty="0" err="1" smtClean="0"/>
              <a:t>Mutex</a:t>
            </a: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09" y="1676400"/>
            <a:ext cx="7618191" cy="135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94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D:\b\b4\IBM\0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860" y="361112"/>
            <a:ext cx="6305080" cy="6288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2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message passing                    shared memory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976437"/>
            <a:ext cx="260032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990725"/>
            <a:ext cx="29337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090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Mutex</a:t>
            </a:r>
            <a:r>
              <a:rPr lang="en-US" dirty="0" smtClean="0"/>
              <a:t> lock for handling </a:t>
            </a:r>
            <a:r>
              <a:rPr lang="en-US" smtClean="0"/>
              <a:t>user threads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76067"/>
            <a:ext cx="8511886" cy="3229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70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Dining Philosophers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148" y="1716232"/>
            <a:ext cx="5671705" cy="5065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0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Actions</a:t>
            </a:r>
          </a:p>
          <a:p>
            <a:pPr lvl="2"/>
            <a:r>
              <a:rPr lang="en-US" dirty="0" smtClean="0"/>
              <a:t>Thinking – No forks are required</a:t>
            </a:r>
          </a:p>
          <a:p>
            <a:pPr lvl="2"/>
            <a:r>
              <a:rPr lang="en-US" dirty="0" smtClean="0"/>
              <a:t>Eating – Both forks are required</a:t>
            </a:r>
          </a:p>
          <a:p>
            <a:endParaRPr lang="en-US" dirty="0"/>
          </a:p>
          <a:p>
            <a:r>
              <a:rPr lang="en-US" dirty="0" smtClean="0"/>
              <a:t>For eating process one has to take left fork and right fork, one at a time, in either order</a:t>
            </a:r>
          </a:p>
          <a:p>
            <a:r>
              <a:rPr lang="en-US" dirty="0" smtClean="0"/>
              <a:t>If successful in acquiring two forks, he/she eats for a while, then puts down the fork and continue thinking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00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 this logic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9800"/>
            <a:ext cx="9412432" cy="354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2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philosophers acquire left fork</a:t>
            </a:r>
          </a:p>
          <a:p>
            <a:pPr lvl="2"/>
            <a:r>
              <a:rPr lang="en-US" dirty="0" smtClean="0"/>
              <a:t>None can take their right fork – Deadlock</a:t>
            </a:r>
          </a:p>
          <a:p>
            <a:pPr lvl="2"/>
            <a:endParaRPr lang="en-US" dirty="0"/>
          </a:p>
          <a:p>
            <a:r>
              <a:rPr lang="en-US" dirty="0" smtClean="0"/>
              <a:t>All waits for equal amount of time again try to acquire forks at </a:t>
            </a:r>
            <a:r>
              <a:rPr lang="en-US" smtClean="0"/>
              <a:t>same time - Can </a:t>
            </a:r>
            <a:r>
              <a:rPr lang="en-US" dirty="0" smtClean="0"/>
              <a:t>lead to starvation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7477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semaphores</a:t>
            </a:r>
          </a:p>
          <a:p>
            <a:pPr lvl="2"/>
            <a:r>
              <a:rPr lang="en-US" b="1" dirty="0" err="1" smtClean="0"/>
              <a:t>mutex</a:t>
            </a:r>
            <a:r>
              <a:rPr lang="en-US" b="1" dirty="0" smtClean="0"/>
              <a:t> </a:t>
            </a:r>
            <a:r>
              <a:rPr lang="en-US" dirty="0" smtClean="0"/>
              <a:t>– mutual exclusion for critical region (acquiring forks or putting it down)</a:t>
            </a:r>
          </a:p>
          <a:p>
            <a:pPr lvl="2"/>
            <a:r>
              <a:rPr lang="en-US" b="1" dirty="0" smtClean="0"/>
              <a:t>s[N] </a:t>
            </a:r>
            <a:r>
              <a:rPr lang="en-US" dirty="0" smtClean="0"/>
              <a:t>– one semaphore per philosopher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23014"/>
            <a:ext cx="8840932" cy="1082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82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60914"/>
            <a:ext cx="9152659" cy="2796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749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43595"/>
            <a:ext cx="8719705" cy="2433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37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48" y="0"/>
            <a:ext cx="8719705" cy="470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646468"/>
            <a:ext cx="8910205" cy="198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039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 Writers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number of readers may simultaneously read a file, database, etc.</a:t>
            </a:r>
          </a:p>
          <a:p>
            <a:r>
              <a:rPr lang="en-US" dirty="0" smtClean="0"/>
              <a:t>Only one writer at a time may write to the file</a:t>
            </a:r>
          </a:p>
          <a:p>
            <a:r>
              <a:rPr lang="en-US" dirty="0" smtClean="0"/>
              <a:t>If a writer is writing to the file, no reader may read from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05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passing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exchanging smaller amounts of data</a:t>
            </a:r>
          </a:p>
          <a:p>
            <a:r>
              <a:rPr lang="en-US" dirty="0" smtClean="0"/>
              <a:t>No conflicts</a:t>
            </a:r>
          </a:p>
          <a:p>
            <a:r>
              <a:rPr lang="en-US" dirty="0" smtClean="0"/>
              <a:t>Easier to implement</a:t>
            </a:r>
          </a:p>
          <a:p>
            <a:r>
              <a:rPr lang="en-US" dirty="0" smtClean="0"/>
              <a:t>Implemented using system calls</a:t>
            </a:r>
          </a:p>
          <a:p>
            <a:pPr lvl="1"/>
            <a:r>
              <a:rPr lang="en-US" dirty="0" smtClean="0"/>
              <a:t>Hence kernel  intervention is required</a:t>
            </a:r>
          </a:p>
          <a:p>
            <a:endParaRPr lang="en-US" dirty="0"/>
          </a:p>
          <a:p>
            <a:r>
              <a:rPr lang="en-US" dirty="0" smtClean="0"/>
              <a:t>Slower than shared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06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semaphores</a:t>
            </a:r>
          </a:p>
          <a:p>
            <a:pPr lvl="2"/>
            <a:r>
              <a:rPr lang="en-US" b="1" dirty="0" err="1" smtClean="0"/>
              <a:t>mutex</a:t>
            </a:r>
            <a:r>
              <a:rPr lang="en-US" b="1" dirty="0" smtClean="0"/>
              <a:t> – </a:t>
            </a:r>
            <a:r>
              <a:rPr lang="en-US" dirty="0" smtClean="0"/>
              <a:t>controls the readers count</a:t>
            </a:r>
          </a:p>
          <a:p>
            <a:pPr lvl="2"/>
            <a:r>
              <a:rPr lang="en-US" b="1" dirty="0" err="1" smtClean="0"/>
              <a:t>db</a:t>
            </a:r>
            <a:r>
              <a:rPr lang="en-US" dirty="0" smtClean="0"/>
              <a:t> – controls the access to database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2850"/>
            <a:ext cx="9363075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457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452438"/>
            <a:ext cx="6943725" cy="595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47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Message passing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Uses two primitives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i="1" dirty="0" smtClean="0"/>
              <a:t>send</a:t>
            </a:r>
            <a:r>
              <a:rPr lang="en-US" dirty="0" smtClean="0"/>
              <a:t> – A process sends information in the form of a message to another process designated by a destination</a:t>
            </a:r>
          </a:p>
          <a:p>
            <a:r>
              <a:rPr lang="en-US" b="1" i="1" dirty="0" smtClean="0"/>
              <a:t>receive</a:t>
            </a:r>
            <a:r>
              <a:rPr lang="en-US" dirty="0" smtClean="0"/>
              <a:t> – A process receives a message from a given source by executing receive primitive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409825"/>
            <a:ext cx="40386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17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issues in message passing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</a:p>
          <a:p>
            <a:r>
              <a:rPr lang="en-US" dirty="0" smtClean="0"/>
              <a:t>Addressing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4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Synchronization – mutual exclusion between co-operating process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Blocking send, blocking receive</a:t>
            </a:r>
          </a:p>
          <a:p>
            <a:pPr lvl="2"/>
            <a:r>
              <a:rPr lang="en-US" dirty="0" smtClean="0"/>
              <a:t>Both the sender and receiver are blocked until the message is delivered</a:t>
            </a:r>
          </a:p>
          <a:p>
            <a:pPr lvl="2"/>
            <a:r>
              <a:rPr lang="en-US" dirty="0" smtClean="0"/>
              <a:t>This combination allows tight synchronization between processes</a:t>
            </a:r>
          </a:p>
          <a:p>
            <a:pPr lvl="1"/>
            <a:r>
              <a:rPr lang="en-US" dirty="0" err="1" smtClean="0"/>
              <a:t>Nonblocking</a:t>
            </a:r>
            <a:r>
              <a:rPr lang="en-US" dirty="0" smtClean="0"/>
              <a:t> send, blocking receive</a:t>
            </a:r>
          </a:p>
          <a:p>
            <a:pPr lvl="2"/>
            <a:r>
              <a:rPr lang="en-US" dirty="0" smtClean="0"/>
              <a:t>Sender may continue on, the receiver is blocked until the requested message arrives</a:t>
            </a:r>
          </a:p>
          <a:p>
            <a:pPr lvl="2"/>
            <a:r>
              <a:rPr lang="en-US" dirty="0" smtClean="0"/>
              <a:t>Most useful combination</a:t>
            </a:r>
          </a:p>
          <a:p>
            <a:pPr lvl="2"/>
            <a:r>
              <a:rPr lang="en-US" dirty="0" smtClean="0"/>
              <a:t>Allows a process to send one or more messages to a variety of destinations as quickly as possible</a:t>
            </a:r>
          </a:p>
          <a:p>
            <a:pPr lvl="1"/>
            <a:r>
              <a:rPr lang="en-US" dirty="0" err="1" smtClean="0"/>
              <a:t>Nonblocking</a:t>
            </a:r>
            <a:r>
              <a:rPr lang="en-US" dirty="0" smtClean="0"/>
              <a:t> send, blocking receive</a:t>
            </a:r>
          </a:p>
          <a:p>
            <a:pPr lvl="2"/>
            <a:r>
              <a:rPr lang="en-US" dirty="0" smtClean="0"/>
              <a:t>Neither party is required to wait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860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r>
              <a:rPr lang="en-US" dirty="0" smtClean="0"/>
              <a:t>Addressing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dirty="0" smtClean="0"/>
              <a:t>Direct addressing</a:t>
            </a:r>
          </a:p>
          <a:p>
            <a:pPr lvl="2"/>
            <a:r>
              <a:rPr lang="en-US" b="1" i="1" dirty="0" smtClean="0"/>
              <a:t>send</a:t>
            </a:r>
            <a:r>
              <a:rPr lang="en-US" b="1" dirty="0" smtClean="0"/>
              <a:t> </a:t>
            </a:r>
            <a:r>
              <a:rPr lang="en-US" dirty="0" smtClean="0"/>
              <a:t>– includes a </a:t>
            </a:r>
            <a:r>
              <a:rPr lang="en-US" dirty="0"/>
              <a:t>s</a:t>
            </a:r>
            <a:r>
              <a:rPr lang="en-US" dirty="0" smtClean="0"/>
              <a:t>pecific identifier of destination process</a:t>
            </a:r>
          </a:p>
          <a:p>
            <a:pPr lvl="2"/>
            <a:r>
              <a:rPr lang="en-US" b="1" i="1" dirty="0" smtClean="0"/>
              <a:t>receive</a:t>
            </a:r>
            <a:r>
              <a:rPr lang="en-US" dirty="0" smtClean="0"/>
              <a:t> – two options</a:t>
            </a:r>
          </a:p>
          <a:p>
            <a:pPr lvl="3"/>
            <a:r>
              <a:rPr lang="en-US" dirty="0" smtClean="0"/>
              <a:t>process designate a sending process by knowing ahead of time from which process a message is expected</a:t>
            </a:r>
          </a:p>
          <a:p>
            <a:pPr lvl="3"/>
            <a:r>
              <a:rPr lang="en-US" dirty="0" smtClean="0"/>
              <a:t>If it is not known, for </a:t>
            </a:r>
            <a:r>
              <a:rPr lang="en-US" dirty="0" err="1" smtClean="0"/>
              <a:t>eg</a:t>
            </a:r>
            <a:r>
              <a:rPr lang="en-US" dirty="0" smtClean="0"/>
              <a:t>: printer-server process, it accepts print requests from any other process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403860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75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Indirect addressing</a:t>
            </a:r>
          </a:p>
          <a:p>
            <a:pPr lvl="2"/>
            <a:r>
              <a:rPr lang="en-US" dirty="0"/>
              <a:t>Messages are not sent directly from sender to receiver</a:t>
            </a:r>
          </a:p>
          <a:p>
            <a:pPr lvl="2"/>
            <a:r>
              <a:rPr lang="en-US" dirty="0"/>
              <a:t>Shared queue is maintained – mailboxes</a:t>
            </a:r>
          </a:p>
          <a:p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105" y="3087754"/>
            <a:ext cx="5636281" cy="3565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722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Message format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488" y="2581275"/>
            <a:ext cx="286702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80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Permanent blocking of a set of processes that either compete for system resources or communicate with each other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05175"/>
            <a:ext cx="6343650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734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set of processes is deadlocked when each process in the set is blocked awaiting for freeing up requested resources</a:t>
            </a:r>
          </a:p>
          <a:p>
            <a:r>
              <a:rPr lang="en-US" dirty="0" smtClean="0"/>
              <a:t>Dead lock is permanent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865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Process can share a common main memory segment or a common file</a:t>
            </a:r>
          </a:p>
          <a:p>
            <a:r>
              <a:rPr lang="en-US" dirty="0" smtClean="0"/>
              <a:t>Much faster communication mode</a:t>
            </a:r>
          </a:p>
          <a:p>
            <a:r>
              <a:rPr lang="en-US" dirty="0" smtClean="0"/>
              <a:t>Kernel calls are required only to establish shared memory regions</a:t>
            </a:r>
          </a:p>
          <a:p>
            <a:r>
              <a:rPr lang="en-US" dirty="0" smtClean="0"/>
              <a:t>Access does not require assistance from the kernel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46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 for deadlock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1. </a:t>
            </a:r>
            <a:r>
              <a:rPr lang="en-US" b="1" dirty="0" smtClean="0"/>
              <a:t>Mutual exclusion: </a:t>
            </a:r>
            <a:r>
              <a:rPr lang="en-US" dirty="0" smtClean="0"/>
              <a:t>Only one process may use a resource at a time. No process may access a resource that has been allocated to another process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Hold and wait: </a:t>
            </a:r>
            <a:r>
              <a:rPr lang="en-US" dirty="0" smtClean="0"/>
              <a:t>Process currently holding resources that were granted earlier can request new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3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No preemption: </a:t>
            </a:r>
            <a:r>
              <a:rPr lang="en-US" dirty="0" smtClean="0"/>
              <a:t>No resource can be forcibly removed from a process holding it. They must be explicitly released by the process holding it</a:t>
            </a:r>
          </a:p>
          <a:p>
            <a:pPr marL="0" indent="0">
              <a:buNone/>
            </a:pPr>
            <a:r>
              <a:rPr lang="en-US" dirty="0" smtClean="0"/>
              <a:t>4. </a:t>
            </a:r>
            <a:r>
              <a:rPr lang="en-US" b="1" dirty="0" smtClean="0"/>
              <a:t>Circular wait: </a:t>
            </a:r>
            <a:r>
              <a:rPr lang="en-US" dirty="0" smtClean="0"/>
              <a:t>There must be circular list of two or more processes, each of which is waiting for a resource held by the next member of the chain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5067300"/>
            <a:ext cx="46863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559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Deadlock modeling - </a:t>
            </a:r>
            <a:r>
              <a:rPr lang="en-US" dirty="0"/>
              <a:t>Resource allocation graph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Resource that has been requested by a process, but not yet granted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6462" y="3733800"/>
            <a:ext cx="47910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37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has been granted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2724150"/>
            <a:ext cx="44291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4371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Deadlock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088" y="2076450"/>
            <a:ext cx="4695825" cy="470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416764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units of resources are available – no deadlock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286000"/>
            <a:ext cx="467677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52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Handling deadlocks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Detection and recovery</a:t>
            </a:r>
          </a:p>
          <a:p>
            <a:r>
              <a:rPr lang="en-US" dirty="0" smtClean="0"/>
              <a:t>Dynamic avoidance by careful allocation of resources</a:t>
            </a:r>
          </a:p>
          <a:p>
            <a:r>
              <a:rPr lang="en-US" dirty="0" smtClean="0"/>
              <a:t>Prevention – by adopting a policy that avoids one of the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2560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detection and 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Deadlock detection with one resource of each type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275" y="2819400"/>
            <a:ext cx="4657725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714409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Deadlock exists – if it contains one or more cycles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895600"/>
            <a:ext cx="28765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190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Deadlock detection with multiple resource of each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Example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400" dirty="0" smtClean="0"/>
              <a:t>E – Resources in existence                      A – Available resources </a:t>
            </a:r>
          </a:p>
          <a:p>
            <a:pPr marL="0" indent="0">
              <a:buNone/>
            </a:pPr>
            <a:r>
              <a:rPr lang="en-US" sz="2400" dirty="0" smtClean="0"/>
              <a:t>C – Current allocation matrix                 R – Request matrix 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3" y="2190750"/>
            <a:ext cx="623887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925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Interprocess</a:t>
            </a:r>
            <a:r>
              <a:rPr lang="en-US" dirty="0" smtClean="0"/>
              <a:t>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Consider 3 issues</a:t>
            </a:r>
          </a:p>
          <a:p>
            <a:pPr lvl="2"/>
            <a:r>
              <a:rPr lang="en-US" dirty="0" smtClean="0"/>
              <a:t>How to pass information from one process to another</a:t>
            </a:r>
          </a:p>
          <a:p>
            <a:pPr lvl="2"/>
            <a:r>
              <a:rPr lang="en-US" dirty="0" smtClean="0"/>
              <a:t>There should not be interference due to two or more processes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: Two process trying to book same seat in an online reservation system</a:t>
            </a:r>
          </a:p>
          <a:p>
            <a:pPr lvl="2"/>
            <a:r>
              <a:rPr lang="en-US" dirty="0" smtClean="0"/>
              <a:t>Proper sequencing when dependencies are present</a:t>
            </a:r>
          </a:p>
          <a:p>
            <a:pPr lvl="3"/>
            <a:r>
              <a:rPr lang="en-US" dirty="0" err="1" smtClean="0"/>
              <a:t>Eg</a:t>
            </a:r>
            <a:r>
              <a:rPr lang="en-US" dirty="0" smtClean="0"/>
              <a:t>: Process A generates data, Process B prints data</a:t>
            </a:r>
          </a:p>
          <a:p>
            <a:pPr lvl="3"/>
            <a:r>
              <a:rPr lang="en-US" dirty="0" smtClean="0"/>
              <a:t>B has to wait until A generates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62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detection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for a process whose resource request can be satisfied</a:t>
            </a:r>
          </a:p>
          <a:p>
            <a:pPr lvl="2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process can be satisfied – process 3 runs and returns its resources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A = (2 2 2 0)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Now 2</a:t>
            </a:r>
            <a:r>
              <a:rPr lang="en-US" baseline="30000" dirty="0" smtClean="0"/>
              <a:t>nd</a:t>
            </a:r>
            <a:r>
              <a:rPr lang="en-US" dirty="0" smtClean="0"/>
              <a:t> process  can be executed </a:t>
            </a:r>
          </a:p>
          <a:p>
            <a:pPr marL="914400" lvl="2" indent="0">
              <a:buNone/>
            </a:pPr>
            <a:r>
              <a:rPr lang="en-US" dirty="0"/>
              <a:t>	</a:t>
            </a:r>
            <a:r>
              <a:rPr lang="en-US" dirty="0" smtClean="0"/>
              <a:t>A = (4 2 2 1)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process can be executed – No deadlock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24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If R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0    1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0    2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0    0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Leads to deadlock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268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</a:t>
            </a:r>
            <a:r>
              <a:rPr lang="en-US" sz="2400" baseline="-25000" dirty="0" smtClean="0"/>
              <a:t>ij</a:t>
            </a:r>
            <a:r>
              <a:rPr lang="en-US" sz="2400" dirty="0" smtClean="0"/>
              <a:t> – no. of instances of resource j currently allotted to P</a:t>
            </a:r>
            <a:r>
              <a:rPr lang="en-US" sz="2400" baseline="-25000" dirty="0" smtClean="0"/>
              <a:t>i</a:t>
            </a:r>
          </a:p>
          <a:p>
            <a:r>
              <a:rPr lang="en-US" sz="2400" dirty="0" smtClean="0"/>
              <a:t>R</a:t>
            </a:r>
            <a:r>
              <a:rPr lang="en-US" sz="2400" baseline="-25000" dirty="0" smtClean="0"/>
              <a:t>ij</a:t>
            </a:r>
            <a:r>
              <a:rPr lang="en-US" sz="2400" dirty="0" smtClean="0"/>
              <a:t> – no. of instances of resource j that P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wants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09700"/>
            <a:ext cx="84963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000750"/>
            <a:ext cx="1895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070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detection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/>
          <a:lstStyle/>
          <a:p>
            <a:r>
              <a:rPr lang="en-US" dirty="0" smtClean="0"/>
              <a:t>Each process is initially unmarked (not executed)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2800" dirty="0" smtClean="0"/>
              <a:t>Process that are executed are marked as complete</a:t>
            </a:r>
          </a:p>
          <a:p>
            <a:r>
              <a:rPr lang="en-US" sz="2800" dirty="0" smtClean="0"/>
              <a:t>If all the processes are marked as complete – no deadlock</a:t>
            </a:r>
          </a:p>
          <a:p>
            <a:r>
              <a:rPr lang="en-US" sz="2800" dirty="0" smtClean="0"/>
              <a:t>Unmarked process - deadlocked</a:t>
            </a:r>
            <a:endParaRPr lang="en-US" sz="2800" dirty="0"/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286000"/>
            <a:ext cx="8715375" cy="201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186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Recovery from deadlock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Abort all deadlocked processes</a:t>
            </a:r>
          </a:p>
          <a:p>
            <a:pPr marL="514350" indent="-514350">
              <a:buAutoNum type="arabicPeriod"/>
            </a:pPr>
            <a:r>
              <a:rPr lang="en-US" dirty="0" smtClean="0"/>
              <a:t>Backup each deadlocked process to some previously defined checkpoint and restart all the process</a:t>
            </a:r>
          </a:p>
          <a:p>
            <a:pPr marL="514350" indent="-514350">
              <a:buAutoNum type="arabicPeriod"/>
            </a:pPr>
            <a:r>
              <a:rPr lang="en-US" dirty="0" smtClean="0"/>
              <a:t>Successively abort deadlocked processes until deadlock no longer exists</a:t>
            </a:r>
          </a:p>
          <a:p>
            <a:pPr marL="514350" indent="-514350">
              <a:buAutoNum type="arabicPeriod"/>
            </a:pPr>
            <a:r>
              <a:rPr lang="en-US" dirty="0" smtClean="0"/>
              <a:t>Successively preempt resources until deadlock no longer exists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27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Selection criteria for (3) and (4)</a:t>
            </a:r>
          </a:p>
          <a:p>
            <a:pPr lvl="2"/>
            <a:r>
              <a:rPr lang="en-US" dirty="0" smtClean="0"/>
              <a:t>Least amount of processor time consumed so far</a:t>
            </a:r>
          </a:p>
          <a:p>
            <a:pPr lvl="2"/>
            <a:r>
              <a:rPr lang="en-US" dirty="0" smtClean="0"/>
              <a:t>Least amount of output produced so far</a:t>
            </a:r>
          </a:p>
          <a:p>
            <a:pPr lvl="2"/>
            <a:r>
              <a:rPr lang="en-US" dirty="0" smtClean="0"/>
              <a:t>Most estimated time remaining</a:t>
            </a:r>
          </a:p>
          <a:p>
            <a:pPr lvl="2"/>
            <a:r>
              <a:rPr lang="en-US" dirty="0" smtClean="0"/>
              <a:t>Least total resources allocated so far</a:t>
            </a:r>
          </a:p>
          <a:p>
            <a:pPr lvl="2"/>
            <a:r>
              <a:rPr lang="en-US" dirty="0" smtClean="0"/>
              <a:t>Lowest priority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70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granting a resource to a process, system should decide whether granting a resource is safe or not</a:t>
            </a:r>
          </a:p>
          <a:p>
            <a:r>
              <a:rPr lang="en-US" dirty="0" smtClean="0"/>
              <a:t>Make allocations when it is safe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04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Resource </a:t>
            </a:r>
            <a:r>
              <a:rPr lang="en-US" dirty="0" smtClean="0"/>
              <a:t>trajectories or Joint progress diagram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39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0575"/>
            <a:ext cx="7286625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815" y="1981200"/>
            <a:ext cx="24955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5943600"/>
            <a:ext cx="5476875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07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1, 2, 5, 6 – No deadlocks</a:t>
            </a:r>
          </a:p>
          <a:p>
            <a:endParaRPr lang="en-US" dirty="0"/>
          </a:p>
          <a:p>
            <a:r>
              <a:rPr lang="en-US" dirty="0" smtClean="0"/>
              <a:t>3, 4 – Deadlock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83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Race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Problems?</a:t>
            </a:r>
          </a:p>
          <a:p>
            <a:pPr lvl="1"/>
            <a:r>
              <a:rPr lang="en-US" dirty="0" smtClean="0"/>
              <a:t>Print spooler	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2544040"/>
            <a:ext cx="489585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33400" y="6019800"/>
            <a:ext cx="73914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609600" indent="-609600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37931725" indent="-37474525" algn="l" eaLnBrk="0" hangingPunct="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371600" indent="-266700" algn="l" eaLnBrk="0" hangingPunct="0">
              <a:spcBef>
                <a:spcPct val="20000"/>
              </a:spcBef>
              <a:buClr>
                <a:schemeClr val="accent2"/>
              </a:buClr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752600" indent="-266700" algn="l" eaLnBrk="0" hangingPunct="0">
              <a:spcBef>
                <a:spcPct val="20000"/>
              </a:spcBef>
              <a:buClr>
                <a:schemeClr val="accent2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209800" indent="-342900" algn="l" eaLnBrk="0" hangingPunct="0">
              <a:spcBef>
                <a:spcPct val="20000"/>
              </a:spcBef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6670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31242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5814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403860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en-US" altLang="en-US" sz="2000" b="1" dirty="0" smtClean="0"/>
              <a:t>in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is local variable containing pointer to next free slot</a:t>
            </a:r>
          </a:p>
          <a:p>
            <a:pPr eaLnBrk="1" hangingPunct="1">
              <a:buClrTx/>
              <a:buFontTx/>
              <a:buNone/>
            </a:pPr>
            <a:r>
              <a:rPr lang="en-US" altLang="en-US" sz="2000" b="1" dirty="0" smtClean="0"/>
              <a:t>out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is local variable pointing to next file to be printed</a:t>
            </a:r>
          </a:p>
          <a:p>
            <a:pPr eaLnBrk="1" hangingPunct="1">
              <a:buClrTx/>
              <a:buFontTx/>
              <a:buNone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7391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628775"/>
            <a:ext cx="7353300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915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avoidance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Safe state</a:t>
            </a:r>
          </a:p>
          <a:p>
            <a:pPr lvl="2"/>
            <a:r>
              <a:rPr lang="en-US" dirty="0" smtClean="0"/>
              <a:t>There is at least one sequence of resource allocations to processes that does not result in deadlock</a:t>
            </a:r>
          </a:p>
          <a:p>
            <a:pPr lvl="2"/>
            <a:r>
              <a:rPr lang="en-US" dirty="0" smtClean="0"/>
              <a:t>All of the processes can be run to completion</a:t>
            </a:r>
          </a:p>
          <a:p>
            <a:endParaRPr lang="en-US" dirty="0" smtClean="0"/>
          </a:p>
          <a:p>
            <a:r>
              <a:rPr lang="en-US" dirty="0" smtClean="0"/>
              <a:t>Unsafe state</a:t>
            </a:r>
          </a:p>
          <a:p>
            <a:pPr lvl="2"/>
            <a:r>
              <a:rPr lang="en-US" dirty="0" smtClean="0"/>
              <a:t>Can lead to dead lock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70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Banker’s algorithm for a single resource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the way a small banker might deal with a group of customers</a:t>
            </a:r>
          </a:p>
          <a:p>
            <a:r>
              <a:rPr lang="en-US" dirty="0" smtClean="0"/>
              <a:t>Algorithm checks to see if granting the request leads to an unsafe state</a:t>
            </a:r>
          </a:p>
          <a:p>
            <a:r>
              <a:rPr lang="en-US" dirty="0" smtClean="0"/>
              <a:t>If it does, the request is denied and is postponed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15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10 instances of same resource exist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588" y="2162175"/>
            <a:ext cx="583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4543425"/>
            <a:ext cx="3857625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80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Unsafe state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3086100"/>
            <a:ext cx="774382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245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Unsafe state is not a deadlocked state</a:t>
            </a:r>
          </a:p>
          <a:p>
            <a:r>
              <a:rPr lang="en-US" dirty="0" smtClean="0"/>
              <a:t>Safe state – system can guarantee that all process will finish</a:t>
            </a:r>
          </a:p>
          <a:p>
            <a:r>
              <a:rPr lang="en-US" dirty="0" smtClean="0"/>
              <a:t>Unsafe state – no such guarantee can be given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71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938" y="2590800"/>
            <a:ext cx="6334125" cy="260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1338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Banker’s algorithm for multiple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 state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028950"/>
            <a:ext cx="18954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2667000"/>
            <a:ext cx="225742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514600"/>
            <a:ext cx="23050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895850"/>
            <a:ext cx="1943100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14875"/>
            <a:ext cx="2124075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7872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P2 runs to completion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995613"/>
            <a:ext cx="19335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2581275"/>
            <a:ext cx="22574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2481263"/>
            <a:ext cx="21812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724400"/>
            <a:ext cx="19716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502294"/>
            <a:ext cx="21145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3222835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P1 runs to completion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86088"/>
            <a:ext cx="19621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57463"/>
            <a:ext cx="19812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425" y="2643188"/>
            <a:ext cx="22383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724400"/>
            <a:ext cx="204787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724400"/>
            <a:ext cx="21145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209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Race condition – Two or more processes are reading or writing some shared data and the final result depends on who runs precisely and when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40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P3 runs to completion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562" y="2557462"/>
            <a:ext cx="2105025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605087"/>
            <a:ext cx="22669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990850"/>
            <a:ext cx="200977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648200"/>
            <a:ext cx="17621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225" y="4591050"/>
            <a:ext cx="2228850" cy="166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393683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Deadlock prevention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Indirect method</a:t>
            </a:r>
          </a:p>
          <a:p>
            <a:pPr lvl="2"/>
            <a:r>
              <a:rPr lang="en-US" dirty="0" smtClean="0"/>
              <a:t>Prevent the occurrence of one of the three necessary conditions</a:t>
            </a:r>
          </a:p>
          <a:p>
            <a:r>
              <a:rPr lang="en-US" dirty="0"/>
              <a:t>Direct method</a:t>
            </a:r>
          </a:p>
          <a:p>
            <a:pPr lvl="2"/>
            <a:r>
              <a:rPr lang="en-US" dirty="0"/>
              <a:t>Prevent the occurrence of a circular wait</a:t>
            </a:r>
          </a:p>
          <a:p>
            <a:pPr lvl="2"/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4438650"/>
            <a:ext cx="46863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544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Cannot be avoided</a:t>
            </a:r>
          </a:p>
          <a:p>
            <a:r>
              <a:rPr lang="en-US" dirty="0" smtClean="0"/>
              <a:t>Spooling can reduce deadlocks to some extend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9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Hold and wait condition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process requests all their resources before starting execution</a:t>
            </a:r>
          </a:p>
          <a:p>
            <a:r>
              <a:rPr lang="en-US" dirty="0" smtClean="0"/>
              <a:t>If everything is available, the process will be allocated whatever it needs and can run to completion</a:t>
            </a:r>
          </a:p>
          <a:p>
            <a:r>
              <a:rPr lang="en-US" dirty="0" smtClean="0"/>
              <a:t>If one or more resources are busy, nothing will be allocated and the process would just wait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81320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process may not know in advance all of the resources that it will require</a:t>
            </a:r>
          </a:p>
          <a:p>
            <a:r>
              <a:rPr lang="en-US" dirty="0" smtClean="0"/>
              <a:t>Resources allocated to a process may remain unused for a considerable period, during that time they are denied to other processes</a:t>
            </a:r>
          </a:p>
          <a:p>
            <a:r>
              <a:rPr lang="en-US" dirty="0" smtClean="0"/>
              <a:t>A process may be held up for a long time waiting for all of its resource requests to be filled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302026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preemption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 process holding certain resources is denied a further request, that process must release its original resources</a:t>
            </a:r>
          </a:p>
          <a:p>
            <a:r>
              <a:rPr lang="en-US" dirty="0" smtClean="0"/>
              <a:t>If necessary, request them again together with the additional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588186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Circular wait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Prevented by defining  a linear ordering of resource type</a:t>
            </a:r>
          </a:p>
          <a:p>
            <a:r>
              <a:rPr lang="en-US" dirty="0" smtClean="0"/>
              <a:t>If a process has been allocated resources of type R, then it may subsequently request only those resources of types following R in the ordering</a:t>
            </a:r>
          </a:p>
          <a:p>
            <a:r>
              <a:rPr lang="en-US" dirty="0" smtClean="0"/>
              <a:t>Difficulty in determining the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912958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 err="1" smtClean="0"/>
              <a:t>i</a:t>
            </a:r>
            <a:r>
              <a:rPr lang="en-US" dirty="0" smtClean="0"/>
              <a:t> &gt; j, A is not allowed to request j</a:t>
            </a:r>
          </a:p>
          <a:p>
            <a:pPr marL="0" indent="0">
              <a:buNone/>
            </a:pPr>
            <a:r>
              <a:rPr lang="en-US" dirty="0" smtClean="0"/>
              <a:t>If </a:t>
            </a:r>
            <a:r>
              <a:rPr lang="en-US" dirty="0" err="1" smtClean="0"/>
              <a:t>i</a:t>
            </a:r>
            <a:r>
              <a:rPr lang="en-US" dirty="0" smtClean="0"/>
              <a:t> &lt; j, B is not allowed to request </a:t>
            </a:r>
            <a:r>
              <a:rPr lang="en-US" dirty="0" err="1" smtClean="0"/>
              <a:t>i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905000"/>
            <a:ext cx="56388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2059168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deadlock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strategies in different situations</a:t>
            </a:r>
          </a:p>
          <a:p>
            <a:r>
              <a:rPr lang="en-US" dirty="0" smtClean="0"/>
              <a:t>Group resources into a number of different resource classes</a:t>
            </a:r>
          </a:p>
          <a:p>
            <a:r>
              <a:rPr lang="en-US" dirty="0" smtClean="0"/>
              <a:t>Use the linear ordering strategy for the prevention of circular wait to prevent deadlocks between resource classes</a:t>
            </a:r>
          </a:p>
          <a:p>
            <a:r>
              <a:rPr lang="en-US" dirty="0" smtClean="0"/>
              <a:t>Within a resource class, use the algorithm that is most appropriate for that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50978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resource </a:t>
            </a:r>
            <a:r>
              <a:rPr lang="en-US" dirty="0" smtClean="0"/>
              <a:t>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Swappable space</a:t>
            </a:r>
          </a:p>
          <a:p>
            <a:pPr lvl="2"/>
            <a:r>
              <a:rPr lang="en-US" dirty="0" smtClean="0"/>
              <a:t>Blocks of memory on secondary storage for use in swapping processes</a:t>
            </a:r>
          </a:p>
          <a:p>
            <a:r>
              <a:rPr lang="en-US" dirty="0" smtClean="0"/>
              <a:t>Process resources</a:t>
            </a:r>
          </a:p>
          <a:p>
            <a:pPr lvl="2"/>
            <a:r>
              <a:rPr lang="en-US" dirty="0" smtClean="0"/>
              <a:t>Assignable devices such as printers, scanners, files etc.</a:t>
            </a:r>
          </a:p>
          <a:p>
            <a:r>
              <a:rPr lang="en-US" dirty="0" smtClean="0"/>
              <a:t>Main memory</a:t>
            </a:r>
          </a:p>
          <a:p>
            <a:pPr lvl="2"/>
            <a:r>
              <a:rPr lang="en-US" dirty="0" smtClean="0"/>
              <a:t>Assignable to processes in pages or segments</a:t>
            </a:r>
          </a:p>
          <a:p>
            <a:r>
              <a:rPr lang="en-US" dirty="0" smtClean="0"/>
              <a:t>Internal resources</a:t>
            </a:r>
          </a:p>
          <a:p>
            <a:pPr lvl="2"/>
            <a:r>
              <a:rPr lang="en-US" dirty="0" smtClean="0"/>
              <a:t>I/O channels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826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avoid races?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altLang="en-US" dirty="0"/>
          </a:p>
          <a:p>
            <a:r>
              <a:rPr lang="en-US" altLang="en-US" sz="3800" b="1" dirty="0" smtClean="0"/>
              <a:t>Critical resource - </a:t>
            </a:r>
            <a:r>
              <a:rPr lang="en-US" altLang="en-US" sz="3800" dirty="0" smtClean="0"/>
              <a:t>shared</a:t>
            </a:r>
            <a:r>
              <a:rPr lang="en-US" altLang="en-US" sz="3800" b="1" dirty="0" smtClean="0"/>
              <a:t> </a:t>
            </a:r>
            <a:r>
              <a:rPr lang="en-US" altLang="en-US" sz="3800" dirty="0" smtClean="0"/>
              <a:t>memory location or shared printer</a:t>
            </a:r>
            <a:endParaRPr lang="en-US" altLang="en-US" sz="3800" dirty="0"/>
          </a:p>
          <a:p>
            <a:endParaRPr lang="en-US" sz="3800" dirty="0" smtClean="0"/>
          </a:p>
          <a:p>
            <a:r>
              <a:rPr lang="en-US" altLang="en-US" sz="3800" b="1" dirty="0"/>
              <a:t>Critical </a:t>
            </a:r>
            <a:r>
              <a:rPr lang="en-US" altLang="en-US" sz="3800" b="1" dirty="0" smtClean="0"/>
              <a:t>regions </a:t>
            </a:r>
            <a:r>
              <a:rPr lang="en-US" altLang="en-US" sz="3800" dirty="0" smtClean="0"/>
              <a:t>– portion of program that uses the shared resources</a:t>
            </a:r>
          </a:p>
          <a:p>
            <a:endParaRPr lang="en-US" altLang="en-US" sz="3800" dirty="0"/>
          </a:p>
          <a:p>
            <a:r>
              <a:rPr lang="en-US" altLang="en-US" sz="3800" dirty="0" smtClean="0"/>
              <a:t>Solution: Mutual exclusion</a:t>
            </a:r>
            <a:endParaRPr lang="en-US" altLang="en-US" sz="3800" b="1" dirty="0" smtClean="0"/>
          </a:p>
          <a:p>
            <a:endParaRPr lang="en-US" altLang="en-US" sz="3800" b="1" dirty="0"/>
          </a:p>
          <a:p>
            <a:r>
              <a:rPr lang="en-US" altLang="en-US" sz="3800" b="1" dirty="0" smtClean="0"/>
              <a:t>Mutual </a:t>
            </a:r>
            <a:r>
              <a:rPr lang="en-US" altLang="en-US" sz="3800" b="1" dirty="0"/>
              <a:t>exclusion </a:t>
            </a:r>
            <a:r>
              <a:rPr lang="en-US" altLang="en-US" sz="3800" dirty="0"/>
              <a:t>– only one process at a time can use a shared variable/file </a:t>
            </a:r>
          </a:p>
          <a:p>
            <a:endParaRPr lang="en-US" altLang="en-US" sz="3800" dirty="0"/>
          </a:p>
          <a:p>
            <a:r>
              <a:rPr lang="en-US" altLang="en-US" sz="3800" dirty="0" smtClean="0"/>
              <a:t>Ensure </a:t>
            </a:r>
            <a:r>
              <a:rPr lang="en-US" altLang="en-US" sz="3800" dirty="0"/>
              <a:t>that  two processes can’t be in the critical region at the same </a:t>
            </a:r>
            <a:r>
              <a:rPr lang="en-US" altLang="en-US" sz="3800" dirty="0" smtClean="0"/>
              <a:t>time</a:t>
            </a:r>
            <a:endParaRPr lang="en-US" altLang="en-US" sz="3800" dirty="0"/>
          </a:p>
        </p:txBody>
      </p:sp>
    </p:spTree>
    <p:extLst>
      <p:ext uri="{BB962C8B-B14F-4D97-AF65-F5344CB8AC3E}">
        <p14:creationId xmlns:p14="http://schemas.microsoft.com/office/powerpoint/2010/main" val="384348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for each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48768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Swappable space</a:t>
            </a:r>
          </a:p>
          <a:p>
            <a:pPr lvl="2"/>
            <a:r>
              <a:rPr lang="en-US" dirty="0" smtClean="0"/>
              <a:t>All resources are allocated at one time</a:t>
            </a:r>
          </a:p>
          <a:p>
            <a:pPr lvl="2"/>
            <a:r>
              <a:rPr lang="en-US" dirty="0" smtClean="0"/>
              <a:t>Maximum storage requirements are usually known</a:t>
            </a:r>
          </a:p>
          <a:p>
            <a:r>
              <a:rPr lang="en-US" dirty="0" smtClean="0"/>
              <a:t>Process resources</a:t>
            </a:r>
          </a:p>
          <a:p>
            <a:pPr lvl="2"/>
            <a:r>
              <a:rPr lang="en-US" dirty="0" smtClean="0"/>
              <a:t>Resource ordering</a:t>
            </a:r>
            <a:endParaRPr lang="en-US" dirty="0"/>
          </a:p>
          <a:p>
            <a:r>
              <a:rPr lang="en-US" dirty="0" smtClean="0"/>
              <a:t>Main memory</a:t>
            </a:r>
          </a:p>
          <a:p>
            <a:pPr lvl="2"/>
            <a:r>
              <a:rPr lang="en-US" dirty="0" smtClean="0"/>
              <a:t>Prevention by preemption</a:t>
            </a:r>
          </a:p>
          <a:p>
            <a:pPr lvl="2"/>
            <a:r>
              <a:rPr lang="en-US" dirty="0" smtClean="0"/>
              <a:t>Preempted process is swapped to secondary memory</a:t>
            </a:r>
            <a:endParaRPr lang="en-US" dirty="0"/>
          </a:p>
          <a:p>
            <a:r>
              <a:rPr lang="en-US" dirty="0" smtClean="0"/>
              <a:t>Internal resources</a:t>
            </a:r>
          </a:p>
          <a:p>
            <a:pPr lvl="2"/>
            <a:r>
              <a:rPr lang="en-US" dirty="0" smtClean="0"/>
              <a:t>Resource ordering can be used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81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11292</TotalTime>
  <Words>2440</Words>
  <Application>Microsoft Office PowerPoint</Application>
  <PresentationFormat>On-screen Show (4:3)</PresentationFormat>
  <Paragraphs>396</Paragraphs>
  <Slides>90</Slides>
  <Notes>2</Notes>
  <HiddenSlides>7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1" baseType="lpstr">
      <vt:lpstr>Office Theme</vt:lpstr>
      <vt:lpstr>Module 3</vt:lpstr>
      <vt:lpstr>Interprocess communication (IPC)</vt:lpstr>
      <vt:lpstr>PowerPoint Presentation</vt:lpstr>
      <vt:lpstr>Message passing</vt:lpstr>
      <vt:lpstr>Shared memory</vt:lpstr>
      <vt:lpstr>Interprocess communication</vt:lpstr>
      <vt:lpstr>Race conditions</vt:lpstr>
      <vt:lpstr>PowerPoint Presentation</vt:lpstr>
      <vt:lpstr>How to avoid races?</vt:lpstr>
      <vt:lpstr>Mutual exclusion using critical regions</vt:lpstr>
      <vt:lpstr>Conditions to avoid races/Requirements for mutual exclusion</vt:lpstr>
      <vt:lpstr>PowerPoint Presentation</vt:lpstr>
      <vt:lpstr>Disabling interrupts</vt:lpstr>
      <vt:lpstr>Lock variables</vt:lpstr>
      <vt:lpstr>Strict alternation</vt:lpstr>
      <vt:lpstr>PowerPoint Presentation</vt:lpstr>
      <vt:lpstr>Peterson’s solution</vt:lpstr>
      <vt:lpstr>Hardware solution using TSL instruction</vt:lpstr>
      <vt:lpstr>PowerPoint Presentation</vt:lpstr>
      <vt:lpstr>Hardware solution using XCHG instruction</vt:lpstr>
      <vt:lpstr>Producer Consumer problem</vt:lpstr>
      <vt:lpstr>PowerPoint Presentation</vt:lpstr>
      <vt:lpstr>PowerPoint Presentation</vt:lpstr>
      <vt:lpstr>Race condition in producer consumer problem </vt:lpstr>
      <vt:lpstr>Semaphore</vt:lpstr>
      <vt:lpstr>PowerPoint Presentation</vt:lpstr>
      <vt:lpstr>Solving producer consumer problem using semaphore</vt:lpstr>
      <vt:lpstr>PowerPoint Presentation</vt:lpstr>
      <vt:lpstr>PowerPoint Presentation</vt:lpstr>
      <vt:lpstr>Mutex</vt:lpstr>
      <vt:lpstr>Dining Philosophers problem</vt:lpstr>
      <vt:lpstr>PowerPoint Presentation</vt:lpstr>
      <vt:lpstr>Will this logic work?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Readers Writers problem</vt:lpstr>
      <vt:lpstr>PowerPoint Presentation</vt:lpstr>
      <vt:lpstr>PowerPoint Presentation</vt:lpstr>
      <vt:lpstr>Message passing techniques</vt:lpstr>
      <vt:lpstr>Design issues in message passing</vt:lpstr>
      <vt:lpstr>Design issues</vt:lpstr>
      <vt:lpstr>PowerPoint Presentation</vt:lpstr>
      <vt:lpstr>PowerPoint Presentation</vt:lpstr>
      <vt:lpstr>PowerPoint Presentation</vt:lpstr>
      <vt:lpstr>Deadlocks</vt:lpstr>
      <vt:lpstr>PowerPoint Presentation</vt:lpstr>
      <vt:lpstr>Conditions for deadlock</vt:lpstr>
      <vt:lpstr>PowerPoint Presentation</vt:lpstr>
      <vt:lpstr>Deadlock modeling - Resource allocation graph </vt:lpstr>
      <vt:lpstr>PowerPoint Presentation</vt:lpstr>
      <vt:lpstr>PowerPoint Presentation</vt:lpstr>
      <vt:lpstr>PowerPoint Presentation</vt:lpstr>
      <vt:lpstr>Handling deadlocks</vt:lpstr>
      <vt:lpstr>Deadlock detection and recovery</vt:lpstr>
      <vt:lpstr>PowerPoint Presentation</vt:lpstr>
      <vt:lpstr>Deadlock detection with multiple resource of each type</vt:lpstr>
      <vt:lpstr>Deadlock detection algorithm</vt:lpstr>
      <vt:lpstr>PowerPoint Presentation</vt:lpstr>
      <vt:lpstr>Generalization</vt:lpstr>
      <vt:lpstr>Deadlock detection algorithm</vt:lpstr>
      <vt:lpstr>Recovery from deadlock</vt:lpstr>
      <vt:lpstr>PowerPoint Presentation</vt:lpstr>
      <vt:lpstr>Deadlock avoidance</vt:lpstr>
      <vt:lpstr>PowerPoint Presentation</vt:lpstr>
      <vt:lpstr>PowerPoint Presentation</vt:lpstr>
      <vt:lpstr>PowerPoint Presentation</vt:lpstr>
      <vt:lpstr>PowerPoint Presentation</vt:lpstr>
      <vt:lpstr>Deadlock avoidance</vt:lpstr>
      <vt:lpstr>Banker’s algorithm for a single resource</vt:lpstr>
      <vt:lpstr>Safe state</vt:lpstr>
      <vt:lpstr>Unsafe state</vt:lpstr>
      <vt:lpstr>PowerPoint Presentation</vt:lpstr>
      <vt:lpstr>PowerPoint Presentation</vt:lpstr>
      <vt:lpstr>Banker’s algorithm for multiple resources</vt:lpstr>
      <vt:lpstr>PowerPoint Presentation</vt:lpstr>
      <vt:lpstr>PowerPoint Presentation</vt:lpstr>
      <vt:lpstr>PowerPoint Presentation</vt:lpstr>
      <vt:lpstr>Deadlock prevention</vt:lpstr>
      <vt:lpstr>Mutual exclusion</vt:lpstr>
      <vt:lpstr>Hold and wait condition</vt:lpstr>
      <vt:lpstr>PowerPoint Presentation</vt:lpstr>
      <vt:lpstr>No preemption</vt:lpstr>
      <vt:lpstr>Circular wait</vt:lpstr>
      <vt:lpstr>PowerPoint Presentation</vt:lpstr>
      <vt:lpstr>Integrated deadlock strategies</vt:lpstr>
      <vt:lpstr>Types of resource classes</vt:lpstr>
      <vt:lpstr>Strategy for each class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2</dc:title>
  <dc:creator>SONY-VAIO</dc:creator>
  <cp:lastModifiedBy>SONY-VAIO</cp:lastModifiedBy>
  <cp:revision>413</cp:revision>
  <dcterms:created xsi:type="dcterms:W3CDTF">2006-08-16T00:00:00Z</dcterms:created>
  <dcterms:modified xsi:type="dcterms:W3CDTF">2019-04-03T07:26:00Z</dcterms:modified>
</cp:coreProperties>
</file>