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73" r:id="rId8"/>
    <p:sldId id="274" r:id="rId9"/>
    <p:sldId id="275" r:id="rId10"/>
    <p:sldId id="263" r:id="rId11"/>
    <p:sldId id="261" r:id="rId12"/>
    <p:sldId id="262" r:id="rId13"/>
    <p:sldId id="264" r:id="rId14"/>
    <p:sldId id="265" r:id="rId15"/>
    <p:sldId id="266" r:id="rId16"/>
    <p:sldId id="267" r:id="rId17"/>
    <p:sldId id="337" r:id="rId18"/>
    <p:sldId id="338" r:id="rId19"/>
    <p:sldId id="268" r:id="rId20"/>
    <p:sldId id="269" r:id="rId21"/>
    <p:sldId id="270" r:id="rId22"/>
    <p:sldId id="276" r:id="rId23"/>
    <p:sldId id="277" r:id="rId24"/>
    <p:sldId id="278" r:id="rId25"/>
    <p:sldId id="339" r:id="rId26"/>
    <p:sldId id="343" r:id="rId27"/>
    <p:sldId id="340" r:id="rId28"/>
    <p:sldId id="341" r:id="rId29"/>
    <p:sldId id="342" r:id="rId30"/>
    <p:sldId id="279" r:id="rId31"/>
    <p:sldId id="295" r:id="rId32"/>
    <p:sldId id="280" r:id="rId33"/>
    <p:sldId id="281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1" r:id="rId42"/>
    <p:sldId id="344" r:id="rId43"/>
    <p:sldId id="294" r:id="rId44"/>
    <p:sldId id="290" r:id="rId45"/>
    <p:sldId id="345" r:id="rId46"/>
    <p:sldId id="292" r:id="rId47"/>
    <p:sldId id="293" r:id="rId48"/>
    <p:sldId id="296" r:id="rId49"/>
    <p:sldId id="297" r:id="rId50"/>
    <p:sldId id="308" r:id="rId51"/>
    <p:sldId id="307" r:id="rId52"/>
    <p:sldId id="298" r:id="rId53"/>
    <p:sldId id="299" r:id="rId54"/>
    <p:sldId id="300" r:id="rId55"/>
    <p:sldId id="301" r:id="rId56"/>
    <p:sldId id="302" r:id="rId57"/>
    <p:sldId id="303" r:id="rId58"/>
    <p:sldId id="309" r:id="rId59"/>
    <p:sldId id="310" r:id="rId60"/>
    <p:sldId id="311" r:id="rId61"/>
    <p:sldId id="312" r:id="rId62"/>
    <p:sldId id="313" r:id="rId63"/>
    <p:sldId id="346" r:id="rId64"/>
    <p:sldId id="304" r:id="rId65"/>
    <p:sldId id="305" r:id="rId66"/>
    <p:sldId id="306" r:id="rId67"/>
    <p:sldId id="314" r:id="rId68"/>
    <p:sldId id="315" r:id="rId69"/>
    <p:sldId id="316" r:id="rId70"/>
    <p:sldId id="317" r:id="rId71"/>
    <p:sldId id="320" r:id="rId72"/>
    <p:sldId id="319" r:id="rId73"/>
    <p:sldId id="318" r:id="rId74"/>
    <p:sldId id="321" r:id="rId75"/>
    <p:sldId id="322" r:id="rId76"/>
    <p:sldId id="324" r:id="rId77"/>
    <p:sldId id="325" r:id="rId78"/>
    <p:sldId id="323" r:id="rId79"/>
    <p:sldId id="328" r:id="rId80"/>
    <p:sldId id="326" r:id="rId81"/>
    <p:sldId id="347" r:id="rId82"/>
    <p:sldId id="348" r:id="rId83"/>
    <p:sldId id="327" r:id="rId84"/>
    <p:sldId id="330" r:id="rId85"/>
    <p:sldId id="331" r:id="rId86"/>
    <p:sldId id="332" r:id="rId87"/>
    <p:sldId id="333" r:id="rId88"/>
    <p:sldId id="334" r:id="rId89"/>
    <p:sldId id="335" r:id="rId90"/>
    <p:sldId id="336" r:id="rId9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0A94"/>
    <a:srgbClr val="2B4C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040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Termination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Normal </a:t>
            </a:r>
            <a:r>
              <a:rPr lang="en-US" dirty="0"/>
              <a:t>exit (voluntary)</a:t>
            </a:r>
          </a:p>
          <a:p>
            <a:r>
              <a:rPr lang="en-US" dirty="0" smtClean="0"/>
              <a:t>Error </a:t>
            </a:r>
            <a:r>
              <a:rPr lang="en-US" dirty="0"/>
              <a:t>exit (voluntary)</a:t>
            </a:r>
          </a:p>
          <a:p>
            <a:r>
              <a:rPr lang="en-US" dirty="0"/>
              <a:t>Fatal error (involuntary)</a:t>
            </a:r>
          </a:p>
          <a:p>
            <a:r>
              <a:rPr lang="en-US" dirty="0"/>
              <a:t>Killed by another process (involuntary)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458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 exit (voluntary)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Process have completed their work or time limit has exceeded</a:t>
            </a:r>
          </a:p>
          <a:p>
            <a:endParaRPr lang="en-US" dirty="0" smtClean="0"/>
          </a:p>
          <a:p>
            <a:r>
              <a:rPr lang="en-US" dirty="0" err="1" smtClean="0"/>
              <a:t>Eg</a:t>
            </a:r>
            <a:r>
              <a:rPr lang="en-US" dirty="0" smtClean="0"/>
              <a:t>: A compiler has finished compiling a C program</a:t>
            </a:r>
          </a:p>
          <a:p>
            <a:r>
              <a:rPr lang="en-US" dirty="0" err="1" smtClean="0"/>
              <a:t>Eg</a:t>
            </a:r>
            <a:r>
              <a:rPr lang="en-US" dirty="0" smtClean="0"/>
              <a:t>: Close button in GUI – removes any temporary file and exit the application</a:t>
            </a:r>
          </a:p>
        </p:txBody>
      </p:sp>
    </p:spTree>
    <p:extLst>
      <p:ext uri="{BB962C8B-B14F-4D97-AF65-F5344CB8AC3E}">
        <p14:creationId xmlns:p14="http://schemas.microsoft.com/office/powerpoint/2010/main" val="25554720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exit (voluntary)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Eg</a:t>
            </a:r>
            <a:r>
              <a:rPr lang="en-US" dirty="0" smtClean="0"/>
              <a:t>: Trying to compile a non existing C program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052583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Fatal error (involuntary)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Due to program bugs or other hardware failure</a:t>
            </a:r>
          </a:p>
          <a:p>
            <a:endParaRPr lang="en-US" dirty="0" smtClean="0"/>
          </a:p>
          <a:p>
            <a:r>
              <a:rPr lang="en-US" dirty="0" err="1" smtClean="0"/>
              <a:t>Eg</a:t>
            </a:r>
            <a:r>
              <a:rPr lang="en-US" dirty="0" smtClean="0"/>
              <a:t>: Executing invalid instructions, referencing nonexistent memory, divide by zero error, I/O failure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8967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Killed by another process (involuntary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 process executes a system call telling the OS to kill some other process</a:t>
            </a:r>
          </a:p>
          <a:p>
            <a:r>
              <a:rPr lang="en-US" dirty="0" smtClean="0"/>
              <a:t>Killer process must have necessary authorization to perform this operation</a:t>
            </a:r>
          </a:p>
          <a:p>
            <a:r>
              <a:rPr lang="en-US" dirty="0" smtClean="0"/>
              <a:t>Parent termination – When a parent terminates, OS may automatically terminate all of the offspring of that parent</a:t>
            </a:r>
          </a:p>
          <a:p>
            <a:r>
              <a:rPr lang="en-US" dirty="0" smtClean="0"/>
              <a:t>Parent request – A parent process typically has the authority to terminate its offspring</a:t>
            </a:r>
          </a:p>
          <a:p>
            <a:endParaRPr lang="en-US" dirty="0"/>
          </a:p>
          <a:p>
            <a:r>
              <a:rPr lang="en-US" dirty="0" smtClean="0"/>
              <a:t>UNIX – </a:t>
            </a:r>
            <a:r>
              <a:rPr lang="en-US" b="1" dirty="0" smtClean="0"/>
              <a:t>kill</a:t>
            </a:r>
            <a:r>
              <a:rPr lang="en-US" dirty="0" smtClean="0"/>
              <a:t> </a:t>
            </a:r>
          </a:p>
          <a:p>
            <a:r>
              <a:rPr lang="en-US" dirty="0" smtClean="0"/>
              <a:t>Windows – </a:t>
            </a:r>
            <a:r>
              <a:rPr lang="en-US" b="1" dirty="0" err="1" smtClean="0"/>
              <a:t>TerminateProcess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1953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13" y="2543175"/>
            <a:ext cx="7496175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422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– The process is being created</a:t>
            </a:r>
          </a:p>
          <a:p>
            <a:r>
              <a:rPr lang="en-US" dirty="0" smtClean="0"/>
              <a:t>Running – Instructions are being executed</a:t>
            </a:r>
          </a:p>
          <a:p>
            <a:r>
              <a:rPr lang="en-US" dirty="0" smtClean="0"/>
              <a:t>Blocked – The process is waiting for some event to occur (such as an I/O completion or reception of a signal)</a:t>
            </a:r>
          </a:p>
          <a:p>
            <a:r>
              <a:rPr lang="en-US" dirty="0" smtClean="0"/>
              <a:t>Ready – The process is waiting for the scheduler to pick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65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Queueing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In the absence of any priority scheme, FIFO can be used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	Single blocked queue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752725"/>
            <a:ext cx="675322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82876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Multiple blocked queue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50" y="457200"/>
            <a:ext cx="68961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5863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Process Control Block or Process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One entry per process</a:t>
            </a:r>
          </a:p>
          <a:p>
            <a:r>
              <a:rPr lang="en-US" dirty="0"/>
              <a:t>All the information about each process is stored in the </a:t>
            </a:r>
            <a:r>
              <a:rPr lang="en-US" dirty="0" smtClean="0"/>
              <a:t>PCB - maintained </a:t>
            </a:r>
            <a:r>
              <a:rPr lang="en-US" dirty="0"/>
              <a:t>by </a:t>
            </a:r>
            <a:r>
              <a:rPr lang="en-US" dirty="0" smtClean="0"/>
              <a:t>OS</a:t>
            </a:r>
          </a:p>
          <a:p>
            <a:pPr lvl="2"/>
            <a:r>
              <a:rPr lang="en-US" dirty="0" smtClean="0"/>
              <a:t>process identifier</a:t>
            </a:r>
          </a:p>
          <a:p>
            <a:pPr lvl="2"/>
            <a:r>
              <a:rPr lang="en-US" dirty="0" smtClean="0"/>
              <a:t>process state</a:t>
            </a:r>
          </a:p>
          <a:p>
            <a:pPr lvl="2"/>
            <a:r>
              <a:rPr lang="en-US" dirty="0" smtClean="0"/>
              <a:t>program counter</a:t>
            </a:r>
          </a:p>
          <a:p>
            <a:pPr lvl="2"/>
            <a:r>
              <a:rPr lang="en-US" dirty="0" smtClean="0"/>
              <a:t>stack pointer</a:t>
            </a:r>
          </a:p>
          <a:p>
            <a:pPr lvl="2"/>
            <a:r>
              <a:rPr lang="en-US" dirty="0" smtClean="0"/>
              <a:t>memory pointers</a:t>
            </a:r>
          </a:p>
          <a:p>
            <a:pPr lvl="2"/>
            <a:r>
              <a:rPr lang="en-US" dirty="0" smtClean="0"/>
              <a:t>status of open files</a:t>
            </a:r>
          </a:p>
          <a:p>
            <a:pPr lvl="2"/>
            <a:r>
              <a:rPr lang="en-US" dirty="0" smtClean="0"/>
              <a:t>I/O status information 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ccounting and scheduling information etc.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2421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</a:p>
          <a:p>
            <a:r>
              <a:rPr lang="en-US" dirty="0" smtClean="0"/>
              <a:t>Process scheduling</a:t>
            </a:r>
          </a:p>
          <a:p>
            <a:r>
              <a:rPr lang="en-US" dirty="0" smtClean="0"/>
              <a:t>Threads</a:t>
            </a:r>
          </a:p>
          <a:p>
            <a:r>
              <a:rPr lang="en-US" dirty="0" smtClean="0"/>
              <a:t>Thread scheduling</a:t>
            </a:r>
          </a:p>
        </p:txBody>
      </p:sp>
    </p:spTree>
    <p:extLst>
      <p:ext uri="{BB962C8B-B14F-4D97-AF65-F5344CB8AC3E}">
        <p14:creationId xmlns:p14="http://schemas.microsoft.com/office/powerpoint/2010/main" val="42800644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of the fields of PCB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600200"/>
            <a:ext cx="816292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614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CPU switch from process to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Context switch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225" y="2324100"/>
            <a:ext cx="478155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612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Scheduler – Selects the next process to be executed among multiple processes </a:t>
            </a:r>
          </a:p>
          <a:p>
            <a:r>
              <a:rPr lang="en-US" dirty="0" smtClean="0"/>
              <a:t>Scheduling algorithm</a:t>
            </a:r>
          </a:p>
          <a:p>
            <a:r>
              <a:rPr lang="en-US" dirty="0" smtClean="0"/>
              <a:t>Efficient use of CPU</a:t>
            </a:r>
          </a:p>
          <a:p>
            <a:r>
              <a:rPr lang="en-US" dirty="0" smtClean="0"/>
              <a:t>Process switching is expensive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14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processes have alternate bursts of CPU cycle and I/O cycle</a:t>
            </a:r>
          </a:p>
          <a:p>
            <a:pPr lvl="2"/>
            <a:r>
              <a:rPr lang="en-US" dirty="0" smtClean="0"/>
              <a:t>CPU bound process – Long CPU bursts, infrequent I/O waits</a:t>
            </a:r>
          </a:p>
          <a:p>
            <a:pPr lvl="2"/>
            <a:r>
              <a:rPr lang="en-US" dirty="0" smtClean="0"/>
              <a:t>I/O bound process – short CPU bursts, frequent I/O waits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19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8" y="1876425"/>
            <a:ext cx="7896225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31002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processor 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 term scheduling</a:t>
            </a:r>
          </a:p>
          <a:p>
            <a:r>
              <a:rPr lang="en-US" dirty="0" smtClean="0"/>
              <a:t>Medium term scheduling</a:t>
            </a:r>
          </a:p>
          <a:p>
            <a:r>
              <a:rPr lang="en-US" dirty="0" smtClean="0"/>
              <a:t>Short term scheduling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5795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75" y="1295400"/>
            <a:ext cx="6524625" cy="418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0"/>
            <a:ext cx="8686800" cy="11430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Process state transition                  Queueing diagram for  scheduling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2665261"/>
            <a:ext cx="4758922" cy="2354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511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term 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Performed when a new process is created</a:t>
            </a:r>
          </a:p>
          <a:p>
            <a:r>
              <a:rPr lang="en-US" dirty="0" smtClean="0"/>
              <a:t>Decision whether to add a new process to the set of processes that are currently active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5572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Medium term 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decision to add to the number of processes that are partially or fully in main memory</a:t>
            </a:r>
          </a:p>
          <a:p>
            <a:r>
              <a:rPr lang="en-US" dirty="0"/>
              <a:t>When part of the main memory gets free, OS looks at the list of suspend/ready processes, decides which one is to be swapped in</a:t>
            </a:r>
            <a:endParaRPr lang="en-US" dirty="0" smtClean="0"/>
          </a:p>
          <a:p>
            <a:r>
              <a:rPr lang="en-US" dirty="0" smtClean="0"/>
              <a:t>Memory is a constraint here</a:t>
            </a:r>
          </a:p>
          <a:p>
            <a:r>
              <a:rPr lang="en-US" dirty="0" smtClean="0"/>
              <a:t>Decision depends </a:t>
            </a:r>
            <a:r>
              <a:rPr lang="en-US" dirty="0"/>
              <a:t>on priority, memory and other resources required, </a:t>
            </a:r>
            <a:r>
              <a:rPr lang="en-US" dirty="0" smtClean="0"/>
              <a:t>etc.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7571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term 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decision as to which available process will be executed by the processor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28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 program in execution</a:t>
            </a:r>
          </a:p>
          <a:p>
            <a:r>
              <a:rPr lang="en-US" dirty="0"/>
              <a:t>An instance of executing </a:t>
            </a:r>
            <a:r>
              <a:rPr lang="en-US" dirty="0" smtClean="0"/>
              <a:t>program</a:t>
            </a:r>
          </a:p>
          <a:p>
            <a:r>
              <a:rPr lang="en-US" dirty="0" smtClean="0"/>
              <a:t>All executable </a:t>
            </a:r>
            <a:r>
              <a:rPr lang="en-US" dirty="0" err="1" smtClean="0"/>
              <a:t>softwares</a:t>
            </a:r>
            <a:r>
              <a:rPr lang="en-US" dirty="0" smtClean="0"/>
              <a:t> including OS – organized into a number of sequential processes</a:t>
            </a:r>
          </a:p>
          <a:p>
            <a:r>
              <a:rPr lang="en-US" dirty="0" smtClean="0"/>
              <a:t>Includes Program Counter, Registers</a:t>
            </a:r>
            <a:r>
              <a:rPr lang="en-US" dirty="0"/>
              <a:t> </a:t>
            </a:r>
            <a:r>
              <a:rPr lang="en-US" dirty="0" smtClean="0"/>
              <a:t>and Variables</a:t>
            </a:r>
          </a:p>
          <a:p>
            <a:r>
              <a:rPr lang="en-US" dirty="0" smtClean="0"/>
              <a:t>CPU switches between processes - multiprogramming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13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to schedule?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1. When a new process is created – whether to run parent process or child process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 When a process is terminated – some other process must be selected from the set of ready processes</a:t>
            </a:r>
          </a:p>
        </p:txBody>
      </p:sp>
    </p:spTree>
    <p:extLst>
      <p:ext uri="{BB962C8B-B14F-4D97-AF65-F5344CB8AC3E}">
        <p14:creationId xmlns:p14="http://schemas.microsoft.com/office/powerpoint/2010/main" val="247672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to schedule?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3. When </a:t>
            </a:r>
            <a:r>
              <a:rPr lang="en-US" dirty="0"/>
              <a:t>a process blocks on I/O – select another process to be executed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4. When </a:t>
            </a:r>
            <a:r>
              <a:rPr lang="en-US" dirty="0"/>
              <a:t>an I/O interrupt occurs – A process that was blocked waiting for I/O may now be ready to run – scheduler can decide whether to pick this process or some other ready process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68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scheduling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Non-preemptive scheduling</a:t>
            </a:r>
          </a:p>
          <a:p>
            <a:pPr lvl="2"/>
            <a:r>
              <a:rPr lang="en-US" dirty="0" smtClean="0"/>
              <a:t>A process is selected to run and is continued till it blocks for I/O or waiting for another process</a:t>
            </a:r>
          </a:p>
          <a:p>
            <a:pPr lvl="2"/>
            <a:r>
              <a:rPr lang="en-US" dirty="0" smtClean="0"/>
              <a:t>Or it is continued until the process releases voluntarily</a:t>
            </a:r>
          </a:p>
          <a:p>
            <a:pPr lvl="2"/>
            <a:r>
              <a:rPr lang="en-US" dirty="0" smtClean="0"/>
              <a:t>Even if a process runs for hours, it will not be forcibly suspended</a:t>
            </a:r>
          </a:p>
          <a:p>
            <a:pPr lvl="2"/>
            <a:r>
              <a:rPr lang="en-US" dirty="0" smtClean="0"/>
              <a:t>After a clock interrupt processing has been completed, the process that was running before the interrupt is resumed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7635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scheduling algorithms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Preemptive scheduling</a:t>
            </a:r>
          </a:p>
          <a:p>
            <a:pPr lvl="2"/>
            <a:r>
              <a:rPr lang="en-US" dirty="0" smtClean="0"/>
              <a:t>A process is executed for a fixed time</a:t>
            </a:r>
          </a:p>
          <a:p>
            <a:pPr lvl="2"/>
            <a:r>
              <a:rPr lang="en-US" dirty="0" smtClean="0"/>
              <a:t>If it is still running at the end of the time interval, it is suspended and the scheduler picks another process to  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78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Scheduling algorithm – categories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Batch systems</a:t>
            </a:r>
          </a:p>
          <a:p>
            <a:r>
              <a:rPr lang="en-US" dirty="0" smtClean="0"/>
              <a:t>Interactive systems</a:t>
            </a:r>
          </a:p>
          <a:p>
            <a:r>
              <a:rPr lang="en-US" dirty="0" smtClean="0"/>
              <a:t>Real time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0935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periodic tasks – pay roll management, inventory, claims processing etc. </a:t>
            </a:r>
          </a:p>
          <a:p>
            <a:r>
              <a:rPr lang="en-US" dirty="0" smtClean="0"/>
              <a:t>No interactive user is waiting</a:t>
            </a:r>
          </a:p>
          <a:p>
            <a:r>
              <a:rPr lang="en-US" dirty="0" smtClean="0"/>
              <a:t>Hence preemptive or non-preemptive scheduling with long time periods for each process is acceptable</a:t>
            </a:r>
          </a:p>
          <a:p>
            <a:r>
              <a:rPr lang="en-US" dirty="0" smtClean="0"/>
              <a:t>Hence process switching is reduced – improvement in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4119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Interactive users are present</a:t>
            </a:r>
          </a:p>
          <a:p>
            <a:r>
              <a:rPr lang="en-US" dirty="0" smtClean="0"/>
              <a:t>Preemption is necessary</a:t>
            </a:r>
          </a:p>
          <a:p>
            <a:r>
              <a:rPr lang="en-US" dirty="0" smtClean="0"/>
              <a:t>Otherwise some users may have to wait indefinitely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8612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time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Timings are critical</a:t>
            </a:r>
          </a:p>
          <a:p>
            <a:r>
              <a:rPr lang="en-US" dirty="0" smtClean="0"/>
              <a:t>Processes may not run for long time periods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56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Scheduling algorithm goals/criteria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1371600"/>
            <a:ext cx="8829675" cy="530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617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Scheduling algorithms in Batch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Come First Served (FCFS)</a:t>
            </a:r>
          </a:p>
          <a:p>
            <a:r>
              <a:rPr lang="en-US" dirty="0" smtClean="0"/>
              <a:t>Shortest Job First (SJF)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334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one program counter, but 4 logical program counters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55" y="2819400"/>
            <a:ext cx="8511886" cy="3489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833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Come First Served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Simplest algorithm</a:t>
            </a:r>
          </a:p>
          <a:p>
            <a:r>
              <a:rPr lang="en-US" dirty="0" smtClean="0"/>
              <a:t>Non-preemptive algorithm</a:t>
            </a:r>
          </a:p>
          <a:p>
            <a:r>
              <a:rPr lang="en-US" dirty="0" smtClean="0"/>
              <a:t>As new jobs come in, they are put onto the end of the queue</a:t>
            </a:r>
          </a:p>
          <a:p>
            <a:r>
              <a:rPr lang="en-US" dirty="0" smtClean="0"/>
              <a:t>When the running process block for I/O, the first process on the queue is run next</a:t>
            </a:r>
          </a:p>
          <a:p>
            <a:r>
              <a:rPr lang="en-US" dirty="0" smtClean="0"/>
              <a:t>When the blocked process is ready, it is put on the end of the queue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70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2361372"/>
              </p:ext>
            </p:extLst>
          </p:nvPr>
        </p:nvGraphicFramePr>
        <p:xfrm>
          <a:off x="2667000" y="1600200"/>
          <a:ext cx="38100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00200"/>
                <a:gridCol w="2209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Process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Burst</a:t>
                      </a:r>
                      <a:r>
                        <a:rPr lang="en-US" b="1" baseline="0" dirty="0" smtClean="0"/>
                        <a:t> Time (</a:t>
                      </a:r>
                      <a:r>
                        <a:rPr lang="en-US" b="1" baseline="0" dirty="0" err="1" smtClean="0"/>
                        <a:t>mSec</a:t>
                      </a:r>
                      <a:r>
                        <a:rPr lang="en-US" b="1" baseline="0" dirty="0" smtClean="0"/>
                        <a:t>)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Find the average waiting time and average turn around time.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23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46237"/>
            <a:ext cx="9144000" cy="45259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                         </a:t>
            </a:r>
            <a:r>
              <a:rPr lang="en-US" sz="1800" dirty="0" err="1" smtClean="0">
                <a:solidFill>
                  <a:srgbClr val="3B0A94"/>
                </a:solidFill>
              </a:rPr>
              <a:t>msec</a:t>
            </a:r>
            <a:endParaRPr lang="en-US" sz="2400" dirty="0">
              <a:solidFill>
                <a:srgbClr val="3B0A94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3B0A94"/>
                </a:solidFill>
              </a:rPr>
              <a:t>                                                           </a:t>
            </a:r>
            <a:r>
              <a:rPr lang="en-US" sz="1800" dirty="0" smtClean="0">
                <a:solidFill>
                  <a:srgbClr val="3B0A94"/>
                </a:solidFill>
              </a:rPr>
              <a:t>Average turn around time: (24 + 27 + 30)/3 = 27msec</a:t>
            </a:r>
          </a:p>
          <a:p>
            <a:pPr marL="0" indent="0">
              <a:buNone/>
            </a:pPr>
            <a:endParaRPr lang="en-US" sz="1800" dirty="0">
              <a:solidFill>
                <a:srgbClr val="3B0A94"/>
              </a:solidFill>
            </a:endParaRPr>
          </a:p>
          <a:p>
            <a:pPr marL="0" indent="0">
              <a:buNone/>
            </a:pPr>
            <a:endParaRPr lang="en-US" sz="1800" dirty="0" smtClean="0">
              <a:solidFill>
                <a:srgbClr val="3B0A94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rgbClr val="3B0A94"/>
              </a:solidFill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3B0A94"/>
                </a:solidFill>
              </a:rPr>
              <a:t>									</a:t>
            </a:r>
            <a:r>
              <a:rPr lang="en-US" sz="1800" dirty="0">
                <a:solidFill>
                  <a:srgbClr val="3B0A94"/>
                </a:solidFill>
              </a:rPr>
              <a:t> </a:t>
            </a:r>
            <a:r>
              <a:rPr lang="en-US" sz="1800" dirty="0" smtClean="0">
                <a:solidFill>
                  <a:srgbClr val="3B0A94"/>
                </a:solidFill>
              </a:rPr>
              <a:t> </a:t>
            </a:r>
            <a:r>
              <a:rPr lang="en-US" sz="2000" dirty="0" err="1" smtClean="0">
                <a:solidFill>
                  <a:srgbClr val="3B0A94"/>
                </a:solidFill>
              </a:rPr>
              <a:t>msec</a:t>
            </a:r>
            <a:endParaRPr lang="en-US" sz="2000" dirty="0" smtClean="0">
              <a:solidFill>
                <a:srgbClr val="3B0A94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3B0A94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3B0A94"/>
                </a:solidFill>
              </a:rPr>
              <a:t> </a:t>
            </a:r>
            <a:r>
              <a:rPr lang="en-US" sz="2000" dirty="0" smtClean="0">
                <a:solidFill>
                  <a:srgbClr val="3B0A94"/>
                </a:solidFill>
              </a:rPr>
              <a:t>                                                            Average </a:t>
            </a:r>
            <a:r>
              <a:rPr lang="en-US" sz="2000" dirty="0">
                <a:solidFill>
                  <a:srgbClr val="3B0A94"/>
                </a:solidFill>
              </a:rPr>
              <a:t>turn around time: </a:t>
            </a:r>
            <a:r>
              <a:rPr lang="en-US" sz="2000" dirty="0" smtClean="0">
                <a:solidFill>
                  <a:srgbClr val="3B0A94"/>
                </a:solidFill>
              </a:rPr>
              <a:t>(</a:t>
            </a:r>
            <a:r>
              <a:rPr lang="en-US" sz="2000" dirty="0">
                <a:solidFill>
                  <a:srgbClr val="3B0A94"/>
                </a:solidFill>
              </a:rPr>
              <a:t>3</a:t>
            </a:r>
            <a:r>
              <a:rPr lang="en-US" sz="2000" dirty="0" smtClean="0">
                <a:solidFill>
                  <a:srgbClr val="3B0A94"/>
                </a:solidFill>
              </a:rPr>
              <a:t> </a:t>
            </a:r>
            <a:r>
              <a:rPr lang="en-US" sz="2000" dirty="0">
                <a:solidFill>
                  <a:srgbClr val="3B0A94"/>
                </a:solidFill>
              </a:rPr>
              <a:t>+ 6</a:t>
            </a:r>
            <a:r>
              <a:rPr lang="en-US" sz="2000" dirty="0" smtClean="0">
                <a:solidFill>
                  <a:srgbClr val="3B0A94"/>
                </a:solidFill>
              </a:rPr>
              <a:t> </a:t>
            </a:r>
            <a:r>
              <a:rPr lang="en-US" sz="2000" dirty="0">
                <a:solidFill>
                  <a:srgbClr val="3B0A94"/>
                </a:solidFill>
              </a:rPr>
              <a:t>+ 30)/3 = </a:t>
            </a:r>
            <a:r>
              <a:rPr lang="en-US" sz="2000" dirty="0" smtClean="0">
                <a:solidFill>
                  <a:srgbClr val="3B0A94"/>
                </a:solidFill>
              </a:rPr>
              <a:t>13 </a:t>
            </a:r>
            <a:r>
              <a:rPr lang="en-US" sz="2000" dirty="0" err="1" smtClean="0">
                <a:solidFill>
                  <a:srgbClr val="3B0A94"/>
                </a:solidFill>
              </a:rPr>
              <a:t>msec</a:t>
            </a:r>
            <a:endParaRPr lang="en-US" sz="2000" dirty="0">
              <a:solidFill>
                <a:srgbClr val="3B0A94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57400"/>
            <a:ext cx="84010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107870"/>
            <a:ext cx="810577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575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FCFS advantages</a:t>
            </a:r>
          </a:p>
          <a:p>
            <a:pPr lvl="2"/>
            <a:r>
              <a:rPr lang="en-US" dirty="0" smtClean="0"/>
              <a:t>Simplest algorithm</a:t>
            </a:r>
          </a:p>
          <a:p>
            <a:pPr lvl="2"/>
            <a:r>
              <a:rPr lang="en-US" dirty="0" smtClean="0"/>
              <a:t>Easier to understand and implement</a:t>
            </a:r>
          </a:p>
          <a:p>
            <a:endParaRPr lang="en-US" dirty="0"/>
          </a:p>
          <a:p>
            <a:r>
              <a:rPr lang="en-US" dirty="0" smtClean="0"/>
              <a:t>FCFS disadvantages</a:t>
            </a:r>
          </a:p>
          <a:p>
            <a:pPr lvl="2"/>
            <a:r>
              <a:rPr lang="en-US" dirty="0" smtClean="0"/>
              <a:t>Average waiting time is not minimal. Depend on the execution order</a:t>
            </a:r>
          </a:p>
          <a:p>
            <a:pPr lvl="2"/>
            <a:r>
              <a:rPr lang="en-US" dirty="0" smtClean="0"/>
              <a:t>Lower CPU utilization because of convoy effect</a:t>
            </a:r>
          </a:p>
          <a:p>
            <a:pPr lvl="2"/>
            <a:r>
              <a:rPr lang="en-US" dirty="0" smtClean="0"/>
              <a:t>Not suitable for time shared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46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Shortest Job First (SJF)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CPU is assigned to the process having the smallest CPU burst</a:t>
            </a:r>
          </a:p>
          <a:p>
            <a:r>
              <a:rPr lang="en-US" dirty="0" smtClean="0"/>
              <a:t>If two process have the same CPU burst, FCFS scheduling is used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74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275" y="2695575"/>
            <a:ext cx="398145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626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2224088"/>
            <a:ext cx="695325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719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Advantages of SJF</a:t>
            </a:r>
          </a:p>
          <a:p>
            <a:pPr lvl="2"/>
            <a:r>
              <a:rPr lang="en-US" dirty="0" smtClean="0"/>
              <a:t>Algorithm is optimal – minimum average waiting time</a:t>
            </a:r>
          </a:p>
          <a:p>
            <a:r>
              <a:rPr lang="en-US" dirty="0" smtClean="0"/>
              <a:t>Disadvantage of SJF</a:t>
            </a:r>
          </a:p>
          <a:p>
            <a:pPr lvl="2"/>
            <a:r>
              <a:rPr lang="en-US" dirty="0" smtClean="0"/>
              <a:t>Exact CPU burst time may not be available</a:t>
            </a:r>
          </a:p>
          <a:p>
            <a:pPr lvl="2"/>
            <a:r>
              <a:rPr lang="en-US" dirty="0" smtClean="0"/>
              <a:t>Approximation is made from the previous CPU burst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30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Scheduling in interactive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Priority scheduling</a:t>
            </a:r>
          </a:p>
          <a:p>
            <a:r>
              <a:rPr lang="en-US" dirty="0" smtClean="0"/>
              <a:t>Round Robin scheduling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17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Priority 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process is assigned a priority</a:t>
            </a:r>
          </a:p>
          <a:p>
            <a:r>
              <a:rPr lang="en-US" dirty="0" smtClean="0"/>
              <a:t>CPU is allocated to the process with highest priority</a:t>
            </a:r>
          </a:p>
          <a:p>
            <a:r>
              <a:rPr lang="en-US" dirty="0" smtClean="0"/>
              <a:t>Equal priority process are allocated in FCFS order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8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creation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System initialization</a:t>
            </a:r>
          </a:p>
          <a:p>
            <a:r>
              <a:rPr lang="en-US" dirty="0" smtClean="0"/>
              <a:t>Execution of a process – creation system call by a running process</a:t>
            </a:r>
          </a:p>
          <a:p>
            <a:r>
              <a:rPr lang="en-US" dirty="0" smtClean="0"/>
              <a:t>A user request to create a new process</a:t>
            </a:r>
          </a:p>
          <a:p>
            <a:r>
              <a:rPr lang="en-US" dirty="0" smtClean="0"/>
              <a:t>Initialization of a batch job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12992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times are in </a:t>
            </a:r>
            <a:r>
              <a:rPr lang="en-US" dirty="0" err="1" smtClean="0"/>
              <a:t>msec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463" y="2676525"/>
            <a:ext cx="4791075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459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Average waiting time = 8.2msec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838" y="2209800"/>
            <a:ext cx="4886325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157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Assigning priorities – dynamically (internally) or </a:t>
            </a:r>
            <a:r>
              <a:rPr lang="en-US" dirty="0"/>
              <a:t>statically </a:t>
            </a:r>
            <a:r>
              <a:rPr lang="en-US" dirty="0" smtClean="0"/>
              <a:t>(</a:t>
            </a:r>
            <a:r>
              <a:rPr lang="en-US" dirty="0"/>
              <a:t>externally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Internally (dynamically) defined priorities – </a:t>
            </a:r>
            <a:r>
              <a:rPr lang="en-US" dirty="0"/>
              <a:t>set by </a:t>
            </a:r>
            <a:r>
              <a:rPr lang="en-US" dirty="0" smtClean="0"/>
              <a:t>OS to achieve certain system goals </a:t>
            </a:r>
          </a:p>
          <a:p>
            <a:pPr lvl="2"/>
            <a:r>
              <a:rPr lang="en-US" dirty="0" smtClean="0"/>
              <a:t>Time limits</a:t>
            </a:r>
          </a:p>
          <a:p>
            <a:pPr lvl="2"/>
            <a:r>
              <a:rPr lang="en-US" dirty="0" smtClean="0"/>
              <a:t>Memory requirements</a:t>
            </a:r>
          </a:p>
          <a:p>
            <a:pPr lvl="2"/>
            <a:r>
              <a:rPr lang="en-US" dirty="0" smtClean="0"/>
              <a:t>Number of open files</a:t>
            </a:r>
          </a:p>
          <a:p>
            <a:pPr lvl="2"/>
            <a:r>
              <a:rPr lang="en-US" dirty="0" smtClean="0"/>
              <a:t>Ratio of average I/O burst to average CPU burst time – An I/O bound process should be given higher priority than CPU bound process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13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Statically (Externally) defined priorities – priorities are set outside OS</a:t>
            </a:r>
          </a:p>
          <a:p>
            <a:pPr lvl="2"/>
            <a:r>
              <a:rPr lang="en-US" dirty="0" smtClean="0"/>
              <a:t>Importance of work</a:t>
            </a:r>
          </a:p>
          <a:p>
            <a:pPr lvl="2"/>
            <a:r>
              <a:rPr lang="en-US" dirty="0" smtClean="0"/>
              <a:t>Type and amount of funds allocated</a:t>
            </a:r>
          </a:p>
          <a:p>
            <a:pPr lvl="2"/>
            <a:r>
              <a:rPr lang="en-US" dirty="0" smtClean="0"/>
              <a:t>Department sponsoring the work</a:t>
            </a:r>
          </a:p>
          <a:p>
            <a:pPr lvl="2"/>
            <a:r>
              <a:rPr lang="en-US" dirty="0" smtClean="0"/>
              <a:t>Political factors etc.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03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Priority scheduling – Preemptive or Non-preemptive</a:t>
            </a:r>
          </a:p>
          <a:p>
            <a:endParaRPr lang="en-US" dirty="0"/>
          </a:p>
          <a:p>
            <a:r>
              <a:rPr lang="en-US" dirty="0" smtClean="0"/>
              <a:t>Preemptive – will preempt the CPU if the priority of the newly arrived process is higher than the priority of currently running process</a:t>
            </a:r>
          </a:p>
          <a:p>
            <a:endParaRPr lang="en-US" dirty="0" smtClean="0"/>
          </a:p>
          <a:p>
            <a:r>
              <a:rPr lang="en-US" dirty="0" smtClean="0"/>
              <a:t>Non preemptive – New process will be added at the head of the ready queue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49918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Indefinite blocking or starvation – Low priority process may have to wait indefinitely </a:t>
            </a:r>
          </a:p>
          <a:p>
            <a:endParaRPr lang="en-US" dirty="0" smtClean="0"/>
          </a:p>
          <a:p>
            <a:r>
              <a:rPr lang="en-US" dirty="0" smtClean="0"/>
              <a:t>Prevention of starvation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Scheduler may decrease priority of the currently running process at each clock interrupt</a:t>
            </a:r>
          </a:p>
          <a:p>
            <a:pPr lvl="2"/>
            <a:r>
              <a:rPr lang="en-US" dirty="0" smtClean="0"/>
              <a:t>If the priority drops below that of the next highest process, a process switch occurs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74664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Each process may be given a maximum time quantum for execution (preemption)</a:t>
            </a:r>
          </a:p>
          <a:p>
            <a:pPr marL="0" indent="0">
              <a:buNone/>
            </a:pPr>
            <a:r>
              <a:rPr lang="en-US" dirty="0" smtClean="0"/>
              <a:t>	When the time period is utilized completely next highest priority process is executed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3. Gradually increasing the priority of process that wait for long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29915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Round Robin 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Similar to FCFS, but preemption is added to switch between processes</a:t>
            </a:r>
          </a:p>
          <a:p>
            <a:r>
              <a:rPr lang="en-US" dirty="0" smtClean="0"/>
              <a:t>A small unit of time for execution – </a:t>
            </a:r>
            <a:r>
              <a:rPr lang="en-US" b="1" dirty="0" smtClean="0"/>
              <a:t>time quantum</a:t>
            </a:r>
            <a:r>
              <a:rPr lang="en-US" dirty="0" smtClean="0"/>
              <a:t> is defined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4171950"/>
            <a:ext cx="802957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082285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Assume a time quantum of 4msec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7741796"/>
              </p:ext>
            </p:extLst>
          </p:nvPr>
        </p:nvGraphicFramePr>
        <p:xfrm>
          <a:off x="2667000" y="2402840"/>
          <a:ext cx="38100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00200"/>
                <a:gridCol w="2209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Process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Burst</a:t>
                      </a:r>
                      <a:r>
                        <a:rPr lang="en-US" b="1" baseline="0" dirty="0" smtClean="0"/>
                        <a:t> Time (</a:t>
                      </a:r>
                      <a:r>
                        <a:rPr lang="en-US" b="1" baseline="0" dirty="0" err="1" smtClean="0"/>
                        <a:t>mSec</a:t>
                      </a:r>
                      <a:r>
                        <a:rPr lang="en-US" b="1" baseline="0" dirty="0" smtClean="0"/>
                        <a:t>)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248150"/>
            <a:ext cx="475297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046302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Waiting time for process P1 = 0 + (10-4) = 6msec</a:t>
            </a:r>
          </a:p>
          <a:p>
            <a:r>
              <a:rPr lang="en-US" dirty="0" smtClean="0"/>
              <a:t>Waiting </a:t>
            </a:r>
            <a:r>
              <a:rPr lang="en-US" dirty="0"/>
              <a:t>time for process </a:t>
            </a:r>
            <a:r>
              <a:rPr lang="en-US" dirty="0" smtClean="0"/>
              <a:t>P2 = 4msec</a:t>
            </a:r>
          </a:p>
          <a:p>
            <a:r>
              <a:rPr lang="en-US" dirty="0"/>
              <a:t>Waiting time for process </a:t>
            </a:r>
            <a:r>
              <a:rPr lang="en-US" dirty="0" smtClean="0"/>
              <a:t>P3 = 7msec</a:t>
            </a:r>
          </a:p>
          <a:p>
            <a:endParaRPr lang="en-US" dirty="0"/>
          </a:p>
          <a:p>
            <a:r>
              <a:rPr lang="en-US" dirty="0" smtClean="0"/>
              <a:t>Hence average waiting time = 17/3 = 5.66msec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274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creation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System initialization</a:t>
            </a:r>
          </a:p>
          <a:p>
            <a:pPr lvl="2"/>
            <a:r>
              <a:rPr lang="en-US" dirty="0"/>
              <a:t>Created when booting up the system</a:t>
            </a:r>
          </a:p>
          <a:p>
            <a:pPr lvl="2"/>
            <a:r>
              <a:rPr lang="en-US" dirty="0"/>
              <a:t>Foreground processes – interact with users</a:t>
            </a:r>
          </a:p>
          <a:p>
            <a:pPr lvl="2"/>
            <a:r>
              <a:rPr lang="en-US" dirty="0"/>
              <a:t>Back ground processes – Not associated with particular users, but instead have some specific </a:t>
            </a:r>
            <a:r>
              <a:rPr lang="en-US" dirty="0" smtClean="0"/>
              <a:t>functions </a:t>
            </a:r>
          </a:p>
          <a:p>
            <a:pPr lvl="2"/>
            <a:r>
              <a:rPr lang="en-US" b="1" dirty="0" smtClean="0"/>
              <a:t>Daemons – </a:t>
            </a:r>
            <a:r>
              <a:rPr lang="en-US" dirty="0" smtClean="0"/>
              <a:t>process that stay in the 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0148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Draw the Gantt chart and find average waiting time. Assume time quantum as 2msec.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724550"/>
              </p:ext>
            </p:extLst>
          </p:nvPr>
        </p:nvGraphicFramePr>
        <p:xfrm>
          <a:off x="2667000" y="3088640"/>
          <a:ext cx="38100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00200"/>
                <a:gridCol w="2209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Process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Burst</a:t>
                      </a:r>
                      <a:r>
                        <a:rPr lang="en-US" b="1" baseline="0" dirty="0" smtClean="0"/>
                        <a:t> Time (</a:t>
                      </a:r>
                      <a:r>
                        <a:rPr lang="en-US" b="1" baseline="0" dirty="0" err="1" smtClean="0"/>
                        <a:t>mSec</a:t>
                      </a:r>
                      <a:r>
                        <a:rPr lang="en-US" b="1" baseline="0" dirty="0" smtClean="0"/>
                        <a:t>)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584931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6084646"/>
              </p:ext>
            </p:extLst>
          </p:nvPr>
        </p:nvGraphicFramePr>
        <p:xfrm>
          <a:off x="2667000" y="1828800"/>
          <a:ext cx="38100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00200"/>
                <a:gridCol w="2209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Process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Burst</a:t>
                      </a:r>
                      <a:r>
                        <a:rPr lang="en-US" b="1" baseline="0" dirty="0" smtClean="0"/>
                        <a:t> Time (</a:t>
                      </a:r>
                      <a:r>
                        <a:rPr lang="en-US" b="1" baseline="0" dirty="0" err="1" smtClean="0"/>
                        <a:t>mSec</a:t>
                      </a:r>
                      <a:r>
                        <a:rPr lang="en-US" b="1" baseline="0" dirty="0" smtClean="0"/>
                        <a:t>)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3" y="3771900"/>
            <a:ext cx="795337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676549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029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Waiting time for process P1 =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0 </a:t>
            </a:r>
            <a:r>
              <a:rPr lang="en-US" dirty="0"/>
              <a:t>+ </a:t>
            </a:r>
            <a:r>
              <a:rPr lang="en-US" dirty="0" smtClean="0"/>
              <a:t>(6-2) + (10-8) + (13-12) = 7msec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 Waiting time for process P2 =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2 + (8-4) + (12-10) = 8msec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Waiting time for process P3 = </a:t>
            </a:r>
            <a:r>
              <a:rPr lang="en-US" dirty="0" smtClean="0"/>
              <a:t>4msec</a:t>
            </a:r>
          </a:p>
          <a:p>
            <a:endParaRPr lang="en-US" dirty="0"/>
          </a:p>
          <a:p>
            <a:r>
              <a:rPr lang="en-US" dirty="0" smtClean="0"/>
              <a:t>Hence average waiting time = 19/3 = 6.33msec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55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3682594"/>
              </p:ext>
            </p:extLst>
          </p:nvPr>
        </p:nvGraphicFramePr>
        <p:xfrm>
          <a:off x="2667000" y="1828800"/>
          <a:ext cx="3810001" cy="212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2785"/>
                <a:gridCol w="1398608"/>
                <a:gridCol w="13986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Process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Arrival time (</a:t>
                      </a:r>
                      <a:r>
                        <a:rPr lang="en-US" b="1" dirty="0" err="1" smtClean="0"/>
                        <a:t>mSec</a:t>
                      </a:r>
                      <a:r>
                        <a:rPr lang="en-US" b="1" dirty="0" smtClean="0"/>
                        <a:t>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Burst</a:t>
                      </a:r>
                      <a:r>
                        <a:rPr lang="en-US" b="1" baseline="0" dirty="0" smtClean="0"/>
                        <a:t> Time (</a:t>
                      </a:r>
                      <a:r>
                        <a:rPr lang="en-US" b="1" baseline="0" dirty="0" err="1" smtClean="0"/>
                        <a:t>mSec</a:t>
                      </a:r>
                      <a:r>
                        <a:rPr lang="en-US" b="1" baseline="0" dirty="0" smtClean="0"/>
                        <a:t>)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84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quantum for process execution – 4msec</a:t>
            </a:r>
          </a:p>
          <a:p>
            <a:r>
              <a:rPr lang="en-US" dirty="0" smtClean="0"/>
              <a:t>Process switching – 1msec</a:t>
            </a:r>
          </a:p>
          <a:p>
            <a:endParaRPr lang="en-US" dirty="0" smtClean="0"/>
          </a:p>
          <a:p>
            <a:r>
              <a:rPr lang="en-US" dirty="0" smtClean="0"/>
              <a:t>20% of CPU time is used for administrative overhead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3787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dirty="0"/>
              <a:t>Time quantum for process execution – </a:t>
            </a:r>
            <a:r>
              <a:rPr lang="en-US" dirty="0" smtClean="0"/>
              <a:t>100msec</a:t>
            </a:r>
            <a:endParaRPr lang="en-US" dirty="0"/>
          </a:p>
          <a:p>
            <a:r>
              <a:rPr lang="en-US" dirty="0"/>
              <a:t>Process switching – 1msec</a:t>
            </a:r>
          </a:p>
          <a:p>
            <a:r>
              <a:rPr lang="en-US" dirty="0" smtClean="0"/>
              <a:t>Only 1% </a:t>
            </a:r>
            <a:r>
              <a:rPr lang="en-US" dirty="0"/>
              <a:t>of CPU time is used for administrative </a:t>
            </a:r>
            <a:r>
              <a:rPr lang="en-US" dirty="0" smtClean="0"/>
              <a:t>overhead</a:t>
            </a:r>
          </a:p>
          <a:p>
            <a:endParaRPr lang="en-US" dirty="0"/>
          </a:p>
          <a:p>
            <a:r>
              <a:rPr lang="en-US" dirty="0" smtClean="0"/>
              <a:t>Consider 50 processes in queue </a:t>
            </a:r>
          </a:p>
          <a:p>
            <a:pPr marL="0" indent="0">
              <a:buNone/>
            </a:pPr>
            <a:r>
              <a:rPr lang="en-US" dirty="0"/>
              <a:t> 	</a:t>
            </a:r>
            <a:r>
              <a:rPr lang="en-US" dirty="0" smtClean="0"/>
              <a:t>50</a:t>
            </a:r>
            <a:r>
              <a:rPr lang="en-US" baseline="30000" dirty="0" smtClean="0"/>
              <a:t>th</a:t>
            </a:r>
            <a:r>
              <a:rPr lang="en-US" dirty="0" smtClean="0"/>
              <a:t> process may have to wait 5 sec for execution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03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 short quantum </a:t>
            </a:r>
          </a:p>
          <a:p>
            <a:pPr lvl="2"/>
            <a:r>
              <a:rPr lang="en-US" dirty="0" smtClean="0"/>
              <a:t>Large number of process switches</a:t>
            </a:r>
          </a:p>
          <a:p>
            <a:pPr lvl="2"/>
            <a:r>
              <a:rPr lang="en-US" dirty="0" smtClean="0"/>
              <a:t>Lowers CPU efficiency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Too long quantum</a:t>
            </a:r>
          </a:p>
          <a:p>
            <a:pPr lvl="2"/>
            <a:r>
              <a:rPr lang="en-US" dirty="0" smtClean="0"/>
              <a:t>Poor response to short interactive requests</a:t>
            </a:r>
          </a:p>
          <a:p>
            <a:pPr lvl="2"/>
            <a:endParaRPr lang="en-US" dirty="0"/>
          </a:p>
          <a:p>
            <a:r>
              <a:rPr lang="en-US" dirty="0" smtClean="0"/>
              <a:t>A quantum of around 20-50msec is often a reasonable compromise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05281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Multilevel Queue 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Processes are classified into different groups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505075"/>
            <a:ext cx="6858000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397458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Foreground process (interactive process) – high priority</a:t>
            </a:r>
          </a:p>
          <a:p>
            <a:endParaRPr lang="en-US" dirty="0"/>
          </a:p>
          <a:p>
            <a:r>
              <a:rPr lang="en-US" dirty="0" smtClean="0"/>
              <a:t>Background process (Batch process) – low priority</a:t>
            </a:r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06773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952625"/>
            <a:ext cx="5905500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9765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Execution of a process – creation system call by a running </a:t>
            </a:r>
            <a:r>
              <a:rPr lang="en-US" dirty="0" smtClean="0"/>
              <a:t>process</a:t>
            </a:r>
          </a:p>
          <a:p>
            <a:pPr lvl="2"/>
            <a:r>
              <a:rPr lang="en-US" dirty="0" smtClean="0"/>
              <a:t>Parent process – a process that created one or more child process</a:t>
            </a:r>
          </a:p>
          <a:p>
            <a:pPr lvl="2"/>
            <a:r>
              <a:rPr lang="en-US" dirty="0" smtClean="0"/>
              <a:t>Child process</a:t>
            </a:r>
          </a:p>
          <a:p>
            <a:pPr lvl="2"/>
            <a:endParaRPr lang="en-US" dirty="0"/>
          </a:p>
          <a:p>
            <a:r>
              <a:rPr lang="en-US" dirty="0" smtClean="0"/>
              <a:t>System call for creating a child process</a:t>
            </a:r>
          </a:p>
          <a:p>
            <a:pPr lvl="2"/>
            <a:r>
              <a:rPr lang="en-US" dirty="0" smtClean="0"/>
              <a:t>UNIX – </a:t>
            </a:r>
            <a:r>
              <a:rPr lang="en-US" b="1" dirty="0" smtClean="0"/>
              <a:t>fork()</a:t>
            </a:r>
          </a:p>
          <a:p>
            <a:pPr lvl="2"/>
            <a:r>
              <a:rPr lang="en-US" dirty="0" smtClean="0"/>
              <a:t>Windows – </a:t>
            </a:r>
            <a:r>
              <a:rPr lang="en-US" b="1" dirty="0" err="1" smtClean="0"/>
              <a:t>CreateProcess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75918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Processes are permanently assigned to each queue</a:t>
            </a:r>
          </a:p>
          <a:p>
            <a:r>
              <a:rPr lang="en-US" dirty="0" smtClean="0"/>
              <a:t>Each queue can have its own scheduling algorithm</a:t>
            </a:r>
          </a:p>
          <a:p>
            <a:r>
              <a:rPr lang="en-US" dirty="0" smtClean="0"/>
              <a:t>There must be scheduling among the queues – usually fixed priority preemptive scheduling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07991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Disadvantage</a:t>
            </a:r>
          </a:p>
          <a:p>
            <a:pPr lvl="2"/>
            <a:r>
              <a:rPr lang="en-US" dirty="0" smtClean="0"/>
              <a:t>Processes are permanently assigned to a queue </a:t>
            </a:r>
          </a:p>
          <a:p>
            <a:pPr lvl="2"/>
            <a:r>
              <a:rPr lang="en-US" dirty="0" smtClean="0"/>
              <a:t>Do not change the queue</a:t>
            </a:r>
          </a:p>
          <a:p>
            <a:pPr lvl="2"/>
            <a:r>
              <a:rPr lang="en-US" dirty="0" smtClean="0"/>
              <a:t>Hence inflexible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07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Multilevel feedback queue scheduling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Allows a process to move between queues</a:t>
            </a:r>
          </a:p>
          <a:p>
            <a:r>
              <a:rPr lang="en-US" sz="2400" dirty="0" smtClean="0"/>
              <a:t>Processes are classified based on CPU bursts</a:t>
            </a:r>
          </a:p>
          <a:p>
            <a:r>
              <a:rPr lang="en-US" sz="2400" dirty="0" smtClean="0"/>
              <a:t>If a process use CPU for too long, it will be moved to a low priority queue</a:t>
            </a:r>
          </a:p>
          <a:p>
            <a:r>
              <a:rPr lang="en-US" sz="2400" dirty="0" smtClean="0"/>
              <a:t>A process that waits too long in a lower priority queue may be moved to a higher priority queue</a:t>
            </a:r>
          </a:p>
          <a:p>
            <a:r>
              <a:rPr lang="en-US" sz="2400" dirty="0"/>
              <a:t>A process in lower priority queue can only execute only when higher priority queues are empty. </a:t>
            </a:r>
            <a:endParaRPr lang="en-US" sz="2400" dirty="0" smtClean="0"/>
          </a:p>
          <a:p>
            <a:r>
              <a:rPr lang="en-US" sz="2400" dirty="0" smtClean="0"/>
              <a:t>A </a:t>
            </a:r>
            <a:r>
              <a:rPr lang="en-US" sz="2400" dirty="0"/>
              <a:t>process running in the lower priority queue is interrupted by a process arriving in the higher priority queue.</a:t>
            </a:r>
          </a:p>
        </p:txBody>
      </p:sp>
    </p:spTree>
    <p:extLst>
      <p:ext uri="{BB962C8B-B14F-4D97-AF65-F5344CB8AC3E}">
        <p14:creationId xmlns:p14="http://schemas.microsoft.com/office/powerpoint/2010/main" val="35294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25" y="2109788"/>
            <a:ext cx="4324350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867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Multilevel-feedback-queue scheduler </a:t>
            </a:r>
            <a:r>
              <a:rPr lang="en-US" dirty="0" smtClean="0"/>
              <a:t>is defined </a:t>
            </a:r>
            <a:r>
              <a:rPr lang="en-US" dirty="0"/>
              <a:t>by the following parameters: </a:t>
            </a:r>
          </a:p>
          <a:p>
            <a:pPr lvl="2"/>
            <a:r>
              <a:rPr lang="en-US" dirty="0"/>
              <a:t>N</a:t>
            </a:r>
            <a:r>
              <a:rPr lang="en-US" dirty="0" smtClean="0"/>
              <a:t>umber </a:t>
            </a:r>
            <a:r>
              <a:rPr lang="en-US" dirty="0"/>
              <a:t>of </a:t>
            </a:r>
            <a:r>
              <a:rPr lang="en-US" dirty="0" smtClean="0"/>
              <a:t>queues</a:t>
            </a:r>
          </a:p>
          <a:p>
            <a:pPr lvl="2"/>
            <a:r>
              <a:rPr lang="en-US" dirty="0"/>
              <a:t>S</a:t>
            </a:r>
            <a:r>
              <a:rPr lang="en-US" dirty="0" smtClean="0"/>
              <a:t>cheduling </a:t>
            </a:r>
            <a:r>
              <a:rPr lang="en-US" dirty="0"/>
              <a:t>algorithms for each </a:t>
            </a:r>
            <a:r>
              <a:rPr lang="en-US" dirty="0" smtClean="0"/>
              <a:t>queue</a:t>
            </a:r>
          </a:p>
          <a:p>
            <a:pPr lvl="2"/>
            <a:r>
              <a:rPr lang="en-US" dirty="0"/>
              <a:t>M</a:t>
            </a:r>
            <a:r>
              <a:rPr lang="en-US" dirty="0" smtClean="0"/>
              <a:t>ethod </a:t>
            </a:r>
            <a:r>
              <a:rPr lang="en-US" dirty="0"/>
              <a:t>used to determine when to upgrade a </a:t>
            </a:r>
            <a:r>
              <a:rPr lang="en-US" dirty="0" smtClean="0"/>
              <a:t>process</a:t>
            </a:r>
          </a:p>
          <a:p>
            <a:pPr lvl="2"/>
            <a:r>
              <a:rPr lang="en-US" dirty="0"/>
              <a:t>M</a:t>
            </a:r>
            <a:r>
              <a:rPr lang="en-US" dirty="0" smtClean="0"/>
              <a:t>ethod </a:t>
            </a:r>
            <a:r>
              <a:rPr lang="en-US" dirty="0"/>
              <a:t>used to determine when to demote a </a:t>
            </a:r>
            <a:r>
              <a:rPr lang="en-US" dirty="0" smtClean="0"/>
              <a:t>process</a:t>
            </a:r>
          </a:p>
          <a:p>
            <a:pPr lvl="2"/>
            <a:r>
              <a:rPr lang="en-US" dirty="0"/>
              <a:t>M</a:t>
            </a:r>
            <a:r>
              <a:rPr lang="en-US" dirty="0" smtClean="0"/>
              <a:t>ethod </a:t>
            </a:r>
            <a:r>
              <a:rPr lang="en-US" dirty="0"/>
              <a:t>used to determine which queue a process will enter when that process needs service</a:t>
            </a:r>
          </a:p>
        </p:txBody>
      </p:sp>
    </p:spTree>
    <p:extLst>
      <p:ext uri="{BB962C8B-B14F-4D97-AF65-F5344CB8AC3E}">
        <p14:creationId xmlns:p14="http://schemas.microsoft.com/office/powerpoint/2010/main" val="390272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of Threads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Light weight process – Thread</a:t>
            </a:r>
          </a:p>
          <a:p>
            <a:r>
              <a:rPr lang="en-US" dirty="0"/>
              <a:t>M</a:t>
            </a:r>
            <a:r>
              <a:rPr lang="en-US" dirty="0" smtClean="0"/>
              <a:t>ain motive for thread </a:t>
            </a:r>
          </a:p>
          <a:p>
            <a:pPr lvl="2"/>
            <a:r>
              <a:rPr lang="en-US" dirty="0" smtClean="0"/>
              <a:t>Support multiple activities in a single application at the same time</a:t>
            </a:r>
          </a:p>
          <a:p>
            <a:pPr lvl="2"/>
            <a:r>
              <a:rPr lang="en-US" dirty="0" smtClean="0"/>
              <a:t>Since light weight – easier to create and destroy than process</a:t>
            </a:r>
          </a:p>
          <a:p>
            <a:pPr lvl="2"/>
            <a:r>
              <a:rPr lang="en-US" dirty="0" smtClean="0"/>
              <a:t>Performance enhancement 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82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/>
              <a:t>Word processor can have different threads for</a:t>
            </a:r>
          </a:p>
          <a:p>
            <a:pPr lvl="2"/>
            <a:r>
              <a:rPr lang="en-US" dirty="0" smtClean="0"/>
              <a:t>Display graphics</a:t>
            </a:r>
          </a:p>
          <a:p>
            <a:pPr lvl="2"/>
            <a:r>
              <a:rPr lang="en-US" dirty="0" smtClean="0"/>
              <a:t>Accepting keystrokes from user</a:t>
            </a:r>
          </a:p>
          <a:p>
            <a:pPr lvl="2"/>
            <a:r>
              <a:rPr lang="en-US" dirty="0" smtClean="0"/>
              <a:t>Spelling and grammar check</a:t>
            </a:r>
          </a:p>
          <a:p>
            <a:pPr lvl="2"/>
            <a:r>
              <a:rPr lang="en-US" dirty="0" smtClean="0"/>
              <a:t>Auto save etc.</a:t>
            </a:r>
          </a:p>
          <a:p>
            <a:pPr lvl="2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657600"/>
            <a:ext cx="6025583" cy="314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079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Multithreaded web server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5" y="2126675"/>
            <a:ext cx="7458075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504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Process</a:t>
            </a:r>
          </a:p>
          <a:p>
            <a:pPr lvl="2"/>
            <a:r>
              <a:rPr lang="en-US" dirty="0"/>
              <a:t>Different address space in memory</a:t>
            </a:r>
          </a:p>
          <a:p>
            <a:pPr lvl="2"/>
            <a:r>
              <a:rPr lang="en-US" dirty="0"/>
              <a:t>Single thread of control</a:t>
            </a:r>
          </a:p>
          <a:p>
            <a:endParaRPr lang="en-US" dirty="0" smtClean="0"/>
          </a:p>
          <a:p>
            <a:r>
              <a:rPr lang="en-US" dirty="0" smtClean="0"/>
              <a:t>Thread</a:t>
            </a:r>
          </a:p>
          <a:p>
            <a:pPr lvl="2"/>
            <a:r>
              <a:rPr lang="en-US" dirty="0" smtClean="0"/>
              <a:t>Multiple threads of control</a:t>
            </a:r>
          </a:p>
          <a:p>
            <a:pPr lvl="2"/>
            <a:r>
              <a:rPr lang="en-US" dirty="0" smtClean="0"/>
              <a:t>Same address space</a:t>
            </a:r>
          </a:p>
          <a:p>
            <a:pPr lvl="2"/>
            <a:r>
              <a:rPr lang="en-US" dirty="0" smtClean="0"/>
              <a:t>Quasi-parallel execution in the same address 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93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24050"/>
            <a:ext cx="6705600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08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user request to create a new </a:t>
            </a:r>
            <a:r>
              <a:rPr lang="en-US" dirty="0" smtClean="0"/>
              <a:t>process</a:t>
            </a:r>
          </a:p>
          <a:p>
            <a:pPr lvl="2"/>
            <a:r>
              <a:rPr lang="en-US" dirty="0" smtClean="0"/>
              <a:t>Command line</a:t>
            </a:r>
          </a:p>
          <a:p>
            <a:pPr lvl="2"/>
            <a:r>
              <a:rPr lang="en-US" dirty="0" smtClean="0"/>
              <a:t>Double click on an icon in GUI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71025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2686050"/>
            <a:ext cx="898207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876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Single and Multithreaded process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350" y="2495550"/>
            <a:ext cx="5829300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34613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threads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Very less time to create a thread in an existing process than to create a new process</a:t>
            </a:r>
          </a:p>
          <a:p>
            <a:r>
              <a:rPr lang="en-US" dirty="0" smtClean="0"/>
              <a:t>Less time to terminate a thread</a:t>
            </a:r>
          </a:p>
          <a:p>
            <a:r>
              <a:rPr lang="en-US" dirty="0" smtClean="0"/>
              <a:t>Less time to switch between threads within the same process than to switch between processes</a:t>
            </a:r>
          </a:p>
          <a:p>
            <a:r>
              <a:rPr lang="en-US" dirty="0" smtClean="0"/>
              <a:t>Communication between threads of same process does not need involvement of kernel whereas inter process communication requires involvement of kernel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8113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Implementing threads in user space and kernel 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07153"/>
            <a:ext cx="4736523" cy="413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523" y="1845685"/>
            <a:ext cx="3645477" cy="4061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822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Thread scheduling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multi threaded process</a:t>
            </a:r>
          </a:p>
          <a:p>
            <a:pPr lvl="2"/>
            <a:r>
              <a:rPr lang="en-US" dirty="0" smtClean="0"/>
              <a:t>Process level scheduling</a:t>
            </a:r>
          </a:p>
          <a:p>
            <a:pPr lvl="2"/>
            <a:r>
              <a:rPr lang="en-US" dirty="0" smtClean="0"/>
              <a:t>Thread level scheduling</a:t>
            </a:r>
          </a:p>
          <a:p>
            <a:endParaRPr lang="en-US" dirty="0"/>
          </a:p>
          <a:p>
            <a:r>
              <a:rPr lang="en-US" dirty="0" smtClean="0"/>
              <a:t>Depends on</a:t>
            </a:r>
          </a:p>
          <a:p>
            <a:pPr lvl="2"/>
            <a:r>
              <a:rPr lang="en-US" dirty="0" smtClean="0"/>
              <a:t>User level threads</a:t>
            </a:r>
          </a:p>
          <a:p>
            <a:pPr lvl="2"/>
            <a:r>
              <a:rPr lang="en-US" dirty="0" smtClean="0"/>
              <a:t>Kernel level threads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03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level thread 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Kernel is not aware of the existence of threads</a:t>
            </a:r>
          </a:p>
          <a:p>
            <a:r>
              <a:rPr lang="en-US" dirty="0" smtClean="0"/>
              <a:t>Kernel will do scheduling in process level</a:t>
            </a:r>
          </a:p>
          <a:p>
            <a:r>
              <a:rPr lang="en-US" dirty="0" smtClean="0"/>
              <a:t>Threads run on top of a run time system, which is a collection of procedures that manages threads</a:t>
            </a:r>
          </a:p>
          <a:p>
            <a:r>
              <a:rPr lang="en-US" dirty="0"/>
              <a:t>Each process may have a thread scheduler, which decides the thread to be </a:t>
            </a:r>
            <a:r>
              <a:rPr lang="en-US" dirty="0" smtClean="0"/>
              <a:t>executed</a:t>
            </a:r>
          </a:p>
          <a:p>
            <a:pPr lvl="2"/>
            <a:r>
              <a:rPr lang="en-US" dirty="0" smtClean="0"/>
              <a:t>Round robin, Priority scheduling etc.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25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5" y="1676400"/>
            <a:ext cx="523875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588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Kernel level thread 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Kernel picks a particular process to run</a:t>
            </a:r>
          </a:p>
          <a:p>
            <a:r>
              <a:rPr lang="en-US" dirty="0" smtClean="0"/>
              <a:t>It does not have to take into account which process the thread belongs to</a:t>
            </a:r>
          </a:p>
          <a:p>
            <a:r>
              <a:rPr lang="en-US" dirty="0" smtClean="0"/>
              <a:t>The thread is given a quantum, and is forcibly suspended if it exceeds the quantum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51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150" y="1743075"/>
            <a:ext cx="369570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373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User level thread switching </a:t>
            </a:r>
            <a:endParaRPr lang="en-US" dirty="0"/>
          </a:p>
          <a:p>
            <a:pPr lvl="2"/>
            <a:r>
              <a:rPr lang="en-US" dirty="0" smtClean="0"/>
              <a:t>Much simpler process than kernel level thread </a:t>
            </a:r>
            <a:r>
              <a:rPr lang="en-US" dirty="0" smtClean="0"/>
              <a:t>switching</a:t>
            </a:r>
          </a:p>
          <a:p>
            <a:pPr lvl="2"/>
            <a:r>
              <a:rPr lang="en-US" dirty="0" smtClean="0"/>
              <a:t>Does not require kernel mode privileges</a:t>
            </a:r>
            <a:endParaRPr lang="en-US" dirty="0" smtClean="0"/>
          </a:p>
          <a:p>
            <a:pPr lvl="2"/>
            <a:r>
              <a:rPr lang="en-US" dirty="0" smtClean="0"/>
              <a:t>Can be done with minimum machine instructions</a:t>
            </a:r>
          </a:p>
          <a:p>
            <a:pPr lvl="2"/>
            <a:r>
              <a:rPr lang="en-US" dirty="0" smtClean="0"/>
              <a:t>Scheduling can be application specific</a:t>
            </a:r>
            <a:endParaRPr lang="en-US" dirty="0"/>
          </a:p>
          <a:p>
            <a:pPr lvl="2"/>
            <a:r>
              <a:rPr lang="en-US" dirty="0" smtClean="0"/>
              <a:t>If </a:t>
            </a:r>
            <a:r>
              <a:rPr lang="en-US" dirty="0"/>
              <a:t>a thread blocks for I/O operation, it will </a:t>
            </a:r>
            <a:r>
              <a:rPr lang="en-US" dirty="0" smtClean="0"/>
              <a:t>suspend </a:t>
            </a:r>
            <a:r>
              <a:rPr lang="en-US" dirty="0"/>
              <a:t>the entire </a:t>
            </a:r>
            <a:r>
              <a:rPr lang="en-US" dirty="0" smtClean="0"/>
              <a:t>process</a:t>
            </a:r>
          </a:p>
          <a:p>
            <a:pPr lvl="2"/>
            <a:r>
              <a:rPr lang="en-US" dirty="0" smtClean="0"/>
              <a:t>User level threads can employ application specific thread scheduler – can tune an application much better than </a:t>
            </a:r>
            <a:r>
              <a:rPr lang="en-US" dirty="0" smtClean="0"/>
              <a:t>kernel</a:t>
            </a:r>
          </a:p>
          <a:p>
            <a:r>
              <a:rPr lang="en-US" dirty="0"/>
              <a:t>Kernel level thread switching</a:t>
            </a:r>
          </a:p>
          <a:p>
            <a:pPr lvl="2"/>
            <a:r>
              <a:rPr lang="en-US" dirty="0"/>
              <a:t>Much complex process</a:t>
            </a:r>
          </a:p>
          <a:p>
            <a:pPr lvl="2"/>
            <a:r>
              <a:rPr lang="en-US" dirty="0"/>
              <a:t>Requires full context switching</a:t>
            </a:r>
          </a:p>
          <a:p>
            <a:pPr lvl="2"/>
            <a:r>
              <a:rPr lang="en-US" dirty="0"/>
              <a:t>If a thread blocks for I/O operation, it will not suspend the entire process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6878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dirty="0"/>
              <a:t>Initialization of a batch </a:t>
            </a:r>
            <a:r>
              <a:rPr lang="en-US" dirty="0" smtClean="0"/>
              <a:t>job</a:t>
            </a:r>
          </a:p>
          <a:p>
            <a:pPr lvl="2"/>
            <a:r>
              <a:rPr lang="en-US" dirty="0" smtClean="0"/>
              <a:t>Found in mainframes</a:t>
            </a:r>
          </a:p>
          <a:p>
            <a:pPr lvl="2"/>
            <a:endParaRPr lang="en-US" dirty="0"/>
          </a:p>
          <a:p>
            <a:pPr lvl="2"/>
            <a:r>
              <a:rPr lang="en-US" dirty="0" err="1" smtClean="0"/>
              <a:t>Eg</a:t>
            </a:r>
            <a:r>
              <a:rPr lang="en-US" dirty="0" smtClean="0"/>
              <a:t>: Sales reporting/Inventory management at the end of a day </a:t>
            </a:r>
          </a:p>
          <a:p>
            <a:pPr marL="914400" lvl="2" indent="0">
              <a:buNone/>
            </a:pPr>
            <a:r>
              <a:rPr lang="en-US" dirty="0" smtClean="0"/>
              <a:t>    OS starts the process required for this, when it has enough resources to execute it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821157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kernel switching</a:t>
            </a:r>
          </a:p>
          <a:p>
            <a:pPr lvl="1"/>
            <a:r>
              <a:rPr lang="en-US" dirty="0" smtClean="0"/>
              <a:t>Current process is A1 </a:t>
            </a:r>
          </a:p>
          <a:p>
            <a:pPr lvl="1"/>
            <a:r>
              <a:rPr lang="en-US" dirty="0" smtClean="0"/>
              <a:t>Next thread to be executed can be A2 or B2</a:t>
            </a:r>
          </a:p>
          <a:p>
            <a:pPr lvl="1"/>
            <a:r>
              <a:rPr lang="en-US" dirty="0" smtClean="0"/>
              <a:t>Two </a:t>
            </a:r>
            <a:r>
              <a:rPr lang="en-US" dirty="0"/>
              <a:t>threads A2 and B2 have same </a:t>
            </a:r>
            <a:r>
              <a:rPr lang="en-US" dirty="0" smtClean="0"/>
              <a:t>priority</a:t>
            </a:r>
          </a:p>
          <a:p>
            <a:pPr lvl="1"/>
            <a:endParaRPr lang="en-US" dirty="0"/>
          </a:p>
          <a:p>
            <a:r>
              <a:rPr lang="en-US" dirty="0" smtClean="0"/>
              <a:t>Which thread will be selected by the kernel? Why?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5327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3689</TotalTime>
  <Words>2305</Words>
  <Application>Microsoft Office PowerPoint</Application>
  <PresentationFormat>On-screen Show (4:3)</PresentationFormat>
  <Paragraphs>420</Paragraphs>
  <Slides>90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90</vt:i4>
      </vt:variant>
    </vt:vector>
  </HeadingPairs>
  <TitlesOfParts>
    <vt:vector size="91" baseType="lpstr">
      <vt:lpstr>Office Theme</vt:lpstr>
      <vt:lpstr>Module 2</vt:lpstr>
      <vt:lpstr>Outline</vt:lpstr>
      <vt:lpstr>Process Model</vt:lpstr>
      <vt:lpstr>PowerPoint Presentation</vt:lpstr>
      <vt:lpstr>Process creation events</vt:lpstr>
      <vt:lpstr>Process creation events</vt:lpstr>
      <vt:lpstr>PowerPoint Presentation</vt:lpstr>
      <vt:lpstr>PowerPoint Presentation</vt:lpstr>
      <vt:lpstr>PowerPoint Presentation</vt:lpstr>
      <vt:lpstr>Process Termination</vt:lpstr>
      <vt:lpstr>Normal exit (voluntary)</vt:lpstr>
      <vt:lpstr>Error exit (voluntary)</vt:lpstr>
      <vt:lpstr>Fatal error (involuntary)</vt:lpstr>
      <vt:lpstr>Killed by another process (involuntary)</vt:lpstr>
      <vt:lpstr>Process states</vt:lpstr>
      <vt:lpstr>PowerPoint Presentation</vt:lpstr>
      <vt:lpstr>Queueing model</vt:lpstr>
      <vt:lpstr>PowerPoint Presentation</vt:lpstr>
      <vt:lpstr>Process Control Block or Process Table</vt:lpstr>
      <vt:lpstr>Some of the fields of PCB</vt:lpstr>
      <vt:lpstr>CPU switch from process to process</vt:lpstr>
      <vt:lpstr>Scheduling</vt:lpstr>
      <vt:lpstr>Process behavior</vt:lpstr>
      <vt:lpstr>PowerPoint Presentation</vt:lpstr>
      <vt:lpstr>Types of processor scheduling</vt:lpstr>
      <vt:lpstr>Process state transition                  Queueing diagram for  scheduling</vt:lpstr>
      <vt:lpstr>Long term scheduling</vt:lpstr>
      <vt:lpstr>Medium term scheduling</vt:lpstr>
      <vt:lpstr>Short term scheduling</vt:lpstr>
      <vt:lpstr>When to schedule?</vt:lpstr>
      <vt:lpstr>When to schedule?</vt:lpstr>
      <vt:lpstr>Types of scheduling algorithms</vt:lpstr>
      <vt:lpstr>Types of scheduling algorithms</vt:lpstr>
      <vt:lpstr>Scheduling algorithm – categories</vt:lpstr>
      <vt:lpstr>Batch systems</vt:lpstr>
      <vt:lpstr>Interactive systems</vt:lpstr>
      <vt:lpstr>Real time systems</vt:lpstr>
      <vt:lpstr>Scheduling algorithm goals/criteria</vt:lpstr>
      <vt:lpstr>Scheduling algorithms in Batch systems</vt:lpstr>
      <vt:lpstr>First Come First Served</vt:lpstr>
      <vt:lpstr>Example</vt:lpstr>
      <vt:lpstr>PowerPoint Presentation</vt:lpstr>
      <vt:lpstr>PowerPoint Presentation</vt:lpstr>
      <vt:lpstr>Shortest Job First (SJF)</vt:lpstr>
      <vt:lpstr>PowerPoint Presentation</vt:lpstr>
      <vt:lpstr>PowerPoint Presentation</vt:lpstr>
      <vt:lpstr>PowerPoint Presentation</vt:lpstr>
      <vt:lpstr>Scheduling in interactive systems</vt:lpstr>
      <vt:lpstr>Priority scheduling</vt:lpstr>
      <vt:lpstr>Example</vt:lpstr>
      <vt:lpstr>Example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Round Robin scheduling</vt:lpstr>
      <vt:lpstr>Example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Multilevel Queue scheduling</vt:lpstr>
      <vt:lpstr>Example </vt:lpstr>
      <vt:lpstr>PowerPoint Presentation</vt:lpstr>
      <vt:lpstr>PowerPoint Presentation</vt:lpstr>
      <vt:lpstr>PowerPoint Presentation</vt:lpstr>
      <vt:lpstr>Multilevel feedback queue scheduling</vt:lpstr>
      <vt:lpstr>PowerPoint Presentation</vt:lpstr>
      <vt:lpstr>PowerPoint Presentation</vt:lpstr>
      <vt:lpstr>Concept of Threads</vt:lpstr>
      <vt:lpstr>Examples</vt:lpstr>
      <vt:lpstr>Examples</vt:lpstr>
      <vt:lpstr>PowerPoint Presentation</vt:lpstr>
      <vt:lpstr>PowerPoint Presentation</vt:lpstr>
      <vt:lpstr>PowerPoint Presentation</vt:lpstr>
      <vt:lpstr>Single and Multithreaded process model</vt:lpstr>
      <vt:lpstr>Benefits of threads</vt:lpstr>
      <vt:lpstr>Implementing threads in user space and kernel space</vt:lpstr>
      <vt:lpstr>Thread scheduling</vt:lpstr>
      <vt:lpstr>User level thread scheduling</vt:lpstr>
      <vt:lpstr>PowerPoint Presentation</vt:lpstr>
      <vt:lpstr>Kernel level thread scheduling</vt:lpstr>
      <vt:lpstr>PowerPoint Presentation</vt:lpstr>
      <vt:lpstr>Comparison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2</dc:title>
  <dc:creator>SONY-VAIO</dc:creator>
  <cp:lastModifiedBy>SONY-VAIO</cp:lastModifiedBy>
  <cp:revision>201</cp:revision>
  <dcterms:created xsi:type="dcterms:W3CDTF">2006-08-16T00:00:00Z</dcterms:created>
  <dcterms:modified xsi:type="dcterms:W3CDTF">2019-03-13T07:07:40Z</dcterms:modified>
</cp:coreProperties>
</file>