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4"/>
  </p:notesMasterIdLst>
  <p:handoutMasterIdLst>
    <p:handoutMasterId r:id="rId95"/>
  </p:handout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5" r:id="rId10"/>
    <p:sldId id="264" r:id="rId11"/>
    <p:sldId id="347" r:id="rId12"/>
    <p:sldId id="285" r:id="rId13"/>
    <p:sldId id="266" r:id="rId14"/>
    <p:sldId id="270" r:id="rId15"/>
    <p:sldId id="269" r:id="rId16"/>
    <p:sldId id="271" r:id="rId17"/>
    <p:sldId id="267" r:id="rId18"/>
    <p:sldId id="286" r:id="rId19"/>
    <p:sldId id="287" r:id="rId20"/>
    <p:sldId id="348" r:id="rId21"/>
    <p:sldId id="268" r:id="rId22"/>
    <p:sldId id="288" r:id="rId23"/>
    <p:sldId id="289" r:id="rId24"/>
    <p:sldId id="290" r:id="rId25"/>
    <p:sldId id="273" r:id="rId26"/>
    <p:sldId id="272" r:id="rId27"/>
    <p:sldId id="274" r:id="rId28"/>
    <p:sldId id="275" r:id="rId29"/>
    <p:sldId id="276" r:id="rId30"/>
    <p:sldId id="277" r:id="rId31"/>
    <p:sldId id="278" r:id="rId32"/>
    <p:sldId id="279" r:id="rId33"/>
    <p:sldId id="280" r:id="rId34"/>
    <p:sldId id="281" r:id="rId35"/>
    <p:sldId id="282" r:id="rId36"/>
    <p:sldId id="283" r:id="rId37"/>
    <p:sldId id="284" r:id="rId38"/>
    <p:sldId id="291" r:id="rId39"/>
    <p:sldId id="292" r:id="rId40"/>
    <p:sldId id="293" r:id="rId41"/>
    <p:sldId id="350" r:id="rId42"/>
    <p:sldId id="295" r:id="rId43"/>
    <p:sldId id="296" r:id="rId44"/>
    <p:sldId id="302" r:id="rId45"/>
    <p:sldId id="304" r:id="rId46"/>
    <p:sldId id="349" r:id="rId47"/>
    <p:sldId id="297" r:id="rId48"/>
    <p:sldId id="305" r:id="rId49"/>
    <p:sldId id="303" r:id="rId50"/>
    <p:sldId id="298" r:id="rId51"/>
    <p:sldId id="299" r:id="rId52"/>
    <p:sldId id="319" r:id="rId53"/>
    <p:sldId id="300" r:id="rId54"/>
    <p:sldId id="320" r:id="rId55"/>
    <p:sldId id="322" r:id="rId56"/>
    <p:sldId id="301" r:id="rId57"/>
    <p:sldId id="306" r:id="rId58"/>
    <p:sldId id="316" r:id="rId59"/>
    <p:sldId id="313" r:id="rId60"/>
    <p:sldId id="317" r:id="rId61"/>
    <p:sldId id="314" r:id="rId62"/>
    <p:sldId id="315" r:id="rId63"/>
    <p:sldId id="318" r:id="rId64"/>
    <p:sldId id="307" r:id="rId65"/>
    <p:sldId id="308" r:id="rId66"/>
    <p:sldId id="309" r:id="rId67"/>
    <p:sldId id="311" r:id="rId68"/>
    <p:sldId id="310" r:id="rId69"/>
    <p:sldId id="323" r:id="rId70"/>
    <p:sldId id="324" r:id="rId71"/>
    <p:sldId id="325" r:id="rId72"/>
    <p:sldId id="351" r:id="rId73"/>
    <p:sldId id="333" r:id="rId74"/>
    <p:sldId id="336" r:id="rId75"/>
    <p:sldId id="337" r:id="rId76"/>
    <p:sldId id="326" r:id="rId77"/>
    <p:sldId id="335" r:id="rId78"/>
    <p:sldId id="327" r:id="rId79"/>
    <p:sldId id="334" r:id="rId80"/>
    <p:sldId id="328" r:id="rId81"/>
    <p:sldId id="331" r:id="rId82"/>
    <p:sldId id="330" r:id="rId83"/>
    <p:sldId id="344" r:id="rId84"/>
    <p:sldId id="346" r:id="rId85"/>
    <p:sldId id="332" r:id="rId86"/>
    <p:sldId id="345" r:id="rId87"/>
    <p:sldId id="329" r:id="rId88"/>
    <p:sldId id="342" r:id="rId89"/>
    <p:sldId id="341" r:id="rId90"/>
    <p:sldId id="343" r:id="rId91"/>
    <p:sldId id="338" r:id="rId92"/>
    <p:sldId id="340" r:id="rId9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handoutMaster" Target="handoutMasters/handout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notesMaster" Target="notesMasters/notesMaster1.xml"/><Relationship Id="rId9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9DA040-68F4-4B34-8E61-28CAD1F32B19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DE4228-710B-4DDB-948F-CBAAA5E03B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447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4EB2CB-9388-46E3-89D9-991DA56F5DAC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5C450B-4B0C-4B6F-B4B1-7762D1D85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428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C450B-4B0C-4B6F-B4B1-7762D1D85233}" type="slidenum">
              <a:rPr lang="en-US" smtClean="0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087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3091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371725"/>
            <a:ext cx="6400800" cy="319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61153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130" y="2133600"/>
            <a:ext cx="6734175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94518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 of 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an extended machine / User interface</a:t>
            </a:r>
          </a:p>
          <a:p>
            <a:r>
              <a:rPr lang="en-US" dirty="0" smtClean="0"/>
              <a:t>As a resource manager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4039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OS: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an extended machine</a:t>
            </a:r>
          </a:p>
          <a:p>
            <a:pPr lvl="2"/>
            <a:r>
              <a:rPr lang="en-US" dirty="0" smtClean="0"/>
              <a:t>Architecture – instruction set, memory organization, I/O, bus structure – handling these at machine language level is quite difficult.</a:t>
            </a:r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OS should provide simple, high level abstraction to deal with.</a:t>
            </a:r>
          </a:p>
          <a:p>
            <a:pPr lvl="2"/>
            <a:endParaRPr lang="en-US" dirty="0" smtClean="0"/>
          </a:p>
          <a:p>
            <a:pPr lvl="2"/>
            <a:r>
              <a:rPr lang="en-US" dirty="0"/>
              <a:t>Operating systems turn ugly hardware into beautiful abstractions.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65855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#BEGIN 0000H </a:t>
            </a:r>
            <a:r>
              <a:rPr lang="en-US" sz="2400" dirty="0" smtClean="0"/>
              <a:t>		</a:t>
            </a:r>
            <a:r>
              <a:rPr lang="en-US" sz="1800" dirty="0" smtClean="0"/>
              <a:t>// </a:t>
            </a:r>
            <a:r>
              <a:rPr lang="en-US" sz="1800" dirty="0"/>
              <a:t>Program counter will be loaded with 0000H </a:t>
            </a:r>
            <a:endParaRPr lang="en-US" sz="1800" dirty="0" smtClean="0"/>
          </a:p>
          <a:p>
            <a:pPr marL="0" indent="0">
              <a:buNone/>
            </a:pPr>
            <a:r>
              <a:rPr lang="en-US" sz="2400" dirty="0" smtClean="0"/>
              <a:t>LDA </a:t>
            </a:r>
            <a:r>
              <a:rPr lang="en-US" sz="2400" dirty="0"/>
              <a:t>2000H </a:t>
            </a:r>
            <a:r>
              <a:rPr lang="en-US" sz="2400" dirty="0" smtClean="0"/>
              <a:t>			</a:t>
            </a:r>
            <a:r>
              <a:rPr lang="en-US" sz="1600" dirty="0" smtClean="0"/>
              <a:t>// </a:t>
            </a:r>
            <a:r>
              <a:rPr lang="en-US" sz="1600" dirty="0"/>
              <a:t>A&lt;-18H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MOV </a:t>
            </a:r>
            <a:r>
              <a:rPr lang="en-US" sz="2400" dirty="0"/>
              <a:t>B,A </a:t>
            </a:r>
            <a:r>
              <a:rPr lang="en-US" sz="2400" dirty="0" smtClean="0"/>
              <a:t>			</a:t>
            </a:r>
            <a:r>
              <a:rPr lang="en-US" sz="1600" dirty="0" smtClean="0"/>
              <a:t>// B&lt;-18H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LDA </a:t>
            </a:r>
            <a:r>
              <a:rPr lang="en-US" sz="2400" dirty="0"/>
              <a:t>2001H </a:t>
            </a:r>
            <a:r>
              <a:rPr lang="en-US" sz="2400" dirty="0" smtClean="0"/>
              <a:t>			</a:t>
            </a:r>
            <a:r>
              <a:rPr lang="en-US" sz="1600" dirty="0" smtClean="0"/>
              <a:t>// </a:t>
            </a:r>
            <a:r>
              <a:rPr lang="en-US" sz="1600" dirty="0"/>
              <a:t>A&lt;-29H </a:t>
            </a:r>
            <a:endParaRPr lang="en-US" sz="1600" dirty="0" smtClean="0"/>
          </a:p>
          <a:p>
            <a:pPr marL="0" indent="0">
              <a:buNone/>
            </a:pPr>
            <a:r>
              <a:rPr lang="en-US" sz="2400" dirty="0" smtClean="0"/>
              <a:t>ADD </a:t>
            </a:r>
            <a:r>
              <a:rPr lang="en-US" sz="2400" dirty="0"/>
              <a:t>B </a:t>
            </a:r>
            <a:r>
              <a:rPr lang="en-US" sz="2400" dirty="0" smtClean="0"/>
              <a:t>				</a:t>
            </a:r>
            <a:r>
              <a:rPr lang="en-US" sz="1600" dirty="0" smtClean="0"/>
              <a:t>// </a:t>
            </a:r>
            <a:r>
              <a:rPr lang="en-US" sz="1600" dirty="0"/>
              <a:t>A&lt;-A+B; A&lt;-41H </a:t>
            </a:r>
            <a:endParaRPr lang="en-US" sz="1600" dirty="0" smtClean="0"/>
          </a:p>
          <a:p>
            <a:pPr marL="0" indent="0">
              <a:buNone/>
            </a:pPr>
            <a:r>
              <a:rPr lang="en-US" sz="2400" dirty="0" smtClean="0"/>
              <a:t>STA </a:t>
            </a:r>
            <a:r>
              <a:rPr lang="en-US" sz="2400" dirty="0"/>
              <a:t>2003H </a:t>
            </a:r>
            <a:r>
              <a:rPr lang="en-US" sz="2400" dirty="0" smtClean="0"/>
              <a:t>			</a:t>
            </a:r>
            <a:r>
              <a:rPr lang="en-US" sz="1600" dirty="0" smtClean="0"/>
              <a:t>// </a:t>
            </a:r>
            <a:r>
              <a:rPr lang="en-US" sz="1600" dirty="0"/>
              <a:t>2003&lt;-41H </a:t>
            </a:r>
            <a:endParaRPr lang="en-US" sz="1600" dirty="0" smtClean="0"/>
          </a:p>
          <a:p>
            <a:pPr marL="0" indent="0">
              <a:buNone/>
            </a:pPr>
            <a:r>
              <a:rPr lang="en-US" sz="2400" dirty="0" smtClean="0"/>
              <a:t>HLT 				</a:t>
            </a:r>
            <a:r>
              <a:rPr lang="en-US" sz="1600" dirty="0" smtClean="0"/>
              <a:t>// </a:t>
            </a:r>
            <a:r>
              <a:rPr lang="en-US" sz="1600" dirty="0"/>
              <a:t>Stop the </a:t>
            </a:r>
            <a:r>
              <a:rPr lang="en-US" sz="1600" dirty="0" smtClean="0"/>
              <a:t>Program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10851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775" y="2209800"/>
            <a:ext cx="5153025" cy="315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538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codes are hardware dependent.</a:t>
            </a:r>
          </a:p>
          <a:p>
            <a:r>
              <a:rPr lang="en-US" dirty="0" smtClean="0"/>
              <a:t>Need to deal with memory, movements of data etc.</a:t>
            </a:r>
          </a:p>
          <a:p>
            <a:r>
              <a:rPr lang="en-US" dirty="0" smtClean="0"/>
              <a:t>OS can provide some level of abstraction to this.</a:t>
            </a:r>
          </a:p>
          <a:p>
            <a:endParaRPr lang="en-US" dirty="0"/>
          </a:p>
          <a:p>
            <a:r>
              <a:rPr lang="en-US" dirty="0" smtClean="0"/>
              <a:t>c = a + b;   			(High level language)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50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 an extended machine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C</a:t>
            </a:r>
            <a:r>
              <a:rPr lang="en-US" dirty="0" smtClean="0"/>
              <a:t>reate good, simple and high level </a:t>
            </a:r>
            <a:r>
              <a:rPr lang="en-US" dirty="0"/>
              <a:t>abstractions </a:t>
            </a:r>
            <a:endParaRPr lang="en-US" dirty="0" smtClean="0"/>
          </a:p>
          <a:p>
            <a:r>
              <a:rPr lang="en-US" dirty="0" smtClean="0"/>
              <a:t>Manage </a:t>
            </a:r>
            <a:r>
              <a:rPr lang="en-US" dirty="0"/>
              <a:t>the abstract objects thus </a:t>
            </a:r>
            <a:r>
              <a:rPr lang="en-US" dirty="0" smtClean="0"/>
              <a:t>created</a:t>
            </a:r>
          </a:p>
          <a:p>
            <a:endParaRPr lang="en-US" dirty="0"/>
          </a:p>
          <a:p>
            <a:r>
              <a:rPr lang="en-US" dirty="0" err="1" smtClean="0"/>
              <a:t>Eg</a:t>
            </a:r>
            <a:r>
              <a:rPr lang="en-US" dirty="0" smtClean="0"/>
              <a:t>: Abstraction of disk – it contains a collection of files which can be read, written or finally closed.</a:t>
            </a:r>
          </a:p>
          <a:p>
            <a:pPr marL="0" indent="0">
              <a:buNone/>
            </a:pPr>
            <a:r>
              <a:rPr lang="en-US" dirty="0" smtClean="0"/>
              <a:t>     </a:t>
            </a:r>
            <a:r>
              <a:rPr lang="en-US" dirty="0"/>
              <a:t>	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No worry about the type of modulation or current state of motor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096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Thus OS hides all complexities like timers, interrupts, memory management and other low level features from the user</a:t>
            </a:r>
          </a:p>
          <a:p>
            <a:endParaRPr lang="en-US" dirty="0" smtClean="0"/>
          </a:p>
          <a:p>
            <a:r>
              <a:rPr lang="en-US" dirty="0" smtClean="0"/>
              <a:t>OS presents an </a:t>
            </a:r>
            <a:r>
              <a:rPr lang="en-US" b="1" dirty="0" smtClean="0"/>
              <a:t>extended machine </a:t>
            </a:r>
            <a:r>
              <a:rPr lang="en-US" dirty="0" smtClean="0"/>
              <a:t>or </a:t>
            </a:r>
            <a:r>
              <a:rPr lang="en-US" b="1" dirty="0" smtClean="0"/>
              <a:t>virtual machine </a:t>
            </a:r>
            <a:r>
              <a:rPr lang="en-US" dirty="0" smtClean="0"/>
              <a:t>that is easier to program than the underlying hardware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74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538" y="1524000"/>
            <a:ext cx="6638925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75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Components of a Modern computer</a:t>
            </a:r>
          </a:p>
          <a:p>
            <a:pPr lvl="2"/>
            <a:r>
              <a:rPr lang="en-US" dirty="0" smtClean="0"/>
              <a:t>One or more processors</a:t>
            </a:r>
          </a:p>
          <a:p>
            <a:pPr lvl="2"/>
            <a:r>
              <a:rPr lang="en-US" dirty="0" smtClean="0"/>
              <a:t>Main memory (RAM)</a:t>
            </a:r>
          </a:p>
          <a:p>
            <a:pPr lvl="2"/>
            <a:r>
              <a:rPr lang="en-US" dirty="0" smtClean="0"/>
              <a:t>Disks (ROM)</a:t>
            </a:r>
          </a:p>
          <a:p>
            <a:pPr lvl="2"/>
            <a:r>
              <a:rPr lang="en-US" dirty="0" smtClean="0"/>
              <a:t>Printers</a:t>
            </a:r>
          </a:p>
          <a:p>
            <a:pPr lvl="2"/>
            <a:r>
              <a:rPr lang="en-US" dirty="0" smtClean="0"/>
              <a:t>Keyboards</a:t>
            </a:r>
          </a:p>
          <a:p>
            <a:pPr lvl="2"/>
            <a:r>
              <a:rPr lang="en-US" dirty="0" smtClean="0"/>
              <a:t>Monitors</a:t>
            </a:r>
          </a:p>
          <a:p>
            <a:pPr lvl="2"/>
            <a:r>
              <a:rPr lang="en-US" dirty="0" smtClean="0"/>
              <a:t>Network interfaces etc.</a:t>
            </a:r>
          </a:p>
        </p:txBody>
      </p:sp>
    </p:spTree>
    <p:extLst>
      <p:ext uri="{BB962C8B-B14F-4D97-AF65-F5344CB8AC3E}">
        <p14:creationId xmlns:p14="http://schemas.microsoft.com/office/powerpoint/2010/main" val="2113204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Summary: As an extended machine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Program development</a:t>
            </a:r>
          </a:p>
          <a:p>
            <a:r>
              <a:rPr lang="en-US" dirty="0" smtClean="0"/>
              <a:t>Program execution</a:t>
            </a:r>
          </a:p>
          <a:p>
            <a:r>
              <a:rPr lang="en-US" dirty="0" smtClean="0"/>
              <a:t>Access to I/O devices</a:t>
            </a:r>
          </a:p>
          <a:p>
            <a:r>
              <a:rPr lang="en-US" dirty="0" smtClean="0"/>
              <a:t>Controlled access to files</a:t>
            </a:r>
          </a:p>
          <a:p>
            <a:r>
              <a:rPr lang="en-US" dirty="0" smtClean="0"/>
              <a:t>System access</a:t>
            </a:r>
          </a:p>
          <a:p>
            <a:r>
              <a:rPr lang="en-US" dirty="0" smtClean="0"/>
              <a:t>Error detection and response</a:t>
            </a:r>
          </a:p>
          <a:p>
            <a:r>
              <a:rPr lang="en-US" dirty="0" smtClean="0"/>
              <a:t>Accounting</a:t>
            </a:r>
          </a:p>
          <a:p>
            <a:r>
              <a:rPr lang="en-US" dirty="0" smtClean="0"/>
              <a:t>Application Programming </a:t>
            </a:r>
            <a:r>
              <a:rPr lang="en-US" dirty="0"/>
              <a:t>I</a:t>
            </a:r>
            <a:r>
              <a:rPr lang="en-US" dirty="0" smtClean="0"/>
              <a:t>nterface (API)</a:t>
            </a:r>
          </a:p>
          <a:p>
            <a:r>
              <a:rPr lang="en-US" dirty="0" smtClean="0"/>
              <a:t>Application Binary Interface (ABI)</a:t>
            </a:r>
          </a:p>
        </p:txBody>
      </p:sp>
    </p:spTree>
    <p:extLst>
      <p:ext uri="{BB962C8B-B14F-4D97-AF65-F5344CB8AC3E}">
        <p14:creationId xmlns:p14="http://schemas.microsoft.com/office/powerpoint/2010/main" val="173181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 a resource manager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OS provides an </a:t>
            </a:r>
            <a:r>
              <a:rPr lang="en-US" b="1" dirty="0" smtClean="0"/>
              <a:t>orderly and controlled allocation</a:t>
            </a:r>
            <a:r>
              <a:rPr lang="en-US" dirty="0" smtClean="0"/>
              <a:t> of the processors, memories, I/O devices etc. among various programs/users</a:t>
            </a:r>
          </a:p>
          <a:p>
            <a:endParaRPr lang="en-US" dirty="0" smtClean="0"/>
          </a:p>
          <a:p>
            <a:r>
              <a:rPr lang="en-US" dirty="0" err="1" smtClean="0"/>
              <a:t>Eg</a:t>
            </a:r>
            <a:r>
              <a:rPr lang="en-US" dirty="0" smtClean="0"/>
              <a:t>. Buffering of printer data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Allocation of CPU to different process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86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Resource management</a:t>
            </a:r>
          </a:p>
          <a:p>
            <a:pPr lvl="2"/>
            <a:r>
              <a:rPr lang="en-US" dirty="0" smtClean="0"/>
              <a:t>Sharing in time</a:t>
            </a:r>
          </a:p>
          <a:p>
            <a:pPr lvl="2"/>
            <a:r>
              <a:rPr lang="en-US" dirty="0" smtClean="0"/>
              <a:t>Sharing in 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90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Sharing in time</a:t>
            </a:r>
          </a:p>
          <a:p>
            <a:pPr lvl="2"/>
            <a:r>
              <a:rPr lang="en-US" dirty="0" smtClean="0"/>
              <a:t>How long for one user/process?</a:t>
            </a:r>
          </a:p>
          <a:p>
            <a:pPr lvl="2"/>
            <a:r>
              <a:rPr lang="en-US" dirty="0" smtClean="0"/>
              <a:t>Who goes next?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48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Sharing in space</a:t>
            </a:r>
          </a:p>
          <a:p>
            <a:pPr lvl="2"/>
            <a:r>
              <a:rPr lang="en-US" dirty="0" smtClean="0"/>
              <a:t>Main memory divided into segments to hold multiple programs at the same time</a:t>
            </a:r>
          </a:p>
          <a:p>
            <a:pPr lvl="2"/>
            <a:r>
              <a:rPr lang="en-US" dirty="0" smtClean="0"/>
              <a:t>Fairness of space allocation</a:t>
            </a:r>
          </a:p>
          <a:p>
            <a:pPr lvl="2"/>
            <a:r>
              <a:rPr lang="en-US" dirty="0" smtClean="0"/>
              <a:t>Protection of individual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78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</a:t>
            </a:r>
            <a:r>
              <a:rPr lang="en-US" dirty="0"/>
              <a:t>	 </a:t>
            </a:r>
            <a:r>
              <a:rPr lang="en-US" dirty="0" smtClean="0"/>
              <a:t>    </a:t>
            </a:r>
            <a:r>
              <a:rPr lang="en-US" sz="4400" dirty="0" smtClean="0"/>
              <a:t>History of 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0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First Generation (1945-55) Vacuum tubes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Machines based on vacuum tubes</a:t>
            </a:r>
          </a:p>
          <a:p>
            <a:r>
              <a:rPr lang="en-US" dirty="0" smtClean="0"/>
              <a:t>No concept of OS as such</a:t>
            </a:r>
          </a:p>
          <a:p>
            <a:r>
              <a:rPr lang="en-US" dirty="0" smtClean="0"/>
              <a:t>Programming</a:t>
            </a:r>
          </a:p>
          <a:p>
            <a:pPr lvl="2"/>
            <a:r>
              <a:rPr lang="en-US" dirty="0" smtClean="0"/>
              <a:t>Absolute machine language </a:t>
            </a:r>
          </a:p>
          <a:p>
            <a:pPr lvl="2"/>
            <a:r>
              <a:rPr lang="en-US" dirty="0" smtClean="0"/>
              <a:t>Wiring up the electrical circuits by connecting thousands of cables to </a:t>
            </a:r>
            <a:r>
              <a:rPr lang="en-US" dirty="0" err="1" smtClean="0"/>
              <a:t>plugboard</a:t>
            </a:r>
            <a:r>
              <a:rPr lang="en-US" dirty="0" smtClean="0"/>
              <a:t> to control the machine’s basic functions</a:t>
            </a:r>
          </a:p>
          <a:p>
            <a:pPr lvl="2"/>
            <a:r>
              <a:rPr lang="en-US" dirty="0" smtClean="0"/>
              <a:t>Very primitive</a:t>
            </a:r>
          </a:p>
          <a:p>
            <a:pPr lvl="2"/>
            <a:r>
              <a:rPr lang="en-US" dirty="0" smtClean="0"/>
              <a:t>Very slow even for simplest calculations</a:t>
            </a:r>
          </a:p>
        </p:txBody>
      </p:sp>
    </p:spTree>
    <p:extLst>
      <p:ext uri="{BB962C8B-B14F-4D97-AF65-F5344CB8AC3E}">
        <p14:creationId xmlns:p14="http://schemas.microsoft.com/office/powerpoint/2010/main" val="101901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588" y="1914525"/>
            <a:ext cx="5076825" cy="387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986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Generation (1955-65) Transistors and Batch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81600"/>
          </a:xfrm>
        </p:spPr>
        <p:txBody>
          <a:bodyPr/>
          <a:lstStyle/>
          <a:p>
            <a:r>
              <a:rPr lang="en-US" dirty="0" smtClean="0"/>
              <a:t>Transistors replaced vacuum tubes</a:t>
            </a:r>
          </a:p>
          <a:p>
            <a:r>
              <a:rPr lang="en-US" dirty="0" smtClean="0"/>
              <a:t>Smaller, faster, cheaper, and energy efficient than 1</a:t>
            </a:r>
            <a:r>
              <a:rPr lang="en-US" baseline="30000" dirty="0" smtClean="0"/>
              <a:t>st</a:t>
            </a:r>
            <a:r>
              <a:rPr lang="en-US" dirty="0" smtClean="0"/>
              <a:t> generation systems</a:t>
            </a:r>
          </a:p>
          <a:p>
            <a:r>
              <a:rPr lang="en-US" dirty="0" smtClean="0"/>
              <a:t>Programming</a:t>
            </a:r>
          </a:p>
          <a:p>
            <a:pPr lvl="2"/>
            <a:r>
              <a:rPr lang="en-US" dirty="0" smtClean="0"/>
              <a:t>Started with machine/assembly language</a:t>
            </a:r>
          </a:p>
          <a:p>
            <a:pPr lvl="2"/>
            <a:r>
              <a:rPr lang="en-US" dirty="0" smtClean="0"/>
              <a:t>Mean while high level languages like FORTRAN, COBOL were developed</a:t>
            </a:r>
          </a:p>
          <a:p>
            <a:pPr lvl="2"/>
            <a:r>
              <a:rPr lang="en-US" dirty="0" smtClean="0"/>
              <a:t>Programs were written on paper</a:t>
            </a:r>
          </a:p>
          <a:p>
            <a:pPr lvl="2"/>
            <a:r>
              <a:rPr lang="en-US" dirty="0" smtClean="0"/>
              <a:t>Punch it on cards</a:t>
            </a:r>
          </a:p>
          <a:p>
            <a:pPr lvl="2"/>
            <a:r>
              <a:rPr lang="en-US" dirty="0" smtClean="0"/>
              <a:t>Write it on to magnetic tapes</a:t>
            </a:r>
          </a:p>
          <a:p>
            <a:pPr marL="914400" lvl="2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1349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Punch Card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0" y="2276475"/>
            <a:ext cx="7581900" cy="33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3323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Managing these devices by individual user is an extremely difficult task.</a:t>
            </a:r>
          </a:p>
          <a:p>
            <a:r>
              <a:rPr lang="en-US" dirty="0" smtClean="0"/>
              <a:t>This task is given to a software module known as Operating System (OS).</a:t>
            </a:r>
          </a:p>
          <a:p>
            <a:r>
              <a:rPr lang="en-US" dirty="0" smtClean="0"/>
              <a:t>It provides a simple and user friendly interface to users. </a:t>
            </a:r>
          </a:p>
        </p:txBody>
      </p:sp>
    </p:spTree>
    <p:extLst>
      <p:ext uri="{BB962C8B-B14F-4D97-AF65-F5344CB8AC3E}">
        <p14:creationId xmlns:p14="http://schemas.microsoft.com/office/powerpoint/2010/main" val="15417763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IBM 1401 – for reading cards, copying tapes, printing output</a:t>
            </a:r>
          </a:p>
          <a:p>
            <a:r>
              <a:rPr lang="en-US" dirty="0" smtClean="0"/>
              <a:t>IBM 7094 – for numerical computations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950" y="2057400"/>
            <a:ext cx="689610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651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generation - used for scientific and engineering calculations like solving partial differential equations</a:t>
            </a:r>
          </a:p>
          <a:p>
            <a:endParaRPr lang="en-US" dirty="0"/>
          </a:p>
          <a:p>
            <a:r>
              <a:rPr lang="en-US" dirty="0" smtClean="0"/>
              <a:t>Typical OS – FMS(Fortran Monitoring System), IBSYS</a:t>
            </a:r>
          </a:p>
        </p:txBody>
      </p:sp>
    </p:spTree>
    <p:extLst>
      <p:ext uri="{BB962C8B-B14F-4D97-AF65-F5344CB8AC3E}">
        <p14:creationId xmlns:p14="http://schemas.microsoft.com/office/powerpoint/2010/main" val="188922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Generation (1965-80) ICs and multiprogramming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Maintaining two completely different product lines (i.e. 7094 and 1401) was quite expensive</a:t>
            </a:r>
          </a:p>
          <a:p>
            <a:r>
              <a:rPr lang="en-US" dirty="0" smtClean="0"/>
              <a:t>IBM introduced ‘system/360’</a:t>
            </a:r>
          </a:p>
          <a:p>
            <a:r>
              <a:rPr lang="en-US" dirty="0" smtClean="0"/>
              <a:t>Designed to handle both scientific and numerical computing</a:t>
            </a:r>
          </a:p>
          <a:p>
            <a:r>
              <a:rPr lang="en-US" dirty="0" smtClean="0"/>
              <a:t>Thus a single family of machines could satisfy the needs of all customers</a:t>
            </a:r>
          </a:p>
          <a:p>
            <a:r>
              <a:rPr lang="en-US" dirty="0" smtClean="0"/>
              <a:t>Made of ICs rather than individual transistors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52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Introduced OS/360 </a:t>
            </a:r>
          </a:p>
          <a:p>
            <a:r>
              <a:rPr lang="en-US" dirty="0" smtClean="0"/>
              <a:t>It was supposed to satisfy different categories of users/systems – i.e. card reading to heavy computations</a:t>
            </a:r>
          </a:p>
          <a:p>
            <a:r>
              <a:rPr lang="en-US" dirty="0" smtClean="0"/>
              <a:t>It had to work in commercial as well as in scientific environments </a:t>
            </a:r>
          </a:p>
          <a:p>
            <a:r>
              <a:rPr lang="en-US" dirty="0" smtClean="0"/>
              <a:t>It had to be efficient for all these different users</a:t>
            </a:r>
          </a:p>
          <a:p>
            <a:r>
              <a:rPr lang="en-US" dirty="0" smtClean="0"/>
              <a:t>But couldn’t meet all these conflicting requirements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022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Despite its enormous size and problems OS/360 satisfied most of its customers</a:t>
            </a:r>
          </a:p>
          <a:p>
            <a:r>
              <a:rPr lang="en-US" dirty="0" smtClean="0"/>
              <a:t>Introduced many new concepts which was not available in 2</a:t>
            </a:r>
            <a:r>
              <a:rPr lang="en-US" baseline="30000" dirty="0" smtClean="0"/>
              <a:t>nd</a:t>
            </a:r>
            <a:r>
              <a:rPr lang="en-US" dirty="0" smtClean="0"/>
              <a:t> generation systems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71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Multiprogramming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CPU utilization was less in 7094</a:t>
            </a:r>
          </a:p>
          <a:p>
            <a:r>
              <a:rPr lang="en-US" dirty="0" smtClean="0"/>
              <a:t>CPU was sitting idle during tape reading or during I/O operation</a:t>
            </a:r>
          </a:p>
          <a:p>
            <a:r>
              <a:rPr lang="en-US" dirty="0" smtClean="0"/>
              <a:t>Many jobs are placed in main memory at once</a:t>
            </a:r>
          </a:p>
          <a:p>
            <a:r>
              <a:rPr lang="en-US" dirty="0"/>
              <a:t>One job doing I/O operation, another one using CPU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783" y="4554855"/>
            <a:ext cx="2708434" cy="207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046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SPOOLING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Simultaneous Peripheral Operation On Line</a:t>
            </a:r>
          </a:p>
          <a:p>
            <a:r>
              <a:rPr lang="en-US" dirty="0" smtClean="0"/>
              <a:t>Jobs are kept in queue/buffer </a:t>
            </a:r>
            <a:endParaRPr lang="en-US" dirty="0"/>
          </a:p>
          <a:p>
            <a:r>
              <a:rPr lang="en-US" dirty="0" smtClean="0"/>
              <a:t>When one job is finished, OS will take the next job</a:t>
            </a:r>
          </a:p>
          <a:p>
            <a:r>
              <a:rPr lang="en-US" dirty="0" smtClean="0"/>
              <a:t>1401s were no longer needed</a:t>
            </a:r>
          </a:p>
          <a:p>
            <a:endParaRPr lang="en-US" dirty="0"/>
          </a:p>
          <a:p>
            <a:r>
              <a:rPr lang="en-US" dirty="0" err="1" smtClean="0"/>
              <a:t>Eg</a:t>
            </a:r>
            <a:r>
              <a:rPr lang="en-US" dirty="0" smtClean="0"/>
              <a:t>: printer spooling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714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sharing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user is provided a time slot</a:t>
            </a:r>
          </a:p>
          <a:p>
            <a:r>
              <a:rPr lang="en-US" dirty="0" smtClean="0"/>
              <a:t>Effective usage of CPU</a:t>
            </a:r>
          </a:p>
          <a:p>
            <a:r>
              <a:rPr lang="en-US" dirty="0" smtClean="0"/>
              <a:t>Provides fast interactive service to users</a:t>
            </a:r>
          </a:p>
          <a:p>
            <a:r>
              <a:rPr lang="en-US" dirty="0" smtClean="0"/>
              <a:t>Batch jobs are executed in background</a:t>
            </a:r>
          </a:p>
          <a:p>
            <a:endParaRPr lang="en-US" dirty="0"/>
          </a:p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general purpose time sharing system – CTSS (Compatible Time Sharing System developed by MIT)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72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Generation (1980-present) Personal computers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Large Scale Integration (LSI)</a:t>
            </a:r>
          </a:p>
          <a:p>
            <a:pPr lvl="2"/>
            <a:r>
              <a:rPr lang="en-US" dirty="0" smtClean="0"/>
              <a:t>Disk Operating System (DOS)</a:t>
            </a:r>
          </a:p>
          <a:p>
            <a:pPr lvl="2"/>
            <a:r>
              <a:rPr lang="en-US" dirty="0" smtClean="0"/>
              <a:t>MS DOS</a:t>
            </a:r>
          </a:p>
          <a:p>
            <a:pPr lvl="2"/>
            <a:r>
              <a:rPr lang="en-US" dirty="0" smtClean="0"/>
              <a:t>Windows 95</a:t>
            </a:r>
          </a:p>
          <a:p>
            <a:pPr lvl="2"/>
            <a:r>
              <a:rPr lang="en-US" dirty="0" smtClean="0"/>
              <a:t>Windows 98</a:t>
            </a:r>
          </a:p>
          <a:p>
            <a:pPr lvl="2"/>
            <a:r>
              <a:rPr lang="en-US" dirty="0" smtClean="0"/>
              <a:t>Windows NT</a:t>
            </a:r>
          </a:p>
          <a:p>
            <a:pPr lvl="2"/>
            <a:r>
              <a:rPr lang="en-US" dirty="0" smtClean="0"/>
              <a:t>Windows Me</a:t>
            </a:r>
          </a:p>
          <a:p>
            <a:pPr lvl="2"/>
            <a:r>
              <a:rPr lang="en-US" dirty="0" smtClean="0"/>
              <a:t>Windows XP ……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00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4400" dirty="0" smtClean="0"/>
              <a:t>Types of OS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28103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525" y="2295525"/>
            <a:ext cx="5314950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444036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Batch 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10600" cy="4525963"/>
          </a:xfrm>
        </p:spPr>
        <p:txBody>
          <a:bodyPr/>
          <a:lstStyle/>
          <a:p>
            <a:r>
              <a:rPr lang="en-US" dirty="0" smtClean="0"/>
              <a:t>Performs batch processing</a:t>
            </a:r>
          </a:p>
          <a:p>
            <a:r>
              <a:rPr lang="en-US" dirty="0" smtClean="0"/>
              <a:t>Executing routine jobs without any interactive user</a:t>
            </a:r>
          </a:p>
          <a:p>
            <a:r>
              <a:rPr lang="en-US" dirty="0" smtClean="0"/>
              <a:t>Execution of a series of jobs without manual intervention</a:t>
            </a:r>
          </a:p>
          <a:p>
            <a:r>
              <a:rPr lang="en-US" dirty="0" smtClean="0"/>
              <a:t>Improves processor utilization</a:t>
            </a:r>
          </a:p>
          <a:p>
            <a:r>
              <a:rPr lang="en-US" dirty="0" smtClean="0"/>
              <a:t>Jobs are batched by the type of language or requirement</a:t>
            </a:r>
          </a:p>
          <a:p>
            <a:endParaRPr lang="en-US" dirty="0" smtClean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52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Memory layout for batch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Batch systems use a software known as monitor/supervisor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2527" y="2819400"/>
            <a:ext cx="292417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317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Batch processing examples</a:t>
            </a:r>
          </a:p>
          <a:p>
            <a:pPr lvl="2"/>
            <a:r>
              <a:rPr lang="en-US" dirty="0" smtClean="0"/>
              <a:t>Claim processing in insurance company</a:t>
            </a:r>
          </a:p>
          <a:p>
            <a:pPr lvl="2"/>
            <a:r>
              <a:rPr lang="en-US" dirty="0" smtClean="0"/>
              <a:t>Daily sales reporting</a:t>
            </a:r>
          </a:p>
          <a:p>
            <a:r>
              <a:rPr lang="en-US" dirty="0"/>
              <a:t>Benefits of batch processing</a:t>
            </a:r>
          </a:p>
          <a:p>
            <a:pPr lvl="2"/>
            <a:r>
              <a:rPr lang="en-US" dirty="0"/>
              <a:t>Can be scheduled when resources are less busy</a:t>
            </a:r>
          </a:p>
          <a:p>
            <a:endParaRPr lang="en-US" dirty="0" smtClean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92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 programming 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To maximize the CPU utilization</a:t>
            </a:r>
          </a:p>
          <a:p>
            <a:endParaRPr lang="en-US" dirty="0" smtClean="0"/>
          </a:p>
          <a:p>
            <a:r>
              <a:rPr lang="en-US" dirty="0" smtClean="0"/>
              <a:t>Processes </a:t>
            </a:r>
            <a:r>
              <a:rPr lang="en-US" dirty="0"/>
              <a:t>waiting for I/O should not block other processes which in turn wastes CPU </a:t>
            </a:r>
            <a:r>
              <a:rPr lang="en-US" dirty="0" smtClean="0"/>
              <a:t>time</a:t>
            </a:r>
          </a:p>
          <a:p>
            <a:endParaRPr lang="en-US" dirty="0"/>
          </a:p>
          <a:p>
            <a:r>
              <a:rPr lang="en-US" dirty="0" smtClean="0"/>
              <a:t>I/O devices are slow when compared with processor</a:t>
            </a:r>
          </a:p>
          <a:p>
            <a:endParaRPr lang="en-US" dirty="0"/>
          </a:p>
          <a:p>
            <a:r>
              <a:rPr lang="en-US" dirty="0" smtClean="0"/>
              <a:t>Many programs loaded into main memory</a:t>
            </a:r>
          </a:p>
          <a:p>
            <a:endParaRPr lang="en-US" dirty="0" smtClean="0"/>
          </a:p>
          <a:p>
            <a:r>
              <a:rPr lang="en-US" dirty="0" smtClean="0"/>
              <a:t>An </a:t>
            </a:r>
            <a:r>
              <a:rPr lang="en-US" dirty="0"/>
              <a:t>old </a:t>
            </a:r>
            <a:r>
              <a:rPr lang="en-US" dirty="0" smtClean="0"/>
              <a:t>concept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185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Idea </a:t>
            </a:r>
            <a:r>
              <a:rPr lang="en-US" dirty="0"/>
              <a:t>is to keep the CPU busy as long as there are processes ready to </a:t>
            </a:r>
            <a:r>
              <a:rPr lang="en-US" dirty="0" smtClean="0"/>
              <a:t>execute</a:t>
            </a:r>
          </a:p>
          <a:p>
            <a:endParaRPr lang="en-US" dirty="0" smtClean="0"/>
          </a:p>
          <a:p>
            <a:r>
              <a:rPr lang="en-US" dirty="0"/>
              <a:t>Running program keeps executing until it voluntarily gives the CPU back or when it blocks for </a:t>
            </a:r>
            <a:r>
              <a:rPr lang="en-US" dirty="0" smtClean="0"/>
              <a:t>I/O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841" y="1861089"/>
            <a:ext cx="6021943" cy="3930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276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175" y="1600200"/>
            <a:ext cx="7105650" cy="421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340897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Multitasking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Concept of modern operating system</a:t>
            </a:r>
          </a:p>
          <a:p>
            <a:r>
              <a:rPr lang="en-US" dirty="0" smtClean="0"/>
              <a:t>Multiple programs, process, task, thread running at the same time</a:t>
            </a:r>
          </a:p>
          <a:p>
            <a:pPr lvl="2"/>
            <a:r>
              <a:rPr lang="en-US" dirty="0"/>
              <a:t>At any point in time the CPU is executing one task only while other tasks waiting their </a:t>
            </a:r>
            <a:r>
              <a:rPr lang="en-US" dirty="0" smtClean="0"/>
              <a:t>turn</a:t>
            </a:r>
          </a:p>
          <a:p>
            <a:pPr lvl="2"/>
            <a:r>
              <a:rPr lang="en-US" dirty="0" smtClean="0"/>
              <a:t>The </a:t>
            </a:r>
            <a:r>
              <a:rPr lang="en-US" dirty="0"/>
              <a:t>illusion of parallelism is achieved when the CPU is reassigned to another task (context switch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41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ask </a:t>
            </a:r>
            <a:r>
              <a:rPr lang="en-US" dirty="0"/>
              <a:t>does not </a:t>
            </a:r>
            <a:r>
              <a:rPr lang="en-US" dirty="0" smtClean="0"/>
              <a:t>use CPU </a:t>
            </a:r>
            <a:r>
              <a:rPr lang="en-US" dirty="0"/>
              <a:t>until it finishes like in the older multiprogramming </a:t>
            </a:r>
            <a:r>
              <a:rPr lang="en-US" dirty="0" smtClean="0"/>
              <a:t>model</a:t>
            </a:r>
          </a:p>
          <a:p>
            <a:r>
              <a:rPr lang="en-US" dirty="0" smtClean="0"/>
              <a:t>Instead each task will get a fair </a:t>
            </a:r>
            <a:r>
              <a:rPr lang="en-US" dirty="0"/>
              <a:t>share </a:t>
            </a:r>
            <a:r>
              <a:rPr lang="en-US" dirty="0" smtClean="0"/>
              <a:t>of </a:t>
            </a:r>
            <a:r>
              <a:rPr lang="en-US" dirty="0"/>
              <a:t>the CPU time </a:t>
            </a:r>
            <a:endParaRPr lang="en-US" dirty="0" smtClean="0"/>
          </a:p>
          <a:p>
            <a:r>
              <a:rPr lang="en-US" dirty="0" smtClean="0"/>
              <a:t>Minimizes the average response 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38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US" dirty="0" smtClean="0"/>
              <a:t>efers </a:t>
            </a:r>
            <a:r>
              <a:rPr lang="en-US" dirty="0"/>
              <a:t>actually to the CPU units rather than running </a:t>
            </a:r>
            <a:r>
              <a:rPr lang="en-US" dirty="0" smtClean="0"/>
              <a:t>processes</a:t>
            </a:r>
          </a:p>
          <a:p>
            <a:r>
              <a:rPr lang="en-US" dirty="0" smtClean="0"/>
              <a:t>More than one processor is available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3263" y="3581400"/>
            <a:ext cx="2657475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809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Physical devices</a:t>
            </a:r>
          </a:p>
          <a:p>
            <a:pPr lvl="2"/>
            <a:r>
              <a:rPr lang="en-US" dirty="0"/>
              <a:t>I</a:t>
            </a:r>
            <a:r>
              <a:rPr lang="en-US" dirty="0" smtClean="0"/>
              <a:t>ntegrated </a:t>
            </a:r>
            <a:r>
              <a:rPr lang="en-US" dirty="0"/>
              <a:t>circuit </a:t>
            </a:r>
            <a:r>
              <a:rPr lang="en-US" dirty="0" smtClean="0"/>
              <a:t>chips</a:t>
            </a:r>
          </a:p>
          <a:p>
            <a:pPr lvl="2"/>
            <a:r>
              <a:rPr lang="en-US" dirty="0" smtClean="0"/>
              <a:t>Wires/Bus</a:t>
            </a:r>
          </a:p>
          <a:p>
            <a:pPr lvl="2"/>
            <a:r>
              <a:rPr lang="en-US" dirty="0"/>
              <a:t>P</a:t>
            </a:r>
            <a:r>
              <a:rPr lang="en-US" dirty="0" smtClean="0"/>
              <a:t>ower supplies</a:t>
            </a:r>
          </a:p>
          <a:p>
            <a:pPr lvl="2"/>
            <a:r>
              <a:rPr lang="en-US" dirty="0"/>
              <a:t>C</a:t>
            </a:r>
            <a:r>
              <a:rPr lang="en-US" dirty="0" smtClean="0"/>
              <a:t>athode </a:t>
            </a:r>
            <a:r>
              <a:rPr lang="en-US" dirty="0"/>
              <a:t>ray </a:t>
            </a:r>
            <a:r>
              <a:rPr lang="en-US" dirty="0" smtClean="0"/>
              <a:t>tubes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30724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 user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547938"/>
            <a:ext cx="2428875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514725"/>
            <a:ext cx="282892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302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Used to improve the computing performance</a:t>
            </a:r>
          </a:p>
          <a:p>
            <a:r>
              <a:rPr lang="en-US" dirty="0" smtClean="0"/>
              <a:t>Tightly coupled system</a:t>
            </a:r>
          </a:p>
          <a:p>
            <a:r>
              <a:rPr lang="en-US" dirty="0" smtClean="0"/>
              <a:t>More than one CPU in close communication</a:t>
            </a:r>
          </a:p>
          <a:p>
            <a:r>
              <a:rPr lang="en-US" dirty="0" smtClean="0"/>
              <a:t>A set of processors sharing a common/shared memory</a:t>
            </a:r>
          </a:p>
          <a:p>
            <a:r>
              <a:rPr lang="en-US" dirty="0" smtClean="0"/>
              <a:t>Advantages</a:t>
            </a:r>
          </a:p>
          <a:p>
            <a:pPr lvl="2"/>
            <a:r>
              <a:rPr lang="en-US" dirty="0" smtClean="0"/>
              <a:t>Improved throughput</a:t>
            </a:r>
          </a:p>
          <a:p>
            <a:pPr lvl="2"/>
            <a:r>
              <a:rPr lang="en-US" dirty="0" smtClean="0"/>
              <a:t>Economical</a:t>
            </a:r>
          </a:p>
          <a:p>
            <a:pPr lvl="2"/>
            <a:r>
              <a:rPr lang="en-US" dirty="0" smtClean="0"/>
              <a:t>Increased reliability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4518314"/>
            <a:ext cx="4606636" cy="1272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154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Complex task – split into smaller task, executed parallel to obtain results faster</a:t>
            </a:r>
          </a:p>
          <a:p>
            <a:r>
              <a:rPr lang="en-US" dirty="0"/>
              <a:t>Most high performance computing </a:t>
            </a:r>
            <a:r>
              <a:rPr lang="en-US" dirty="0" smtClean="0"/>
              <a:t>systems (supercomputers) </a:t>
            </a:r>
            <a:r>
              <a:rPr lang="en-US" dirty="0"/>
              <a:t>have parallel </a:t>
            </a:r>
            <a:r>
              <a:rPr lang="en-US" dirty="0" smtClean="0"/>
              <a:t>architectures</a:t>
            </a:r>
          </a:p>
          <a:p>
            <a:r>
              <a:rPr lang="en-US" dirty="0" smtClean="0"/>
              <a:t>Applications</a:t>
            </a:r>
          </a:p>
          <a:p>
            <a:pPr lvl="2"/>
            <a:r>
              <a:rPr lang="en-US" dirty="0" smtClean="0"/>
              <a:t>Weather forecasting</a:t>
            </a:r>
          </a:p>
          <a:p>
            <a:pPr lvl="2"/>
            <a:r>
              <a:rPr lang="en-US" dirty="0" smtClean="0"/>
              <a:t>Climate modeling</a:t>
            </a:r>
          </a:p>
          <a:p>
            <a:pPr lvl="2"/>
            <a:r>
              <a:rPr lang="en-US" dirty="0" smtClean="0"/>
              <a:t>Research on nuclear technology</a:t>
            </a:r>
          </a:p>
          <a:p>
            <a:pPr lvl="2"/>
            <a:r>
              <a:rPr lang="en-US" dirty="0" smtClean="0"/>
              <a:t>Astrophysics, Genetic engineering etc..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61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ollection </a:t>
            </a:r>
            <a:r>
              <a:rPr lang="en-US" dirty="0"/>
              <a:t>of </a:t>
            </a:r>
            <a:r>
              <a:rPr lang="en-US" dirty="0" smtClean="0"/>
              <a:t>independent, </a:t>
            </a:r>
            <a:r>
              <a:rPr lang="en-US" dirty="0"/>
              <a:t>physically (and geographically) separated computers </a:t>
            </a:r>
          </a:p>
          <a:p>
            <a:r>
              <a:rPr lang="en-US" dirty="0" smtClean="0"/>
              <a:t>Do </a:t>
            </a:r>
            <a:r>
              <a:rPr lang="en-US" dirty="0"/>
              <a:t>not share physical memory or a </a:t>
            </a:r>
            <a:r>
              <a:rPr lang="en-US" dirty="0" smtClean="0"/>
              <a:t>clock</a:t>
            </a:r>
          </a:p>
          <a:p>
            <a:r>
              <a:rPr lang="en-US" dirty="0" smtClean="0"/>
              <a:t>Communication between individual systems  </a:t>
            </a:r>
            <a:r>
              <a:rPr lang="en-US" dirty="0"/>
              <a:t>using local and wide area </a:t>
            </a:r>
            <a:r>
              <a:rPr lang="en-US" dirty="0" smtClean="0"/>
              <a:t>networks</a:t>
            </a:r>
            <a:endParaRPr lang="en-US" dirty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343400"/>
            <a:ext cx="2828925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636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Information is exchanged by passing messages between the </a:t>
            </a:r>
            <a:r>
              <a:rPr lang="en-US" dirty="0" smtClean="0"/>
              <a:t>processors</a:t>
            </a:r>
          </a:p>
          <a:p>
            <a:r>
              <a:rPr lang="en-US" dirty="0" smtClean="0"/>
              <a:t>Examples</a:t>
            </a:r>
          </a:p>
          <a:p>
            <a:pPr lvl="1"/>
            <a:r>
              <a:rPr lang="en-US" dirty="0" smtClean="0"/>
              <a:t>Peer to Peer networks </a:t>
            </a:r>
          </a:p>
          <a:p>
            <a:pPr lvl="2"/>
            <a:r>
              <a:rPr lang="en-US" dirty="0" smtClean="0"/>
              <a:t>Individual system act as both suppliers and consumers of resources</a:t>
            </a:r>
          </a:p>
          <a:p>
            <a:pPr lvl="2"/>
            <a:r>
              <a:rPr lang="en-US" dirty="0"/>
              <a:t>Decentralized and distributed network</a:t>
            </a:r>
          </a:p>
          <a:p>
            <a:pPr lvl="2"/>
            <a:r>
              <a:rPr lang="en-US" dirty="0" smtClean="0"/>
              <a:t>In contrast to the typical client-server model </a:t>
            </a:r>
          </a:p>
          <a:p>
            <a:pPr lvl="2"/>
            <a:r>
              <a:rPr lang="en-US" dirty="0" smtClean="0"/>
              <a:t>File sharing, content delivery, media streaming etc.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33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Distributed OS</a:t>
            </a:r>
            <a:endParaRPr lang="en-US" dirty="0"/>
          </a:p>
          <a:p>
            <a:pPr lvl="2"/>
            <a:r>
              <a:rPr lang="en-US" dirty="0"/>
              <a:t>M</a:t>
            </a:r>
            <a:r>
              <a:rPr lang="en-US" dirty="0" smtClean="0"/>
              <a:t>akes </a:t>
            </a:r>
            <a:r>
              <a:rPr lang="en-US" dirty="0"/>
              <a:t>this architecture seamless and transparent to the user </a:t>
            </a:r>
            <a:endParaRPr lang="en-US" dirty="0" smtClean="0"/>
          </a:p>
          <a:p>
            <a:pPr lvl="2"/>
            <a:r>
              <a:rPr lang="en-US" dirty="0" smtClean="0"/>
              <a:t>Shields </a:t>
            </a:r>
            <a:r>
              <a:rPr lang="en-US" dirty="0"/>
              <a:t>the user from the complexities of the architecture and make it appear to behave like a timeshared centralized environment</a:t>
            </a:r>
            <a:r>
              <a:rPr lang="en-US" dirty="0" smtClean="0"/>
              <a:t>.</a:t>
            </a:r>
          </a:p>
          <a:p>
            <a:r>
              <a:rPr lang="en-US" dirty="0"/>
              <a:t>Advantages</a:t>
            </a:r>
          </a:p>
          <a:p>
            <a:pPr lvl="2"/>
            <a:r>
              <a:rPr lang="en-US" dirty="0"/>
              <a:t>Performance</a:t>
            </a:r>
          </a:p>
          <a:p>
            <a:pPr lvl="2"/>
            <a:r>
              <a:rPr lang="en-US" dirty="0"/>
              <a:t>Cost effectiveness</a:t>
            </a:r>
          </a:p>
          <a:p>
            <a:pPr lvl="2"/>
            <a:r>
              <a:rPr lang="en-US" dirty="0"/>
              <a:t>Fault tolerance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49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 time 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r>
              <a:rPr lang="en-US" dirty="0" smtClean="0"/>
              <a:t>Time is a key parameter</a:t>
            </a:r>
          </a:p>
          <a:p>
            <a:r>
              <a:rPr lang="en-US" dirty="0" smtClean="0"/>
              <a:t>Two types</a:t>
            </a:r>
          </a:p>
          <a:p>
            <a:pPr lvl="2"/>
            <a:r>
              <a:rPr lang="en-US" dirty="0" smtClean="0"/>
              <a:t>Hard real time system</a:t>
            </a:r>
          </a:p>
          <a:p>
            <a:pPr lvl="2"/>
            <a:r>
              <a:rPr lang="en-US" dirty="0" smtClean="0"/>
              <a:t>Soft real time system</a:t>
            </a:r>
          </a:p>
          <a:p>
            <a:endParaRPr lang="en-US" dirty="0"/>
          </a:p>
          <a:p>
            <a:r>
              <a:rPr lang="en-US" dirty="0" smtClean="0"/>
              <a:t>Hard system</a:t>
            </a:r>
          </a:p>
          <a:p>
            <a:pPr lvl="2"/>
            <a:r>
              <a:rPr lang="en-US" dirty="0"/>
              <a:t>A</a:t>
            </a:r>
            <a:r>
              <a:rPr lang="en-US" dirty="0" smtClean="0"/>
              <a:t>n action must occur absolutely at a certain moment or within a certain range</a:t>
            </a:r>
          </a:p>
          <a:p>
            <a:pPr lvl="2"/>
            <a:r>
              <a:rPr lang="en-US" dirty="0" err="1" smtClean="0"/>
              <a:t>Eg</a:t>
            </a:r>
            <a:r>
              <a:rPr lang="en-US" dirty="0" smtClean="0"/>
              <a:t>: Nuclear systems, Some medical </a:t>
            </a:r>
            <a:r>
              <a:rPr lang="en-US" dirty="0" err="1" smtClean="0"/>
              <a:t>equipments</a:t>
            </a:r>
            <a:r>
              <a:rPr lang="en-US" dirty="0" smtClean="0"/>
              <a:t>, Operations in a car assembly 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85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Soft systems</a:t>
            </a:r>
          </a:p>
          <a:p>
            <a:pPr lvl="2"/>
            <a:r>
              <a:rPr lang="en-US" dirty="0" smtClean="0"/>
              <a:t>Missing an occasional deadline is acceptable</a:t>
            </a:r>
          </a:p>
          <a:p>
            <a:pPr lvl="2"/>
            <a:r>
              <a:rPr lang="en-US" dirty="0" err="1" smtClean="0"/>
              <a:t>Eg</a:t>
            </a:r>
            <a:r>
              <a:rPr lang="en-US" dirty="0" smtClean="0"/>
              <a:t>: Digital audio, multimedia systems</a:t>
            </a:r>
          </a:p>
          <a:p>
            <a:pPr lvl="2"/>
            <a:endParaRPr lang="en-US" dirty="0"/>
          </a:p>
          <a:p>
            <a:r>
              <a:rPr lang="en-US" dirty="0" smtClean="0"/>
              <a:t>Examples of RTOS</a:t>
            </a:r>
          </a:p>
          <a:p>
            <a:pPr lvl="2"/>
            <a:r>
              <a:rPr lang="en-US" dirty="0" err="1" smtClean="0"/>
              <a:t>Vx</a:t>
            </a:r>
            <a:r>
              <a:rPr lang="en-US" dirty="0" smtClean="0"/>
              <a:t> works</a:t>
            </a:r>
          </a:p>
          <a:p>
            <a:pPr lvl="2"/>
            <a:r>
              <a:rPr lang="en-US" dirty="0" smtClean="0"/>
              <a:t>QNX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94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Calls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System call Vs Function call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Function call			System call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819400"/>
            <a:ext cx="274320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362200"/>
            <a:ext cx="36195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525561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Calls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Interface between OS and user programs – defined by a set of </a:t>
            </a:r>
            <a:r>
              <a:rPr lang="en-US" b="1" dirty="0" smtClean="0"/>
              <a:t>System Calls</a:t>
            </a:r>
            <a:endParaRPr lang="en-US" dirty="0"/>
          </a:p>
          <a:p>
            <a:r>
              <a:rPr lang="en-US" dirty="0" err="1" smtClean="0"/>
              <a:t>Eg</a:t>
            </a:r>
            <a:r>
              <a:rPr lang="en-US" dirty="0" smtClean="0"/>
              <a:t>: In user mode, a program needs a system service – reading data from a file</a:t>
            </a:r>
          </a:p>
          <a:p>
            <a:r>
              <a:rPr lang="en-US" dirty="0" smtClean="0"/>
              <a:t>Execute </a:t>
            </a:r>
            <a:r>
              <a:rPr lang="en-US" b="1" dirty="0" smtClean="0"/>
              <a:t>TRAP</a:t>
            </a:r>
            <a:r>
              <a:rPr lang="en-US" dirty="0" smtClean="0"/>
              <a:t> instruction or </a:t>
            </a:r>
            <a:r>
              <a:rPr lang="en-US" b="1" dirty="0" smtClean="0"/>
              <a:t>system call </a:t>
            </a:r>
            <a:r>
              <a:rPr lang="en-US" dirty="0" smtClean="0"/>
              <a:t>instruction to transfer control to OS</a:t>
            </a:r>
          </a:p>
          <a:p>
            <a:r>
              <a:rPr lang="en-US" dirty="0" smtClean="0"/>
              <a:t>OS figures out the requirement of the calling process by inspecting parameters</a:t>
            </a:r>
          </a:p>
        </p:txBody>
      </p:sp>
    </p:spTree>
    <p:extLst>
      <p:ext uri="{BB962C8B-B14F-4D97-AF65-F5344CB8AC3E}">
        <p14:creationId xmlns:p14="http://schemas.microsoft.com/office/powerpoint/2010/main" val="2225184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Microarchitecture level</a:t>
            </a:r>
          </a:p>
          <a:p>
            <a:pPr lvl="2"/>
            <a:r>
              <a:rPr lang="en-US" dirty="0"/>
              <a:t>P</a:t>
            </a:r>
            <a:r>
              <a:rPr lang="en-US" dirty="0" smtClean="0"/>
              <a:t>hysical </a:t>
            </a:r>
            <a:r>
              <a:rPr lang="en-US" dirty="0"/>
              <a:t>devices </a:t>
            </a:r>
            <a:r>
              <a:rPr lang="en-US" dirty="0" smtClean="0"/>
              <a:t>(logic gates, registers, lookup tables, multiplexers, counters etc.) are grouped together </a:t>
            </a:r>
            <a:r>
              <a:rPr lang="en-US" dirty="0"/>
              <a:t>to form functional </a:t>
            </a:r>
            <a:r>
              <a:rPr lang="en-US" dirty="0" smtClean="0"/>
              <a:t>units</a:t>
            </a:r>
          </a:p>
          <a:p>
            <a:pPr lvl="2"/>
            <a:r>
              <a:rPr lang="en-US" dirty="0" smtClean="0"/>
              <a:t>Implementation of ALU, FPU or even larger units</a:t>
            </a:r>
          </a:p>
          <a:p>
            <a:pPr lvl="2"/>
            <a:r>
              <a:rPr lang="en-US" dirty="0" smtClean="0"/>
              <a:t>In each clock cycle instructions and data are fetched, decoded and computations are done, results are stored in registers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7125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75" y="2352675"/>
            <a:ext cx="6029325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207485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System call from a c program with a library call </a:t>
            </a:r>
            <a:r>
              <a:rPr lang="en-US" b="1" dirty="0" err="1" smtClean="0"/>
              <a:t>fgetc</a:t>
            </a:r>
            <a:r>
              <a:rPr lang="en-US" b="1" dirty="0" smtClean="0"/>
              <a:t>() 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7378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	count = </a:t>
            </a:r>
            <a:r>
              <a:rPr lang="en-US" b="1" dirty="0"/>
              <a:t>read</a:t>
            </a:r>
            <a:r>
              <a:rPr lang="en-US" dirty="0"/>
              <a:t>(</a:t>
            </a:r>
            <a:r>
              <a:rPr lang="en-US" dirty="0" err="1"/>
              <a:t>fd</a:t>
            </a:r>
            <a:r>
              <a:rPr lang="en-US" dirty="0"/>
              <a:t>, buffer, </a:t>
            </a:r>
            <a:r>
              <a:rPr lang="en-US" dirty="0" err="1"/>
              <a:t>nbytes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b="1" dirty="0"/>
              <a:t>		</a:t>
            </a:r>
          </a:p>
          <a:p>
            <a:pPr marL="0" indent="0">
              <a:buNone/>
            </a:pPr>
            <a:r>
              <a:rPr lang="en-US" b="1" dirty="0"/>
              <a:t>		</a:t>
            </a:r>
            <a:r>
              <a:rPr lang="en-US" dirty="0" err="1"/>
              <a:t>fd</a:t>
            </a:r>
            <a:r>
              <a:rPr lang="en-US" dirty="0"/>
              <a:t> -&gt; </a:t>
            </a:r>
            <a:r>
              <a:rPr lang="en-US" dirty="0" err="1"/>
              <a:t>specifys</a:t>
            </a:r>
            <a:r>
              <a:rPr lang="en-US" dirty="0"/>
              <a:t> the file</a:t>
            </a:r>
          </a:p>
          <a:p>
            <a:pPr marL="0" indent="0">
              <a:buNone/>
            </a:pPr>
            <a:r>
              <a:rPr lang="en-US" b="1" dirty="0"/>
              <a:t>		</a:t>
            </a:r>
            <a:r>
              <a:rPr lang="en-US" dirty="0"/>
              <a:t>buffer -&gt; points to a buffer</a:t>
            </a:r>
          </a:p>
          <a:p>
            <a:pPr marL="0" indent="0">
              <a:buNone/>
            </a:pPr>
            <a:r>
              <a:rPr lang="en-US" dirty="0"/>
              <a:t>		</a:t>
            </a:r>
            <a:r>
              <a:rPr lang="en-US" dirty="0" err="1"/>
              <a:t>nbytes</a:t>
            </a:r>
            <a:r>
              <a:rPr lang="en-US" dirty="0"/>
              <a:t> -&gt; no. of bytes to read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126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09600"/>
            <a:ext cx="7172325" cy="570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875279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3600" dirty="0" smtClean="0"/>
              <a:t>Operating System Structure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4520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Various designs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Monolithic systems</a:t>
            </a:r>
          </a:p>
          <a:p>
            <a:r>
              <a:rPr lang="en-US" dirty="0" smtClean="0"/>
              <a:t>Microkernel</a:t>
            </a:r>
          </a:p>
          <a:p>
            <a:r>
              <a:rPr lang="en-US" dirty="0" smtClean="0"/>
              <a:t>Layered systems</a:t>
            </a:r>
          </a:p>
          <a:p>
            <a:r>
              <a:rPr lang="en-US" dirty="0" smtClean="0"/>
              <a:t>Virtual machines</a:t>
            </a:r>
          </a:p>
          <a:p>
            <a:r>
              <a:rPr lang="en-US" dirty="0" err="1" smtClean="0"/>
              <a:t>Exokernels</a:t>
            </a:r>
            <a:endParaRPr lang="en-US" dirty="0" smtClean="0"/>
          </a:p>
          <a:p>
            <a:r>
              <a:rPr lang="en-US" dirty="0" smtClean="0"/>
              <a:t>Client-server model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130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Monolithic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Most common organization</a:t>
            </a:r>
          </a:p>
          <a:p>
            <a:r>
              <a:rPr lang="en-US" dirty="0" smtClean="0"/>
              <a:t>The entire OS runs </a:t>
            </a:r>
            <a:r>
              <a:rPr lang="en-US" dirty="0"/>
              <a:t>as a single program in kernel mode</a:t>
            </a:r>
          </a:p>
          <a:p>
            <a:r>
              <a:rPr lang="en-US" dirty="0" smtClean="0"/>
              <a:t>“The Big Mess” system – no organized structure</a:t>
            </a:r>
          </a:p>
          <a:p>
            <a:r>
              <a:rPr lang="en-US" dirty="0"/>
              <a:t>Characterized by a collection of procedures that can call any other procedure </a:t>
            </a:r>
            <a:endParaRPr lang="en-US" dirty="0" smtClean="0"/>
          </a:p>
          <a:p>
            <a:r>
              <a:rPr lang="en-US" dirty="0" smtClean="0"/>
              <a:t>Does </a:t>
            </a:r>
            <a:r>
              <a:rPr lang="en-US" dirty="0"/>
              <a:t>not allow information </a:t>
            </a:r>
            <a:r>
              <a:rPr lang="en-US" dirty="0" smtClean="0"/>
              <a:t>hiding – every procedure is visible to every other procedure</a:t>
            </a:r>
          </a:p>
          <a:p>
            <a:r>
              <a:rPr lang="en-US" dirty="0" smtClean="0"/>
              <a:t>Crash in any of these procedures will bring down the entire 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88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Services provided by the OS are requested by executing TRAP instruction</a:t>
            </a:r>
          </a:p>
          <a:p>
            <a:r>
              <a:rPr lang="en-US" dirty="0" smtClean="0"/>
              <a:t>Trap results in a switch to kernel mode</a:t>
            </a:r>
          </a:p>
          <a:p>
            <a:r>
              <a:rPr lang="en-US" dirty="0" smtClean="0"/>
              <a:t>Examples</a:t>
            </a:r>
          </a:p>
          <a:p>
            <a:pPr lvl="2"/>
            <a:r>
              <a:rPr lang="en-US" dirty="0" smtClean="0"/>
              <a:t>DOS, Windows 95, 98, XP</a:t>
            </a:r>
          </a:p>
          <a:p>
            <a:pPr lvl="2"/>
            <a:r>
              <a:rPr lang="en-US" dirty="0" smtClean="0"/>
              <a:t>Solaris</a:t>
            </a:r>
          </a:p>
          <a:p>
            <a:pPr lvl="2"/>
            <a:r>
              <a:rPr lang="en-US" dirty="0" smtClean="0"/>
              <a:t>FreeBSD, </a:t>
            </a:r>
            <a:r>
              <a:rPr lang="en-US" dirty="0" err="1" smtClean="0"/>
              <a:t>OpenBSD</a:t>
            </a:r>
            <a:endParaRPr lang="en-US" dirty="0" smtClean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45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Basic structure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en-US" dirty="0" smtClean="0"/>
              <a:t>Main </a:t>
            </a:r>
            <a:r>
              <a:rPr lang="en-US" dirty="0"/>
              <a:t>program that invokes requested service procedures </a:t>
            </a:r>
          </a:p>
          <a:p>
            <a:pPr lvl="2"/>
            <a:r>
              <a:rPr lang="en-US" dirty="0"/>
              <a:t>Set of service procedures to carry out system </a:t>
            </a:r>
            <a:r>
              <a:rPr lang="en-US" dirty="0" smtClean="0"/>
              <a:t>calls</a:t>
            </a:r>
            <a:endParaRPr lang="en-US" dirty="0"/>
          </a:p>
          <a:p>
            <a:pPr lvl="2"/>
            <a:r>
              <a:rPr lang="en-US" dirty="0"/>
              <a:t>Set of utility procedures to help the service </a:t>
            </a:r>
            <a:r>
              <a:rPr lang="en-US" dirty="0" smtClean="0"/>
              <a:t>procedures. </a:t>
            </a:r>
            <a:r>
              <a:rPr lang="en-US" dirty="0" err="1" smtClean="0"/>
              <a:t>Eg</a:t>
            </a:r>
            <a:r>
              <a:rPr lang="en-US" dirty="0" smtClean="0"/>
              <a:t>: Fetching data from user programs 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225" y="3962400"/>
            <a:ext cx="6048375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568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Layered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Organization as a hierarchy of layers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Layers of THE system built at (</a:t>
            </a:r>
            <a:r>
              <a:rPr lang="en-US" dirty="0" err="1" smtClean="0"/>
              <a:t>Technische</a:t>
            </a:r>
            <a:r>
              <a:rPr lang="en-US" dirty="0" smtClean="0"/>
              <a:t> </a:t>
            </a:r>
            <a:r>
              <a:rPr lang="en-US" dirty="0" err="1" smtClean="0"/>
              <a:t>Hogeschool</a:t>
            </a:r>
            <a:r>
              <a:rPr lang="en-US" dirty="0" smtClean="0"/>
              <a:t> Eindhoven, Netherlands)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2419350"/>
            <a:ext cx="495300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87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Machine language</a:t>
            </a:r>
          </a:p>
          <a:p>
            <a:pPr lvl="2"/>
            <a:r>
              <a:rPr lang="en-US" dirty="0" smtClean="0"/>
              <a:t>Moving data around the machine</a:t>
            </a:r>
          </a:p>
          <a:p>
            <a:pPr lvl="2"/>
            <a:r>
              <a:rPr lang="en-US" dirty="0" smtClean="0"/>
              <a:t>Arithmetic operation</a:t>
            </a:r>
          </a:p>
          <a:p>
            <a:pPr lvl="2"/>
            <a:r>
              <a:rPr lang="en-US" dirty="0" smtClean="0"/>
              <a:t>Loading values into special device registers</a:t>
            </a:r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r>
              <a:rPr lang="en-US" dirty="0" smtClean="0"/>
              <a:t>OS – hides all these complexities from the user (Application programmer)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45787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257800"/>
          </a:xfrm>
        </p:spPr>
        <p:txBody>
          <a:bodyPr/>
          <a:lstStyle/>
          <a:p>
            <a:r>
              <a:rPr lang="en-US" dirty="0" smtClean="0"/>
              <a:t>Layer 0: Provides basic multiprogramming of CPU</a:t>
            </a:r>
          </a:p>
          <a:p>
            <a:pPr lvl="2"/>
            <a:r>
              <a:rPr lang="en-US" dirty="0" smtClean="0"/>
              <a:t>Allocation of processor, switching between different processes</a:t>
            </a:r>
          </a:p>
          <a:p>
            <a:pPr lvl="2"/>
            <a:r>
              <a:rPr lang="en-US" dirty="0" smtClean="0"/>
              <a:t>Above layer 0, it don’t have to worry about the fact that multiple processes were running on a single processor</a:t>
            </a:r>
          </a:p>
          <a:p>
            <a:endParaRPr lang="en-US" dirty="0"/>
          </a:p>
          <a:p>
            <a:r>
              <a:rPr lang="en-US" dirty="0" smtClean="0"/>
              <a:t>Layer 1: Memory management</a:t>
            </a:r>
          </a:p>
          <a:p>
            <a:pPr lvl="2"/>
            <a:r>
              <a:rPr lang="en-US" dirty="0" smtClean="0"/>
              <a:t>Allocates space for current active process in main memory</a:t>
            </a:r>
          </a:p>
          <a:p>
            <a:pPr lvl="2"/>
            <a:r>
              <a:rPr lang="en-US" dirty="0" smtClean="0"/>
              <a:t>Also manages secondary memory</a:t>
            </a:r>
          </a:p>
          <a:p>
            <a:pPr lvl="2"/>
            <a:r>
              <a:rPr lang="en-US" dirty="0" smtClean="0"/>
              <a:t>Above layer 1, process don’t have to worry about whether they were in main memory or secondary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63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Layer 2: Inter process communication and user layer</a:t>
            </a:r>
          </a:p>
          <a:p>
            <a:endParaRPr lang="en-US" dirty="0"/>
          </a:p>
          <a:p>
            <a:r>
              <a:rPr lang="en-US" dirty="0" smtClean="0"/>
              <a:t>Layer 3: I/O management, buffering of data</a:t>
            </a:r>
          </a:p>
          <a:p>
            <a:endParaRPr lang="en-US" dirty="0"/>
          </a:p>
          <a:p>
            <a:r>
              <a:rPr lang="en-US" dirty="0" smtClean="0"/>
              <a:t>Layer 4: User programs are found</a:t>
            </a:r>
          </a:p>
          <a:p>
            <a:endParaRPr lang="en-US" dirty="0"/>
          </a:p>
          <a:p>
            <a:r>
              <a:rPr lang="en-US" dirty="0" smtClean="0"/>
              <a:t>Layer 5: System operator process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7641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MULTICS architecture</a:t>
            </a:r>
          </a:p>
          <a:p>
            <a:pPr lvl="1"/>
            <a:r>
              <a:rPr lang="en-US" dirty="0" smtClean="0"/>
              <a:t>Inner core is more privileged than outer core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857500"/>
            <a:ext cx="4743450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496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r>
              <a:rPr lang="en-US" dirty="0" smtClean="0"/>
              <a:t>Advantages of layered approach</a:t>
            </a:r>
          </a:p>
          <a:p>
            <a:pPr lvl="2"/>
            <a:r>
              <a:rPr lang="en-US" dirty="0" smtClean="0"/>
              <a:t>Simplicity of construction</a:t>
            </a:r>
          </a:p>
          <a:p>
            <a:pPr lvl="2"/>
            <a:r>
              <a:rPr lang="en-US" dirty="0" smtClean="0"/>
              <a:t>Ease of debugging and system verification</a:t>
            </a:r>
          </a:p>
          <a:p>
            <a:pPr lvl="2"/>
            <a:r>
              <a:rPr lang="en-US" dirty="0" smtClean="0"/>
              <a:t>Each layer is implemented with only those operations provided by the lower layers</a:t>
            </a:r>
          </a:p>
          <a:p>
            <a:pPr lvl="2"/>
            <a:r>
              <a:rPr lang="en-US" dirty="0" smtClean="0"/>
              <a:t>A layer does not need to know how these operations are implemented; it needs to know only what operations the bottom layers can do</a:t>
            </a:r>
          </a:p>
        </p:txBody>
      </p:sp>
    </p:spTree>
    <p:extLst>
      <p:ext uri="{BB962C8B-B14F-4D97-AF65-F5344CB8AC3E}">
        <p14:creationId xmlns:p14="http://schemas.microsoft.com/office/powerpoint/2010/main" val="3077756235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Disadvantages of layered approach</a:t>
            </a:r>
            <a:endParaRPr lang="en-US" dirty="0"/>
          </a:p>
          <a:p>
            <a:pPr lvl="2"/>
            <a:r>
              <a:rPr lang="en-US" dirty="0" smtClean="0"/>
              <a:t>Decreased efficiency</a:t>
            </a:r>
          </a:p>
          <a:p>
            <a:pPr marL="914400" lvl="2" indent="0">
              <a:buNone/>
            </a:pPr>
            <a:r>
              <a:rPr lang="en-US" dirty="0" smtClean="0"/>
              <a:t>   </a:t>
            </a:r>
          </a:p>
          <a:p>
            <a:pPr marL="914400" lvl="2" indent="0">
              <a:buNone/>
            </a:pPr>
            <a:r>
              <a:rPr lang="en-US" dirty="0" err="1" smtClean="0"/>
              <a:t>Eg</a:t>
            </a:r>
            <a:r>
              <a:rPr lang="en-US" dirty="0" smtClean="0"/>
              <a:t>: For I/O operation </a:t>
            </a:r>
          </a:p>
          <a:p>
            <a:pPr marL="914400" lvl="2" indent="0">
              <a:buNone/>
            </a:pPr>
            <a:r>
              <a:rPr lang="en-US" dirty="0" smtClean="0"/>
              <a:t>system call to I/O layer – call to memory management layer – call to CPU scheduling layer – access of hardware</a:t>
            </a:r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Functionality </a:t>
            </a:r>
            <a:r>
              <a:rPr lang="en-US" dirty="0"/>
              <a:t>of each layer has to be defined – careful planning is required</a:t>
            </a:r>
          </a:p>
          <a:p>
            <a:pPr marL="914400" lvl="2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028062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Examples of layered OS</a:t>
            </a:r>
          </a:p>
          <a:p>
            <a:pPr lvl="2"/>
            <a:r>
              <a:rPr lang="en-US" dirty="0" smtClean="0"/>
              <a:t>Earlier versions of Windows NT</a:t>
            </a:r>
          </a:p>
          <a:p>
            <a:pPr lvl="2"/>
            <a:r>
              <a:rPr lang="en-US" dirty="0" smtClean="0"/>
              <a:t>OS/2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83295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Microkernels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Reduces kernel size</a:t>
            </a:r>
          </a:p>
          <a:p>
            <a:r>
              <a:rPr lang="en-US" dirty="0" smtClean="0"/>
              <a:t>As little as possible in kernel mode</a:t>
            </a:r>
          </a:p>
          <a:p>
            <a:r>
              <a:rPr lang="en-US" dirty="0" smtClean="0"/>
              <a:t>Reduces fatal system crashes</a:t>
            </a:r>
          </a:p>
          <a:p>
            <a:r>
              <a:rPr lang="en-US" dirty="0" smtClean="0"/>
              <a:t>Achieves high reliability</a:t>
            </a:r>
          </a:p>
          <a:p>
            <a:r>
              <a:rPr lang="en-US" dirty="0" smtClean="0"/>
              <a:t>OS split into small, well defined modules</a:t>
            </a:r>
          </a:p>
          <a:p>
            <a:r>
              <a:rPr lang="en-US" dirty="0" smtClean="0"/>
              <a:t>Microkernel – runs in kernel mode, every thing else in user mode</a:t>
            </a:r>
          </a:p>
          <a:p>
            <a:r>
              <a:rPr lang="en-US" dirty="0" smtClean="0"/>
              <a:t>Communication takes place between user modules using message passing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90987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Examples of Microkernel OS</a:t>
            </a:r>
          </a:p>
          <a:p>
            <a:pPr lvl="2"/>
            <a:r>
              <a:rPr lang="en-US" dirty="0" smtClean="0"/>
              <a:t>Symbian</a:t>
            </a:r>
          </a:p>
          <a:p>
            <a:pPr lvl="2"/>
            <a:r>
              <a:rPr lang="en-US" dirty="0" smtClean="0"/>
              <a:t>QNX (RTOS)</a:t>
            </a:r>
          </a:p>
          <a:p>
            <a:pPr lvl="2"/>
            <a:r>
              <a:rPr lang="en-US" dirty="0" smtClean="0"/>
              <a:t>MINIX3</a:t>
            </a:r>
          </a:p>
          <a:p>
            <a:pPr lvl="2"/>
            <a:r>
              <a:rPr lang="en-US" dirty="0" smtClean="0"/>
              <a:t>Pike OS</a:t>
            </a:r>
          </a:p>
          <a:p>
            <a:pPr lvl="2"/>
            <a:r>
              <a:rPr lang="en-US" dirty="0" smtClean="0"/>
              <a:t>Initial release of Windows NT (Layered microkernel OS)</a:t>
            </a:r>
          </a:p>
        </p:txBody>
      </p:sp>
    </p:spTree>
    <p:extLst>
      <p:ext uri="{BB962C8B-B14F-4D97-AF65-F5344CB8AC3E}">
        <p14:creationId xmlns:p14="http://schemas.microsoft.com/office/powerpoint/2010/main" val="3807842949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Simplified architecture of MINIX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800" dirty="0" smtClean="0"/>
              <a:t>Sys – Kernel call handler</a:t>
            </a:r>
          </a:p>
          <a:p>
            <a:pPr marL="0" indent="0">
              <a:buNone/>
            </a:pPr>
            <a:r>
              <a:rPr lang="en-US" sz="2800" dirty="0" smtClean="0"/>
              <a:t>FS – File server</a:t>
            </a:r>
          </a:p>
          <a:p>
            <a:pPr marL="0" indent="0">
              <a:buNone/>
            </a:pPr>
            <a:r>
              <a:rPr lang="en-US" sz="2800" dirty="0" err="1" smtClean="0"/>
              <a:t>Reinc</a:t>
            </a:r>
            <a:r>
              <a:rPr lang="en-US" sz="2800" dirty="0" smtClean="0"/>
              <a:t>. – Reincarnation server</a:t>
            </a:r>
            <a:endParaRPr lang="en-US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88" y="1476375"/>
            <a:ext cx="7362825" cy="347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3966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</a:p>
          <a:p>
            <a:pPr lvl="2"/>
            <a:r>
              <a:rPr lang="en-US" dirty="0" smtClean="0"/>
              <a:t>Easier to extend a microkernel</a:t>
            </a:r>
          </a:p>
          <a:p>
            <a:pPr lvl="2"/>
            <a:r>
              <a:rPr lang="en-US" dirty="0" smtClean="0"/>
              <a:t>New services can be added to user space, and hence does not require modification of kernel</a:t>
            </a:r>
          </a:p>
          <a:p>
            <a:pPr lvl="2"/>
            <a:r>
              <a:rPr lang="en-US" dirty="0" smtClean="0"/>
              <a:t>Easier to port from one hardware design to another</a:t>
            </a:r>
          </a:p>
          <a:p>
            <a:pPr lvl="2"/>
            <a:r>
              <a:rPr lang="en-US" dirty="0" smtClean="0"/>
              <a:t>More security and reliability </a:t>
            </a:r>
          </a:p>
          <a:p>
            <a:r>
              <a:rPr lang="en-US" dirty="0" smtClean="0"/>
              <a:t>Disadvantages</a:t>
            </a:r>
          </a:p>
          <a:p>
            <a:pPr lvl="2"/>
            <a:r>
              <a:rPr lang="en-US" dirty="0" smtClean="0"/>
              <a:t>Performance overhead of user space to kernel space communication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7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Modes of 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Kernel mode (Supervisor mode)</a:t>
            </a:r>
          </a:p>
          <a:p>
            <a:pPr lvl="2"/>
            <a:r>
              <a:rPr lang="en-US" dirty="0" smtClean="0"/>
              <a:t>Operating system</a:t>
            </a:r>
          </a:p>
          <a:p>
            <a:pPr lvl="2"/>
            <a:r>
              <a:rPr lang="en-US" dirty="0" smtClean="0"/>
              <a:t>Complete access to all hardware</a:t>
            </a:r>
          </a:p>
          <a:p>
            <a:pPr lvl="2"/>
            <a:r>
              <a:rPr lang="en-US" dirty="0" smtClean="0"/>
              <a:t>Can execute any instruction, the machine is capable of executing</a:t>
            </a:r>
          </a:p>
          <a:p>
            <a:pPr lvl="2"/>
            <a:r>
              <a:rPr lang="en-US" dirty="0" smtClean="0"/>
              <a:t>Need special privilege to enter into this mode</a:t>
            </a:r>
          </a:p>
          <a:p>
            <a:r>
              <a:rPr lang="en-US" dirty="0" smtClean="0"/>
              <a:t>User mode</a:t>
            </a:r>
          </a:p>
          <a:p>
            <a:pPr lvl="2"/>
            <a:r>
              <a:rPr lang="en-US" dirty="0" smtClean="0"/>
              <a:t>Rest of the software runs in user mode</a:t>
            </a:r>
          </a:p>
          <a:p>
            <a:pPr lvl="2"/>
            <a:r>
              <a:rPr lang="en-US" dirty="0" smtClean="0"/>
              <a:t>Only a subset of machine instructions is available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3927853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Virtual machines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Software implementation of a physical machine</a:t>
            </a:r>
          </a:p>
          <a:p>
            <a:r>
              <a:rPr lang="en-US" dirty="0" smtClean="0"/>
              <a:t>VM abstracts the hardware of a single computer into several different execution environments</a:t>
            </a:r>
          </a:p>
          <a:p>
            <a:r>
              <a:rPr lang="en-US" dirty="0" smtClean="0"/>
              <a:t>An illusion is created such that each execution environment will feel that it is running its own private computer</a:t>
            </a:r>
          </a:p>
          <a:p>
            <a:r>
              <a:rPr lang="en-US" dirty="0" smtClean="0"/>
              <a:t>Each VM can run on any OS that will run directly on the bare hardware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67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CPU scheduling and virtual memory techniques – illusion of own processor and own memory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              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    Non-virtual machine	Virtual machine</a:t>
            </a:r>
            <a:endParaRPr lang="en-US" sz="24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048000"/>
            <a:ext cx="4610100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229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VM/370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Introduced by IBM</a:t>
            </a:r>
          </a:p>
          <a:p>
            <a:r>
              <a:rPr lang="en-US" dirty="0" smtClean="0"/>
              <a:t>Each machine can have distinct OS like</a:t>
            </a:r>
          </a:p>
          <a:p>
            <a:pPr lvl="2"/>
            <a:r>
              <a:rPr lang="en-US" dirty="0" smtClean="0"/>
              <a:t>OS/360</a:t>
            </a:r>
          </a:p>
          <a:p>
            <a:pPr lvl="2"/>
            <a:r>
              <a:rPr lang="en-US" dirty="0" smtClean="0"/>
              <a:t>Batch OS</a:t>
            </a:r>
          </a:p>
          <a:p>
            <a:pPr lvl="2"/>
            <a:r>
              <a:rPr lang="en-US" dirty="0" smtClean="0"/>
              <a:t>Conversational Monitor System (CMS) – for single interactive user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3" y="4438650"/>
            <a:ext cx="745807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885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Virtual </a:t>
            </a:r>
            <a:r>
              <a:rPr lang="en-US" dirty="0"/>
              <a:t>Machine Monitor - software program that enables the creation, management and governance of virtual machines</a:t>
            </a:r>
          </a:p>
          <a:p>
            <a:r>
              <a:rPr lang="en-US" dirty="0" smtClean="0"/>
              <a:t>Hypervisor – same functionality as of virtual machine monitor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4172815"/>
            <a:ext cx="7058025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732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 2 hypervisor – uses a host OS and its file systems to create processes, store files etc.</a:t>
            </a:r>
          </a:p>
          <a:p>
            <a:r>
              <a:rPr lang="en-US" dirty="0" smtClean="0"/>
              <a:t>Type 1 – no host 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055145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Vmware</a:t>
            </a:r>
            <a:r>
              <a:rPr lang="en-US" dirty="0" smtClean="0"/>
              <a:t>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Popular commercial application that abstracts Intel 80X86 hardware into isolated virtual machines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223" y="3095625"/>
            <a:ext cx="4817555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576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Popular Hypervisors</a:t>
            </a:r>
          </a:p>
          <a:p>
            <a:pPr lvl="2"/>
            <a:r>
              <a:rPr lang="en-US" dirty="0" smtClean="0"/>
              <a:t>VMware</a:t>
            </a:r>
          </a:p>
          <a:p>
            <a:pPr lvl="2"/>
            <a:r>
              <a:rPr lang="en-US" dirty="0" err="1" smtClean="0"/>
              <a:t>Xen</a:t>
            </a:r>
            <a:r>
              <a:rPr lang="en-US" dirty="0" smtClean="0"/>
              <a:t> (Cambridge University)</a:t>
            </a:r>
          </a:p>
          <a:p>
            <a:pPr lvl="2"/>
            <a:r>
              <a:rPr lang="en-US" dirty="0" err="1" smtClean="0"/>
              <a:t>VirtualBox</a:t>
            </a:r>
            <a:r>
              <a:rPr lang="en-US" dirty="0"/>
              <a:t> </a:t>
            </a:r>
            <a:r>
              <a:rPr lang="en-US" dirty="0" smtClean="0"/>
              <a:t>(by Oracle)</a:t>
            </a:r>
          </a:p>
          <a:p>
            <a:pPr lvl="2"/>
            <a:r>
              <a:rPr lang="en-US" dirty="0" smtClean="0"/>
              <a:t>Hyper-V (by Microsoft)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1361466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Exokernel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Developed by a team at MIT</a:t>
            </a:r>
          </a:p>
          <a:p>
            <a:r>
              <a:rPr lang="en-US" dirty="0" smtClean="0"/>
              <a:t>Each user is given a subset of resources</a:t>
            </a:r>
          </a:p>
          <a:p>
            <a:r>
              <a:rPr lang="en-US" dirty="0" err="1" smtClean="0"/>
              <a:t>Exokernel</a:t>
            </a:r>
            <a:r>
              <a:rPr lang="en-US" dirty="0" smtClean="0"/>
              <a:t> – program running in kernel mode</a:t>
            </a:r>
          </a:p>
          <a:p>
            <a:pPr lvl="2"/>
            <a:r>
              <a:rPr lang="en-US" dirty="0" smtClean="0"/>
              <a:t>Allocates resources to virtual machine/user </a:t>
            </a:r>
          </a:p>
          <a:p>
            <a:pPr lvl="2"/>
            <a:r>
              <a:rPr lang="en-US" dirty="0" smtClean="0"/>
              <a:t>Make sure no machine is accessing somebody else’s resources</a:t>
            </a:r>
          </a:p>
          <a:p>
            <a:pPr lvl="2"/>
            <a:r>
              <a:rPr lang="en-US" dirty="0"/>
              <a:t>Each user level </a:t>
            </a:r>
            <a:r>
              <a:rPr lang="en-US" dirty="0" smtClean="0"/>
              <a:t>can </a:t>
            </a:r>
            <a:r>
              <a:rPr lang="en-US" dirty="0"/>
              <a:t>run its own OS, except that each one is restricted to using only the resources it has </a:t>
            </a:r>
            <a:r>
              <a:rPr lang="en-US" dirty="0" smtClean="0"/>
              <a:t>been </a:t>
            </a:r>
            <a:r>
              <a:rPr lang="en-US" dirty="0"/>
              <a:t>allocated</a:t>
            </a:r>
          </a:p>
          <a:p>
            <a:pPr lvl="2"/>
            <a:r>
              <a:rPr lang="en-US" dirty="0" smtClean="0"/>
              <a:t>Kernel protects hardware resources (CPU, memory, disk, network etc.)</a:t>
            </a:r>
          </a:p>
          <a:p>
            <a:pPr lvl="2"/>
            <a:r>
              <a:rPr lang="en-US" dirty="0" smtClean="0"/>
              <a:t>Application programs manages resources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09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2578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/>
              <a:t>ExOS</a:t>
            </a:r>
            <a:r>
              <a:rPr lang="en-US" dirty="0"/>
              <a:t> </a:t>
            </a:r>
            <a:r>
              <a:rPr lang="en-US" dirty="0" smtClean="0"/>
              <a:t>library - </a:t>
            </a:r>
            <a:r>
              <a:rPr lang="en-US" dirty="0"/>
              <a:t>provides a </a:t>
            </a:r>
            <a:r>
              <a:rPr lang="en-US" dirty="0" smtClean="0"/>
              <a:t>user level implementation </a:t>
            </a:r>
            <a:r>
              <a:rPr lang="en-US" dirty="0"/>
              <a:t>of an UNIX </a:t>
            </a:r>
            <a:r>
              <a:rPr lang="en-US" dirty="0" smtClean="0"/>
              <a:t>OS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700" y="1600200"/>
            <a:ext cx="5676900" cy="324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ounded Rectangular Callout 3"/>
          <p:cNvSpPr/>
          <p:nvPr/>
        </p:nvSpPr>
        <p:spPr>
          <a:xfrm>
            <a:off x="228600" y="2514600"/>
            <a:ext cx="1295400" cy="595745"/>
          </a:xfrm>
          <a:prstGeom prst="wedgeRoundRectCallout">
            <a:avLst>
              <a:gd name="adj1" fmla="val 84556"/>
              <a:gd name="adj2" fmla="val -48599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Library Procedure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8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/>
          <a:lstStyle/>
          <a:p>
            <a:r>
              <a:rPr lang="en-US" dirty="0" err="1" smtClean="0"/>
              <a:t>Eg</a:t>
            </a:r>
            <a:r>
              <a:rPr lang="en-US" dirty="0" smtClean="0"/>
              <a:t>: Instead of having a </a:t>
            </a:r>
            <a:r>
              <a:rPr lang="en-US" b="1" dirty="0" smtClean="0"/>
              <a:t>File System </a:t>
            </a:r>
            <a:r>
              <a:rPr lang="en-US" dirty="0" smtClean="0"/>
              <a:t>in OS, users can have a file system as a library procedure </a:t>
            </a:r>
          </a:p>
          <a:p>
            <a:r>
              <a:rPr lang="en-US" dirty="0" smtClean="0"/>
              <a:t>These library procedures can be linked with any program that needs to use files</a:t>
            </a:r>
          </a:p>
          <a:p>
            <a:r>
              <a:rPr lang="en-US" dirty="0" smtClean="0"/>
              <a:t>Two components</a:t>
            </a:r>
          </a:p>
          <a:p>
            <a:pPr lvl="2"/>
            <a:r>
              <a:rPr lang="en-US" dirty="0" err="1" smtClean="0"/>
              <a:t>Exokernel</a:t>
            </a:r>
            <a:endParaRPr lang="en-US" dirty="0" smtClean="0"/>
          </a:p>
          <a:p>
            <a:pPr lvl="3"/>
            <a:r>
              <a:rPr lang="en-US" dirty="0" smtClean="0"/>
              <a:t>Securely multiplex all available hardware</a:t>
            </a:r>
          </a:p>
          <a:p>
            <a:pPr lvl="3"/>
            <a:r>
              <a:rPr lang="en-US" dirty="0" smtClean="0"/>
              <a:t>Protects hardware resources</a:t>
            </a:r>
          </a:p>
          <a:p>
            <a:pPr lvl="2"/>
            <a:r>
              <a:rPr lang="en-US" dirty="0" smtClean="0"/>
              <a:t>Library operating system (</a:t>
            </a:r>
            <a:r>
              <a:rPr lang="en-US" dirty="0" err="1" smtClean="0"/>
              <a:t>LibOS</a:t>
            </a:r>
            <a:r>
              <a:rPr lang="en-US" dirty="0" smtClean="0"/>
              <a:t>)</a:t>
            </a:r>
          </a:p>
          <a:p>
            <a:pPr lvl="3"/>
            <a:r>
              <a:rPr lang="en-US" dirty="0" smtClean="0"/>
              <a:t>Memory management, Process scheduling, I/O, File system management etc.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81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User mode programs/software – user preference</a:t>
            </a:r>
          </a:p>
          <a:p>
            <a:pPr lvl="2"/>
            <a:r>
              <a:rPr lang="en-US" dirty="0" smtClean="0"/>
              <a:t>Web browser – Mozilla, Firefox, Internet explorer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Kernel mode programs – very limited access</a:t>
            </a:r>
          </a:p>
          <a:p>
            <a:pPr lvl="2"/>
            <a:r>
              <a:rPr lang="en-US" dirty="0" smtClean="0"/>
              <a:t>Clock interrupt handler – cannot be modified by user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04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Exokernel</a:t>
            </a:r>
            <a:r>
              <a:rPr lang="en-US" dirty="0" smtClean="0"/>
              <a:t> 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Offers flexibility to application design – improvement in application performance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31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Hybrid kernel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Combination of monolithic and microkernel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63486"/>
            <a:ext cx="8823614" cy="4442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363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Eg</a:t>
            </a:r>
            <a:r>
              <a:rPr lang="en-US" dirty="0"/>
              <a:t>: Microsoft Windows </a:t>
            </a:r>
            <a:r>
              <a:rPr lang="en-US" dirty="0" smtClean="0"/>
              <a:t>NT, 2000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Advantages</a:t>
            </a:r>
          </a:p>
          <a:p>
            <a:pPr lvl="2"/>
            <a:r>
              <a:rPr lang="en-US" dirty="0" smtClean="0"/>
              <a:t>Performance benefits of monolithic kernel</a:t>
            </a:r>
          </a:p>
          <a:p>
            <a:pPr lvl="3"/>
            <a:r>
              <a:rPr lang="en-US" dirty="0" smtClean="0"/>
              <a:t>Function calls (Monolithic) is faster than Inter Process Communication (Microkernel)</a:t>
            </a:r>
          </a:p>
          <a:p>
            <a:pPr lvl="3"/>
            <a:endParaRPr lang="en-US" dirty="0" smtClean="0"/>
          </a:p>
          <a:p>
            <a:pPr lvl="2"/>
            <a:r>
              <a:rPr lang="en-US" dirty="0" smtClean="0"/>
              <a:t>Stability of microkernel</a:t>
            </a:r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2048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8244</TotalTime>
  <Words>2463</Words>
  <Application>Microsoft Office PowerPoint</Application>
  <PresentationFormat>On-screen Show (4:3)</PresentationFormat>
  <Paragraphs>450</Paragraphs>
  <Slides>92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92</vt:i4>
      </vt:variant>
    </vt:vector>
  </HeadingPairs>
  <TitlesOfParts>
    <vt:vector size="93" baseType="lpstr">
      <vt:lpstr>Office Theme</vt:lpstr>
      <vt:lpstr>Module 1</vt:lpstr>
      <vt:lpstr>Introduction to OS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Modes of operation</vt:lpstr>
      <vt:lpstr>PowerPoint Presentation</vt:lpstr>
      <vt:lpstr>PowerPoint Presentation</vt:lpstr>
      <vt:lpstr>PowerPoint Presentation</vt:lpstr>
      <vt:lpstr>Functions of OS</vt:lpstr>
      <vt:lpstr>OS: Functions</vt:lpstr>
      <vt:lpstr>Example</vt:lpstr>
      <vt:lpstr>PowerPoint Presentation</vt:lpstr>
      <vt:lpstr>PowerPoint Presentation</vt:lpstr>
      <vt:lpstr>As an extended machine</vt:lpstr>
      <vt:lpstr>PowerPoint Presentation</vt:lpstr>
      <vt:lpstr>PowerPoint Presentation</vt:lpstr>
      <vt:lpstr>Summary: As an extended machine</vt:lpstr>
      <vt:lpstr>As a resource manager</vt:lpstr>
      <vt:lpstr>PowerPoint Presentation</vt:lpstr>
      <vt:lpstr>PowerPoint Presentation</vt:lpstr>
      <vt:lpstr>PowerPoint Presentation</vt:lpstr>
      <vt:lpstr>PowerPoint Presentation</vt:lpstr>
      <vt:lpstr>First Generation (1945-55) Vacuum tubes</vt:lpstr>
      <vt:lpstr>PowerPoint Presentation</vt:lpstr>
      <vt:lpstr>2nd Generation (1955-65) Transistors and Batch systems</vt:lpstr>
      <vt:lpstr>Punch Card</vt:lpstr>
      <vt:lpstr>PowerPoint Presentation</vt:lpstr>
      <vt:lpstr>PowerPoint Presentation</vt:lpstr>
      <vt:lpstr>3rd Generation (1965-80) ICs and multiprogramming</vt:lpstr>
      <vt:lpstr>PowerPoint Presentation</vt:lpstr>
      <vt:lpstr>PowerPoint Presentation</vt:lpstr>
      <vt:lpstr>Multiprogramming</vt:lpstr>
      <vt:lpstr>SPOOLING</vt:lpstr>
      <vt:lpstr>Time sharing</vt:lpstr>
      <vt:lpstr>4th Generation (1980-present) Personal computers</vt:lpstr>
      <vt:lpstr>PowerPoint Presentation</vt:lpstr>
      <vt:lpstr>Batch OS</vt:lpstr>
      <vt:lpstr>Memory layout for batch systems</vt:lpstr>
      <vt:lpstr>PowerPoint Presentation</vt:lpstr>
      <vt:lpstr>Multi programming OS</vt:lpstr>
      <vt:lpstr>PowerPoint Presentation</vt:lpstr>
      <vt:lpstr>PowerPoint Presentation</vt:lpstr>
      <vt:lpstr>PowerPoint Presentation</vt:lpstr>
      <vt:lpstr>Multitasking </vt:lpstr>
      <vt:lpstr>PowerPoint Presentation</vt:lpstr>
      <vt:lpstr>Multiprocessing</vt:lpstr>
      <vt:lpstr>Multi user</vt:lpstr>
      <vt:lpstr>Parallel</vt:lpstr>
      <vt:lpstr>PowerPoint Presentation</vt:lpstr>
      <vt:lpstr>Distributed</vt:lpstr>
      <vt:lpstr>PowerPoint Presentation</vt:lpstr>
      <vt:lpstr>PowerPoint Presentation</vt:lpstr>
      <vt:lpstr>Real time OS</vt:lpstr>
      <vt:lpstr>PowerPoint Presentation</vt:lpstr>
      <vt:lpstr>System Calls</vt:lpstr>
      <vt:lpstr>System Calls</vt:lpstr>
      <vt:lpstr>PowerPoint Presentation</vt:lpstr>
      <vt:lpstr>Example</vt:lpstr>
      <vt:lpstr>PowerPoint Presentation</vt:lpstr>
      <vt:lpstr>PowerPoint Presentation</vt:lpstr>
      <vt:lpstr>PowerPoint Presentation</vt:lpstr>
      <vt:lpstr>Various designs</vt:lpstr>
      <vt:lpstr>Monolithic systems</vt:lpstr>
      <vt:lpstr>PowerPoint Presentation</vt:lpstr>
      <vt:lpstr>Basic structure </vt:lpstr>
      <vt:lpstr>Layered systems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Microkernels</vt:lpstr>
      <vt:lpstr>PowerPoint Presentation</vt:lpstr>
      <vt:lpstr>Simplified architecture of MINIX system</vt:lpstr>
      <vt:lpstr>PowerPoint Presentation</vt:lpstr>
      <vt:lpstr>Virtual machines</vt:lpstr>
      <vt:lpstr>PowerPoint Presentation</vt:lpstr>
      <vt:lpstr>Structure of VM/370</vt:lpstr>
      <vt:lpstr>PowerPoint Presentation</vt:lpstr>
      <vt:lpstr>PowerPoint Presentation</vt:lpstr>
      <vt:lpstr>Vmware architecture</vt:lpstr>
      <vt:lpstr>PowerPoint Presentation</vt:lpstr>
      <vt:lpstr>Exokernel</vt:lpstr>
      <vt:lpstr>PowerPoint Presentation</vt:lpstr>
      <vt:lpstr>PowerPoint Presentation</vt:lpstr>
      <vt:lpstr>Exokernel advantages</vt:lpstr>
      <vt:lpstr>Hybrid kernel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1</dc:title>
  <dc:creator>SONY-VAIO</dc:creator>
  <cp:lastModifiedBy>SONY-VAIO</cp:lastModifiedBy>
  <cp:revision>222</cp:revision>
  <cp:lastPrinted>2019-07-04T04:26:09Z</cp:lastPrinted>
  <dcterms:created xsi:type="dcterms:W3CDTF">2006-08-16T00:00:00Z</dcterms:created>
  <dcterms:modified xsi:type="dcterms:W3CDTF">2019-07-04T04:28:15Z</dcterms:modified>
</cp:coreProperties>
</file>