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8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99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06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974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9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124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857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26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7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831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4A1E4-E5AA-4508-A4A4-7B48E72D0C99}" type="datetimeFigureOut">
              <a:rPr lang="en-US" smtClean="0"/>
              <a:t>26-Feb-19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D270D-2D81-4450-B484-05FB98C13B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8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8090" y="2023884"/>
            <a:ext cx="9144000" cy="2387600"/>
          </a:xfrm>
        </p:spPr>
        <p:txBody>
          <a:bodyPr/>
          <a:lstStyle/>
          <a:p>
            <a:r>
              <a:rPr lang="en-US" b="1" dirty="0" smtClean="0"/>
              <a:t>Operator Overloading &amp; Inheritance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718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Inheritance: Extending Classes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smtClean="0"/>
              <a:t>Inheritance</a:t>
            </a:r>
            <a:r>
              <a:rPr lang="en-US" dirty="0" smtClean="0"/>
              <a:t> is one of the core feature of an object-oriented programming language. It allows software developers to derive a new class from the existing class. The </a:t>
            </a:r>
            <a:r>
              <a:rPr lang="en-US" b="1" dirty="0" smtClean="0"/>
              <a:t>derived class </a:t>
            </a:r>
            <a:r>
              <a:rPr lang="en-US" dirty="0" smtClean="0"/>
              <a:t>inherits the features of the </a:t>
            </a:r>
            <a:r>
              <a:rPr lang="en-US" b="1" dirty="0" smtClean="0"/>
              <a:t>base class </a:t>
            </a:r>
            <a:r>
              <a:rPr lang="en-US" dirty="0" smtClean="0"/>
              <a:t>(existing class).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845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Syntax: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class </a:t>
            </a:r>
            <a:r>
              <a:rPr lang="en-US" dirty="0" smtClean="0">
                <a:solidFill>
                  <a:srgbClr val="FF0000"/>
                </a:solidFill>
              </a:rPr>
              <a:t>subclass_name</a:t>
            </a:r>
            <a:r>
              <a:rPr lang="en-US" dirty="0" smtClean="0"/>
              <a:t> :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access_mode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base_class_name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 //body of subclass</a:t>
            </a:r>
          </a:p>
          <a:p>
            <a:pPr marL="0" indent="0">
              <a:buNone/>
            </a:pPr>
            <a:r>
              <a:rPr lang="en-US" dirty="0" smtClean="0"/>
              <a:t>};</a:t>
            </a:r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b="1" dirty="0" smtClean="0"/>
              <a:t> access_mode</a:t>
            </a:r>
            <a:r>
              <a:rPr lang="en-US" b="1" dirty="0"/>
              <a:t> </a:t>
            </a:r>
            <a:r>
              <a:rPr lang="en-US" dirty="0"/>
              <a:t>is the mode in which you want to inherit this sub class for example: public, private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0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Different forms of inheritance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Single Inheritance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Multiple Inheritance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Hierarchical Inheritance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Multilevel Inheritance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Hybrid Inheritance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70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Single Inheritance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7285" y="1690688"/>
            <a:ext cx="7946263" cy="4079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3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Multiple Inheritance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1831" y="1690688"/>
            <a:ext cx="8937938" cy="414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84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Hierarchical Inheritance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2433" y="1481070"/>
            <a:ext cx="9592613" cy="4868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39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Multilevel Inheritance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6523" y="1558344"/>
            <a:ext cx="9311425" cy="461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0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Hybrid Inheritance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042" y="1558343"/>
            <a:ext cx="8809150" cy="4584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5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Accessibility in Public </a:t>
            </a:r>
            <a:r>
              <a:rPr lang="en-US" b="1" dirty="0" smtClean="0"/>
              <a:t>Inheritance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6261953"/>
              </p:ext>
            </p:extLst>
          </p:nvPr>
        </p:nvGraphicFramePr>
        <p:xfrm>
          <a:off x="838200" y="2034863"/>
          <a:ext cx="10515600" cy="3631840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  <a:gridCol w="2628900"/>
                <a:gridCol w="2628900"/>
              </a:tblGrid>
              <a:tr h="729904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Accessibility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private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protected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public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</a:tr>
              <a:tr h="967312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own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7312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7312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2nd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038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Accessibility in Protected </a:t>
            </a:r>
            <a:r>
              <a:rPr lang="en-US" b="1" dirty="0" smtClean="0"/>
              <a:t>Inheritance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8895599"/>
              </p:ext>
            </p:extLst>
          </p:nvPr>
        </p:nvGraphicFramePr>
        <p:xfrm>
          <a:off x="838200" y="1828800"/>
          <a:ext cx="10515600" cy="4069723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  <a:gridCol w="2628900"/>
                <a:gridCol w="2628900"/>
              </a:tblGrid>
              <a:tr h="743458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Accessibility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private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protected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public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</a:tr>
              <a:tr h="985274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own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55717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  <a:br>
                        <a:rPr lang="en-US">
                          <a:effectLst/>
                        </a:rPr>
                      </a:br>
                      <a:r>
                        <a:rPr lang="en-US">
                          <a:effectLst/>
                        </a:rPr>
                        <a:t>(inherited as protected variables)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85274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2nd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0380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Operator overloading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Operator overloading</a:t>
            </a:r>
            <a:r>
              <a:rPr lang="en-US" dirty="0"/>
              <a:t> is an important concept in C++. It is a type of polymorphism in which </a:t>
            </a:r>
            <a:r>
              <a:rPr lang="en-US" dirty="0" err="1"/>
              <a:t>an</a:t>
            </a:r>
            <a:r>
              <a:rPr lang="en-US" b="1" dirty="0" err="1"/>
              <a:t>operator</a:t>
            </a:r>
            <a:r>
              <a:rPr lang="en-US" dirty="0"/>
              <a:t> is </a:t>
            </a:r>
            <a:r>
              <a:rPr lang="en-US" b="1" dirty="0"/>
              <a:t>overloaded</a:t>
            </a:r>
            <a:r>
              <a:rPr lang="en-US" dirty="0"/>
              <a:t> to give user defined meaning to it. </a:t>
            </a:r>
            <a:r>
              <a:rPr lang="en-US" b="1" dirty="0"/>
              <a:t>Overloaded operator</a:t>
            </a:r>
            <a:r>
              <a:rPr lang="en-US" dirty="0"/>
              <a:t> is used to perform operation on user-defined data type</a:t>
            </a:r>
            <a:r>
              <a:rPr lang="en-US" dirty="0" smtClean="0"/>
              <a:t>.</a:t>
            </a:r>
            <a:r>
              <a:rPr lang="en-US" b="1" dirty="0"/>
              <a:t> Operator overloading</a:t>
            </a:r>
            <a:r>
              <a:rPr lang="en-US" dirty="0"/>
              <a:t> allows you to redefine the way </a:t>
            </a:r>
            <a:r>
              <a:rPr lang="en-US" b="1" dirty="0"/>
              <a:t>operator</a:t>
            </a:r>
            <a:r>
              <a:rPr lang="en-US" dirty="0"/>
              <a:t> works for user-defined types only (objects, structures). It cannot be used for built-in types (</a:t>
            </a:r>
            <a:r>
              <a:rPr lang="en-US" dirty="0" err="1"/>
              <a:t>int</a:t>
            </a:r>
            <a:r>
              <a:rPr lang="en-US" dirty="0"/>
              <a:t>, float, char etc.). ... You do not </a:t>
            </a:r>
            <a:r>
              <a:rPr lang="en-US" b="1" dirty="0"/>
              <a:t>need</a:t>
            </a:r>
            <a:r>
              <a:rPr lang="en-US" dirty="0"/>
              <a:t> to create an </a:t>
            </a:r>
            <a:r>
              <a:rPr lang="en-US" b="1" dirty="0"/>
              <a:t>operator</a:t>
            </a:r>
            <a:r>
              <a:rPr lang="en-US" dirty="0"/>
              <a:t> function. </a:t>
            </a:r>
            <a:r>
              <a:rPr lang="en-US" b="1" dirty="0"/>
              <a:t>Operator overloading</a:t>
            </a:r>
            <a:r>
              <a:rPr lang="en-US" dirty="0"/>
              <a:t> cannot change the precedence and associatively of </a:t>
            </a:r>
            <a:r>
              <a:rPr lang="en-US" b="1" dirty="0"/>
              <a:t>operators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3549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Accessibility in Private </a:t>
            </a:r>
            <a:r>
              <a:rPr lang="en-US" b="1" dirty="0" smtClean="0"/>
              <a:t>Inheritance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568793"/>
              </p:ext>
            </p:extLst>
          </p:nvPr>
        </p:nvGraphicFramePr>
        <p:xfrm>
          <a:off x="838200" y="1893193"/>
          <a:ext cx="10515600" cy="4043968"/>
        </p:xfrm>
        <a:graphic>
          <a:graphicData uri="http://schemas.openxmlformats.org/drawingml/2006/table">
            <a:tbl>
              <a:tblPr/>
              <a:tblGrid>
                <a:gridCol w="2628900"/>
                <a:gridCol w="2628900"/>
                <a:gridCol w="2628900"/>
                <a:gridCol w="2628900"/>
              </a:tblGrid>
              <a:tr h="738753"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ccessibility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private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protected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>
                          <a:effectLst/>
                        </a:rPr>
                        <a:t>public variables</a:t>
                      </a:r>
                    </a:p>
                  </a:txBody>
                  <a:tcPr marL="95250" marR="76200" marT="142875" marB="133350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C"/>
                    </a:solidFill>
                  </a:tcPr>
                </a:tc>
              </a:tr>
              <a:tr h="979039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own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7137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  <a:br>
                        <a:rPr lang="en-US">
                          <a:effectLst/>
                        </a:rPr>
                      </a:br>
                      <a:r>
                        <a:rPr lang="en-US">
                          <a:effectLst/>
                        </a:rPr>
                        <a:t>(inherited as private variables)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yes</a:t>
                      </a:r>
                      <a:br>
                        <a:rPr lang="en-US">
                          <a:effectLst/>
                        </a:rPr>
                      </a:br>
                      <a:r>
                        <a:rPr lang="en-US">
                          <a:effectLst/>
                        </a:rPr>
                        <a:t>(inherited as private variables)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79039"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Accessible from 2nd derived class?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no</a:t>
                      </a:r>
                    </a:p>
                  </a:txBody>
                  <a:tcPr marL="95250" marR="76200" marT="95250" marB="85725" anchor="ctr">
                    <a:lnL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34735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Function </a:t>
            </a:r>
            <a:r>
              <a:rPr lang="en-US" b="1" dirty="0" smtClean="0"/>
              <a:t>Overriding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4485" y="1616008"/>
            <a:ext cx="4181475" cy="45014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5836" y="1593090"/>
            <a:ext cx="462915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662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friend </a:t>
            </a:r>
            <a:r>
              <a:rPr lang="en-US" b="1" dirty="0" smtClean="0"/>
              <a:t>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When a </a:t>
            </a:r>
            <a:r>
              <a:rPr lang="en-US" dirty="0">
                <a:solidFill>
                  <a:srgbClr val="FF0000"/>
                </a:solidFill>
              </a:rPr>
              <a:t>class</a:t>
            </a:r>
            <a:r>
              <a:rPr lang="en-US" dirty="0"/>
              <a:t> is made a </a:t>
            </a:r>
            <a:r>
              <a:rPr lang="en-US" dirty="0">
                <a:solidFill>
                  <a:srgbClr val="FF0000"/>
                </a:solidFill>
              </a:rPr>
              <a:t>friend class</a:t>
            </a:r>
            <a:r>
              <a:rPr lang="en-US" dirty="0"/>
              <a:t>, all the </a:t>
            </a:r>
            <a:r>
              <a:rPr lang="en-US" dirty="0">
                <a:solidFill>
                  <a:srgbClr val="FF0000"/>
                </a:solidFill>
              </a:rPr>
              <a:t>member functions </a:t>
            </a:r>
            <a:r>
              <a:rPr lang="en-US" dirty="0"/>
              <a:t>of that class becomes </a:t>
            </a:r>
            <a:r>
              <a:rPr lang="en-US" dirty="0">
                <a:solidFill>
                  <a:srgbClr val="FF0000"/>
                </a:solidFill>
              </a:rPr>
              <a:t>friend functions</a:t>
            </a:r>
            <a:r>
              <a:rPr lang="en-US" dirty="0"/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 smtClean="0"/>
              <a:t>In </a:t>
            </a:r>
            <a:r>
              <a:rPr lang="en-US" dirty="0"/>
              <a:t>this program, all </a:t>
            </a:r>
            <a:r>
              <a:rPr lang="en-US" dirty="0">
                <a:solidFill>
                  <a:srgbClr val="FF0000"/>
                </a:solidFill>
              </a:rPr>
              <a:t>member functions </a:t>
            </a:r>
            <a:r>
              <a:rPr lang="en-US" dirty="0"/>
              <a:t>of </a:t>
            </a:r>
            <a:r>
              <a:rPr lang="en-US" dirty="0">
                <a:solidFill>
                  <a:srgbClr val="FF0000"/>
                </a:solidFill>
              </a:rPr>
              <a:t>class B</a:t>
            </a:r>
            <a:r>
              <a:rPr lang="en-US" dirty="0"/>
              <a:t> will be </a:t>
            </a:r>
            <a:r>
              <a:rPr lang="en-US" dirty="0">
                <a:solidFill>
                  <a:srgbClr val="FF0000"/>
                </a:solidFill>
              </a:rPr>
              <a:t>friend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functions</a:t>
            </a:r>
            <a:r>
              <a:rPr lang="en-US" dirty="0"/>
              <a:t> of </a:t>
            </a:r>
            <a:r>
              <a:rPr lang="en-US" dirty="0">
                <a:solidFill>
                  <a:srgbClr val="FF0000"/>
                </a:solidFill>
              </a:rPr>
              <a:t>class A</a:t>
            </a:r>
            <a:r>
              <a:rPr lang="en-US" dirty="0"/>
              <a:t>. Thus, any member function of class B can access the private and protected data of class A. But, member functions of class A cannot access the data of class B.</a:t>
            </a:r>
          </a:p>
        </p:txBody>
      </p:sp>
    </p:spTree>
    <p:extLst>
      <p:ext uri="{BB962C8B-B14F-4D97-AF65-F5344CB8AC3E}">
        <p14:creationId xmlns:p14="http://schemas.microsoft.com/office/powerpoint/2010/main" val="39337606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Contd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class B</a:t>
            </a:r>
            <a:r>
              <a:rPr lang="en-US" dirty="0" smtClean="0"/>
              <a:t>; // forward declaration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class A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// class B is a friend class of class A</a:t>
            </a:r>
          </a:p>
          <a:p>
            <a:pPr marL="0" indent="0">
              <a:buNone/>
            </a:pPr>
            <a:r>
              <a:rPr lang="en-US" dirty="0"/>
              <a:t>   friend class B;</a:t>
            </a:r>
          </a:p>
          <a:p>
            <a:pPr marL="0" indent="0">
              <a:buNone/>
            </a:pPr>
            <a:r>
              <a:rPr lang="en-US" dirty="0"/>
              <a:t>   ... .. ...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class B</a:t>
            </a:r>
          </a:p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/>
              <a:t>   ... .. ...</a:t>
            </a:r>
          </a:p>
          <a:p>
            <a:pPr marL="0" indent="0">
              <a:buNone/>
            </a:pPr>
            <a:r>
              <a:rPr lang="en-US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33983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Virtual Base Classes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Virtual base classes</a:t>
            </a:r>
            <a:r>
              <a:rPr lang="en-US" dirty="0"/>
              <a:t> (</a:t>
            </a:r>
            <a:r>
              <a:rPr lang="en-US" b="1" dirty="0"/>
              <a:t>C++</a:t>
            </a:r>
            <a:r>
              <a:rPr lang="en-US" dirty="0"/>
              <a:t> only) Suppose you have two derived </a:t>
            </a:r>
            <a:r>
              <a:rPr lang="en-US" b="1" dirty="0"/>
              <a:t>classes</a:t>
            </a:r>
            <a:r>
              <a:rPr lang="en-US" dirty="0"/>
              <a:t> B and C that have a common </a:t>
            </a:r>
            <a:r>
              <a:rPr lang="en-US" b="1" dirty="0"/>
              <a:t>base class</a:t>
            </a:r>
            <a:r>
              <a:rPr lang="en-US" dirty="0"/>
              <a:t> A , and you also have another </a:t>
            </a:r>
            <a:r>
              <a:rPr lang="en-US" b="1" dirty="0"/>
              <a:t>class</a:t>
            </a:r>
            <a:r>
              <a:rPr lang="en-US" dirty="0"/>
              <a:t> D that inherits from B and C . You can declare the </a:t>
            </a:r>
            <a:r>
              <a:rPr lang="en-US" b="1" dirty="0"/>
              <a:t>base class</a:t>
            </a:r>
            <a:r>
              <a:rPr lang="en-US" dirty="0"/>
              <a:t> A as </a:t>
            </a:r>
            <a:r>
              <a:rPr lang="en-US" b="1" dirty="0"/>
              <a:t>virtual</a:t>
            </a:r>
            <a:r>
              <a:rPr lang="en-US" dirty="0"/>
              <a:t> to ensure that B and C share the same </a:t>
            </a:r>
            <a:r>
              <a:rPr lang="en-US" dirty="0" err="1"/>
              <a:t>subobject</a:t>
            </a:r>
            <a:r>
              <a:rPr lang="en-US" dirty="0"/>
              <a:t> of A 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3710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Virtual Base Classes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0016" y="1867437"/>
            <a:ext cx="4945487" cy="4250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573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Abstract </a:t>
            </a:r>
            <a:r>
              <a:rPr lang="en-US" b="1" dirty="0" smtClean="0"/>
              <a:t>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In C++, pure virtual function are used to specify the pure interfaces of </a:t>
            </a:r>
            <a:r>
              <a:rPr lang="en-US" b="1" dirty="0"/>
              <a:t>abstract classes</a:t>
            </a:r>
            <a:r>
              <a:rPr lang="en-US" dirty="0"/>
              <a:t>. An </a:t>
            </a:r>
            <a:r>
              <a:rPr lang="en-US" b="1" dirty="0"/>
              <a:t>abstract class in C++</a:t>
            </a:r>
            <a:r>
              <a:rPr lang="en-US" dirty="0"/>
              <a:t> must have at least one pure virtual function. We cannot create objects of abstract classes. A pure </a:t>
            </a:r>
            <a:r>
              <a:rPr lang="en-US" b="1" dirty="0"/>
              <a:t>virtual</a:t>
            </a:r>
            <a:r>
              <a:rPr lang="en-US" dirty="0"/>
              <a:t> function (or abstract function) in C++ is a </a:t>
            </a:r>
            <a:r>
              <a:rPr lang="en-US" b="1" dirty="0"/>
              <a:t>virtual</a:t>
            </a:r>
            <a:r>
              <a:rPr lang="en-US" dirty="0"/>
              <a:t> function for which we don't have implementation, </a:t>
            </a:r>
            <a:r>
              <a:rPr lang="en-US" dirty="0" smtClean="0"/>
              <a:t>we </a:t>
            </a:r>
            <a:r>
              <a:rPr lang="en-US" b="1" dirty="0" smtClean="0"/>
              <a:t>only</a:t>
            </a:r>
            <a:r>
              <a:rPr lang="en-US" dirty="0"/>
              <a:t> declare it. A pure </a:t>
            </a:r>
            <a:r>
              <a:rPr lang="en-US" b="1" dirty="0"/>
              <a:t>virtual</a:t>
            </a:r>
            <a:r>
              <a:rPr lang="en-US" dirty="0"/>
              <a:t> function is declared by </a:t>
            </a:r>
            <a:r>
              <a:rPr lang="en-US" b="1" dirty="0"/>
              <a:t>assigning</a:t>
            </a:r>
            <a:r>
              <a:rPr lang="en-US" dirty="0"/>
              <a:t> 0 in declaration.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567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Constructors in Derived Class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Base </a:t>
            </a:r>
            <a:r>
              <a:rPr lang="en-US" b="1" dirty="0"/>
              <a:t>class constructors</a:t>
            </a:r>
            <a:r>
              <a:rPr lang="en-US" dirty="0"/>
              <a:t> are always called in </a:t>
            </a:r>
            <a:r>
              <a:rPr lang="en-US" dirty="0" smtClean="0"/>
              <a:t>the </a:t>
            </a:r>
            <a:r>
              <a:rPr lang="en-US" b="1" dirty="0" smtClean="0"/>
              <a:t>derived </a:t>
            </a:r>
            <a:r>
              <a:rPr lang="en-US" b="1" dirty="0"/>
              <a:t>class constructors</a:t>
            </a:r>
            <a:r>
              <a:rPr lang="en-US" dirty="0"/>
              <a:t>. Whenever you </a:t>
            </a:r>
            <a:r>
              <a:rPr lang="en-US" dirty="0" smtClean="0"/>
              <a:t>create </a:t>
            </a:r>
            <a:r>
              <a:rPr lang="en-US" b="1" dirty="0" smtClean="0"/>
              <a:t>derived </a:t>
            </a:r>
            <a:r>
              <a:rPr lang="en-US" b="1" dirty="0"/>
              <a:t>class</a:t>
            </a:r>
            <a:r>
              <a:rPr lang="en-US" dirty="0"/>
              <a:t> object, first the base </a:t>
            </a:r>
            <a:r>
              <a:rPr lang="en-US" b="1" dirty="0"/>
              <a:t>class</a:t>
            </a:r>
            <a:r>
              <a:rPr lang="en-US" dirty="0"/>
              <a:t> </a:t>
            </a:r>
            <a:r>
              <a:rPr lang="en-US" dirty="0" smtClean="0"/>
              <a:t>default </a:t>
            </a:r>
            <a:r>
              <a:rPr lang="en-US" b="1" dirty="0" smtClean="0"/>
              <a:t>constructor</a:t>
            </a:r>
            <a:r>
              <a:rPr lang="en-US" dirty="0"/>
              <a:t> is executed and then the </a:t>
            </a:r>
            <a:r>
              <a:rPr lang="en-US" b="1" dirty="0"/>
              <a:t>derived class's constructor</a:t>
            </a:r>
            <a:r>
              <a:rPr lang="en-US" dirty="0"/>
              <a:t> finishes </a:t>
            </a:r>
            <a:r>
              <a:rPr lang="en-US" dirty="0" smtClean="0"/>
              <a:t>execution.</a:t>
            </a:r>
            <a:r>
              <a:rPr lang="en-US" dirty="0"/>
              <a:t> </a:t>
            </a:r>
            <a:r>
              <a:rPr lang="en-US" dirty="0" smtClean="0"/>
              <a:t>When </a:t>
            </a:r>
            <a:r>
              <a:rPr lang="en-US" dirty="0"/>
              <a:t>a </a:t>
            </a:r>
            <a:r>
              <a:rPr lang="en-US" b="1" dirty="0"/>
              <a:t>derived class object is created</a:t>
            </a:r>
            <a:r>
              <a:rPr lang="en-US" dirty="0"/>
              <a:t> using </a:t>
            </a:r>
            <a:r>
              <a:rPr lang="en-US" b="1" dirty="0"/>
              <a:t>constructors</a:t>
            </a:r>
            <a:r>
              <a:rPr lang="en-US" dirty="0"/>
              <a:t>, it is </a:t>
            </a:r>
            <a:r>
              <a:rPr lang="en-US" b="1" dirty="0"/>
              <a:t>created</a:t>
            </a:r>
            <a:r>
              <a:rPr lang="en-US" dirty="0"/>
              <a:t> in the following </a:t>
            </a:r>
            <a:r>
              <a:rPr lang="en-US" b="1" dirty="0"/>
              <a:t>order</a:t>
            </a:r>
            <a:r>
              <a:rPr lang="en-US" dirty="0"/>
              <a:t>: Virtual </a:t>
            </a:r>
            <a:r>
              <a:rPr lang="en-US" dirty="0" smtClean="0"/>
              <a:t>base </a:t>
            </a:r>
            <a:r>
              <a:rPr lang="en-US" b="1" dirty="0" smtClean="0"/>
              <a:t>classes</a:t>
            </a:r>
            <a:r>
              <a:rPr lang="en-US" dirty="0"/>
              <a:t> are initialized, in the </a:t>
            </a:r>
            <a:r>
              <a:rPr lang="en-US" b="1" dirty="0"/>
              <a:t>order</a:t>
            </a:r>
            <a:r>
              <a:rPr lang="en-US" dirty="0"/>
              <a:t> they appear in the base list.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7356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Nesting of Classes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A nested class is declared within the scope of another class. The name of a nested class is local to its enclosing class</a:t>
            </a:r>
            <a:r>
              <a:rPr lang="en-US" dirty="0" smtClean="0"/>
              <a:t>. </a:t>
            </a:r>
            <a:r>
              <a:rPr lang="en-US" dirty="0"/>
              <a:t>You can define member functions and static data members of a nested class in namespace scope</a:t>
            </a:r>
          </a:p>
        </p:txBody>
      </p:sp>
    </p:spTree>
    <p:extLst>
      <p:ext uri="{BB962C8B-B14F-4D97-AF65-F5344CB8AC3E}">
        <p14:creationId xmlns:p14="http://schemas.microsoft.com/office/powerpoint/2010/main" val="429104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Syntax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22744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dirty="0" err="1" smtClean="0"/>
              <a:t>return_type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operator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accent1"/>
                </a:solidFill>
              </a:rPr>
              <a:t>operator_symbol</a:t>
            </a:r>
            <a:r>
              <a:rPr lang="en-US" dirty="0" smtClean="0"/>
              <a:t> (</a:t>
            </a:r>
            <a:r>
              <a:rPr lang="en-US" dirty="0" err="1" smtClean="0">
                <a:solidFill>
                  <a:srgbClr val="FFC000"/>
                </a:solidFill>
              </a:rPr>
              <a:t>argument_list</a:t>
            </a:r>
            <a:r>
              <a:rPr lang="en-US" dirty="0" smtClean="0"/>
              <a:t>) </a:t>
            </a:r>
          </a:p>
          <a:p>
            <a:pPr marL="0" lvl="0" indent="0">
              <a:buNone/>
            </a:pPr>
            <a:r>
              <a:rPr lang="en-US" dirty="0" smtClean="0"/>
              <a:t>{</a:t>
            </a:r>
          </a:p>
          <a:p>
            <a:pPr marL="0" lvl="0" indent="0">
              <a:buNone/>
            </a:pPr>
            <a:r>
              <a:rPr lang="en-US" dirty="0" smtClean="0"/>
              <a:t> //body of function </a:t>
            </a:r>
          </a:p>
          <a:p>
            <a:pPr marL="0" lvl="0" indent="0">
              <a:buNone/>
            </a:pPr>
            <a:r>
              <a:rPr lang="en-US" dirty="0" smtClean="0"/>
              <a:t>}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Eg</a:t>
            </a:r>
            <a:r>
              <a:rPr lang="en-US" dirty="0" smtClean="0"/>
              <a:t>. complex operator+(complex </a:t>
            </a:r>
            <a:r>
              <a:rPr lang="en-US" dirty="0" err="1" smtClean="0"/>
              <a:t>obj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void operator ++()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43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Operator overloading[</a:t>
            </a:r>
            <a:r>
              <a:rPr lang="en-US" dirty="0" err="1" smtClean="0"/>
              <a:t>Contd</a:t>
            </a:r>
            <a:r>
              <a:rPr lang="en-US" dirty="0" smtClean="0"/>
              <a:t>….]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To extend the meaning of an operator, an operator function is defined with a keyword </a:t>
            </a:r>
            <a:r>
              <a:rPr lang="en-US" dirty="0" smtClean="0">
                <a:solidFill>
                  <a:srgbClr val="FF0000"/>
                </a:solidFill>
              </a:rPr>
              <a:t>operator</a:t>
            </a:r>
            <a:r>
              <a:rPr lang="en-US" dirty="0" smtClean="0"/>
              <a:t> followed by the </a:t>
            </a:r>
            <a:r>
              <a:rPr lang="en-US" dirty="0" smtClean="0">
                <a:solidFill>
                  <a:srgbClr val="FF0000"/>
                </a:solidFill>
              </a:rPr>
              <a:t>operator symbol</a:t>
            </a:r>
          </a:p>
          <a:p>
            <a:pPr algn="just">
              <a:lnSpc>
                <a:spcPct val="150000"/>
              </a:lnSpc>
            </a:pPr>
            <a:r>
              <a:rPr lang="en-US" dirty="0"/>
              <a:t>Operator overloading in C++ can be achieved in following ways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Operator overloading using member function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Operator overloading using non-member function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/>
              <a:t>Operator overloading using friend </a:t>
            </a:r>
            <a:r>
              <a:rPr lang="en-US" dirty="0" smtClean="0"/>
              <a:t>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08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Following are the operators that cannot be overloaded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pointer to member access operator ( .* )</a:t>
            </a:r>
          </a:p>
          <a:p>
            <a:r>
              <a:rPr lang="en-US" dirty="0"/>
              <a:t>scope resolution operator ( :: )</a:t>
            </a:r>
          </a:p>
          <a:p>
            <a:r>
              <a:rPr lang="en-US" dirty="0"/>
              <a:t>member access operator ( . )</a:t>
            </a:r>
          </a:p>
          <a:p>
            <a:r>
              <a:rPr lang="en-US" dirty="0"/>
              <a:t>condition operator ( ?: )</a:t>
            </a:r>
          </a:p>
          <a:p>
            <a:r>
              <a:rPr lang="en-US" dirty="0"/>
              <a:t>size operator ( </a:t>
            </a:r>
            <a:r>
              <a:rPr lang="en-US" dirty="0" err="1"/>
              <a:t>sizeof</a:t>
            </a:r>
            <a:r>
              <a:rPr lang="en-US" dirty="0"/>
              <a:t> )</a:t>
            </a:r>
          </a:p>
          <a:p>
            <a:r>
              <a:rPr lang="en-US" dirty="0"/>
              <a:t>run-time type information operator ( </a:t>
            </a:r>
            <a:r>
              <a:rPr lang="en-US" dirty="0" err="1"/>
              <a:t>typeid</a:t>
            </a:r>
            <a:r>
              <a:rPr lang="en-US" dirty="0"/>
              <a:t> 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13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Unary Operator </a:t>
            </a:r>
            <a:r>
              <a:rPr lang="en-US" b="1" dirty="0" smtClean="0"/>
              <a:t>Overloading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dirty="0" smtClean="0"/>
              <a:t>As the name suggests, Unary operators operate on single operand or data.</a:t>
            </a:r>
          </a:p>
          <a:p>
            <a:pPr algn="just">
              <a:lnSpc>
                <a:spcPct val="150000"/>
              </a:lnSpc>
            </a:pPr>
            <a:r>
              <a:rPr lang="en-US" dirty="0" smtClean="0"/>
              <a:t>Following are the examples of Unary operators: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Unary minus </a:t>
            </a:r>
            <a:r>
              <a:rPr lang="en-US" dirty="0" smtClean="0">
                <a:solidFill>
                  <a:srgbClr val="FF0000"/>
                </a:solidFill>
              </a:rPr>
              <a:t>( – ) </a:t>
            </a:r>
            <a:r>
              <a:rPr lang="en-US" dirty="0" smtClean="0"/>
              <a:t>operator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Logical not </a:t>
            </a:r>
            <a:r>
              <a:rPr lang="en-US" dirty="0" smtClean="0">
                <a:solidFill>
                  <a:srgbClr val="FF0000"/>
                </a:solidFill>
              </a:rPr>
              <a:t>( ! ) </a:t>
            </a:r>
            <a:r>
              <a:rPr lang="en-US" dirty="0" smtClean="0"/>
              <a:t>operator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Decrement </a:t>
            </a:r>
            <a:r>
              <a:rPr lang="en-US" dirty="0" smtClean="0">
                <a:solidFill>
                  <a:srgbClr val="FF0000"/>
                </a:solidFill>
              </a:rPr>
              <a:t>( — ) </a:t>
            </a:r>
            <a:r>
              <a:rPr lang="en-US" dirty="0" smtClean="0"/>
              <a:t>and Increment </a:t>
            </a:r>
            <a:r>
              <a:rPr lang="en-US" dirty="0" smtClean="0">
                <a:solidFill>
                  <a:srgbClr val="FF0000"/>
                </a:solidFill>
              </a:rPr>
              <a:t>( ++ ) </a:t>
            </a:r>
            <a:r>
              <a:rPr lang="en-US" dirty="0" smtClean="0"/>
              <a:t>operator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64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Binary Operator </a:t>
            </a:r>
            <a:r>
              <a:rPr lang="en-US" b="1" dirty="0" smtClean="0"/>
              <a:t>Overloading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dirty="0"/>
              <a:t>As the name suggests, those operators which operate on two operands or data are called binary </a:t>
            </a:r>
            <a:r>
              <a:rPr lang="en-US" dirty="0" smtClean="0"/>
              <a:t>operators.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7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Overloading Binary Operators Using Friends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 smtClean="0"/>
              <a:t>Friend functions </a:t>
            </a:r>
            <a:r>
              <a:rPr lang="en-US" dirty="0" smtClean="0"/>
              <a:t>may be used in place of </a:t>
            </a:r>
            <a:r>
              <a:rPr lang="en-US" b="1" dirty="0" smtClean="0"/>
              <a:t>member functions </a:t>
            </a:r>
            <a:r>
              <a:rPr lang="en-US" dirty="0" smtClean="0"/>
              <a:t>for overloading a binary operator, the only difference being that a </a:t>
            </a:r>
            <a:r>
              <a:rPr lang="en-US" b="1" dirty="0" smtClean="0"/>
              <a:t>friend function </a:t>
            </a:r>
            <a:r>
              <a:rPr lang="en-US" dirty="0" smtClean="0"/>
              <a:t>requires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arguments to be explicitly passed to it, while a </a:t>
            </a:r>
            <a:r>
              <a:rPr lang="en-US" b="1" dirty="0" smtClean="0"/>
              <a:t>member function </a:t>
            </a:r>
            <a:r>
              <a:rPr lang="en-US" dirty="0" smtClean="0"/>
              <a:t>requires only </a:t>
            </a:r>
            <a:r>
              <a:rPr lang="en-US" dirty="0" smtClean="0">
                <a:solidFill>
                  <a:srgbClr val="FF0000"/>
                </a:solidFill>
              </a:rPr>
              <a:t>one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6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Manipulation of strings using operators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C++ allows us the facility of manipulate strings using the concept of operator overloading.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For example we can overload </a:t>
            </a:r>
            <a:r>
              <a:rPr lang="en-US" dirty="0" smtClean="0">
                <a:solidFill>
                  <a:srgbClr val="FF0000"/>
                </a:solidFill>
              </a:rPr>
              <a:t>+ </a:t>
            </a:r>
            <a:r>
              <a:rPr lang="en-US" dirty="0" smtClean="0"/>
              <a:t>operator to </a:t>
            </a:r>
            <a:r>
              <a:rPr lang="en-US" dirty="0" err="1" smtClean="0"/>
              <a:t>concate</a:t>
            </a:r>
            <a:r>
              <a:rPr lang="en-US" dirty="0" smtClean="0"/>
              <a:t> two strings. We can overload </a:t>
            </a:r>
            <a:r>
              <a:rPr lang="en-US" dirty="0" smtClean="0">
                <a:solidFill>
                  <a:srgbClr val="FF0000"/>
                </a:solidFill>
              </a:rPr>
              <a:t>==</a:t>
            </a:r>
            <a:r>
              <a:rPr lang="en-US" dirty="0" smtClean="0"/>
              <a:t> operator to compare two strings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37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3701</TotalTime>
  <Words>669</Words>
  <Application>Microsoft Office PowerPoint</Application>
  <PresentationFormat>Widescreen</PresentationFormat>
  <Paragraphs>134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Office Theme</vt:lpstr>
      <vt:lpstr>Operator Overloading &amp; Inheritance</vt:lpstr>
      <vt:lpstr>Operator overloading</vt:lpstr>
      <vt:lpstr>Syntax</vt:lpstr>
      <vt:lpstr>Operator overloading[Contd….]</vt:lpstr>
      <vt:lpstr>Following are the operators that cannot be overloaded</vt:lpstr>
      <vt:lpstr>Unary Operator Overloading</vt:lpstr>
      <vt:lpstr>Binary Operator Overloading</vt:lpstr>
      <vt:lpstr>Overloading Binary Operators Using Friends</vt:lpstr>
      <vt:lpstr>Manipulation of strings using operators</vt:lpstr>
      <vt:lpstr>Inheritance: Extending Classes</vt:lpstr>
      <vt:lpstr>Syntax:</vt:lpstr>
      <vt:lpstr>Different forms of inheritance</vt:lpstr>
      <vt:lpstr>Single Inheritance</vt:lpstr>
      <vt:lpstr>Multiple Inheritance</vt:lpstr>
      <vt:lpstr>Hierarchical Inheritance</vt:lpstr>
      <vt:lpstr>Multilevel Inheritance</vt:lpstr>
      <vt:lpstr>Hybrid Inheritance</vt:lpstr>
      <vt:lpstr>Accessibility in Public Inheritance</vt:lpstr>
      <vt:lpstr>Accessibility in Protected Inheritance</vt:lpstr>
      <vt:lpstr>Accessibility in Private Inheritance</vt:lpstr>
      <vt:lpstr>Function Overriding</vt:lpstr>
      <vt:lpstr>friend Class</vt:lpstr>
      <vt:lpstr>Contd…</vt:lpstr>
      <vt:lpstr>Virtual Base Classes</vt:lpstr>
      <vt:lpstr>Virtual Base Classes</vt:lpstr>
      <vt:lpstr>Abstract Class</vt:lpstr>
      <vt:lpstr>Constructors in Derived Class</vt:lpstr>
      <vt:lpstr>Nesting of Classes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Operator Overloading &amp; Inheritance</dc:title>
  <dc:creator>Arun</dc:creator>
  <cp:lastModifiedBy>Arun</cp:lastModifiedBy>
  <cp:revision>30</cp:revision>
  <dcterms:created xsi:type="dcterms:W3CDTF">2019-02-20T03:36:24Z</dcterms:created>
  <dcterms:modified xsi:type="dcterms:W3CDTF">2019-02-27T16:28:15Z</dcterms:modified>
</cp:coreProperties>
</file>