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63" r:id="rId6"/>
    <p:sldId id="264" r:id="rId7"/>
    <p:sldId id="260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59" r:id="rId17"/>
    <p:sldId id="274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4D916-0C89-4320-B61E-04BF30BF5794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BEDD5-94BF-4CE3-8833-76A561A27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48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35311D3-DACE-4BD4-9F66-1CCE50F2F8A3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56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5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7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4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7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6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1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7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0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83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00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D5E3F-4FF0-44D1-9A7B-A8A63684B686}" type="datetimeFigureOut">
              <a:rPr lang="en-US" smtClean="0"/>
              <a:t>06-Feb-19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47E4E-A68E-4526-BA9F-ED69DA174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5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Classes and Objects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00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Nesting </a:t>
            </a:r>
            <a:r>
              <a:rPr lang="en-US" b="1" dirty="0"/>
              <a:t>of member </a:t>
            </a:r>
            <a:r>
              <a:rPr lang="en-US" b="1" dirty="0" smtClean="0"/>
              <a:t>functions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 </a:t>
            </a:r>
            <a:r>
              <a:rPr lang="en-US" dirty="0"/>
              <a:t>A </a:t>
            </a:r>
            <a:r>
              <a:rPr lang="en-US" b="1" dirty="0"/>
              <a:t>member function</a:t>
            </a:r>
            <a:r>
              <a:rPr lang="en-US" dirty="0"/>
              <a:t> of a class can call any </a:t>
            </a:r>
            <a:r>
              <a:rPr lang="en-US" dirty="0" smtClean="0"/>
              <a:t>other </a:t>
            </a:r>
            <a:r>
              <a:rPr lang="en-US" b="1" dirty="0" smtClean="0"/>
              <a:t>member </a:t>
            </a:r>
            <a:r>
              <a:rPr lang="en-US" b="1" dirty="0"/>
              <a:t>function</a:t>
            </a:r>
            <a:r>
              <a:rPr lang="en-US" dirty="0"/>
              <a:t> of its own class irrespective of its privilege. This is known </a:t>
            </a:r>
            <a:r>
              <a:rPr lang="en-US" dirty="0" smtClean="0"/>
              <a:t>as </a:t>
            </a:r>
            <a:r>
              <a:rPr lang="en-US" b="1" dirty="0" smtClean="0"/>
              <a:t>nesting </a:t>
            </a:r>
            <a:r>
              <a:rPr lang="en-US" b="1" dirty="0"/>
              <a:t>of member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27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Private member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A function declared inside the class's private section is known as </a:t>
            </a:r>
            <a:r>
              <a:rPr lang="en-US" b="1" dirty="0"/>
              <a:t>"private member function"</a:t>
            </a:r>
            <a:r>
              <a:rPr lang="en-US" dirty="0"/>
              <a:t>. A </a:t>
            </a:r>
            <a:r>
              <a:rPr lang="en-US" b="1" dirty="0"/>
              <a:t>private member function</a:t>
            </a:r>
            <a:r>
              <a:rPr lang="en-US" dirty="0"/>
              <a:t> is accessible through the only public member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9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Memory allocation of objects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The memory space for objects is allocated when they are declared and not when the class is specified, this statement is partly true.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Member functions are created and placed in memory space only once when they are specified as a part of class specification.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Only space for data members are allocated </a:t>
            </a:r>
            <a:r>
              <a:rPr lang="en-US" dirty="0" err="1" smtClean="0"/>
              <a:t>seperately</a:t>
            </a:r>
            <a:r>
              <a:rPr lang="en-US" dirty="0"/>
              <a:t> </a:t>
            </a:r>
            <a:r>
              <a:rPr lang="en-US" dirty="0" smtClean="0"/>
              <a:t>for each object.</a:t>
            </a:r>
          </a:p>
        </p:txBody>
      </p:sp>
    </p:spTree>
    <p:extLst>
      <p:ext uri="{BB962C8B-B14F-4D97-AF65-F5344CB8AC3E}">
        <p14:creationId xmlns:p14="http://schemas.microsoft.com/office/powerpoint/2010/main" val="2457214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Static Data Members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1237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b="1" dirty="0"/>
              <a:t>Static</a:t>
            </a:r>
            <a:r>
              <a:rPr lang="en-US" dirty="0"/>
              <a:t> is a keyword in </a:t>
            </a:r>
            <a:r>
              <a:rPr lang="en-US" b="1" dirty="0"/>
              <a:t>C++</a:t>
            </a:r>
            <a:r>
              <a:rPr lang="en-US" dirty="0"/>
              <a:t> used to give special characteristics to an element. </a:t>
            </a:r>
            <a:r>
              <a:rPr lang="en-US" b="1" dirty="0" err="1"/>
              <a:t>Static</a:t>
            </a:r>
            <a:r>
              <a:rPr lang="en-US" dirty="0" err="1"/>
              <a:t>elements</a:t>
            </a:r>
            <a:r>
              <a:rPr lang="en-US" dirty="0"/>
              <a:t> are allocated storage only once in a program lifetime in </a:t>
            </a:r>
            <a:r>
              <a:rPr lang="en-US" b="1" dirty="0"/>
              <a:t>static</a:t>
            </a:r>
            <a:r>
              <a:rPr lang="en-US" dirty="0"/>
              <a:t> storage area. And they have a scope till the program lifetime. </a:t>
            </a:r>
            <a:r>
              <a:rPr lang="en-US" b="1" dirty="0"/>
              <a:t>Static</a:t>
            </a:r>
            <a:r>
              <a:rPr lang="en-US" dirty="0"/>
              <a:t> Keyword can be used with following, </a:t>
            </a:r>
            <a:r>
              <a:rPr lang="en-US" b="1" dirty="0"/>
              <a:t>Static variable</a:t>
            </a:r>
            <a:r>
              <a:rPr lang="en-US" dirty="0"/>
              <a:t> in functions</a:t>
            </a:r>
            <a:r>
              <a:rPr lang="en-US" dirty="0" smtClean="0"/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200" y="4295782"/>
            <a:ext cx="10173237" cy="14393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79331" rIns="0" bIns="179331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Declaration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static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data_type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member_name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Defining the static data member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should be defined outside of the class following this syntax:		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data_type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class_name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::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member_name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=value;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1620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object as function </a:t>
            </a:r>
            <a:r>
              <a:rPr lang="en-US" b="1" dirty="0" smtClean="0"/>
              <a:t>arguments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The objects of a class can be passed as arguments to member functions as well as nonmember functions either by value or by reference. When an object is passed by value, a copy of the actual object is created inside the function. This copy is destroyed when the function terminates.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393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Friendly Functions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A </a:t>
            </a:r>
            <a:r>
              <a:rPr lang="en-US" b="1" dirty="0"/>
              <a:t>friend function</a:t>
            </a:r>
            <a:r>
              <a:rPr lang="en-US" dirty="0"/>
              <a:t> of a class is </a:t>
            </a:r>
            <a:r>
              <a:rPr lang="en-US" b="1" dirty="0"/>
              <a:t>defined</a:t>
            </a:r>
            <a:r>
              <a:rPr lang="en-US" dirty="0"/>
              <a:t> outside that class' scope but it has the right to access all private and protected members of the class. Even though the prototypes for </a:t>
            </a:r>
            <a:r>
              <a:rPr lang="en-US" b="1" dirty="0"/>
              <a:t>friend functions</a:t>
            </a:r>
            <a:r>
              <a:rPr lang="en-US" dirty="0"/>
              <a:t> appear in the class definition, </a:t>
            </a:r>
            <a:r>
              <a:rPr lang="en-US" b="1" dirty="0"/>
              <a:t>friends</a:t>
            </a:r>
            <a:r>
              <a:rPr lang="en-US" dirty="0"/>
              <a:t> are not member </a:t>
            </a:r>
            <a:r>
              <a:rPr lang="en-US" b="1" dirty="0"/>
              <a:t>functions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222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Constructors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Constructor</a:t>
            </a:r>
            <a:r>
              <a:rPr lang="en-US" dirty="0"/>
              <a:t> has same name as the class itself.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Constructors</a:t>
            </a:r>
            <a:r>
              <a:rPr lang="en-US" dirty="0"/>
              <a:t> don't have return type.</a:t>
            </a:r>
          </a:p>
          <a:p>
            <a:pPr>
              <a:lnSpc>
                <a:spcPct val="150000"/>
              </a:lnSpc>
            </a:pPr>
            <a:r>
              <a:rPr lang="en-US" dirty="0"/>
              <a:t>A </a:t>
            </a:r>
            <a:r>
              <a:rPr lang="en-US" b="1" dirty="0"/>
              <a:t>constructor</a:t>
            </a:r>
            <a:r>
              <a:rPr lang="en-US" dirty="0"/>
              <a:t> is automatically called when an object is created.</a:t>
            </a:r>
          </a:p>
          <a:p>
            <a:pPr>
              <a:lnSpc>
                <a:spcPct val="150000"/>
              </a:lnSpc>
            </a:pPr>
            <a:r>
              <a:rPr lang="en-US" dirty="0"/>
              <a:t>If we do not specify a </a:t>
            </a:r>
            <a:r>
              <a:rPr lang="en-US" b="1" dirty="0"/>
              <a:t>constructor</a:t>
            </a:r>
            <a:r>
              <a:rPr lang="en-US" dirty="0"/>
              <a:t>, </a:t>
            </a:r>
            <a:r>
              <a:rPr lang="en-US" b="1" dirty="0"/>
              <a:t>C++</a:t>
            </a:r>
            <a:r>
              <a:rPr lang="en-US" dirty="0"/>
              <a:t> compiler generates a default </a:t>
            </a:r>
            <a:r>
              <a:rPr lang="en-US" b="1" dirty="0"/>
              <a:t>constructor</a:t>
            </a:r>
            <a:r>
              <a:rPr lang="en-US" dirty="0"/>
              <a:t> for us (expects no parameters and has an empty body).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2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Constructors…..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Parameterized constructor</a:t>
            </a:r>
          </a:p>
          <a:p>
            <a:r>
              <a:rPr lang="en-US" dirty="0" smtClean="0"/>
              <a:t>Multiple constructors in a class</a:t>
            </a:r>
          </a:p>
          <a:p>
            <a:r>
              <a:rPr lang="en-US" dirty="0" smtClean="0"/>
              <a:t>Constructors with default arguments</a:t>
            </a:r>
          </a:p>
          <a:p>
            <a:r>
              <a:rPr lang="en-US" dirty="0" smtClean="0"/>
              <a:t>Dynamic initialization of objects</a:t>
            </a:r>
          </a:p>
          <a:p>
            <a:r>
              <a:rPr lang="en-US" dirty="0" smtClean="0"/>
              <a:t>Copy constructor</a:t>
            </a:r>
          </a:p>
          <a:p>
            <a:r>
              <a:rPr lang="en-US" dirty="0" smtClean="0"/>
              <a:t>Dynamic constructor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132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C++ destructor</a:t>
            </a:r>
            <a:r>
              <a:rPr lang="en-US" dirty="0"/>
              <a:t> is a special member function that is executed automatically when an object is destroyed that has been created by the constructor. </a:t>
            </a:r>
            <a:r>
              <a:rPr lang="en-US" b="1" dirty="0"/>
              <a:t>C++ destructors</a:t>
            </a:r>
            <a:r>
              <a:rPr lang="en-US" dirty="0"/>
              <a:t> are used to de-allocate the memory that has been allocated for the object by the constructor</a:t>
            </a:r>
            <a:r>
              <a:rPr lang="en-US" dirty="0" smtClean="0"/>
              <a:t>.</a:t>
            </a:r>
            <a:r>
              <a:rPr lang="en-US" b="1" dirty="0"/>
              <a:t> Destructors</a:t>
            </a:r>
            <a:r>
              <a:rPr lang="en-US" dirty="0"/>
              <a:t> are usually used to </a:t>
            </a:r>
            <a:r>
              <a:rPr lang="en-US" dirty="0" err="1"/>
              <a:t>deallocate</a:t>
            </a:r>
            <a:r>
              <a:rPr lang="en-US" dirty="0"/>
              <a:t> memory and do other cleanup for a class object and its class members when the object is destroyed</a:t>
            </a:r>
            <a:r>
              <a:rPr lang="en-US" dirty="0" smtClean="0"/>
              <a:t>. </a:t>
            </a:r>
            <a:r>
              <a:rPr lang="en-US" dirty="0"/>
              <a:t>If no user-defined </a:t>
            </a:r>
            <a:r>
              <a:rPr lang="en-US" b="1" dirty="0"/>
              <a:t>destructor</a:t>
            </a:r>
            <a:r>
              <a:rPr lang="en-US" dirty="0"/>
              <a:t> exists for a class and one is </a:t>
            </a:r>
            <a:r>
              <a:rPr lang="en-US" b="1" dirty="0"/>
              <a:t>needed</a:t>
            </a:r>
            <a:r>
              <a:rPr lang="en-US" dirty="0"/>
              <a:t>, the compiler implicitly declares a </a:t>
            </a:r>
            <a:r>
              <a:rPr lang="en-US" b="1" dirty="0"/>
              <a:t>destructor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503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What is Class?</a:t>
            </a:r>
            <a:r>
              <a:rPr lang="en-IN" b="1" dirty="0" smtClean="0">
                <a:solidFill>
                  <a:srgbClr val="FFFF00"/>
                </a:solidFill>
              </a:rPr>
              <a:t/>
            </a:r>
            <a:br>
              <a:rPr lang="en-IN" b="1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mechanism that allows you to combine data and the function in a single unit is called a </a:t>
            </a:r>
            <a:r>
              <a:rPr lang="en-IN" dirty="0">
                <a:solidFill>
                  <a:srgbClr val="FF0000"/>
                </a:solidFill>
              </a:rPr>
              <a:t>class</a:t>
            </a:r>
            <a:r>
              <a:rPr lang="en-IN" dirty="0" smtClean="0"/>
              <a:t>.</a:t>
            </a:r>
          </a:p>
          <a:p>
            <a:r>
              <a:rPr lang="en-IN" dirty="0" smtClean="0"/>
              <a:t> </a:t>
            </a:r>
            <a:r>
              <a:rPr lang="en-IN" dirty="0"/>
              <a:t>Once a </a:t>
            </a:r>
            <a:r>
              <a:rPr lang="en-IN" dirty="0">
                <a:solidFill>
                  <a:srgbClr val="FF0000"/>
                </a:solidFill>
              </a:rPr>
              <a:t>class </a:t>
            </a:r>
            <a:r>
              <a:rPr lang="en-IN" dirty="0"/>
              <a:t>is defined, you can declare variables of that type</a:t>
            </a:r>
            <a:r>
              <a:rPr lang="en-IN" dirty="0" smtClean="0"/>
              <a:t>.</a:t>
            </a:r>
          </a:p>
          <a:p>
            <a:r>
              <a:rPr lang="en-IN" dirty="0" smtClean="0"/>
              <a:t> </a:t>
            </a:r>
            <a:r>
              <a:rPr lang="en-IN" dirty="0"/>
              <a:t>A </a:t>
            </a:r>
            <a:r>
              <a:rPr lang="en-IN" dirty="0">
                <a:solidFill>
                  <a:srgbClr val="FF0000"/>
                </a:solidFill>
              </a:rPr>
              <a:t>class </a:t>
            </a:r>
            <a:r>
              <a:rPr lang="en-IN" dirty="0"/>
              <a:t>variable is called </a:t>
            </a:r>
            <a:r>
              <a:rPr lang="en-IN" dirty="0">
                <a:solidFill>
                  <a:srgbClr val="FF0000"/>
                </a:solidFill>
              </a:rPr>
              <a:t>object</a:t>
            </a:r>
            <a:r>
              <a:rPr lang="en-IN" dirty="0"/>
              <a:t> or  instance. </a:t>
            </a:r>
            <a:endParaRPr lang="en-IN" dirty="0" smtClean="0"/>
          </a:p>
          <a:p>
            <a:r>
              <a:rPr lang="en-IN" dirty="0" smtClean="0"/>
              <a:t>In </a:t>
            </a:r>
            <a:r>
              <a:rPr lang="en-IN" dirty="0"/>
              <a:t>other words, a </a:t>
            </a:r>
            <a:r>
              <a:rPr lang="en-IN" dirty="0">
                <a:solidFill>
                  <a:srgbClr val="FF0000"/>
                </a:solidFill>
              </a:rPr>
              <a:t>class </a:t>
            </a:r>
            <a:r>
              <a:rPr lang="en-IN" dirty="0"/>
              <a:t>would be the data type, and an </a:t>
            </a:r>
            <a:r>
              <a:rPr lang="en-IN" dirty="0">
                <a:solidFill>
                  <a:srgbClr val="FF0000"/>
                </a:solidFill>
              </a:rPr>
              <a:t>object</a:t>
            </a:r>
            <a:r>
              <a:rPr lang="en-IN" dirty="0"/>
              <a:t> would be the variable. </a:t>
            </a:r>
            <a:endParaRPr lang="en-IN" dirty="0" smtClean="0"/>
          </a:p>
          <a:p>
            <a:r>
              <a:rPr lang="en-IN" dirty="0" smtClean="0"/>
              <a:t>Classes </a:t>
            </a:r>
            <a:r>
              <a:rPr lang="en-IN" dirty="0"/>
              <a:t>are generally declared using the keyword </a:t>
            </a:r>
            <a:r>
              <a:rPr lang="en-IN" dirty="0" smtClean="0">
                <a:solidFill>
                  <a:srgbClr val="FF0000"/>
                </a:solidFill>
              </a:rPr>
              <a:t>class</a:t>
            </a:r>
          </a:p>
          <a:p>
            <a:r>
              <a:rPr lang="en-IN" b="1" dirty="0"/>
              <a:t>Remember</a:t>
            </a:r>
            <a:r>
              <a:rPr lang="en-IN" dirty="0"/>
              <a:t> : A </a:t>
            </a:r>
            <a:r>
              <a:rPr lang="en-IN" dirty="0">
                <a:solidFill>
                  <a:srgbClr val="FF0000"/>
                </a:solidFill>
              </a:rPr>
              <a:t>class</a:t>
            </a:r>
            <a:r>
              <a:rPr lang="en-IN" dirty="0"/>
              <a:t> is a type, and an </a:t>
            </a:r>
            <a:r>
              <a:rPr lang="en-IN" dirty="0">
                <a:solidFill>
                  <a:srgbClr val="FF0000"/>
                </a:solidFill>
              </a:rPr>
              <a:t>object</a:t>
            </a:r>
            <a:r>
              <a:rPr lang="en-IN" dirty="0"/>
              <a:t> of this class  is just a 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0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Defining Class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9788" y="1558344"/>
            <a:ext cx="5157787" cy="46313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 smtClean="0"/>
              <a:t>class </a:t>
            </a:r>
            <a:r>
              <a:rPr lang="en-IN" dirty="0" err="1"/>
              <a:t>class_name</a:t>
            </a:r>
            <a:endParaRPr lang="en-IN" dirty="0"/>
          </a:p>
          <a:p>
            <a:pPr>
              <a:buNone/>
            </a:pPr>
            <a:r>
              <a:rPr lang="en-IN" dirty="0"/>
              <a:t> { </a:t>
            </a:r>
          </a:p>
          <a:p>
            <a:pPr>
              <a:buNone/>
            </a:pPr>
            <a:r>
              <a:rPr lang="en-IN" dirty="0"/>
              <a:t>	</a:t>
            </a:r>
            <a:r>
              <a:rPr lang="en-IN" sz="2000" dirty="0"/>
              <a:t>D</a:t>
            </a:r>
            <a:r>
              <a:rPr lang="en-IN" sz="2000" dirty="0" smtClean="0"/>
              <a:t>ata members; </a:t>
            </a:r>
          </a:p>
          <a:p>
            <a:pPr>
              <a:buNone/>
            </a:pPr>
            <a:r>
              <a:rPr lang="en-IN" sz="2000" dirty="0" smtClean="0"/>
              <a:t>	Member functions;</a:t>
            </a:r>
          </a:p>
          <a:p>
            <a:pPr>
              <a:buNone/>
            </a:pPr>
            <a:r>
              <a:rPr lang="en-IN" dirty="0" smtClean="0"/>
              <a:t> };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72200" y="1558344"/>
            <a:ext cx="5183188" cy="46313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IN" dirty="0" smtClean="0"/>
              <a:t>class </a:t>
            </a:r>
            <a:r>
              <a:rPr lang="en-IN" dirty="0" err="1" smtClean="0"/>
              <a:t>class_name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 { </a:t>
            </a:r>
          </a:p>
          <a:p>
            <a:pPr lvl="1">
              <a:buNone/>
            </a:pPr>
            <a:r>
              <a:rPr lang="en-IN" sz="2200" dirty="0" smtClean="0"/>
              <a:t>private: </a:t>
            </a:r>
          </a:p>
          <a:p>
            <a:pPr>
              <a:buNone/>
            </a:pPr>
            <a:r>
              <a:rPr lang="en-IN" sz="2200" dirty="0" smtClean="0"/>
              <a:t>		</a:t>
            </a:r>
            <a:r>
              <a:rPr lang="en-IN" sz="2400" dirty="0"/>
              <a:t> </a:t>
            </a:r>
            <a:r>
              <a:rPr lang="en-IN" sz="2200" dirty="0"/>
              <a:t>Data members</a:t>
            </a:r>
            <a:r>
              <a:rPr lang="en-IN" sz="2200" dirty="0" smtClean="0"/>
              <a:t>; </a:t>
            </a:r>
          </a:p>
          <a:p>
            <a:pPr>
              <a:buNone/>
            </a:pPr>
            <a:r>
              <a:rPr lang="en-IN" sz="2200" dirty="0" smtClean="0"/>
              <a:t>		Member functions;</a:t>
            </a:r>
          </a:p>
          <a:p>
            <a:pPr lvl="1">
              <a:buNone/>
            </a:pPr>
            <a:r>
              <a:rPr lang="en-IN" sz="2200" dirty="0" smtClean="0"/>
              <a:t>protected:</a:t>
            </a:r>
          </a:p>
          <a:p>
            <a:pPr>
              <a:buNone/>
            </a:pPr>
            <a:r>
              <a:rPr lang="en-IN" sz="2200" dirty="0" smtClean="0"/>
              <a:t>		</a:t>
            </a:r>
            <a:r>
              <a:rPr lang="en-IN" sz="2400" dirty="0"/>
              <a:t> </a:t>
            </a:r>
            <a:r>
              <a:rPr lang="en-IN" sz="2200" dirty="0"/>
              <a:t>Data members</a:t>
            </a:r>
            <a:r>
              <a:rPr lang="en-IN" sz="2200" dirty="0" smtClean="0"/>
              <a:t>; </a:t>
            </a:r>
          </a:p>
          <a:p>
            <a:pPr>
              <a:buNone/>
            </a:pPr>
            <a:r>
              <a:rPr lang="en-IN" sz="2200" dirty="0" smtClean="0"/>
              <a:t>		Member functions;</a:t>
            </a:r>
          </a:p>
          <a:p>
            <a:pPr lvl="1">
              <a:buNone/>
            </a:pPr>
            <a:r>
              <a:rPr lang="en-IN" sz="2200" dirty="0" smtClean="0"/>
              <a:t>public: </a:t>
            </a:r>
          </a:p>
          <a:p>
            <a:pPr>
              <a:buNone/>
            </a:pPr>
            <a:r>
              <a:rPr lang="en-IN" sz="2200" dirty="0" smtClean="0"/>
              <a:t>		</a:t>
            </a:r>
            <a:r>
              <a:rPr lang="en-IN" sz="2400" dirty="0"/>
              <a:t> </a:t>
            </a:r>
            <a:r>
              <a:rPr lang="en-IN" sz="2200" dirty="0"/>
              <a:t>Data members</a:t>
            </a:r>
            <a:r>
              <a:rPr lang="en-IN" sz="2200" dirty="0" smtClean="0"/>
              <a:t>; </a:t>
            </a:r>
          </a:p>
          <a:p>
            <a:pPr>
              <a:buNone/>
            </a:pPr>
            <a:r>
              <a:rPr lang="en-IN" sz="2200" dirty="0" smtClean="0"/>
              <a:t>		Member functions;</a:t>
            </a:r>
          </a:p>
          <a:p>
            <a:pPr lvl="1">
              <a:buNone/>
            </a:pPr>
            <a:endParaRPr lang="en-IN" dirty="0" smtClean="0"/>
          </a:p>
          <a:p>
            <a:pPr>
              <a:buNone/>
            </a:pPr>
            <a:r>
              <a:rPr lang="en-IN" dirty="0" smtClean="0"/>
              <a:t> };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20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program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Class item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number;				</a:t>
            </a:r>
            <a:r>
              <a:rPr lang="en-US" dirty="0" smtClean="0">
                <a:solidFill>
                  <a:srgbClr val="FF0000"/>
                </a:solidFill>
              </a:rPr>
              <a:t>//variable declaration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float coast;				</a:t>
            </a:r>
            <a:r>
              <a:rPr lang="en-US" dirty="0" smtClean="0">
                <a:solidFill>
                  <a:srgbClr val="FF0000"/>
                </a:solidFill>
              </a:rPr>
              <a:t>// private by default</a:t>
            </a:r>
          </a:p>
          <a:p>
            <a:pPr marL="0" indent="0">
              <a:buNone/>
            </a:pPr>
            <a:r>
              <a:rPr lang="en-US" dirty="0" smtClean="0"/>
              <a:t>Public: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void </a:t>
            </a:r>
            <a:r>
              <a:rPr lang="en-US" dirty="0" err="1" smtClean="0"/>
              <a:t>getdata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a,float</a:t>
            </a:r>
            <a:r>
              <a:rPr lang="en-US" dirty="0" smtClean="0"/>
              <a:t> b);	</a:t>
            </a:r>
            <a:r>
              <a:rPr lang="en-US" dirty="0" smtClean="0">
                <a:solidFill>
                  <a:srgbClr val="FF0000"/>
                </a:solidFill>
              </a:rPr>
              <a:t>//function declaration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void </a:t>
            </a:r>
            <a:r>
              <a:rPr lang="en-US" dirty="0" err="1" smtClean="0"/>
              <a:t>putdata</a:t>
            </a:r>
            <a:r>
              <a:rPr lang="en-US" dirty="0" smtClean="0"/>
              <a:t>(void);		</a:t>
            </a:r>
            <a:r>
              <a:rPr lang="en-US" dirty="0" smtClean="0">
                <a:solidFill>
                  <a:srgbClr val="FF0000"/>
                </a:solidFill>
              </a:rPr>
              <a:t>//using prototype</a:t>
            </a:r>
          </a:p>
          <a:p>
            <a:pPr marL="0" indent="0">
              <a:buNone/>
            </a:pPr>
            <a:r>
              <a:rPr lang="en-US" dirty="0" smtClean="0"/>
              <a:t>};						</a:t>
            </a:r>
            <a:r>
              <a:rPr lang="en-US" dirty="0" smtClean="0">
                <a:solidFill>
                  <a:srgbClr val="FF0000"/>
                </a:solidFill>
              </a:rPr>
              <a:t>// ends with </a:t>
            </a:r>
            <a:r>
              <a:rPr lang="en-US" dirty="0" err="1" smtClean="0">
                <a:solidFill>
                  <a:srgbClr val="FF0000"/>
                </a:solidFill>
              </a:rPr>
              <a:t>semicoclon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0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Class item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	…………………….</a:t>
            </a:r>
          </a:p>
          <a:p>
            <a:pPr marL="0" indent="0">
              <a:buNone/>
            </a:pPr>
            <a:r>
              <a:rPr lang="en-US" dirty="0" smtClean="0"/>
              <a:t>	…………………….</a:t>
            </a:r>
          </a:p>
          <a:p>
            <a:pPr marL="0" indent="0">
              <a:buNone/>
            </a:pPr>
            <a:r>
              <a:rPr lang="en-US" dirty="0" smtClean="0"/>
              <a:t>};</a:t>
            </a:r>
          </a:p>
          <a:p>
            <a:pPr marL="0" indent="0">
              <a:buNone/>
            </a:pPr>
            <a:r>
              <a:rPr lang="en-US" dirty="0" smtClean="0"/>
              <a:t>Item x, y, z;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1076" y="1825625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Class 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…………………….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…………………….</a:t>
            </a:r>
          </a:p>
          <a:p>
            <a:pPr marL="0" indent="0">
              <a:buNone/>
            </a:pPr>
            <a:r>
              <a:rPr lang="en-US" dirty="0" smtClean="0"/>
              <a:t>} </a:t>
            </a:r>
            <a:r>
              <a:rPr lang="en-US" dirty="0" err="1" smtClean="0"/>
              <a:t>x,y,z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6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class members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Object_name</a:t>
            </a:r>
            <a:r>
              <a:rPr lang="en-US" sz="4800" dirty="0" err="1" smtClean="0"/>
              <a:t>.</a:t>
            </a:r>
            <a:r>
              <a:rPr lang="en-US" dirty="0" err="1" smtClean="0">
                <a:solidFill>
                  <a:schemeClr val="accent1"/>
                </a:solidFill>
              </a:rPr>
              <a:t>function_name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chemeClr val="accent1"/>
                </a:solidFill>
              </a:rPr>
              <a:t>actual_arguments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Example:-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x.getdata</a:t>
            </a:r>
            <a:r>
              <a:rPr lang="en-US" dirty="0" smtClean="0"/>
              <a:t>(100,75.5);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x.putdata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x.number</a:t>
            </a:r>
            <a:r>
              <a:rPr lang="en-US" dirty="0" smtClean="0"/>
              <a:t>=100;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8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798489" y="1334035"/>
            <a:ext cx="10277341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IN" sz="2800" b="1" dirty="0">
                <a:latin typeface="Arial" charset="0"/>
                <a:cs typeface="Arial" charset="0"/>
              </a:rPr>
              <a:t>Defining Member Function of Class</a:t>
            </a:r>
          </a:p>
          <a:p>
            <a:pPr algn="ctr">
              <a:defRPr/>
            </a:pPr>
            <a:endParaRPr lang="en-IN" sz="2000" b="1" dirty="0"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IN" sz="2000" b="1" dirty="0"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IN" sz="2000" b="1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n-IN" sz="2800" i="1" dirty="0">
                <a:latin typeface="Arial" charset="0"/>
                <a:cs typeface="Arial" charset="0"/>
              </a:rPr>
              <a:t>Member functions can be defined in two ways,</a:t>
            </a:r>
          </a:p>
          <a:p>
            <a:pPr algn="just">
              <a:defRPr/>
            </a:pPr>
            <a:endParaRPr lang="en-IN" sz="2400" dirty="0">
              <a:latin typeface="Arial" charset="0"/>
              <a:cs typeface="Arial" charset="0"/>
            </a:endParaRPr>
          </a:p>
          <a:p>
            <a:pPr algn="just">
              <a:defRPr/>
            </a:pPr>
            <a:endParaRPr lang="en-IN" sz="2400" dirty="0">
              <a:latin typeface="Arial" charset="0"/>
              <a:cs typeface="Arial" charset="0"/>
            </a:endParaRPr>
          </a:p>
          <a:p>
            <a:pPr marL="457200" indent="-457200" algn="just">
              <a:buFontTx/>
              <a:buAutoNum type="arabicPeriod"/>
              <a:defRPr/>
            </a:pPr>
            <a:r>
              <a:rPr lang="en-IN" sz="2800" b="1" dirty="0">
                <a:latin typeface="Arial" charset="0"/>
                <a:cs typeface="Arial" charset="0"/>
              </a:rPr>
              <a:t>Inside the class</a:t>
            </a:r>
          </a:p>
          <a:p>
            <a:pPr marL="457200" indent="-457200" algn="just">
              <a:buFontTx/>
              <a:buAutoNum type="arabicPeriod"/>
              <a:defRPr/>
            </a:pPr>
            <a:endParaRPr lang="en-IN" sz="2800" b="1" dirty="0">
              <a:latin typeface="Arial" charset="0"/>
              <a:cs typeface="Arial" charset="0"/>
            </a:endParaRPr>
          </a:p>
          <a:p>
            <a:pPr marL="457200" indent="-457200" algn="just">
              <a:buFontTx/>
              <a:buAutoNum type="arabicPeriod"/>
              <a:defRPr/>
            </a:pPr>
            <a:r>
              <a:rPr lang="en-IN" sz="2800" b="1" dirty="0">
                <a:latin typeface="Arial" charset="0"/>
                <a:cs typeface="Arial" charset="0"/>
              </a:rPr>
              <a:t>Outside the class</a:t>
            </a:r>
          </a:p>
          <a:p>
            <a:pPr marL="457200" indent="-457200" algn="just">
              <a:defRPr/>
            </a:pPr>
            <a:endParaRPr lang="en-IN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7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>
                <a:latin typeface="Arial" charset="0"/>
                <a:cs typeface="Arial" charset="0"/>
              </a:rPr>
              <a:t>Outside the class</a:t>
            </a:r>
            <a:br>
              <a:rPr lang="en-IN" b="1" dirty="0" smtClean="0">
                <a:latin typeface="Arial" charset="0"/>
                <a:cs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08347"/>
            <a:ext cx="10515600" cy="3768615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85112" y="1690688"/>
            <a:ext cx="68300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solidFill>
                  <a:srgbClr val="FF0000"/>
                </a:solidFill>
                <a:latin typeface="georgia" panose="02040502050405020303" pitchFamily="18" charset="0"/>
              </a:rPr>
              <a:t>Return_type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georgia" panose="02040502050405020303" pitchFamily="18" charset="0"/>
              </a:rPr>
              <a:t>class_name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:: </a:t>
            </a:r>
            <a:r>
              <a:rPr lang="en-US" dirty="0" err="1">
                <a:solidFill>
                  <a:schemeClr val="accent1"/>
                </a:solidFill>
                <a:latin typeface="georgia" panose="02040502050405020303" pitchFamily="18" charset="0"/>
              </a:rPr>
              <a:t>function_name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(</a:t>
            </a:r>
            <a:r>
              <a:rPr lang="en-US" dirty="0" err="1">
                <a:solidFill>
                  <a:schemeClr val="accent1"/>
                </a:solidFill>
                <a:latin typeface="georgia" panose="02040502050405020303" pitchFamily="18" charset="0"/>
              </a:rPr>
              <a:t>parameter_list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)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{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i="1" dirty="0">
                <a:solidFill>
                  <a:srgbClr val="000000"/>
                </a:solidFill>
                <a:latin typeface="georgia" panose="02040502050405020303" pitchFamily="18" charset="0"/>
              </a:rPr>
              <a:t>// body 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of the member function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}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01400" y="3251240"/>
            <a:ext cx="69975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void book :: </a:t>
            </a:r>
            <a:r>
              <a:rPr lang="en-US" dirty="0" err="1">
                <a:solidFill>
                  <a:srgbClr val="000000"/>
                </a:solidFill>
                <a:latin typeface="georgia" panose="02040502050405020303" pitchFamily="18" charset="0"/>
              </a:rPr>
              <a:t>getdata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(char a[],float b)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{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 err="1" smtClean="0">
                <a:solidFill>
                  <a:srgbClr val="000000"/>
                </a:solidFill>
                <a:latin typeface="georgia" panose="02040502050405020303" pitchFamily="18" charset="0"/>
              </a:rPr>
              <a:t>strcpy</a:t>
            </a:r>
            <a:r>
              <a:rPr lang="en-US" dirty="0" smtClean="0">
                <a:solidFill>
                  <a:srgbClr val="000000"/>
                </a:solidFill>
                <a:latin typeface="georgia" panose="02040502050405020303" pitchFamily="18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georgia" panose="02040502050405020303" pitchFamily="18" charset="0"/>
              </a:rPr>
              <a:t>title,a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):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price = b: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}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void book :: </a:t>
            </a:r>
            <a:r>
              <a:rPr lang="en-US" dirty="0" err="1">
                <a:solidFill>
                  <a:srgbClr val="000000"/>
                </a:solidFill>
                <a:latin typeface="georgia" panose="02040502050405020303" pitchFamily="18" charset="0"/>
              </a:rPr>
              <a:t>putdata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()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{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 err="1">
                <a:solidFill>
                  <a:srgbClr val="000000"/>
                </a:solidFill>
                <a:latin typeface="georgia" panose="02040502050405020303" pitchFamily="18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&lt;&lt;"\</a:t>
            </a:r>
            <a:r>
              <a:rPr lang="en-US" dirty="0" err="1">
                <a:solidFill>
                  <a:srgbClr val="000000"/>
                </a:solidFill>
                <a:latin typeface="georgia" panose="02040502050405020303" pitchFamily="18" charset="0"/>
              </a:rPr>
              <a:t>nTitle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of Book: "&lt;&lt;title;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 err="1">
                <a:solidFill>
                  <a:srgbClr val="000000"/>
                </a:solidFill>
                <a:latin typeface="georgia" panose="02040502050405020303" pitchFamily="18" charset="0"/>
              </a:rPr>
              <a:t>cout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&lt;&lt;"\</a:t>
            </a:r>
            <a:r>
              <a:rPr lang="en-US" dirty="0" err="1">
                <a:solidFill>
                  <a:srgbClr val="000000"/>
                </a:solidFill>
                <a:latin typeface="georgia" panose="02040502050405020303" pitchFamily="18" charset="0"/>
              </a:rPr>
              <a:t>nPrice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of Book: "&lt;&lt;price;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}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30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Inline member functions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758" y="1690688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Inline</a:t>
            </a:r>
            <a:r>
              <a:rPr lang="en-US" dirty="0"/>
              <a:t> member </a:t>
            </a:r>
            <a:r>
              <a:rPr lang="en-US" b="1" dirty="0"/>
              <a:t>functions</a:t>
            </a:r>
            <a:r>
              <a:rPr lang="en-US" dirty="0"/>
              <a:t> (C++ only) ... Member </a:t>
            </a:r>
            <a:r>
              <a:rPr lang="en-US" b="1" dirty="0"/>
              <a:t>functions</a:t>
            </a:r>
            <a:r>
              <a:rPr lang="en-US" dirty="0"/>
              <a:t> containing a few lines of code are usually declared </a:t>
            </a:r>
            <a:r>
              <a:rPr lang="en-US" b="1" dirty="0"/>
              <a:t>inline</a:t>
            </a:r>
            <a:r>
              <a:rPr lang="en-US" dirty="0"/>
              <a:t>. </a:t>
            </a:r>
            <a:r>
              <a:rPr lang="en-US" dirty="0" smtClean="0"/>
              <a:t>If </a:t>
            </a:r>
            <a:r>
              <a:rPr lang="en-US" dirty="0"/>
              <a:t>you define a member </a:t>
            </a:r>
            <a:r>
              <a:rPr lang="en-US" b="1" dirty="0"/>
              <a:t>function</a:t>
            </a:r>
            <a:r>
              <a:rPr lang="en-US" dirty="0"/>
              <a:t> outside of its </a:t>
            </a:r>
            <a:r>
              <a:rPr lang="en-US" b="1" dirty="0"/>
              <a:t>class</a:t>
            </a:r>
            <a:r>
              <a:rPr lang="en-US" dirty="0"/>
              <a:t> definition, it must appear in a namespace scope enclosing the </a:t>
            </a:r>
            <a:r>
              <a:rPr lang="en-US" b="1" dirty="0"/>
              <a:t>class</a:t>
            </a:r>
            <a:r>
              <a:rPr lang="en-US" dirty="0"/>
              <a:t> definition.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16945</TotalTime>
  <Words>375</Words>
  <Application>Microsoft Office PowerPoint</Application>
  <PresentationFormat>Widescreen</PresentationFormat>
  <Paragraphs>115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Georgia</vt:lpstr>
      <vt:lpstr>Times New Roman</vt:lpstr>
      <vt:lpstr>Office Theme</vt:lpstr>
      <vt:lpstr>Classes and Objects</vt:lpstr>
      <vt:lpstr>What is Class? </vt:lpstr>
      <vt:lpstr> Defining Class </vt:lpstr>
      <vt:lpstr>Example program</vt:lpstr>
      <vt:lpstr>Creating objects</vt:lpstr>
      <vt:lpstr>Accessing class members</vt:lpstr>
      <vt:lpstr>PowerPoint Presentation</vt:lpstr>
      <vt:lpstr>Outside the class </vt:lpstr>
      <vt:lpstr>Inline member functions</vt:lpstr>
      <vt:lpstr>Nesting of member functions</vt:lpstr>
      <vt:lpstr>Private member function</vt:lpstr>
      <vt:lpstr>Memory allocation of objects</vt:lpstr>
      <vt:lpstr>Static Data Members</vt:lpstr>
      <vt:lpstr>object as function arguments</vt:lpstr>
      <vt:lpstr>Friendly Functions</vt:lpstr>
      <vt:lpstr>Constructors</vt:lpstr>
      <vt:lpstr>Constructors…..</vt:lpstr>
      <vt:lpstr>Destructors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Classes and Objects</dc:title>
  <dc:creator>Arun</dc:creator>
  <cp:lastModifiedBy>Arun</cp:lastModifiedBy>
  <cp:revision>38</cp:revision>
  <dcterms:created xsi:type="dcterms:W3CDTF">2018-02-06T14:02:34Z</dcterms:created>
  <dcterms:modified xsi:type="dcterms:W3CDTF">2019-02-18T06:23:12Z</dcterms:modified>
</cp:coreProperties>
</file>