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7"/>
  </p:notesMasterIdLst>
  <p:sldIdLst>
    <p:sldId id="256" r:id="rId2"/>
    <p:sldId id="257" r:id="rId3"/>
    <p:sldId id="261" r:id="rId4"/>
    <p:sldId id="260" r:id="rId5"/>
    <p:sldId id="258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6" r:id="rId31"/>
    <p:sldId id="285" r:id="rId32"/>
    <p:sldId id="287" r:id="rId33"/>
    <p:sldId id="288" r:id="rId34"/>
    <p:sldId id="300" r:id="rId35"/>
    <p:sldId id="299" r:id="rId36"/>
    <p:sldId id="301" r:id="rId37"/>
    <p:sldId id="302" r:id="rId38"/>
    <p:sldId id="303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23" r:id="rId59"/>
    <p:sldId id="324" r:id="rId60"/>
    <p:sldId id="313" r:id="rId61"/>
    <p:sldId id="314" r:id="rId62"/>
    <p:sldId id="315" r:id="rId63"/>
    <p:sldId id="325" r:id="rId64"/>
    <p:sldId id="326" r:id="rId65"/>
    <p:sldId id="327" r:id="rId66"/>
    <p:sldId id="328" r:id="rId67"/>
    <p:sldId id="329" r:id="rId68"/>
    <p:sldId id="330" r:id="rId69"/>
    <p:sldId id="316" r:id="rId70"/>
    <p:sldId id="317" r:id="rId71"/>
    <p:sldId id="318" r:id="rId72"/>
    <p:sldId id="319" r:id="rId73"/>
    <p:sldId id="320" r:id="rId74"/>
    <p:sldId id="321" r:id="rId75"/>
    <p:sldId id="322" r:id="rId7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55691-C068-4E54-B87E-F36045F5AF2C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84FA5-4E62-4DFB-91C4-FF1EA15E3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944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5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Spread spectrum – Advantages,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</a:t>
            </a:r>
            <a:r>
              <a:rPr lang="en-US" dirty="0" smtClean="0"/>
              <a:t>sed </a:t>
            </a:r>
            <a:r>
              <a:rPr lang="en-US" dirty="0"/>
              <a:t>for hiding and encrypting signals. </a:t>
            </a:r>
            <a:endParaRPr lang="en-US" dirty="0" smtClean="0"/>
          </a:p>
          <a:p>
            <a:r>
              <a:rPr lang="en-US" dirty="0" smtClean="0"/>
              <a:t>Only </a:t>
            </a:r>
            <a:r>
              <a:rPr lang="en-US" dirty="0"/>
              <a:t>a recipient </a:t>
            </a:r>
            <a:r>
              <a:rPr lang="en-US" dirty="0" smtClean="0"/>
              <a:t>who knows </a:t>
            </a:r>
            <a:r>
              <a:rPr lang="en-US" dirty="0"/>
              <a:t>the spreading code can recover the encoded </a:t>
            </a:r>
            <a:r>
              <a:rPr lang="en-US" dirty="0" smtClean="0"/>
              <a:t>information.</a:t>
            </a:r>
          </a:p>
          <a:p>
            <a:endParaRPr lang="en-US" dirty="0"/>
          </a:p>
          <a:p>
            <a:r>
              <a:rPr lang="en-US" dirty="0"/>
              <a:t>Several users can independently use the same higher bandwidth with very </a:t>
            </a:r>
            <a:r>
              <a:rPr lang="en-US" dirty="0" smtClean="0"/>
              <a:t>little interference.</a:t>
            </a:r>
          </a:p>
          <a:p>
            <a:r>
              <a:rPr lang="en-US" dirty="0"/>
              <a:t>This property is used in cellular telephony </a:t>
            </a:r>
            <a:r>
              <a:rPr lang="en-US" dirty="0" smtClean="0"/>
              <a:t>applications – CDMA.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421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Frequency Hopping Spread Spectrum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ignal </a:t>
            </a:r>
            <a:r>
              <a:rPr lang="en-US" dirty="0"/>
              <a:t>is broadcast over </a:t>
            </a:r>
            <a:r>
              <a:rPr lang="en-US" dirty="0" smtClean="0"/>
              <a:t>a random </a:t>
            </a:r>
            <a:r>
              <a:rPr lang="en-US" dirty="0"/>
              <a:t>series of radio frequencies, hopping from frequency to </a:t>
            </a:r>
            <a:r>
              <a:rPr lang="en-US" dirty="0" smtClean="0"/>
              <a:t>frequency at </a:t>
            </a:r>
            <a:r>
              <a:rPr lang="en-US" dirty="0"/>
              <a:t>fixed </a:t>
            </a:r>
            <a:r>
              <a:rPr lang="en-US" dirty="0" smtClean="0"/>
              <a:t>intervals.</a:t>
            </a:r>
          </a:p>
          <a:p>
            <a:endParaRPr lang="en-US" dirty="0"/>
          </a:p>
          <a:p>
            <a:r>
              <a:rPr lang="en-US" dirty="0" smtClean="0"/>
              <a:t>A receiver, hopping between frequencies </a:t>
            </a:r>
            <a:r>
              <a:rPr lang="en-US" dirty="0"/>
              <a:t>in synchronization </a:t>
            </a:r>
            <a:r>
              <a:rPr lang="en-US" dirty="0" smtClean="0"/>
              <a:t>with the </a:t>
            </a:r>
            <a:r>
              <a:rPr lang="en-US" dirty="0"/>
              <a:t>transmitter, picks up the </a:t>
            </a:r>
            <a:r>
              <a:rPr lang="en-US" dirty="0" smtClean="0"/>
              <a:t>message.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19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FHSS – Basic principle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sz="28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09" y="1181100"/>
            <a:ext cx="81534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116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FHSS Transmitter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2000250"/>
            <a:ext cx="7715250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84451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Pseudo-noise </a:t>
            </a:r>
            <a:r>
              <a:rPr lang="en-US" dirty="0"/>
              <a:t>(PN), or pseudorandom number, source serves as an index into a </a:t>
            </a:r>
            <a:r>
              <a:rPr lang="en-US" dirty="0" smtClean="0"/>
              <a:t>table of frequencies.</a:t>
            </a:r>
          </a:p>
          <a:p>
            <a:r>
              <a:rPr lang="en-US" dirty="0" smtClean="0"/>
              <a:t>Spreading </a:t>
            </a:r>
            <a:r>
              <a:rPr lang="en-US" dirty="0"/>
              <a:t>code </a:t>
            </a:r>
            <a:r>
              <a:rPr lang="en-US" dirty="0" smtClean="0"/>
              <a:t>- Each </a:t>
            </a:r>
            <a:r>
              <a:rPr lang="en-US" i="1" dirty="0"/>
              <a:t>k </a:t>
            </a:r>
            <a:r>
              <a:rPr lang="en-US" dirty="0"/>
              <a:t>bits of </a:t>
            </a:r>
            <a:r>
              <a:rPr lang="en-US" dirty="0" smtClean="0"/>
              <a:t>the PN </a:t>
            </a:r>
            <a:r>
              <a:rPr lang="en-US" dirty="0"/>
              <a:t>source specifies one of the carrier </a:t>
            </a:r>
            <a:r>
              <a:rPr lang="en-US" dirty="0" smtClean="0"/>
              <a:t>frequencies.</a:t>
            </a:r>
          </a:p>
          <a:p>
            <a:r>
              <a:rPr lang="en-US" dirty="0" smtClean="0"/>
              <a:t>Typically</a:t>
            </a:r>
            <a:r>
              <a:rPr lang="en-US" dirty="0"/>
              <a:t>, there are </a:t>
            </a:r>
            <a:r>
              <a:rPr lang="en-US" dirty="0" smtClean="0"/>
              <a:t>2</a:t>
            </a:r>
            <a:r>
              <a:rPr lang="en-US" baseline="30000" dirty="0" smtClean="0"/>
              <a:t>k </a:t>
            </a:r>
            <a:r>
              <a:rPr lang="en-US" dirty="0" smtClean="0"/>
              <a:t>carrier </a:t>
            </a:r>
            <a:r>
              <a:rPr lang="en-US" dirty="0"/>
              <a:t>frequencies forming 2</a:t>
            </a:r>
            <a:r>
              <a:rPr lang="en-US" baseline="30000" dirty="0"/>
              <a:t>k </a:t>
            </a:r>
            <a:r>
              <a:rPr lang="en-US" dirty="0" smtClean="0"/>
              <a:t>channels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1421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FHSS Receiver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816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spread spectrum signal is demodulated using the same </a:t>
            </a:r>
            <a:r>
              <a:rPr lang="en-US" dirty="0" smtClean="0"/>
              <a:t>PN sequence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409700"/>
            <a:ext cx="647700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215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Slow Frequency Hop Spread Spectrum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FHSS using MFSK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2266950"/>
            <a:ext cx="8658225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971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Fast Frequency Hop Spread Spectrum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3" y="1808797"/>
            <a:ext cx="8989695" cy="4515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232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	1/</a:t>
            </a:r>
            <a:r>
              <a:rPr lang="en-US" dirty="0" err="1" smtClean="0"/>
              <a:t>Ts</a:t>
            </a:r>
            <a:r>
              <a:rPr lang="en-US" dirty="0" smtClean="0"/>
              <a:t> – Symbol rate</a:t>
            </a:r>
          </a:p>
          <a:p>
            <a:pPr marL="0" indent="0">
              <a:buNone/>
            </a:pPr>
            <a:r>
              <a:rPr lang="en-US" dirty="0" smtClean="0"/>
              <a:t>		1/Tc – Frequency hop rate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695575"/>
            <a:ext cx="38385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567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Direct Sequence Spread Spectrum (DSSS)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ach data bit is represented by multiple bits in the transmitted signal, using a spreading code.</a:t>
            </a:r>
          </a:p>
          <a:p>
            <a:r>
              <a:rPr lang="en-US" dirty="0" smtClean="0"/>
              <a:t>Frequency spread is directly proportional to the number of bits in the code.</a:t>
            </a:r>
          </a:p>
          <a:p>
            <a:r>
              <a:rPr lang="en-US" dirty="0" err="1" smtClean="0"/>
              <a:t>Eg</a:t>
            </a:r>
            <a:r>
              <a:rPr lang="en-US" dirty="0" smtClean="0"/>
              <a:t>: 10 bit spreading code </a:t>
            </a:r>
            <a:r>
              <a:rPr lang="en-US" dirty="0"/>
              <a:t>spreads the </a:t>
            </a:r>
            <a:r>
              <a:rPr lang="en-US" dirty="0" smtClean="0"/>
              <a:t>signal across </a:t>
            </a:r>
            <a:r>
              <a:rPr lang="en-US" dirty="0"/>
              <a:t>a frequency band that is 10 times greater than a 1-bit spreading code</a:t>
            </a:r>
          </a:p>
        </p:txBody>
      </p:sp>
    </p:spTree>
    <p:extLst>
      <p:ext uri="{BB962C8B-B14F-4D97-AF65-F5344CB8AC3E}">
        <p14:creationId xmlns:p14="http://schemas.microsoft.com/office/powerpoint/2010/main" val="219375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Spread Spectrum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odulate </a:t>
            </a:r>
            <a:r>
              <a:rPr lang="en-US" dirty="0"/>
              <a:t>the signal so as </a:t>
            </a:r>
            <a:r>
              <a:rPr lang="en-US" dirty="0" smtClean="0"/>
              <a:t>to increase </a:t>
            </a:r>
            <a:r>
              <a:rPr lang="en-US" dirty="0"/>
              <a:t>significantly the </a:t>
            </a:r>
            <a:r>
              <a:rPr lang="en-US" dirty="0" smtClean="0"/>
              <a:t>bandwidth of the signal to be transmitted.</a:t>
            </a:r>
          </a:p>
          <a:p>
            <a:r>
              <a:rPr lang="en-US" dirty="0" smtClean="0"/>
              <a:t>‘Spread the spectrum’</a:t>
            </a:r>
          </a:p>
          <a:p>
            <a:endParaRPr lang="en-US" dirty="0"/>
          </a:p>
          <a:p>
            <a:r>
              <a:rPr lang="en-US" dirty="0"/>
              <a:t>Spread spectrum is characterized by</a:t>
            </a:r>
          </a:p>
          <a:p>
            <a:pPr lvl="2"/>
            <a:r>
              <a:rPr lang="en-US" dirty="0"/>
              <a:t>Wide bandwidth</a:t>
            </a:r>
          </a:p>
          <a:p>
            <a:pPr lvl="2"/>
            <a:r>
              <a:rPr lang="en-US" dirty="0"/>
              <a:t>Low power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6076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n-US" dirty="0" smtClean="0"/>
              <a:t>Digital information is combined with spreading </a:t>
            </a:r>
            <a:r>
              <a:rPr lang="en-US" dirty="0"/>
              <a:t>code </a:t>
            </a:r>
            <a:r>
              <a:rPr lang="en-US" dirty="0" smtClean="0"/>
              <a:t>using </a:t>
            </a:r>
            <a:r>
              <a:rPr lang="en-US" dirty="0"/>
              <a:t>an </a:t>
            </a:r>
            <a:r>
              <a:rPr lang="en-US" dirty="0" smtClean="0"/>
              <a:t>exclusive-Or (XOR) operation.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57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1828800"/>
            <a:ext cx="794385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172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DSSS using BPSK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BPSK signal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A: 	amplitude of the signal</a:t>
            </a:r>
          </a:p>
          <a:p>
            <a:pPr marL="0" indent="0">
              <a:buNone/>
            </a:pPr>
            <a:r>
              <a:rPr lang="en-US" dirty="0" smtClean="0"/>
              <a:t>   fc: 	carrier frequency</a:t>
            </a:r>
          </a:p>
          <a:p>
            <a:pPr marL="0" indent="0">
              <a:buNone/>
            </a:pPr>
            <a:r>
              <a:rPr lang="en-US" dirty="0" smtClean="0"/>
              <a:t>d(t): 	+1 for binary 1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-1 for binary 0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975" y="2257425"/>
            <a:ext cx="324802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367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DSSS sequence</a:t>
            </a:r>
          </a:p>
          <a:p>
            <a:pPr marL="0" indent="0">
              <a:buNone/>
            </a:pPr>
            <a:r>
              <a:rPr lang="en-US" dirty="0" smtClean="0"/>
              <a:t>	c(t) – PN sequence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Decoded sequence at receiver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676400"/>
            <a:ext cx="3781426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847359"/>
            <a:ext cx="572452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334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619125"/>
            <a:ext cx="7248525" cy="601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502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DSSS Transmitter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688" y="2447925"/>
            <a:ext cx="576262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533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DSSS Receiver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075" y="2381250"/>
            <a:ext cx="6419850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233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Code Division Multiple Access (CDMA)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CDMA is a multiplexing technique used with spread spectrum</a:t>
            </a:r>
          </a:p>
          <a:p>
            <a:r>
              <a:rPr lang="en-US" dirty="0" smtClean="0"/>
              <a:t>Each user has got a unique code</a:t>
            </a:r>
          </a:p>
          <a:p>
            <a:r>
              <a:rPr lang="en-US" dirty="0" smtClean="0"/>
              <a:t>Consider 3 users A, B, C with unique codes</a:t>
            </a:r>
          </a:p>
          <a:p>
            <a:r>
              <a:rPr lang="en-US" dirty="0" smtClean="0"/>
              <a:t>C</a:t>
            </a:r>
            <a:r>
              <a:rPr lang="en-US" baseline="-25000" dirty="0" smtClean="0"/>
              <a:t>A</a:t>
            </a:r>
            <a:r>
              <a:rPr lang="en-US" dirty="0" smtClean="0"/>
              <a:t> = &lt; 1, -1, -1, 1, -1, 1 &gt;</a:t>
            </a:r>
          </a:p>
          <a:p>
            <a:r>
              <a:rPr lang="en-US" dirty="0" smtClean="0"/>
              <a:t>C</a:t>
            </a:r>
            <a:r>
              <a:rPr lang="en-US" baseline="-25000" dirty="0" smtClean="0"/>
              <a:t>B</a:t>
            </a:r>
            <a:r>
              <a:rPr lang="en-US" dirty="0" smtClean="0"/>
              <a:t> = &lt; 1, 1, -1, -1, 1, 1 &gt;</a:t>
            </a:r>
          </a:p>
          <a:p>
            <a:r>
              <a:rPr lang="en-US" dirty="0" smtClean="0"/>
              <a:t>C</a:t>
            </a:r>
            <a:r>
              <a:rPr lang="en-US" baseline="-25000" dirty="0" smtClean="0"/>
              <a:t>C</a:t>
            </a:r>
            <a:r>
              <a:rPr lang="en-US" dirty="0" smtClean="0"/>
              <a:t> = &lt; 1, 1, -1, 1, 1, -1&gt;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79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transmitting binary 1, user transmits its code as such.</a:t>
            </a:r>
          </a:p>
          <a:p>
            <a:endParaRPr lang="en-US" dirty="0" smtClean="0"/>
          </a:p>
          <a:p>
            <a:r>
              <a:rPr lang="en-US" dirty="0" smtClean="0"/>
              <a:t>For transmitting binary 0, compliment of the code is transmitted.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57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695450"/>
            <a:ext cx="6248400" cy="462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306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363" y="1962150"/>
            <a:ext cx="5629275" cy="39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51907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Decoding of received message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</a:t>
            </a:r>
            <a:r>
              <a:rPr lang="en-US" dirty="0" smtClean="0"/>
              <a:t>a user with unique code c = &lt; c1, c2, c3, c4, c5, c6 &gt; generates a chip pattern </a:t>
            </a:r>
            <a:r>
              <a:rPr lang="en-US" dirty="0"/>
              <a:t>d = &lt; d1, d2, d3, d4, d5, d6 </a:t>
            </a:r>
            <a:r>
              <a:rPr lang="en-US" dirty="0" smtClean="0"/>
              <a:t>&gt;</a:t>
            </a:r>
          </a:p>
          <a:p>
            <a:endParaRPr lang="en-US" dirty="0"/>
          </a:p>
          <a:p>
            <a:r>
              <a:rPr lang="en-US" dirty="0" smtClean="0"/>
              <a:t>Decoding function S</a:t>
            </a:r>
            <a:r>
              <a:rPr lang="en-US" baseline="-25000" dirty="0" smtClean="0"/>
              <a:t>u</a:t>
            </a:r>
            <a:r>
              <a:rPr lang="en-US" dirty="0" smtClean="0"/>
              <a:t>(d) is calculated by the user who wish to decode the data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5162550"/>
            <a:ext cx="74485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643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 user A wants to communicate </a:t>
            </a:r>
            <a:r>
              <a:rPr lang="en-US" dirty="0"/>
              <a:t>binary 1 </a:t>
            </a:r>
            <a:r>
              <a:rPr lang="en-US" dirty="0" smtClean="0"/>
              <a:t>with any other user.</a:t>
            </a:r>
          </a:p>
          <a:p>
            <a:r>
              <a:rPr lang="en-US" dirty="0"/>
              <a:t>C</a:t>
            </a:r>
            <a:r>
              <a:rPr lang="en-US" baseline="-25000" dirty="0"/>
              <a:t>A</a:t>
            </a:r>
            <a:r>
              <a:rPr lang="en-US" dirty="0"/>
              <a:t> = &lt; 1, -1, -1, 1, -1, 1 &gt;</a:t>
            </a:r>
          </a:p>
          <a:p>
            <a:r>
              <a:rPr lang="en-US" dirty="0" smtClean="0"/>
              <a:t>Transmitted sequence = </a:t>
            </a:r>
            <a:r>
              <a:rPr lang="en-US" dirty="0"/>
              <a:t>1, -1, -1, 1, -1, </a:t>
            </a:r>
            <a:r>
              <a:rPr lang="en-US" dirty="0" smtClean="0"/>
              <a:t>1</a:t>
            </a:r>
          </a:p>
          <a:p>
            <a:endParaRPr lang="en-US" dirty="0"/>
          </a:p>
          <a:p>
            <a:r>
              <a:rPr lang="en-US" dirty="0" smtClean="0"/>
              <a:t> S</a:t>
            </a:r>
            <a:r>
              <a:rPr lang="en-US" baseline="-25000" dirty="0" smtClean="0"/>
              <a:t>u</a:t>
            </a:r>
            <a:r>
              <a:rPr lang="en-US" dirty="0" smtClean="0"/>
              <a:t>(d) = (1 x 1) + (-1 x -1) + (-1 x -1) + (1 x 1) +  (-1 x -1) + (1 x 1) = 6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    = 6 * 1</a:t>
            </a:r>
          </a:p>
        </p:txBody>
      </p:sp>
    </p:spTree>
    <p:extLst>
      <p:ext uri="{BB962C8B-B14F-4D97-AF65-F5344CB8AC3E}">
        <p14:creationId xmlns:p14="http://schemas.microsoft.com/office/powerpoint/2010/main" val="397970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 user A wants to communicate binary </a:t>
            </a:r>
            <a:r>
              <a:rPr lang="en-US" dirty="0" smtClean="0"/>
              <a:t>0 </a:t>
            </a:r>
            <a:r>
              <a:rPr lang="en-US" dirty="0"/>
              <a:t>with any other user.</a:t>
            </a:r>
          </a:p>
          <a:p>
            <a:r>
              <a:rPr lang="en-US" dirty="0"/>
              <a:t>C</a:t>
            </a:r>
            <a:r>
              <a:rPr lang="en-US" baseline="-25000" dirty="0"/>
              <a:t>A</a:t>
            </a:r>
            <a:r>
              <a:rPr lang="en-US" dirty="0"/>
              <a:t> = &lt; 1, -1, -1, 1, -1, 1 &gt;</a:t>
            </a:r>
          </a:p>
          <a:p>
            <a:r>
              <a:rPr lang="en-US" dirty="0"/>
              <a:t>Transmitted sequence = </a:t>
            </a:r>
            <a:r>
              <a:rPr lang="en-US" dirty="0" smtClean="0"/>
              <a:t>-1</a:t>
            </a:r>
            <a:r>
              <a:rPr lang="en-US" dirty="0"/>
              <a:t>, </a:t>
            </a:r>
            <a:r>
              <a:rPr lang="en-US" dirty="0" smtClean="0"/>
              <a:t>1</a:t>
            </a:r>
            <a:r>
              <a:rPr lang="en-US" dirty="0"/>
              <a:t>, </a:t>
            </a:r>
            <a:r>
              <a:rPr lang="en-US" dirty="0" smtClean="0"/>
              <a:t>1</a:t>
            </a:r>
            <a:r>
              <a:rPr lang="en-US" dirty="0"/>
              <a:t>, </a:t>
            </a:r>
            <a:r>
              <a:rPr lang="en-US" dirty="0" smtClean="0"/>
              <a:t>-1</a:t>
            </a:r>
            <a:r>
              <a:rPr lang="en-US" dirty="0"/>
              <a:t>, </a:t>
            </a:r>
            <a:r>
              <a:rPr lang="en-US" dirty="0" smtClean="0"/>
              <a:t>1</a:t>
            </a:r>
            <a:r>
              <a:rPr lang="en-US" dirty="0"/>
              <a:t>, </a:t>
            </a:r>
            <a:r>
              <a:rPr lang="en-US" dirty="0" smtClean="0"/>
              <a:t>-1</a:t>
            </a:r>
            <a:endParaRPr lang="en-US" dirty="0"/>
          </a:p>
          <a:p>
            <a:endParaRPr lang="en-US" dirty="0"/>
          </a:p>
          <a:p>
            <a:r>
              <a:rPr lang="en-US" dirty="0"/>
              <a:t> S</a:t>
            </a:r>
            <a:r>
              <a:rPr lang="en-US" baseline="-25000" dirty="0"/>
              <a:t>u</a:t>
            </a:r>
            <a:r>
              <a:rPr lang="en-US" dirty="0"/>
              <a:t>(d) = </a:t>
            </a:r>
            <a:r>
              <a:rPr lang="en-US" dirty="0" smtClean="0"/>
              <a:t>(-1 </a:t>
            </a:r>
            <a:r>
              <a:rPr lang="en-US" dirty="0"/>
              <a:t>x 1) + </a:t>
            </a:r>
            <a:r>
              <a:rPr lang="en-US" dirty="0" smtClean="0"/>
              <a:t>(1 </a:t>
            </a:r>
            <a:r>
              <a:rPr lang="en-US" dirty="0"/>
              <a:t>x -1) + </a:t>
            </a:r>
            <a:r>
              <a:rPr lang="en-US" dirty="0" smtClean="0"/>
              <a:t>(1 </a:t>
            </a:r>
            <a:r>
              <a:rPr lang="en-US" dirty="0"/>
              <a:t>x -1) + </a:t>
            </a:r>
            <a:r>
              <a:rPr lang="en-US" dirty="0" smtClean="0"/>
              <a:t>(-1 </a:t>
            </a:r>
            <a:r>
              <a:rPr lang="en-US" dirty="0"/>
              <a:t>x 1) +  </a:t>
            </a:r>
            <a:r>
              <a:rPr lang="en-US" dirty="0" smtClean="0"/>
              <a:t>(1 </a:t>
            </a:r>
            <a:r>
              <a:rPr lang="en-US" dirty="0"/>
              <a:t>x -1) + </a:t>
            </a:r>
            <a:r>
              <a:rPr lang="en-US" dirty="0" smtClean="0"/>
              <a:t>(-1 </a:t>
            </a:r>
            <a:r>
              <a:rPr lang="en-US" dirty="0"/>
              <a:t>x 1) = </a:t>
            </a:r>
            <a:r>
              <a:rPr lang="en-US" dirty="0" smtClean="0"/>
              <a:t>-6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		    = 6 * </a:t>
            </a:r>
            <a:r>
              <a:rPr lang="en-US" dirty="0" smtClean="0"/>
              <a:t>-1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1959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 codes should be orthogonal</a:t>
            </a:r>
          </a:p>
          <a:p>
            <a:r>
              <a:rPr lang="en-US" dirty="0" smtClean="0"/>
              <a:t>Properties</a:t>
            </a:r>
          </a:p>
          <a:p>
            <a:pPr marL="971550" lvl="1" indent="-514350">
              <a:buAutoNum type="arabicPeriod"/>
            </a:pPr>
            <a:r>
              <a:rPr lang="en-US" dirty="0" smtClean="0"/>
              <a:t>Inner product of two equal sequence should be N where N is the number of elements in the sequence.</a:t>
            </a:r>
          </a:p>
          <a:p>
            <a:pPr marL="1371600" lvl="2" indent="-514350"/>
            <a:r>
              <a:rPr lang="en-US" dirty="0" smtClean="0"/>
              <a:t>Inner product - A code is multiplied by itself, element by element and add the results.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497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n-US" dirty="0"/>
              <a:t>C</a:t>
            </a:r>
            <a:r>
              <a:rPr lang="en-US" baseline="-25000" dirty="0"/>
              <a:t>A</a:t>
            </a:r>
            <a:r>
              <a:rPr lang="en-US" dirty="0"/>
              <a:t> = &lt; 1, -1, -1, 1, -1, 1 &gt;</a:t>
            </a:r>
          </a:p>
          <a:p>
            <a:endParaRPr lang="en-US" dirty="0" smtClean="0"/>
          </a:p>
          <a:p>
            <a:r>
              <a:rPr lang="en-US" dirty="0" smtClean="0"/>
              <a:t>Inner product with itself</a:t>
            </a:r>
          </a:p>
          <a:p>
            <a:pPr marL="0" indent="0">
              <a:buNone/>
            </a:pPr>
            <a:r>
              <a:rPr lang="en-US" dirty="0" smtClean="0"/>
              <a:t>	= (</a:t>
            </a:r>
            <a:r>
              <a:rPr lang="en-US" dirty="0"/>
              <a:t>1, -1, -1, 1, -1, 1 </a:t>
            </a:r>
            <a:r>
              <a:rPr lang="en-US" dirty="0" smtClean="0"/>
              <a:t>) . (</a:t>
            </a:r>
            <a:r>
              <a:rPr lang="en-US" dirty="0"/>
              <a:t>1, -1, -1, 1, -1, 1 </a:t>
            </a:r>
            <a:r>
              <a:rPr lang="en-US" dirty="0" smtClean="0"/>
              <a:t>)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= (1 x 1) + (-1 </a:t>
            </a:r>
            <a:r>
              <a:rPr lang="en-US" dirty="0"/>
              <a:t>x </a:t>
            </a:r>
            <a:r>
              <a:rPr lang="en-US" dirty="0" smtClean="0"/>
              <a:t>-1) + (-1 </a:t>
            </a:r>
            <a:r>
              <a:rPr lang="en-US" dirty="0"/>
              <a:t>x </a:t>
            </a:r>
            <a:r>
              <a:rPr lang="en-US" dirty="0" smtClean="0"/>
              <a:t>-1</a:t>
            </a:r>
            <a:r>
              <a:rPr lang="en-US" dirty="0"/>
              <a:t>) </a:t>
            </a:r>
            <a:r>
              <a:rPr lang="en-US" dirty="0" smtClean="0"/>
              <a:t>+ (</a:t>
            </a:r>
            <a:r>
              <a:rPr lang="en-US" dirty="0"/>
              <a:t>1 x 1</a:t>
            </a:r>
            <a:r>
              <a:rPr lang="en-US" dirty="0" smtClean="0"/>
              <a:t>) +            (-1 </a:t>
            </a:r>
            <a:r>
              <a:rPr lang="en-US" dirty="0"/>
              <a:t>x </a:t>
            </a:r>
            <a:r>
              <a:rPr lang="en-US" dirty="0" smtClean="0"/>
              <a:t>-1) + (</a:t>
            </a:r>
            <a:r>
              <a:rPr lang="en-US" dirty="0"/>
              <a:t>1 x 1) </a:t>
            </a:r>
            <a:r>
              <a:rPr lang="en-US" dirty="0" smtClean="0"/>
              <a:t> = 6</a:t>
            </a:r>
          </a:p>
          <a:p>
            <a:pPr lvl="2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9922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Properties</a:t>
            </a:r>
          </a:p>
          <a:p>
            <a:pPr marL="457200" lvl="1" indent="0">
              <a:buNone/>
            </a:pPr>
            <a:r>
              <a:rPr lang="en-US" dirty="0" smtClean="0"/>
              <a:t>2. Inner </a:t>
            </a:r>
            <a:r>
              <a:rPr lang="en-US" dirty="0"/>
              <a:t>product of two </a:t>
            </a:r>
            <a:r>
              <a:rPr lang="en-US" dirty="0" smtClean="0"/>
              <a:t>different </a:t>
            </a:r>
            <a:r>
              <a:rPr lang="en-US" dirty="0"/>
              <a:t>sequence should be </a:t>
            </a:r>
            <a:r>
              <a:rPr lang="en-US" dirty="0" smtClean="0"/>
              <a:t>0.</a:t>
            </a:r>
          </a:p>
          <a:p>
            <a:r>
              <a:rPr lang="en-US" dirty="0"/>
              <a:t>C</a:t>
            </a:r>
            <a:r>
              <a:rPr lang="en-US" baseline="-25000" dirty="0"/>
              <a:t>A</a:t>
            </a:r>
            <a:r>
              <a:rPr lang="en-US" dirty="0"/>
              <a:t> = &lt; 1, -1, -1, 1, -1, 1 &gt;</a:t>
            </a:r>
          </a:p>
          <a:p>
            <a:r>
              <a:rPr lang="en-US" dirty="0"/>
              <a:t>C</a:t>
            </a:r>
            <a:r>
              <a:rPr lang="en-US" baseline="-25000" dirty="0"/>
              <a:t>B</a:t>
            </a:r>
            <a:r>
              <a:rPr lang="en-US" dirty="0"/>
              <a:t> = &lt; 1, 1, -1, -1, 1, 1 &gt;</a:t>
            </a:r>
          </a:p>
          <a:p>
            <a:r>
              <a:rPr lang="en-US" dirty="0"/>
              <a:t>C</a:t>
            </a:r>
            <a:r>
              <a:rPr lang="en-US" baseline="-25000" dirty="0"/>
              <a:t>C</a:t>
            </a:r>
            <a:r>
              <a:rPr lang="en-US" dirty="0"/>
              <a:t> = &lt; 1, 1, -1, 1, 1, -1&gt;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Inner product of A and B = 0</a:t>
            </a:r>
          </a:p>
          <a:p>
            <a:r>
              <a:rPr lang="en-US" dirty="0"/>
              <a:t>Inner product of </a:t>
            </a:r>
            <a:r>
              <a:rPr lang="en-US" dirty="0" smtClean="0"/>
              <a:t>B </a:t>
            </a:r>
            <a:r>
              <a:rPr lang="en-US" dirty="0"/>
              <a:t>and </a:t>
            </a:r>
            <a:r>
              <a:rPr lang="en-US" dirty="0" smtClean="0"/>
              <a:t>C </a:t>
            </a:r>
            <a:r>
              <a:rPr lang="en-US" dirty="0"/>
              <a:t>= </a:t>
            </a:r>
            <a:r>
              <a:rPr lang="en-US" dirty="0" smtClean="0"/>
              <a:t>2</a:t>
            </a:r>
          </a:p>
          <a:p>
            <a:r>
              <a:rPr lang="en-US" dirty="0"/>
              <a:t>Inner product of </a:t>
            </a:r>
            <a:r>
              <a:rPr lang="en-US" dirty="0" smtClean="0"/>
              <a:t>A </a:t>
            </a:r>
            <a:r>
              <a:rPr lang="en-US" dirty="0"/>
              <a:t>and C = </a:t>
            </a:r>
            <a:r>
              <a:rPr lang="en-US" dirty="0" smtClean="0"/>
              <a:t>0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41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 channel in CDMA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02" y="1752600"/>
            <a:ext cx="8615796" cy="4528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583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Digital signal created by four stations in CDMA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695450"/>
            <a:ext cx="8886825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933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Let station 3 is listening to station 2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Inner product = -4 = 4 * -1</a:t>
            </a:r>
          </a:p>
          <a:p>
            <a:r>
              <a:rPr lang="en-US" dirty="0" smtClean="0"/>
              <a:t>Hence transmitted data is binary 0 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738" y="2162180"/>
            <a:ext cx="7248525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868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Switched Communication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transmitted from </a:t>
            </a:r>
            <a:r>
              <a:rPr lang="en-US" dirty="0"/>
              <a:t>source to destination through a network of </a:t>
            </a:r>
            <a:r>
              <a:rPr lang="en-US" dirty="0" smtClean="0"/>
              <a:t>intermediate switching nodes.</a:t>
            </a:r>
          </a:p>
          <a:p>
            <a:r>
              <a:rPr lang="en-US" dirty="0"/>
              <a:t>S</a:t>
            </a:r>
            <a:r>
              <a:rPr lang="en-US" dirty="0" smtClean="0"/>
              <a:t>witching nodes</a:t>
            </a:r>
          </a:p>
          <a:p>
            <a:pPr lvl="2"/>
            <a:r>
              <a:rPr lang="en-US" dirty="0" smtClean="0"/>
              <a:t>Not </a:t>
            </a:r>
            <a:r>
              <a:rPr lang="en-US" dirty="0"/>
              <a:t>concerned with the content of the </a:t>
            </a:r>
            <a:r>
              <a:rPr lang="en-US" dirty="0" smtClean="0"/>
              <a:t>data</a:t>
            </a:r>
            <a:r>
              <a:rPr lang="en-US" dirty="0"/>
              <a:t>.</a:t>
            </a:r>
          </a:p>
          <a:p>
            <a:pPr lvl="2"/>
            <a:r>
              <a:rPr lang="en-US" dirty="0" smtClean="0"/>
              <a:t>Provides </a:t>
            </a:r>
            <a:r>
              <a:rPr lang="en-US" dirty="0"/>
              <a:t>a switching facility that will move the data from node </a:t>
            </a:r>
            <a:r>
              <a:rPr lang="en-US" dirty="0" smtClean="0"/>
              <a:t>to node </a:t>
            </a:r>
            <a:r>
              <a:rPr lang="en-US" dirty="0"/>
              <a:t>until they reach their destination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End devices – stations.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57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Types of spread spectrum</a:t>
            </a:r>
            <a:endParaRPr lang="en-US" dirty="0"/>
          </a:p>
          <a:p>
            <a:pPr lvl="2"/>
            <a:r>
              <a:rPr lang="en-US" dirty="0"/>
              <a:t>Frequency hopping spread spectrum (FHSS)</a:t>
            </a:r>
          </a:p>
          <a:p>
            <a:pPr lvl="2"/>
            <a:r>
              <a:rPr lang="en-US" dirty="0"/>
              <a:t>Direct sequence spread spectrum (DSSS)</a:t>
            </a:r>
          </a:p>
          <a:p>
            <a:pPr lvl="2"/>
            <a:r>
              <a:rPr lang="en-US" dirty="0"/>
              <a:t>Code division multiple access (CDMA)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96444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1676400"/>
            <a:ext cx="66675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286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Switching</a:t>
            </a:r>
          </a:p>
          <a:p>
            <a:pPr lvl="2"/>
            <a:r>
              <a:rPr lang="en-US" dirty="0" smtClean="0"/>
              <a:t>Circuit switching</a:t>
            </a:r>
          </a:p>
          <a:p>
            <a:pPr lvl="2"/>
            <a:r>
              <a:rPr lang="en-US" dirty="0" smtClean="0"/>
              <a:t>Packet switching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77138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Circuit switching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here </a:t>
            </a:r>
            <a:r>
              <a:rPr lang="en-US" dirty="0"/>
              <a:t>is a dedicated </a:t>
            </a:r>
            <a:r>
              <a:rPr lang="en-US" dirty="0" smtClean="0"/>
              <a:t>communication path </a:t>
            </a:r>
            <a:r>
              <a:rPr lang="en-US" dirty="0"/>
              <a:t>between two </a:t>
            </a:r>
            <a:r>
              <a:rPr lang="en-US" dirty="0" smtClean="0"/>
              <a:t>stations.</a:t>
            </a:r>
          </a:p>
          <a:p>
            <a:r>
              <a:rPr lang="en-US" dirty="0" smtClean="0"/>
              <a:t>Path - connected </a:t>
            </a:r>
            <a:r>
              <a:rPr lang="en-US" dirty="0"/>
              <a:t>sequence of links </a:t>
            </a:r>
            <a:r>
              <a:rPr lang="en-US" dirty="0" smtClean="0"/>
              <a:t>between network </a:t>
            </a:r>
            <a:r>
              <a:rPr lang="en-US" dirty="0"/>
              <a:t>nodes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3 phases</a:t>
            </a:r>
          </a:p>
          <a:p>
            <a:pPr lvl="2"/>
            <a:r>
              <a:rPr lang="en-US" dirty="0" smtClean="0"/>
              <a:t>Circuit establishment</a:t>
            </a:r>
          </a:p>
          <a:p>
            <a:pPr lvl="2"/>
            <a:r>
              <a:rPr lang="en-US" dirty="0" smtClean="0"/>
              <a:t>Data transfer</a:t>
            </a:r>
          </a:p>
          <a:p>
            <a:pPr lvl="2"/>
            <a:r>
              <a:rPr lang="en-US" dirty="0" smtClean="0"/>
              <a:t>Circuit disconnect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1671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Circuit establishment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Before transmission </a:t>
            </a:r>
            <a:r>
              <a:rPr lang="en-US" dirty="0"/>
              <a:t>an </a:t>
            </a:r>
            <a:r>
              <a:rPr lang="en-US" dirty="0" smtClean="0"/>
              <a:t>end-to-end (station-to-station</a:t>
            </a:r>
            <a:r>
              <a:rPr lang="en-US" dirty="0"/>
              <a:t>) circuit must be </a:t>
            </a:r>
            <a:r>
              <a:rPr lang="en-US" dirty="0" smtClean="0"/>
              <a:t>established.</a:t>
            </a:r>
          </a:p>
          <a:p>
            <a:r>
              <a:rPr lang="en-US" dirty="0" smtClean="0"/>
              <a:t>Link selection between nodes – based on</a:t>
            </a:r>
          </a:p>
          <a:p>
            <a:pPr lvl="2"/>
            <a:r>
              <a:rPr lang="en-US" dirty="0" smtClean="0"/>
              <a:t>Routing information</a:t>
            </a:r>
          </a:p>
          <a:p>
            <a:pPr lvl="2"/>
            <a:r>
              <a:rPr lang="en-US" dirty="0" smtClean="0"/>
              <a:t>Measures of availability</a:t>
            </a:r>
          </a:p>
          <a:p>
            <a:pPr lvl="2"/>
            <a:r>
              <a:rPr lang="en-US" dirty="0" smtClean="0"/>
              <a:t>Cost etc.</a:t>
            </a:r>
          </a:p>
          <a:p>
            <a:pPr lvl="2"/>
            <a:endParaRPr lang="en-US" dirty="0"/>
          </a:p>
          <a:p>
            <a:r>
              <a:rPr lang="en-US" dirty="0" err="1" smtClean="0"/>
              <a:t>Eg</a:t>
            </a:r>
            <a:r>
              <a:rPr lang="en-US" dirty="0" smtClean="0"/>
              <a:t>: A – 4 – 5 – 6 – E – path established for communication between stations A and 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28789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Transfer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Once a dedicated path is established, data can be transferred.</a:t>
            </a:r>
          </a:p>
          <a:p>
            <a:r>
              <a:rPr lang="en-US" dirty="0" smtClean="0"/>
              <a:t>Can be analog or digital depending on the link.</a:t>
            </a:r>
          </a:p>
          <a:p>
            <a:r>
              <a:rPr lang="en-US" dirty="0" smtClean="0"/>
              <a:t>Full duplex communication is possible.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16945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Circuit disconnect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onnection </a:t>
            </a:r>
            <a:r>
              <a:rPr lang="en-US" dirty="0"/>
              <a:t>is </a:t>
            </a:r>
            <a:r>
              <a:rPr lang="en-US" dirty="0" smtClean="0"/>
              <a:t>terminated, usually </a:t>
            </a:r>
            <a:r>
              <a:rPr lang="en-US" dirty="0"/>
              <a:t>by the action of one of the two </a:t>
            </a:r>
            <a:r>
              <a:rPr lang="en-US" dirty="0" smtClean="0"/>
              <a:t>stations.</a:t>
            </a:r>
          </a:p>
          <a:p>
            <a:r>
              <a:rPr lang="en-US" dirty="0"/>
              <a:t>Signals must be </a:t>
            </a:r>
            <a:r>
              <a:rPr lang="en-US" dirty="0" smtClean="0"/>
              <a:t>propagated to nodes to de-allocate </a:t>
            </a:r>
            <a:r>
              <a:rPr lang="en-US" dirty="0"/>
              <a:t>the dedicated resources.</a:t>
            </a:r>
          </a:p>
        </p:txBody>
      </p:sp>
    </p:spTree>
    <p:extLst>
      <p:ext uri="{BB962C8B-B14F-4D97-AF65-F5344CB8AC3E}">
        <p14:creationId xmlns:p14="http://schemas.microsoft.com/office/powerpoint/2010/main" val="31862077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Inefficient – Channel </a:t>
            </a:r>
            <a:r>
              <a:rPr lang="en-US" dirty="0"/>
              <a:t>capacity is dedicated </a:t>
            </a:r>
            <a:r>
              <a:rPr lang="en-US" dirty="0" smtClean="0"/>
              <a:t>for the </a:t>
            </a:r>
            <a:r>
              <a:rPr lang="en-US" dirty="0"/>
              <a:t>duration of a connection, even if no data are being </a:t>
            </a:r>
            <a:r>
              <a:rPr lang="en-US" dirty="0" smtClean="0"/>
              <a:t>transferred.</a:t>
            </a:r>
          </a:p>
          <a:p>
            <a:r>
              <a:rPr lang="en-US" dirty="0" smtClean="0"/>
              <a:t>Performance – Delay prior to signal transfer for connection establishment.</a:t>
            </a:r>
          </a:p>
        </p:txBody>
      </p:sp>
    </p:spTree>
    <p:extLst>
      <p:ext uri="{BB962C8B-B14F-4D97-AF65-F5344CB8AC3E}">
        <p14:creationId xmlns:p14="http://schemas.microsoft.com/office/powerpoint/2010/main" val="195802788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Once the circuit is established, network is effectively transparent to the users. </a:t>
            </a:r>
          </a:p>
          <a:p>
            <a:r>
              <a:rPr lang="en-US" dirty="0"/>
              <a:t>Information is transmitted at a </a:t>
            </a:r>
            <a:r>
              <a:rPr lang="en-US" dirty="0" smtClean="0"/>
              <a:t>fixed data </a:t>
            </a:r>
            <a:r>
              <a:rPr lang="en-US" dirty="0"/>
              <a:t>rate with no delay other than the propagation delay through the transmission links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dirty="0"/>
              <a:t>delay at each node is negligible.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54743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Eg</a:t>
            </a:r>
            <a:r>
              <a:rPr lang="en-US" dirty="0" smtClean="0"/>
              <a:t>: Public </a:t>
            </a:r>
            <a:r>
              <a:rPr lang="en-US" dirty="0"/>
              <a:t>t</a:t>
            </a:r>
            <a:r>
              <a:rPr lang="en-US" dirty="0" smtClean="0"/>
              <a:t>elephone </a:t>
            </a:r>
            <a:r>
              <a:rPr lang="en-US" dirty="0"/>
              <a:t>n</a:t>
            </a:r>
            <a:r>
              <a:rPr lang="en-US" dirty="0" smtClean="0"/>
              <a:t>etwork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213" y="2638425"/>
            <a:ext cx="6505575" cy="322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410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 Switching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Introduced to overcome the drawbacks of circuit switching</a:t>
            </a:r>
          </a:p>
          <a:p>
            <a:pPr lvl="2"/>
            <a:r>
              <a:rPr lang="en-US" dirty="0" smtClean="0"/>
              <a:t>Network resources are reserved for a particular call.</a:t>
            </a:r>
          </a:p>
          <a:p>
            <a:pPr lvl="2"/>
            <a:r>
              <a:rPr lang="en-US" dirty="0" smtClean="0"/>
              <a:t>Suitable for voice communication; not for data.</a:t>
            </a:r>
          </a:p>
          <a:p>
            <a:pPr lvl="2"/>
            <a:r>
              <a:rPr lang="en-US" dirty="0"/>
              <a:t>D</a:t>
            </a:r>
            <a:r>
              <a:rPr lang="en-US" dirty="0" smtClean="0"/>
              <a:t>ata </a:t>
            </a:r>
            <a:r>
              <a:rPr lang="en-US" dirty="0"/>
              <a:t>connection (e.g., personal computer user logged </a:t>
            </a:r>
            <a:r>
              <a:rPr lang="en-US" dirty="0" smtClean="0"/>
              <a:t>on to </a:t>
            </a:r>
            <a:r>
              <a:rPr lang="en-US" dirty="0"/>
              <a:t>a database server), much of the time the line is </a:t>
            </a:r>
            <a:r>
              <a:rPr lang="en-US" dirty="0" smtClean="0"/>
              <a:t>idle. Hence circuit switching is inefficient.</a:t>
            </a:r>
          </a:p>
          <a:p>
            <a:pPr lvl="2"/>
            <a:r>
              <a:rPr lang="en-US" dirty="0"/>
              <a:t>Terminal stations that are connected must transmit and receive at the same data rate. This limits the utility </a:t>
            </a:r>
            <a:r>
              <a:rPr lang="en-US" dirty="0" smtClean="0"/>
              <a:t>of the </a:t>
            </a:r>
            <a:r>
              <a:rPr lang="en-US" dirty="0"/>
              <a:t>network in interconnecting a variety of host computers and workstations.	  </a:t>
            </a:r>
          </a:p>
        </p:txBody>
      </p:sp>
    </p:spTree>
    <p:extLst>
      <p:ext uri="{BB962C8B-B14F-4D97-AF65-F5344CB8AC3E}">
        <p14:creationId xmlns:p14="http://schemas.microsoft.com/office/powerpoint/2010/main" val="190738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principle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2476500"/>
            <a:ext cx="889635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837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2371725"/>
            <a:ext cx="8248650" cy="303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241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Data are transmitted in short </a:t>
            </a:r>
            <a:r>
              <a:rPr lang="en-US" dirty="0" smtClean="0"/>
              <a:t>packets.</a:t>
            </a:r>
          </a:p>
          <a:p>
            <a:r>
              <a:rPr lang="en-US" dirty="0"/>
              <a:t>If a source has a longer </a:t>
            </a:r>
            <a:r>
              <a:rPr lang="en-US" dirty="0" smtClean="0"/>
              <a:t>message to </a:t>
            </a:r>
            <a:r>
              <a:rPr lang="en-US" dirty="0"/>
              <a:t>send, the message is broken up into a series of </a:t>
            </a:r>
            <a:r>
              <a:rPr lang="en-US" dirty="0" smtClean="0"/>
              <a:t>packets.</a:t>
            </a:r>
          </a:p>
          <a:p>
            <a:r>
              <a:rPr lang="en-US" dirty="0" smtClean="0"/>
              <a:t>Each packet </a:t>
            </a:r>
            <a:r>
              <a:rPr lang="en-US" dirty="0"/>
              <a:t>contains a portion (or all for a short message) of the user’s </a:t>
            </a:r>
            <a:r>
              <a:rPr lang="en-US" dirty="0" smtClean="0"/>
              <a:t>data </a:t>
            </a:r>
            <a:r>
              <a:rPr lang="en-US" dirty="0"/>
              <a:t>plus </a:t>
            </a:r>
            <a:r>
              <a:rPr lang="en-US" dirty="0" smtClean="0"/>
              <a:t>some control </a:t>
            </a:r>
            <a:r>
              <a:rPr lang="en-US" dirty="0"/>
              <a:t>information</a:t>
            </a:r>
            <a:r>
              <a:rPr lang="en-US" dirty="0" smtClean="0"/>
              <a:t>.</a:t>
            </a:r>
          </a:p>
          <a:p>
            <a:r>
              <a:rPr lang="en-US" dirty="0"/>
              <a:t>C</a:t>
            </a:r>
            <a:r>
              <a:rPr lang="en-US" dirty="0" smtClean="0"/>
              <a:t>ontrol information – information required for routing </a:t>
            </a:r>
            <a:r>
              <a:rPr lang="en-US" dirty="0"/>
              <a:t>the packet through the </a:t>
            </a:r>
            <a:r>
              <a:rPr lang="en-US" dirty="0" smtClean="0"/>
              <a:t>network and </a:t>
            </a:r>
            <a:r>
              <a:rPr lang="en-US" dirty="0"/>
              <a:t>deliver it to the intended </a:t>
            </a:r>
            <a:r>
              <a:rPr lang="en-US" dirty="0" smtClean="0"/>
              <a:t>destination.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53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over circuit switching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Improved line efficiency</a:t>
            </a:r>
          </a:p>
          <a:p>
            <a:pPr lvl="2"/>
            <a:r>
              <a:rPr lang="en-US" dirty="0" smtClean="0"/>
              <a:t>Resources are allocated only when there are packets to be transferred</a:t>
            </a:r>
          </a:p>
          <a:p>
            <a:pPr lvl="2"/>
            <a:r>
              <a:rPr lang="en-US" dirty="0" smtClean="0"/>
              <a:t>A </a:t>
            </a:r>
            <a:r>
              <a:rPr lang="en-US" dirty="0"/>
              <a:t>single node-to-node link can be </a:t>
            </a:r>
            <a:r>
              <a:rPr lang="en-US" dirty="0" smtClean="0"/>
              <a:t>dynamically shared </a:t>
            </a:r>
            <a:r>
              <a:rPr lang="en-US" dirty="0"/>
              <a:t>by many packets over </a:t>
            </a:r>
            <a:r>
              <a:rPr lang="en-US" dirty="0" smtClean="0"/>
              <a:t>time.</a:t>
            </a:r>
          </a:p>
          <a:p>
            <a:pPr lvl="2"/>
            <a:r>
              <a:rPr lang="en-US" dirty="0"/>
              <a:t>The packets are queued up and </a:t>
            </a:r>
            <a:r>
              <a:rPr lang="en-US" dirty="0" smtClean="0"/>
              <a:t>transmitted as </a:t>
            </a:r>
            <a:r>
              <a:rPr lang="en-US" dirty="0"/>
              <a:t>rapidly as possible over the link</a:t>
            </a:r>
            <a:r>
              <a:rPr lang="en-US" dirty="0" smtClean="0"/>
              <a:t>.</a:t>
            </a:r>
          </a:p>
          <a:p>
            <a:r>
              <a:rPr lang="en-US" dirty="0" smtClean="0"/>
              <a:t>Data-rate conversion</a:t>
            </a:r>
          </a:p>
          <a:p>
            <a:pPr lvl="2"/>
            <a:r>
              <a:rPr lang="en-US" dirty="0"/>
              <a:t>Two stations </a:t>
            </a:r>
            <a:r>
              <a:rPr lang="en-US" dirty="0" smtClean="0"/>
              <a:t>of different </a:t>
            </a:r>
            <a:r>
              <a:rPr lang="en-US" dirty="0"/>
              <a:t>data rates can exchange </a:t>
            </a:r>
            <a:r>
              <a:rPr lang="en-US" dirty="0" smtClean="0"/>
              <a:t>packets.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37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 over circuit switching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Data packets are accepted even if network traffic is high.</a:t>
            </a:r>
          </a:p>
          <a:p>
            <a:pPr lvl="2"/>
            <a:r>
              <a:rPr lang="en-US" dirty="0" smtClean="0"/>
              <a:t>Delivery delay increases.</a:t>
            </a:r>
          </a:p>
          <a:p>
            <a:pPr lvl="2"/>
            <a:endParaRPr lang="en-US" dirty="0"/>
          </a:p>
          <a:p>
            <a:r>
              <a:rPr lang="en-US" dirty="0"/>
              <a:t>Priorities can be </a:t>
            </a:r>
            <a:r>
              <a:rPr lang="en-US" dirty="0" smtClean="0"/>
              <a:t>used</a:t>
            </a:r>
          </a:p>
          <a:p>
            <a:pPr lvl="2"/>
            <a:r>
              <a:rPr lang="en-US" dirty="0"/>
              <a:t>If a node has a number of packets queued for </a:t>
            </a:r>
            <a:r>
              <a:rPr lang="en-US" dirty="0" smtClean="0"/>
              <a:t>transmission, it </a:t>
            </a:r>
            <a:r>
              <a:rPr lang="en-US" dirty="0"/>
              <a:t>can transmit the higher-priority packets </a:t>
            </a:r>
            <a:r>
              <a:rPr lang="en-US" dirty="0" smtClean="0"/>
              <a:t>first.</a:t>
            </a:r>
          </a:p>
          <a:p>
            <a:pPr lvl="2"/>
            <a:r>
              <a:rPr lang="en-US" dirty="0"/>
              <a:t>These packets will </a:t>
            </a:r>
            <a:r>
              <a:rPr lang="en-US" dirty="0" smtClean="0"/>
              <a:t>therefore experience </a:t>
            </a:r>
            <a:r>
              <a:rPr lang="en-US" dirty="0"/>
              <a:t>less delay than lower-priority packets.</a:t>
            </a:r>
          </a:p>
        </p:txBody>
      </p:sp>
    </p:spTree>
    <p:extLst>
      <p:ext uri="{BB962C8B-B14F-4D97-AF65-F5344CB8AC3E}">
        <p14:creationId xmlns:p14="http://schemas.microsoft.com/office/powerpoint/2010/main" val="8114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Switching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types</a:t>
            </a:r>
          </a:p>
          <a:p>
            <a:pPr lvl="2"/>
            <a:r>
              <a:rPr lang="en-US" dirty="0" smtClean="0"/>
              <a:t>Datagram approach</a:t>
            </a:r>
          </a:p>
          <a:p>
            <a:pPr lvl="2"/>
            <a:r>
              <a:rPr lang="en-US" dirty="0" smtClean="0"/>
              <a:t>Virtual circuit approach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75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Datagram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ach </a:t>
            </a:r>
            <a:r>
              <a:rPr lang="en-US" dirty="0"/>
              <a:t>packet is treated independently, with no </a:t>
            </a:r>
            <a:r>
              <a:rPr lang="en-US" dirty="0" smtClean="0"/>
              <a:t>reference to </a:t>
            </a:r>
            <a:r>
              <a:rPr lang="en-US" dirty="0"/>
              <a:t>packets that have gone before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There is no connection set up or tear down phase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20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542" y="129138"/>
            <a:ext cx="4298058" cy="4132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975" y="4248031"/>
            <a:ext cx="4021825" cy="259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857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en-US" dirty="0" smtClean="0"/>
              <a:t>Node is selected dynamically by considering neighboring </a:t>
            </a:r>
            <a:r>
              <a:rPr lang="en-US" dirty="0"/>
              <a:t>nodes on traffic, line failures, </a:t>
            </a:r>
            <a:r>
              <a:rPr lang="en-US" dirty="0" smtClean="0"/>
              <a:t>etc.</a:t>
            </a:r>
          </a:p>
          <a:p>
            <a:r>
              <a:rPr lang="en-US" dirty="0" smtClean="0"/>
              <a:t>Packets may not follow </a:t>
            </a:r>
            <a:r>
              <a:rPr lang="en-US" dirty="0"/>
              <a:t>the same </a:t>
            </a:r>
            <a:r>
              <a:rPr lang="en-US" dirty="0" smtClean="0"/>
              <a:t>route. </a:t>
            </a:r>
            <a:r>
              <a:rPr lang="en-US" dirty="0"/>
              <a:t>T</a:t>
            </a:r>
            <a:r>
              <a:rPr lang="en-US" dirty="0" smtClean="0"/>
              <a:t>hey </a:t>
            </a:r>
            <a:r>
              <a:rPr lang="en-US" dirty="0"/>
              <a:t>may </a:t>
            </a:r>
            <a:r>
              <a:rPr lang="en-US" dirty="0" smtClean="0"/>
              <a:t>arrive out </a:t>
            </a:r>
            <a:r>
              <a:rPr lang="en-US" dirty="0"/>
              <a:t>of sequence at the </a:t>
            </a:r>
            <a:r>
              <a:rPr lang="en-US" dirty="0" smtClean="0"/>
              <a:t>exit </a:t>
            </a:r>
            <a:r>
              <a:rPr lang="en-US" dirty="0"/>
              <a:t>point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Either exit node or destination rearranges the packets.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01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Routing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switch has a routing table, which is based on the destination address</a:t>
            </a:r>
          </a:p>
          <a:p>
            <a:r>
              <a:rPr lang="en-US" dirty="0" smtClean="0"/>
              <a:t>They are dynamic and are updated periodically</a:t>
            </a:r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3429000"/>
            <a:ext cx="2066925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099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Destination address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10600" cy="4525963"/>
          </a:xfrm>
        </p:spPr>
        <p:txBody>
          <a:bodyPr/>
          <a:lstStyle/>
          <a:p>
            <a:r>
              <a:rPr lang="en-US" dirty="0" smtClean="0"/>
              <a:t>Every packet carries a header which contains the destination address of the packet</a:t>
            </a:r>
          </a:p>
          <a:p>
            <a:r>
              <a:rPr lang="en-US" dirty="0" smtClean="0"/>
              <a:t>When a switch receives a packet, the destination address is examined </a:t>
            </a:r>
          </a:p>
          <a:p>
            <a:r>
              <a:rPr lang="en-US" dirty="0" smtClean="0"/>
              <a:t>Routing table is consulted to find the corresponding port through which the packets should be forwarded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042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105400"/>
          </a:xfrm>
        </p:spPr>
        <p:txBody>
          <a:bodyPr>
            <a:normAutofit/>
          </a:bodyPr>
          <a:lstStyle/>
          <a:p>
            <a:r>
              <a:rPr lang="en-US" dirty="0"/>
              <a:t>Input </a:t>
            </a:r>
            <a:r>
              <a:rPr lang="en-US" dirty="0" smtClean="0"/>
              <a:t>is fed </a:t>
            </a:r>
            <a:r>
              <a:rPr lang="en-US" dirty="0"/>
              <a:t>into a channel encoder </a:t>
            </a:r>
            <a:r>
              <a:rPr lang="en-US" dirty="0" smtClean="0"/>
              <a:t>– produces an analog </a:t>
            </a:r>
            <a:r>
              <a:rPr lang="en-US" dirty="0"/>
              <a:t>signal with a relatively </a:t>
            </a:r>
            <a:r>
              <a:rPr lang="en-US" dirty="0" smtClean="0"/>
              <a:t>narrow bandwidth </a:t>
            </a:r>
            <a:r>
              <a:rPr lang="en-US" dirty="0"/>
              <a:t>around some center frequency</a:t>
            </a:r>
            <a:r>
              <a:rPr lang="en-US" dirty="0" smtClean="0"/>
              <a:t>.</a:t>
            </a:r>
          </a:p>
          <a:p>
            <a:r>
              <a:rPr lang="en-US" dirty="0" smtClean="0"/>
              <a:t>Signal </a:t>
            </a:r>
            <a:r>
              <a:rPr lang="en-US" dirty="0"/>
              <a:t>is further modulated using </a:t>
            </a:r>
            <a:r>
              <a:rPr lang="en-US" dirty="0" smtClean="0"/>
              <a:t>a sequence </a:t>
            </a:r>
            <a:r>
              <a:rPr lang="en-US" dirty="0"/>
              <a:t>of digits known as a spreading code or spreading </a:t>
            </a:r>
            <a:r>
              <a:rPr lang="en-US" dirty="0" smtClean="0"/>
              <a:t>sequence.</a:t>
            </a:r>
          </a:p>
          <a:p>
            <a:r>
              <a:rPr lang="en-US" dirty="0"/>
              <a:t>S</a:t>
            </a:r>
            <a:r>
              <a:rPr lang="en-US" dirty="0" smtClean="0"/>
              <a:t>preading </a:t>
            </a:r>
            <a:r>
              <a:rPr lang="en-US" dirty="0"/>
              <a:t>code is generated by a </a:t>
            </a:r>
            <a:r>
              <a:rPr lang="en-US" dirty="0" smtClean="0"/>
              <a:t>pseudo-noise (PN), </a:t>
            </a:r>
            <a:r>
              <a:rPr lang="en-US" dirty="0"/>
              <a:t>or </a:t>
            </a:r>
            <a:r>
              <a:rPr lang="en-US" dirty="0" smtClean="0"/>
              <a:t>pseudorandom number </a:t>
            </a:r>
            <a:r>
              <a:rPr lang="en-US" dirty="0"/>
              <a:t>generator</a:t>
            </a:r>
          </a:p>
        </p:txBody>
      </p:sp>
    </p:spTree>
    <p:extLst>
      <p:ext uri="{BB962C8B-B14F-4D97-AF65-F5344CB8AC3E}">
        <p14:creationId xmlns:p14="http://schemas.microsoft.com/office/powerpoint/2010/main" val="72634181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circuit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preplanned </a:t>
            </a:r>
            <a:r>
              <a:rPr lang="en-US" dirty="0"/>
              <a:t>route is established before </a:t>
            </a:r>
            <a:r>
              <a:rPr lang="en-US" dirty="0" smtClean="0"/>
              <a:t>any packets </a:t>
            </a:r>
            <a:r>
              <a:rPr lang="en-US" dirty="0"/>
              <a:t>are sent. </a:t>
            </a:r>
            <a:endParaRPr lang="en-US" dirty="0" smtClean="0"/>
          </a:p>
          <a:p>
            <a:r>
              <a:rPr lang="en-US" dirty="0" smtClean="0"/>
              <a:t>Once </a:t>
            </a:r>
            <a:r>
              <a:rPr lang="en-US" dirty="0"/>
              <a:t>the route is established, all the packets between a pair of </a:t>
            </a:r>
            <a:r>
              <a:rPr lang="en-US" dirty="0" smtClean="0"/>
              <a:t>communicating parties </a:t>
            </a:r>
            <a:r>
              <a:rPr lang="en-US" dirty="0"/>
              <a:t>follow this same route through the </a:t>
            </a:r>
            <a:r>
              <a:rPr lang="en-US" dirty="0" smtClean="0"/>
              <a:t>network.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05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363" y="447675"/>
            <a:ext cx="4105275" cy="602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703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Because the route is fixed for the duration of the logical connection, it </a:t>
            </a:r>
            <a:r>
              <a:rPr lang="en-US" dirty="0" smtClean="0"/>
              <a:t>is somewhat </a:t>
            </a:r>
            <a:r>
              <a:rPr lang="en-US" dirty="0"/>
              <a:t>similar to a circuit in a circuit-switching </a:t>
            </a:r>
            <a:r>
              <a:rPr lang="en-US" dirty="0" smtClean="0"/>
              <a:t>network.</a:t>
            </a:r>
          </a:p>
          <a:p>
            <a:r>
              <a:rPr lang="en-US" dirty="0" smtClean="0"/>
              <a:t>Hence referred </a:t>
            </a:r>
            <a:r>
              <a:rPr lang="en-US" dirty="0"/>
              <a:t>to as </a:t>
            </a:r>
            <a:r>
              <a:rPr lang="en-US" dirty="0" smtClean="0"/>
              <a:t>a </a:t>
            </a:r>
            <a:r>
              <a:rPr lang="en-US" dirty="0"/>
              <a:t>virtual </a:t>
            </a:r>
            <a:r>
              <a:rPr lang="en-US" dirty="0" smtClean="0"/>
              <a:t>circuit.</a:t>
            </a:r>
          </a:p>
          <a:p>
            <a:r>
              <a:rPr lang="en-US" dirty="0"/>
              <a:t>T</a:t>
            </a:r>
            <a:r>
              <a:rPr lang="en-US" dirty="0" smtClean="0"/>
              <a:t>his </a:t>
            </a:r>
            <a:r>
              <a:rPr lang="en-US" dirty="0"/>
              <a:t>does not mean </a:t>
            </a:r>
            <a:r>
              <a:rPr lang="en-US" dirty="0" smtClean="0"/>
              <a:t>that this </a:t>
            </a:r>
            <a:r>
              <a:rPr lang="en-US" dirty="0"/>
              <a:t>is a dedicated path, as in circuit </a:t>
            </a:r>
            <a:r>
              <a:rPr lang="en-US" dirty="0" smtClean="0"/>
              <a:t>switching.</a:t>
            </a:r>
          </a:p>
          <a:p>
            <a:r>
              <a:rPr lang="en-US" dirty="0" smtClean="0"/>
              <a:t>At any time, each station can have more than one virtual circuit to any other station and can have virtual circuits to more than one station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65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Circuit Identifier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switch can use its own set of unique VCIs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013" y="2838450"/>
            <a:ext cx="437197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77862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525" y="1819275"/>
            <a:ext cx="6076950" cy="38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158546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to destination data transfer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525" y="1838325"/>
            <a:ext cx="6076950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414934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up request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288" y="2057400"/>
            <a:ext cx="6067425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801657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up acknowledgement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163" y="2362200"/>
            <a:ext cx="6543675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499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Effect of packet size on transmission time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113" y="771525"/>
            <a:ext cx="5057775" cy="593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1298431" y="4800600"/>
            <a:ext cx="1447800" cy="762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129 Octet time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429000" y="5174673"/>
            <a:ext cx="1143000" cy="762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92 Octet time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24400" y="4572000"/>
            <a:ext cx="1143000" cy="762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77 Octet time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6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1733550"/>
            <a:ext cx="7153275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818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process will significantly increase the bandwidth </a:t>
            </a:r>
            <a:r>
              <a:rPr lang="en-US" dirty="0"/>
              <a:t>(spread the spectrum) of the signal to be </a:t>
            </a:r>
            <a:r>
              <a:rPr lang="en-US" dirty="0" smtClean="0"/>
              <a:t>transmitted.</a:t>
            </a:r>
          </a:p>
          <a:p>
            <a:r>
              <a:rPr lang="en-US" dirty="0"/>
              <a:t>On the </a:t>
            </a:r>
            <a:r>
              <a:rPr lang="en-US" dirty="0" smtClean="0"/>
              <a:t>receiving end</a:t>
            </a:r>
            <a:r>
              <a:rPr lang="en-US" dirty="0"/>
              <a:t>, the same digit sequence is used to demodulate the spread spectrum signal.</a:t>
            </a:r>
          </a:p>
        </p:txBody>
      </p:sp>
    </p:spTree>
    <p:extLst>
      <p:ext uri="{BB962C8B-B14F-4D97-AF65-F5344CB8AC3E}">
        <p14:creationId xmlns:p14="http://schemas.microsoft.com/office/powerpoint/2010/main" val="73370145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Types of delays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Propagation delay: </a:t>
            </a:r>
            <a:r>
              <a:rPr lang="en-US" dirty="0" smtClean="0"/>
              <a:t>Time taken by a </a:t>
            </a:r>
            <a:r>
              <a:rPr lang="en-US" dirty="0"/>
              <a:t>signal to propagate from one node </a:t>
            </a:r>
            <a:r>
              <a:rPr lang="en-US" dirty="0" smtClean="0"/>
              <a:t>to the next.</a:t>
            </a:r>
            <a:endParaRPr lang="en-US" dirty="0"/>
          </a:p>
          <a:p>
            <a:r>
              <a:rPr lang="en-US" b="1" dirty="0" smtClean="0"/>
              <a:t>Processing delay: </a:t>
            </a:r>
            <a:r>
              <a:rPr lang="en-US" dirty="0" smtClean="0"/>
              <a:t>Time taken by </a:t>
            </a:r>
            <a:r>
              <a:rPr lang="en-US" dirty="0"/>
              <a:t>a node to perform the necessary </a:t>
            </a:r>
            <a:r>
              <a:rPr lang="en-US" dirty="0" smtClean="0"/>
              <a:t>processing as </a:t>
            </a:r>
            <a:r>
              <a:rPr lang="en-US" dirty="0"/>
              <a:t>it switches data.</a:t>
            </a:r>
          </a:p>
        </p:txBody>
      </p:sp>
    </p:spTree>
    <p:extLst>
      <p:ext uri="{BB962C8B-B14F-4D97-AF65-F5344CB8AC3E}">
        <p14:creationId xmlns:p14="http://schemas.microsoft.com/office/powerpoint/2010/main" val="172504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SONET/SDH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Synchronous </a:t>
            </a:r>
            <a:r>
              <a:rPr lang="en-US" dirty="0"/>
              <a:t>Optical </a:t>
            </a:r>
            <a:r>
              <a:rPr lang="en-US" dirty="0" smtClean="0"/>
              <a:t>Network</a:t>
            </a:r>
          </a:p>
          <a:p>
            <a:r>
              <a:rPr lang="en-US" dirty="0"/>
              <a:t>O</a:t>
            </a:r>
            <a:r>
              <a:rPr lang="en-US" dirty="0" smtClean="0"/>
              <a:t>ptical </a:t>
            </a:r>
            <a:r>
              <a:rPr lang="en-US" dirty="0"/>
              <a:t>transmission interface </a:t>
            </a:r>
            <a:r>
              <a:rPr lang="en-US" dirty="0" smtClean="0"/>
              <a:t>originally proposed </a:t>
            </a:r>
            <a:r>
              <a:rPr lang="en-US" dirty="0"/>
              <a:t>by </a:t>
            </a:r>
            <a:r>
              <a:rPr lang="en-US" dirty="0" smtClean="0"/>
              <a:t>Bell Core </a:t>
            </a:r>
            <a:r>
              <a:rPr lang="en-US" dirty="0"/>
              <a:t>and standardized by </a:t>
            </a:r>
            <a:r>
              <a:rPr lang="en-US" dirty="0" smtClean="0"/>
              <a:t>ANSI.</a:t>
            </a:r>
          </a:p>
          <a:p>
            <a:r>
              <a:rPr lang="en-US" dirty="0"/>
              <a:t>A compatible </a:t>
            </a:r>
            <a:r>
              <a:rPr lang="en-US" dirty="0" smtClean="0"/>
              <a:t>version, referred </a:t>
            </a:r>
            <a:r>
              <a:rPr lang="en-US" dirty="0"/>
              <a:t>to as Synchronous Digital Hierarchy (SDH), has been published by </a:t>
            </a:r>
            <a:r>
              <a:rPr lang="en-US" dirty="0" smtClean="0"/>
              <a:t>ITU-T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20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2809875"/>
            <a:ext cx="8267700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234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Consists of </a:t>
            </a:r>
            <a:r>
              <a:rPr lang="en-US" dirty="0"/>
              <a:t>810 octets and is transmitted once every </a:t>
            </a:r>
            <a:r>
              <a:rPr lang="en-US" dirty="0" smtClean="0"/>
              <a:t>125us for </a:t>
            </a:r>
            <a:r>
              <a:rPr lang="en-US" dirty="0"/>
              <a:t>an overall data rate </a:t>
            </a:r>
            <a:r>
              <a:rPr lang="en-US" dirty="0" smtClean="0"/>
              <a:t>of 51.84 Mbps.</a:t>
            </a:r>
          </a:p>
          <a:p>
            <a:r>
              <a:rPr lang="en-US" dirty="0"/>
              <a:t>The frame can logically be viewed as a matrix of 9 </a:t>
            </a:r>
            <a:r>
              <a:rPr lang="en-US" dirty="0" smtClean="0"/>
              <a:t>rows of </a:t>
            </a:r>
            <a:r>
              <a:rPr lang="en-US" dirty="0"/>
              <a:t>90 octets each, with transmission being one row at a time, from left to right </a:t>
            </a:r>
            <a:r>
              <a:rPr lang="en-US" dirty="0" smtClean="0"/>
              <a:t>and top </a:t>
            </a:r>
            <a:r>
              <a:rPr lang="en-US" dirty="0"/>
              <a:t>to bottom.</a:t>
            </a:r>
          </a:p>
        </p:txBody>
      </p:sp>
    </p:spTree>
    <p:extLst>
      <p:ext uri="{BB962C8B-B14F-4D97-AF65-F5344CB8AC3E}">
        <p14:creationId xmlns:p14="http://schemas.microsoft.com/office/powerpoint/2010/main" val="186660175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first three columns </a:t>
            </a:r>
            <a:r>
              <a:rPr lang="en-US" dirty="0" smtClean="0"/>
              <a:t>(3  octets x 9 rows = 27octets) of </a:t>
            </a:r>
            <a:r>
              <a:rPr lang="en-US" dirty="0"/>
              <a:t>the frame </a:t>
            </a:r>
            <a:r>
              <a:rPr lang="en-US" dirty="0" smtClean="0"/>
              <a:t>are devoted </a:t>
            </a:r>
            <a:r>
              <a:rPr lang="en-US" dirty="0"/>
              <a:t>to overhead octets. </a:t>
            </a:r>
            <a:endParaRPr lang="en-US" dirty="0" smtClean="0"/>
          </a:p>
          <a:p>
            <a:r>
              <a:rPr lang="en-US" dirty="0" smtClean="0"/>
              <a:t>9 octets – section related overhead</a:t>
            </a:r>
          </a:p>
          <a:p>
            <a:r>
              <a:rPr lang="en-US" dirty="0" smtClean="0"/>
              <a:t>18 octets - </a:t>
            </a:r>
            <a:r>
              <a:rPr lang="en-US" dirty="0"/>
              <a:t>line </a:t>
            </a:r>
            <a:r>
              <a:rPr lang="en-US" dirty="0" smtClean="0"/>
              <a:t>overhead</a:t>
            </a:r>
          </a:p>
        </p:txBody>
      </p:sp>
    </p:spTree>
    <p:extLst>
      <p:ext uri="{BB962C8B-B14F-4D97-AF65-F5344CB8AC3E}">
        <p14:creationId xmlns:p14="http://schemas.microsoft.com/office/powerpoint/2010/main" val="82839813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remainder of the frame is payload.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payload includes a column of path overhead, which is not necessarily in the first available column </a:t>
            </a:r>
            <a:r>
              <a:rPr lang="en-US" dirty="0" smtClean="0"/>
              <a:t>position</a:t>
            </a:r>
            <a:r>
              <a:rPr lang="en-US" dirty="0"/>
              <a:t>.</a:t>
            </a:r>
          </a:p>
          <a:p>
            <a:r>
              <a:rPr lang="en-US" dirty="0"/>
              <a:t>Line overhead contains a pointer that indicates where the path overhead starts.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971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Spread spectrum – Advantages,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earliest applications of spread spectrum were military, where it </a:t>
            </a:r>
            <a:r>
              <a:rPr lang="en-US" dirty="0" smtClean="0"/>
              <a:t>was used </a:t>
            </a:r>
            <a:r>
              <a:rPr lang="en-US" dirty="0"/>
              <a:t>for its immunity to jamming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Better immunity to noise and multipath distortions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795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888" y="2247900"/>
            <a:ext cx="5610225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6698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11996</TotalTime>
  <Words>2051</Words>
  <Application>Microsoft Office PowerPoint</Application>
  <PresentationFormat>On-screen Show (4:3)</PresentationFormat>
  <Paragraphs>254</Paragraphs>
  <Slides>75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size="76" baseType="lpstr">
      <vt:lpstr>Office Theme</vt:lpstr>
      <vt:lpstr>Module 6</vt:lpstr>
      <vt:lpstr>Spread Spectrum</vt:lpstr>
      <vt:lpstr>PowerPoint Presentation</vt:lpstr>
      <vt:lpstr>PowerPoint Presentation</vt:lpstr>
      <vt:lpstr>Basic principle</vt:lpstr>
      <vt:lpstr>PowerPoint Presentation</vt:lpstr>
      <vt:lpstr>PowerPoint Presentation</vt:lpstr>
      <vt:lpstr>Spread spectrum – Advantages, Applications</vt:lpstr>
      <vt:lpstr>PowerPoint Presentation</vt:lpstr>
      <vt:lpstr>Spread spectrum – Advantages, Applications</vt:lpstr>
      <vt:lpstr>Frequency Hopping Spread Spectrum</vt:lpstr>
      <vt:lpstr>FHSS – Basic principle</vt:lpstr>
      <vt:lpstr>FHSS Transmitter</vt:lpstr>
      <vt:lpstr>PowerPoint Presentation</vt:lpstr>
      <vt:lpstr>FHSS Receiver</vt:lpstr>
      <vt:lpstr>Slow Frequency Hop Spread Spectrum</vt:lpstr>
      <vt:lpstr>Fast Frequency Hop Spread Spectrum</vt:lpstr>
      <vt:lpstr>PowerPoint Presentation</vt:lpstr>
      <vt:lpstr>Direct Sequence Spread Spectrum (DSSS)</vt:lpstr>
      <vt:lpstr>PowerPoint Presentation</vt:lpstr>
      <vt:lpstr>PowerPoint Presentation</vt:lpstr>
      <vt:lpstr>DSSS using BPSK</vt:lpstr>
      <vt:lpstr>PowerPoint Presentation</vt:lpstr>
      <vt:lpstr>PowerPoint Presentation</vt:lpstr>
      <vt:lpstr>DSSS Transmitter</vt:lpstr>
      <vt:lpstr>DSSS Receiver</vt:lpstr>
      <vt:lpstr>Code Division Multiple Access (CDMA)</vt:lpstr>
      <vt:lpstr>PowerPoint Presentation</vt:lpstr>
      <vt:lpstr>PowerPoint Presentation</vt:lpstr>
      <vt:lpstr>Decoding of received message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Sharing channel in CDMA</vt:lpstr>
      <vt:lpstr>Digital signal created by four stations in CDMA</vt:lpstr>
      <vt:lpstr>Decoding</vt:lpstr>
      <vt:lpstr>Switched Communication Networks</vt:lpstr>
      <vt:lpstr>PowerPoint Presentation</vt:lpstr>
      <vt:lpstr>PowerPoint Presentation</vt:lpstr>
      <vt:lpstr>Circuit switching networks</vt:lpstr>
      <vt:lpstr>Circuit establishment</vt:lpstr>
      <vt:lpstr>Data Transfer</vt:lpstr>
      <vt:lpstr>Circuit disconnect</vt:lpstr>
      <vt:lpstr>Features</vt:lpstr>
      <vt:lpstr>PowerPoint Presentation</vt:lpstr>
      <vt:lpstr>PowerPoint Presentation</vt:lpstr>
      <vt:lpstr>Packet Switching</vt:lpstr>
      <vt:lpstr>Principle</vt:lpstr>
      <vt:lpstr>PowerPoint Presentation</vt:lpstr>
      <vt:lpstr>Advantages over circuit switching</vt:lpstr>
      <vt:lpstr>Advantages over circuit switching</vt:lpstr>
      <vt:lpstr>Switching Techniques</vt:lpstr>
      <vt:lpstr>Datagram approach</vt:lpstr>
      <vt:lpstr>PowerPoint Presentation</vt:lpstr>
      <vt:lpstr>PowerPoint Presentation</vt:lpstr>
      <vt:lpstr>Routing table</vt:lpstr>
      <vt:lpstr>Destination address</vt:lpstr>
      <vt:lpstr>Virtual circuit approach</vt:lpstr>
      <vt:lpstr>PowerPoint Presentation</vt:lpstr>
      <vt:lpstr>PowerPoint Presentation</vt:lpstr>
      <vt:lpstr>Virtual Circuit Identifier</vt:lpstr>
      <vt:lpstr>PowerPoint Presentation</vt:lpstr>
      <vt:lpstr>Source to destination data transfer</vt:lpstr>
      <vt:lpstr>Set up request</vt:lpstr>
      <vt:lpstr>Set up acknowledgement</vt:lpstr>
      <vt:lpstr>Effect of packet size on transmission time</vt:lpstr>
      <vt:lpstr>Comparison</vt:lpstr>
      <vt:lpstr>3 Types of delays</vt:lpstr>
      <vt:lpstr>SONET/SDH</vt:lpstr>
      <vt:lpstr>Frame format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</dc:title>
  <dc:creator>SONY-VAIO</dc:creator>
  <cp:lastModifiedBy>SONY-VAIO</cp:lastModifiedBy>
  <cp:revision>607</cp:revision>
  <dcterms:created xsi:type="dcterms:W3CDTF">2006-08-16T00:00:00Z</dcterms:created>
  <dcterms:modified xsi:type="dcterms:W3CDTF">2018-11-28T06:46:11Z</dcterms:modified>
</cp:coreProperties>
</file>