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2" r:id="rId29"/>
    <p:sldId id="284" r:id="rId30"/>
    <p:sldId id="285" r:id="rId31"/>
    <p:sldId id="286" r:id="rId32"/>
    <p:sldId id="292" r:id="rId33"/>
    <p:sldId id="287" r:id="rId34"/>
    <p:sldId id="288" r:id="rId35"/>
    <p:sldId id="289" r:id="rId36"/>
    <p:sldId id="290" r:id="rId37"/>
    <p:sldId id="291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55691-C068-4E54-B87E-F36045F5AF2C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84FA5-4E62-4DFB-91C4-FF1EA15E3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44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Overhead could be reduced by transmitting more information bits.</a:t>
            </a:r>
          </a:p>
          <a:p>
            <a:r>
              <a:rPr lang="en-US" dirty="0" smtClean="0"/>
              <a:t>But it can lead to timing issues.</a:t>
            </a:r>
          </a:p>
          <a:p>
            <a:endParaRPr lang="en-US" dirty="0"/>
          </a:p>
          <a:p>
            <a:r>
              <a:rPr lang="en-US" dirty="0" smtClean="0"/>
              <a:t>For greater efficiency – synchronous transmission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393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Synchronous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block of bits </a:t>
            </a:r>
            <a:r>
              <a:rPr lang="en-US" dirty="0" smtClean="0"/>
              <a:t>(frames) is </a:t>
            </a:r>
            <a:r>
              <a:rPr lang="en-US" dirty="0"/>
              <a:t>transmitted in a steady </a:t>
            </a:r>
            <a:r>
              <a:rPr lang="en-US" dirty="0" smtClean="0"/>
              <a:t>stream without </a:t>
            </a:r>
            <a:r>
              <a:rPr lang="en-US" dirty="0"/>
              <a:t>start and stop </a:t>
            </a:r>
            <a:r>
              <a:rPr lang="en-US" dirty="0" smtClean="0"/>
              <a:t>codes.</a:t>
            </a:r>
          </a:p>
          <a:p>
            <a:r>
              <a:rPr lang="en-US" dirty="0" smtClean="0"/>
              <a:t>Frames – can </a:t>
            </a:r>
            <a:r>
              <a:rPr lang="en-US" smtClean="0"/>
              <a:t>contain multiple bytes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Transmitter and receiver should be synchronized.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29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Separate clock line between transmitter and receiver.</a:t>
            </a:r>
          </a:p>
          <a:p>
            <a:r>
              <a:rPr lang="en-US" dirty="0"/>
              <a:t>Suitable only for short </a:t>
            </a:r>
            <a:r>
              <a:rPr lang="en-US" dirty="0" smtClean="0"/>
              <a:t>distances.</a:t>
            </a:r>
          </a:p>
          <a:p>
            <a:r>
              <a:rPr lang="en-US" dirty="0" smtClean="0"/>
              <a:t>For long distance transmission clocks could be affected by noise.</a:t>
            </a:r>
          </a:p>
          <a:p>
            <a:r>
              <a:rPr lang="en-US" dirty="0" smtClean="0"/>
              <a:t>Eventually, will lead to timing error.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52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mbed </a:t>
            </a:r>
            <a:r>
              <a:rPr lang="en-US" dirty="0"/>
              <a:t>the clocking information in the data signal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Digital signals - Manchester </a:t>
            </a:r>
            <a:r>
              <a:rPr lang="en-US" dirty="0"/>
              <a:t>or differential Manchester </a:t>
            </a:r>
            <a:r>
              <a:rPr lang="en-US" dirty="0" smtClean="0"/>
              <a:t>encoding.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9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Bit </a:t>
            </a:r>
            <a:r>
              <a:rPr lang="en-US" dirty="0" smtClean="0"/>
              <a:t>patterns are added to identify the start and end of a data block</a:t>
            </a:r>
          </a:p>
          <a:p>
            <a:pPr lvl="2"/>
            <a:r>
              <a:rPr lang="en-US" dirty="0" smtClean="0"/>
              <a:t>Preamble bit pattern</a:t>
            </a:r>
          </a:p>
          <a:p>
            <a:pPr lvl="2"/>
            <a:r>
              <a:rPr lang="en-US" dirty="0" err="1" smtClean="0"/>
              <a:t>Postamble</a:t>
            </a:r>
            <a:r>
              <a:rPr lang="en-US" dirty="0" smtClean="0"/>
              <a:t> bit pattern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88" y="3857625"/>
            <a:ext cx="67532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341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 frame overhead than asynchronous transmission</a:t>
            </a:r>
          </a:p>
          <a:p>
            <a:pPr lvl="2"/>
            <a:r>
              <a:rPr lang="en-US" dirty="0" smtClean="0"/>
              <a:t>1000 characters each 8 bit wide</a:t>
            </a:r>
          </a:p>
          <a:p>
            <a:pPr lvl="2"/>
            <a:r>
              <a:rPr lang="en-US" dirty="0" smtClean="0"/>
              <a:t>48 bits – </a:t>
            </a:r>
            <a:r>
              <a:rPr lang="en-US" dirty="0" err="1" smtClean="0"/>
              <a:t>postamble</a:t>
            </a:r>
            <a:r>
              <a:rPr lang="en-US" dirty="0" smtClean="0"/>
              <a:t>, preamble and control bits</a:t>
            </a:r>
          </a:p>
          <a:p>
            <a:pPr lvl="2"/>
            <a:r>
              <a:rPr lang="en-US" dirty="0" smtClean="0"/>
              <a:t>48 out of 8048 bits will not carry information</a:t>
            </a:r>
          </a:p>
          <a:p>
            <a:pPr lvl="2"/>
            <a:r>
              <a:rPr lang="en-US" dirty="0" smtClean="0"/>
              <a:t>0.6% overhead</a:t>
            </a:r>
          </a:p>
        </p:txBody>
      </p:sp>
    </p:spTree>
    <p:extLst>
      <p:ext uri="{BB962C8B-B14F-4D97-AF65-F5344CB8AC3E}">
        <p14:creationId xmlns:p14="http://schemas.microsoft.com/office/powerpoint/2010/main" val="230283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bit error – Only one bit is affected by noise</a:t>
            </a:r>
          </a:p>
          <a:p>
            <a:r>
              <a:rPr lang="en-US" dirty="0" smtClean="0"/>
              <a:t>Least likely to occur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3657600"/>
            <a:ext cx="38481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62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dirty="0"/>
              <a:t>Burst error – Group of bits are </a:t>
            </a:r>
            <a:r>
              <a:rPr lang="en-US" dirty="0" smtClean="0"/>
              <a:t>affected</a:t>
            </a:r>
            <a:endParaRPr lang="en-US" dirty="0"/>
          </a:p>
          <a:p>
            <a:r>
              <a:rPr lang="en-US" dirty="0" smtClean="0"/>
              <a:t>More common</a:t>
            </a:r>
          </a:p>
          <a:p>
            <a:r>
              <a:rPr lang="en-US" dirty="0" smtClean="0"/>
              <a:t>Burst error are greater at higher data rates</a:t>
            </a:r>
          </a:p>
          <a:p>
            <a:r>
              <a:rPr lang="en-US" dirty="0" smtClean="0"/>
              <a:t>Cluster </a:t>
            </a:r>
            <a:r>
              <a:rPr lang="en-US" dirty="0"/>
              <a:t>of bits in which a number of </a:t>
            </a:r>
            <a:r>
              <a:rPr lang="en-US" dirty="0" smtClean="0"/>
              <a:t>errors occur</a:t>
            </a:r>
            <a:r>
              <a:rPr lang="en-US" dirty="0"/>
              <a:t>, </a:t>
            </a:r>
            <a:r>
              <a:rPr lang="en-US" dirty="0" smtClean="0"/>
              <a:t>not all the </a:t>
            </a:r>
            <a:r>
              <a:rPr lang="en-US" dirty="0"/>
              <a:t>bits in the cluster </a:t>
            </a:r>
            <a:r>
              <a:rPr lang="en-US" dirty="0" smtClean="0"/>
              <a:t>are in </a:t>
            </a:r>
            <a:r>
              <a:rPr lang="en-US" dirty="0"/>
              <a:t>error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724400"/>
            <a:ext cx="3976212" cy="1901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4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detection Vs. Error 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Correction – more complex process than detection</a:t>
            </a:r>
          </a:p>
          <a:p>
            <a:r>
              <a:rPr lang="en-US" dirty="0" smtClean="0"/>
              <a:t>Need to know the exact number of bits that are corrupted and their exact location in the message</a:t>
            </a:r>
          </a:p>
          <a:p>
            <a:r>
              <a:rPr lang="en-US" dirty="0" smtClean="0"/>
              <a:t>Complexity increases as the number of errors and message size are very large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96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detection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1600200"/>
            <a:ext cx="7820025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48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Parallel Transmission</a:t>
            </a:r>
          </a:p>
          <a:p>
            <a:endParaRPr lang="en-US" dirty="0"/>
          </a:p>
          <a:p>
            <a:r>
              <a:rPr lang="en-US" dirty="0" smtClean="0"/>
              <a:t>Serial Transmission</a:t>
            </a:r>
          </a:p>
          <a:p>
            <a:pPr lvl="2"/>
            <a:r>
              <a:rPr lang="en-US" dirty="0" smtClean="0"/>
              <a:t>Asynchronous</a:t>
            </a:r>
          </a:p>
          <a:p>
            <a:pPr lvl="2"/>
            <a:r>
              <a:rPr lang="en-US" dirty="0" smtClean="0"/>
              <a:t>Synchronous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07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Parity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implest </a:t>
            </a:r>
            <a:r>
              <a:rPr lang="en-US" dirty="0"/>
              <a:t>error-detecting </a:t>
            </a:r>
            <a:r>
              <a:rPr lang="en-US" dirty="0" smtClean="0"/>
              <a:t>scheme</a:t>
            </a:r>
          </a:p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parity bit </a:t>
            </a:r>
            <a:r>
              <a:rPr lang="en-US" dirty="0" smtClean="0"/>
              <a:t>is appended to </a:t>
            </a:r>
            <a:r>
              <a:rPr lang="en-US" dirty="0"/>
              <a:t>the end of a block </a:t>
            </a:r>
            <a:r>
              <a:rPr lang="en-US" dirty="0" smtClean="0"/>
              <a:t>of data</a:t>
            </a:r>
          </a:p>
          <a:p>
            <a:r>
              <a:rPr lang="en-US" dirty="0"/>
              <a:t>E</a:t>
            </a:r>
            <a:r>
              <a:rPr lang="en-US" dirty="0" smtClean="0"/>
              <a:t>ven parity - </a:t>
            </a:r>
            <a:r>
              <a:rPr lang="en-US" dirty="0"/>
              <a:t>even number of 1s </a:t>
            </a:r>
            <a:endParaRPr lang="en-US" dirty="0" smtClean="0"/>
          </a:p>
          <a:p>
            <a:r>
              <a:rPr lang="en-US" dirty="0"/>
              <a:t>O</a:t>
            </a:r>
            <a:r>
              <a:rPr lang="en-US" dirty="0" smtClean="0"/>
              <a:t>dd parity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/>
              <a:t>odd number of </a:t>
            </a:r>
            <a:r>
              <a:rPr lang="en-US" dirty="0" smtClean="0"/>
              <a:t>1s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two (or any even number) of bits are inverted due </a:t>
            </a:r>
            <a:r>
              <a:rPr lang="en-US" dirty="0" smtClean="0"/>
              <a:t>to error</a:t>
            </a:r>
            <a:r>
              <a:rPr lang="en-US" dirty="0"/>
              <a:t>, an undetected error occurs.</a:t>
            </a:r>
          </a:p>
        </p:txBody>
      </p:sp>
    </p:spTree>
    <p:extLst>
      <p:ext uri="{BB962C8B-B14F-4D97-AF65-F5344CB8AC3E}">
        <p14:creationId xmlns:p14="http://schemas.microsoft.com/office/powerpoint/2010/main" val="20338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Odd Parity</a:t>
            </a:r>
          </a:p>
          <a:p>
            <a:pPr marL="0" indent="0">
              <a:buNone/>
            </a:pPr>
            <a:r>
              <a:rPr lang="en-US" sz="2000" dirty="0" smtClean="0"/>
              <a:t>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Parity bit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600594"/>
              </p:ext>
            </p:extLst>
          </p:nvPr>
        </p:nvGraphicFramePr>
        <p:xfrm>
          <a:off x="685800" y="2981960"/>
          <a:ext cx="64008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  <a:gridCol w="609600"/>
                <a:gridCol w="800100"/>
                <a:gridCol w="800100"/>
                <a:gridCol w="800100"/>
                <a:gridCol w="800100"/>
                <a:gridCol w="800100"/>
                <a:gridCol w="8001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49160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Odd Parity</a:t>
            </a:r>
          </a:p>
          <a:p>
            <a:pPr marL="0" indent="0">
              <a:buNone/>
            </a:pPr>
            <a:r>
              <a:rPr lang="en-US" sz="2000" dirty="0" smtClean="0"/>
              <a:t>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Parity bit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919216"/>
              </p:ext>
            </p:extLst>
          </p:nvPr>
        </p:nvGraphicFramePr>
        <p:xfrm>
          <a:off x="685800" y="2981960"/>
          <a:ext cx="64008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  <a:gridCol w="609600"/>
                <a:gridCol w="800100"/>
                <a:gridCol w="800100"/>
                <a:gridCol w="800100"/>
                <a:gridCol w="800100"/>
                <a:gridCol w="800100"/>
                <a:gridCol w="800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43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Odd Parity – Let received sequence be</a:t>
            </a:r>
          </a:p>
          <a:p>
            <a:pPr marL="0" indent="0">
              <a:buNone/>
            </a:pPr>
            <a:r>
              <a:rPr lang="en-US" sz="2000" dirty="0" smtClean="0"/>
              <a:t>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Parity bit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Odd parity is violated – Single error detected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706515"/>
              </p:ext>
            </p:extLst>
          </p:nvPr>
        </p:nvGraphicFramePr>
        <p:xfrm>
          <a:off x="685800" y="2981960"/>
          <a:ext cx="64008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  <a:gridCol w="609600"/>
                <a:gridCol w="800100"/>
                <a:gridCol w="800100"/>
                <a:gridCol w="800100"/>
                <a:gridCol w="800100"/>
                <a:gridCol w="800100"/>
                <a:gridCol w="800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822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Parity</a:t>
            </a:r>
          </a:p>
          <a:p>
            <a:pPr marL="0" indent="0">
              <a:buNone/>
            </a:pPr>
            <a:r>
              <a:rPr lang="en-US" sz="2000" dirty="0" smtClean="0"/>
              <a:t>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Parity bit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207053"/>
              </p:ext>
            </p:extLst>
          </p:nvPr>
        </p:nvGraphicFramePr>
        <p:xfrm>
          <a:off x="685800" y="2981960"/>
          <a:ext cx="64008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  <a:gridCol w="609600"/>
                <a:gridCol w="800100"/>
                <a:gridCol w="800100"/>
                <a:gridCol w="800100"/>
                <a:gridCol w="800100"/>
                <a:gridCol w="800100"/>
                <a:gridCol w="8001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90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Parity</a:t>
            </a:r>
          </a:p>
          <a:p>
            <a:pPr marL="0" indent="0">
              <a:buNone/>
            </a:pPr>
            <a:r>
              <a:rPr lang="en-US" sz="2000" dirty="0" smtClean="0"/>
              <a:t>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Parity bit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973993"/>
              </p:ext>
            </p:extLst>
          </p:nvPr>
        </p:nvGraphicFramePr>
        <p:xfrm>
          <a:off x="685800" y="2981960"/>
          <a:ext cx="64008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  <a:gridCol w="609600"/>
                <a:gridCol w="800100"/>
                <a:gridCol w="800100"/>
                <a:gridCol w="800100"/>
                <a:gridCol w="800100"/>
                <a:gridCol w="800100"/>
                <a:gridCol w="800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99957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Parity</a:t>
            </a:r>
          </a:p>
          <a:p>
            <a:pPr marL="0" indent="0">
              <a:buNone/>
            </a:pPr>
            <a:r>
              <a:rPr lang="en-US" sz="2000" dirty="0" smtClean="0"/>
              <a:t>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Parity bit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dirty="0"/>
              <a:t>Even Parity not violated </a:t>
            </a:r>
            <a:r>
              <a:rPr lang="en-US" dirty="0" smtClean="0"/>
              <a:t>– Double or even number of errors cannot be detected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675215"/>
              </p:ext>
            </p:extLst>
          </p:nvPr>
        </p:nvGraphicFramePr>
        <p:xfrm>
          <a:off x="685800" y="2981960"/>
          <a:ext cx="64008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  <a:gridCol w="609600"/>
                <a:gridCol w="800100"/>
                <a:gridCol w="800100"/>
                <a:gridCol w="800100"/>
                <a:gridCol w="800100"/>
                <a:gridCol w="800100"/>
                <a:gridCol w="800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0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Error detection process with parity 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674" y="2289810"/>
            <a:ext cx="5982653" cy="326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167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809" y="2133600"/>
            <a:ext cx="6108383" cy="334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6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CRC polynomials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292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800" dirty="0" smtClean="0"/>
              <a:t>CRC-12 -&gt; transmission </a:t>
            </a:r>
            <a:r>
              <a:rPr lang="en-US" sz="2800" dirty="0"/>
              <a:t>of streams of 6-bit characters and </a:t>
            </a:r>
            <a:r>
              <a:rPr lang="en-US" sz="2800" dirty="0" smtClean="0"/>
              <a:t>generates a </a:t>
            </a:r>
            <a:r>
              <a:rPr lang="en-US" sz="2800" dirty="0"/>
              <a:t>12-bit </a:t>
            </a:r>
            <a:r>
              <a:rPr lang="en-US" sz="2800" dirty="0" smtClean="0"/>
              <a:t>FCS</a:t>
            </a:r>
          </a:p>
          <a:p>
            <a:r>
              <a:rPr lang="en-US" sz="2800" dirty="0"/>
              <a:t>CRC-16 </a:t>
            </a:r>
            <a:r>
              <a:rPr lang="en-US" sz="2800" dirty="0" smtClean="0"/>
              <a:t>&amp; CRC-CCITT -&gt; </a:t>
            </a:r>
            <a:r>
              <a:rPr lang="en-US" sz="2800" dirty="0"/>
              <a:t>8-bit </a:t>
            </a:r>
            <a:r>
              <a:rPr lang="en-US" sz="2800" dirty="0" smtClean="0"/>
              <a:t>characters</a:t>
            </a:r>
          </a:p>
          <a:p>
            <a:r>
              <a:rPr lang="en-US" sz="2800" dirty="0" smtClean="0"/>
              <a:t>CRC-32 -&gt; </a:t>
            </a:r>
            <a:r>
              <a:rPr lang="en-US" sz="2800" dirty="0"/>
              <a:t>point-to-point synchronous transmission standards </a:t>
            </a:r>
            <a:r>
              <a:rPr lang="en-US" sz="2800" dirty="0" smtClean="0"/>
              <a:t>and</a:t>
            </a:r>
            <a:r>
              <a:rPr lang="en-US" sz="2800" dirty="0"/>
              <a:t> </a:t>
            </a:r>
            <a:r>
              <a:rPr lang="en-US" sz="2800" dirty="0" smtClean="0"/>
              <a:t>IEEE </a:t>
            </a:r>
            <a:r>
              <a:rPr lang="en-US" sz="2800" dirty="0"/>
              <a:t>802 LAN </a:t>
            </a:r>
            <a:r>
              <a:rPr lang="en-US" sz="2800" dirty="0" smtClean="0"/>
              <a:t>standards</a:t>
            </a:r>
            <a:endParaRPr lang="en-US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905000"/>
            <a:ext cx="62865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49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Fast transmission of data </a:t>
            </a:r>
          </a:p>
          <a:p>
            <a:pPr lvl="2"/>
            <a:r>
              <a:rPr lang="en-US" dirty="0" smtClean="0"/>
              <a:t>Transfer speed increases by a factor of n times over serial transmission</a:t>
            </a:r>
          </a:p>
          <a:p>
            <a:r>
              <a:rPr lang="en-US" dirty="0" smtClean="0"/>
              <a:t>More number of data lines are required – expensive</a:t>
            </a:r>
          </a:p>
          <a:p>
            <a:r>
              <a:rPr lang="en-US" dirty="0" smtClean="0"/>
              <a:t>Transmission limited to short distances only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490" y="1219200"/>
            <a:ext cx="4345020" cy="2512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000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Error Correction (FEC)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751522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18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 Error Correction (FEC)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(n, k) block error correcting code</a:t>
            </a:r>
          </a:p>
          <a:p>
            <a:r>
              <a:rPr lang="en-US" dirty="0" smtClean="0"/>
              <a:t>Redundant bits are added for error detection and correction – will not carry any information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4191000"/>
            <a:ext cx="2209800" cy="6096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</a:t>
            </a:r>
            <a:r>
              <a:rPr lang="en-US" dirty="0" smtClean="0">
                <a:solidFill>
                  <a:schemeClr val="tx1"/>
                </a:solidFill>
              </a:rPr>
              <a:t> data bits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34200" y="4191000"/>
            <a:ext cx="1219200" cy="6096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(n-k) check bits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24400" y="4191000"/>
            <a:ext cx="2209800" cy="6096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</a:t>
            </a:r>
            <a:r>
              <a:rPr lang="en-US" dirty="0" smtClean="0">
                <a:solidFill>
                  <a:schemeClr val="tx1"/>
                </a:solidFill>
              </a:rPr>
              <a:t> data bits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43000" y="5410200"/>
            <a:ext cx="2209800" cy="6096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</a:t>
            </a:r>
            <a:r>
              <a:rPr lang="en-US" dirty="0" smtClean="0">
                <a:solidFill>
                  <a:schemeClr val="tx1"/>
                </a:solidFill>
              </a:rPr>
              <a:t> data bits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24400" y="5410200"/>
            <a:ext cx="3429000" cy="6096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bit code word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724400" y="4100945"/>
            <a:ext cx="3429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738255" y="3595255"/>
            <a:ext cx="3429000" cy="609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 bit code word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435925" y="44958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422070" y="57150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856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Redundancy of the code = (n – k)/k</a:t>
            </a:r>
          </a:p>
          <a:p>
            <a:endParaRPr lang="en-US" dirty="0"/>
          </a:p>
          <a:p>
            <a:r>
              <a:rPr lang="en-US" dirty="0" smtClean="0"/>
              <a:t>Code rate = k/n</a:t>
            </a:r>
          </a:p>
          <a:p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ode </a:t>
            </a:r>
            <a:r>
              <a:rPr lang="en-US" dirty="0"/>
              <a:t>rate is a measure of how much additional bandwidth </a:t>
            </a:r>
            <a:r>
              <a:rPr lang="en-US" dirty="0" smtClean="0"/>
              <a:t>is required </a:t>
            </a:r>
            <a:r>
              <a:rPr lang="en-US" dirty="0"/>
              <a:t>to carry data at the same data rate as without the code. 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ode </a:t>
            </a:r>
            <a:r>
              <a:rPr lang="en-US" dirty="0"/>
              <a:t>rate of 1/2 requires double the transmission capacity of an </a:t>
            </a:r>
            <a:r>
              <a:rPr lang="en-US" dirty="0" smtClean="0"/>
              <a:t>un-coded </a:t>
            </a:r>
            <a:r>
              <a:rPr lang="en-US" dirty="0"/>
              <a:t>system </a:t>
            </a:r>
            <a:r>
              <a:rPr lang="en-US" dirty="0" smtClean="0"/>
              <a:t>to maintain </a:t>
            </a:r>
            <a:r>
              <a:rPr lang="en-US" dirty="0"/>
              <a:t>the same data rate.</a:t>
            </a:r>
          </a:p>
        </p:txBody>
      </p:sp>
    </p:spTree>
    <p:extLst>
      <p:ext uri="{BB962C8B-B14F-4D97-AF65-F5344CB8AC3E}">
        <p14:creationId xmlns:p14="http://schemas.microsoft.com/office/powerpoint/2010/main" val="64291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Four possible outcomes</a:t>
            </a:r>
          </a:p>
          <a:p>
            <a:pPr lvl="2"/>
            <a:r>
              <a:rPr lang="en-US" dirty="0"/>
              <a:t>No transmission errors - decoder produces the original data block as output.</a:t>
            </a:r>
          </a:p>
          <a:p>
            <a:pPr lvl="2"/>
            <a:r>
              <a:rPr lang="en-US" dirty="0"/>
              <a:t>Transmission errors - decoder detects and correct those errors.</a:t>
            </a:r>
          </a:p>
          <a:p>
            <a:pPr lvl="2"/>
            <a:r>
              <a:rPr lang="en-US" dirty="0"/>
              <a:t>For certain error patterns - decoder can detect but not correct the errors. In this case, the </a:t>
            </a:r>
            <a:r>
              <a:rPr lang="en-US" dirty="0" smtClean="0"/>
              <a:t>decoder </a:t>
            </a:r>
            <a:r>
              <a:rPr lang="en-US" dirty="0"/>
              <a:t>simply reports an uncorrectable error.</a:t>
            </a:r>
          </a:p>
          <a:p>
            <a:pPr lvl="2"/>
            <a:r>
              <a:rPr lang="en-US" dirty="0"/>
              <a:t>For certain error patterns - decoder does not detect the errors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44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code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Hamming distance – no. of bits in which two codes disagree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Eg</a:t>
            </a:r>
            <a:r>
              <a:rPr lang="en-US" dirty="0" smtClean="0"/>
              <a:t>. V</a:t>
            </a:r>
            <a:r>
              <a:rPr lang="en-US" baseline="-25000" dirty="0" smtClean="0"/>
              <a:t>1</a:t>
            </a:r>
            <a:r>
              <a:rPr lang="en-US" dirty="0" smtClean="0"/>
              <a:t> = 0 1 1 0 1 1</a:t>
            </a:r>
          </a:p>
          <a:p>
            <a:pPr marL="0" indent="0">
              <a:buNone/>
            </a:pPr>
            <a:r>
              <a:rPr lang="en-US" dirty="0"/>
              <a:t>	 </a:t>
            </a:r>
            <a:r>
              <a:rPr lang="en-US" dirty="0" smtClean="0"/>
              <a:t>      V</a:t>
            </a:r>
            <a:r>
              <a:rPr lang="en-US" baseline="-25000" dirty="0" smtClean="0"/>
              <a:t>2 </a:t>
            </a:r>
            <a:r>
              <a:rPr lang="en-US" dirty="0" smtClean="0"/>
              <a:t>= 1 1 0 0 0 1</a:t>
            </a:r>
          </a:p>
          <a:p>
            <a:pPr marL="0" indent="0">
              <a:buNone/>
            </a:pPr>
            <a:r>
              <a:rPr lang="en-US" baseline="-25000" dirty="0"/>
              <a:t>	</a:t>
            </a:r>
            <a:endParaRPr lang="en-US" baseline="-25000" dirty="0" smtClean="0"/>
          </a:p>
          <a:p>
            <a:pPr marL="0" indent="0">
              <a:buNone/>
            </a:pPr>
            <a:r>
              <a:rPr lang="en-US" baseline="-25000" dirty="0"/>
              <a:t>	</a:t>
            </a:r>
            <a:r>
              <a:rPr lang="en-US" baseline="-25000" dirty="0" smtClean="0"/>
              <a:t>d (V1, V2) = 3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87365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distance – minimum Hamming distance between all possible code words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328787"/>
              </p:ext>
            </p:extLst>
          </p:nvPr>
        </p:nvGraphicFramePr>
        <p:xfrm>
          <a:off x="1447800" y="38608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Data Block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Code word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0 0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0 0 0 0 0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0 0 1 1 1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1 1 0 0 1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1 1 1 1 0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663" y="2819400"/>
            <a:ext cx="23526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48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(0 0 0 0 0, 0 0 1 1 1) </a:t>
            </a:r>
            <a:r>
              <a:rPr lang="en-US" dirty="0"/>
              <a:t>= 3</a:t>
            </a:r>
          </a:p>
          <a:p>
            <a:pPr marL="0" indent="0">
              <a:buNone/>
            </a:pPr>
            <a:r>
              <a:rPr lang="en-US" dirty="0" smtClean="0"/>
              <a:t>d(0 0 0 0 0, 1 1 0 0 1) </a:t>
            </a:r>
            <a:r>
              <a:rPr lang="en-US" dirty="0"/>
              <a:t>= 3</a:t>
            </a:r>
          </a:p>
          <a:p>
            <a:pPr marL="0" indent="0">
              <a:buNone/>
            </a:pPr>
            <a:r>
              <a:rPr lang="en-US" dirty="0" smtClean="0"/>
              <a:t>d(0 0 0 0 0, 1 1 1 1 0) </a:t>
            </a:r>
            <a:r>
              <a:rPr lang="en-US" dirty="0"/>
              <a:t>= </a:t>
            </a:r>
            <a:r>
              <a:rPr lang="en-US" dirty="0" smtClean="0"/>
              <a:t>4</a:t>
            </a:r>
          </a:p>
          <a:p>
            <a:pPr marL="0" indent="0">
              <a:buNone/>
            </a:pPr>
            <a:r>
              <a:rPr lang="en-US" dirty="0"/>
              <a:t>d(0 0 1 1 1, </a:t>
            </a:r>
            <a:r>
              <a:rPr lang="en-US" dirty="0" smtClean="0"/>
              <a:t>1 1 0 0 1) </a:t>
            </a:r>
            <a:r>
              <a:rPr lang="en-US" dirty="0"/>
              <a:t>= </a:t>
            </a:r>
            <a:r>
              <a:rPr lang="en-US" dirty="0" smtClean="0"/>
              <a:t>4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d(0 0 1 1 1, 1 1 1 </a:t>
            </a:r>
            <a:r>
              <a:rPr lang="en-US" dirty="0"/>
              <a:t>1</a:t>
            </a:r>
            <a:r>
              <a:rPr lang="en-US" dirty="0" smtClean="0"/>
              <a:t> </a:t>
            </a:r>
            <a:r>
              <a:rPr lang="en-US" dirty="0"/>
              <a:t>0</a:t>
            </a:r>
            <a:r>
              <a:rPr lang="en-US" dirty="0" smtClean="0"/>
              <a:t>) </a:t>
            </a:r>
            <a:r>
              <a:rPr lang="en-US" dirty="0"/>
              <a:t>= </a:t>
            </a:r>
            <a:r>
              <a:rPr lang="en-US" dirty="0" smtClean="0"/>
              <a:t>3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d(1 1 0 0 1</a:t>
            </a:r>
            <a:r>
              <a:rPr lang="en-US" dirty="0"/>
              <a:t>, </a:t>
            </a:r>
            <a:r>
              <a:rPr lang="en-US" dirty="0" smtClean="0"/>
              <a:t>1 1 1 1 0) </a:t>
            </a:r>
            <a:r>
              <a:rPr lang="en-US" dirty="0"/>
              <a:t>= </a:t>
            </a:r>
            <a:r>
              <a:rPr lang="en-US" dirty="0" smtClean="0"/>
              <a:t>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Hence d</a:t>
            </a:r>
            <a:r>
              <a:rPr lang="en-US" baseline="-25000" dirty="0" smtClean="0"/>
              <a:t>min</a:t>
            </a:r>
            <a:r>
              <a:rPr lang="en-US" dirty="0" smtClean="0"/>
              <a:t> =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00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aximum </a:t>
            </a:r>
            <a:r>
              <a:rPr lang="en-US" dirty="0"/>
              <a:t>number of guaranteed correctable errors per </a:t>
            </a:r>
            <a:r>
              <a:rPr lang="en-US" dirty="0" smtClean="0"/>
              <a:t>code word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Maximum number of errors that can be detected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863" y="2722420"/>
            <a:ext cx="22002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5257800"/>
            <a:ext cx="19145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618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Hamming Weight – No. of non-zero elements in a </a:t>
            </a:r>
            <a:r>
              <a:rPr lang="en-US" dirty="0" err="1" smtClean="0"/>
              <a:t>codeword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0 0 1 1 </a:t>
            </a:r>
            <a:r>
              <a:rPr lang="en-US" dirty="0" smtClean="0"/>
              <a:t>1  		Hamming weight = 3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743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511" y="2166985"/>
            <a:ext cx="4782979" cy="2524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2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Long stream of bits are not sent to avoid synchronization issues</a:t>
            </a:r>
          </a:p>
          <a:p>
            <a:r>
              <a:rPr lang="en-US" sz="2800" dirty="0" smtClean="0"/>
              <a:t>Instead a character (5 to 8 bits wide) is sent at a time</a:t>
            </a:r>
          </a:p>
          <a:p>
            <a:r>
              <a:rPr lang="en-US" sz="2800" dirty="0" smtClean="0"/>
              <a:t>Synchronization is maintained within each character</a:t>
            </a:r>
          </a:p>
          <a:p>
            <a:r>
              <a:rPr lang="en-US" sz="2800" dirty="0" smtClean="0"/>
              <a:t>Re-synchronization occurs for every character transmitted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724400"/>
            <a:ext cx="736282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5631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bit </a:t>
            </a:r>
          </a:p>
          <a:p>
            <a:r>
              <a:rPr lang="en-US" dirty="0" smtClean="0"/>
              <a:t>Stop bit – Same as idle state</a:t>
            </a:r>
          </a:p>
          <a:p>
            <a:r>
              <a:rPr lang="en-US" dirty="0" smtClean="0"/>
              <a:t>Parity bit – Odd parity or Even Parity – For error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626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Each character </a:t>
            </a:r>
            <a:r>
              <a:rPr lang="en-US" dirty="0"/>
              <a:t>begins with a start bit that alerts the receiver that a </a:t>
            </a:r>
            <a:r>
              <a:rPr lang="en-US" dirty="0" smtClean="0"/>
              <a:t>character is arriving.</a:t>
            </a:r>
          </a:p>
          <a:p>
            <a:r>
              <a:rPr lang="en-US" dirty="0"/>
              <a:t>E</a:t>
            </a:r>
            <a:r>
              <a:rPr lang="en-US" dirty="0" smtClean="0"/>
              <a:t>ach </a:t>
            </a:r>
            <a:r>
              <a:rPr lang="en-US" dirty="0"/>
              <a:t>character of data is treated </a:t>
            </a:r>
            <a:r>
              <a:rPr lang="en-US" dirty="0" smtClean="0"/>
              <a:t>independently.</a:t>
            </a:r>
          </a:p>
          <a:p>
            <a:r>
              <a:rPr lang="en-US" dirty="0"/>
              <a:t>R</a:t>
            </a:r>
            <a:r>
              <a:rPr lang="en-US" dirty="0" smtClean="0"/>
              <a:t>eceiver </a:t>
            </a:r>
            <a:r>
              <a:rPr lang="en-US" dirty="0"/>
              <a:t>samples each bit in the character and </a:t>
            </a:r>
            <a:r>
              <a:rPr lang="en-US" dirty="0" smtClean="0"/>
              <a:t>then looks </a:t>
            </a:r>
            <a:r>
              <a:rPr lang="en-US" dirty="0"/>
              <a:t>for the beginning of the next </a:t>
            </a:r>
            <a:r>
              <a:rPr lang="en-US" dirty="0" smtClean="0"/>
              <a:t>character.</a:t>
            </a:r>
          </a:p>
          <a:p>
            <a:r>
              <a:rPr lang="en-US" dirty="0" smtClean="0"/>
              <a:t>Not suitable for sending large blocks of data.</a:t>
            </a:r>
          </a:p>
          <a:p>
            <a:pPr lvl="2"/>
            <a:r>
              <a:rPr lang="en-US" dirty="0" smtClean="0"/>
              <a:t>Will lead to lack of synchronization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14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3" y="2509838"/>
            <a:ext cx="684847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89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Asynchronous transmission is simple and </a:t>
            </a:r>
            <a:r>
              <a:rPr lang="en-US" dirty="0" smtClean="0"/>
              <a:t>cheap.</a:t>
            </a:r>
          </a:p>
          <a:p>
            <a:r>
              <a:rPr lang="en-US" dirty="0" smtClean="0"/>
              <a:t>But requires </a:t>
            </a:r>
            <a:r>
              <a:rPr lang="en-US" dirty="0"/>
              <a:t>an overhead </a:t>
            </a:r>
            <a:r>
              <a:rPr lang="en-US" dirty="0" smtClean="0"/>
              <a:t>of two </a:t>
            </a:r>
            <a:r>
              <a:rPr lang="en-US" dirty="0"/>
              <a:t>to three bits per character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Large frame overhead</a:t>
            </a:r>
          </a:p>
          <a:p>
            <a:pPr lvl="2"/>
            <a:r>
              <a:rPr lang="en-US" dirty="0" smtClean="0"/>
              <a:t>8 data bits, No parity bit, Start bit, Stop bit</a:t>
            </a:r>
          </a:p>
          <a:p>
            <a:pPr lvl="2"/>
            <a:r>
              <a:rPr lang="en-US" dirty="0" smtClean="0"/>
              <a:t>2 out of 10 bits carry no information</a:t>
            </a:r>
          </a:p>
          <a:p>
            <a:pPr lvl="2"/>
            <a:r>
              <a:rPr lang="en-US" dirty="0" smtClean="0"/>
              <a:t>Overhead is 20%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182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11211</TotalTime>
  <Words>1040</Words>
  <Application>Microsoft Office PowerPoint</Application>
  <PresentationFormat>On-screen Show (4:3)</PresentationFormat>
  <Paragraphs>216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Module 5</vt:lpstr>
      <vt:lpstr>Data Transmission</vt:lpstr>
      <vt:lpstr>Parallel Transmission</vt:lpstr>
      <vt:lpstr>Serial Transmission</vt:lpstr>
      <vt:lpstr>Asynchronous Transmission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Synchronous transmission</vt:lpstr>
      <vt:lpstr>Synchronization options</vt:lpstr>
      <vt:lpstr>PowerPoint Presentation</vt:lpstr>
      <vt:lpstr>PowerPoint Presentation</vt:lpstr>
      <vt:lpstr>PowerPoint Presentation</vt:lpstr>
      <vt:lpstr>Types of Errors</vt:lpstr>
      <vt:lpstr>PowerPoint Presentation</vt:lpstr>
      <vt:lpstr>Error detection Vs. Error correction</vt:lpstr>
      <vt:lpstr>Error detection process</vt:lpstr>
      <vt:lpstr>Parity check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Error detection process with parity bit</vt:lpstr>
      <vt:lpstr>CRC</vt:lpstr>
      <vt:lpstr>Standard CRC polynomials</vt:lpstr>
      <vt:lpstr>Forward Error Correction (FEC)</vt:lpstr>
      <vt:lpstr>Forward Error Correction (FEC)</vt:lpstr>
      <vt:lpstr>PowerPoint Presentation</vt:lpstr>
      <vt:lpstr>PowerPoint Presentation</vt:lpstr>
      <vt:lpstr>Block code principles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SONY-VAIO</dc:creator>
  <cp:lastModifiedBy>SONY-VAIO</cp:lastModifiedBy>
  <cp:revision>452</cp:revision>
  <dcterms:created xsi:type="dcterms:W3CDTF">2006-08-16T00:00:00Z</dcterms:created>
  <dcterms:modified xsi:type="dcterms:W3CDTF">2018-11-16T03:56:19Z</dcterms:modified>
</cp:coreProperties>
</file>