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9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7" r:id="rId20"/>
    <p:sldId id="295" r:id="rId21"/>
    <p:sldId id="273" r:id="rId22"/>
    <p:sldId id="278" r:id="rId23"/>
    <p:sldId id="274" r:id="rId24"/>
    <p:sldId id="275" r:id="rId25"/>
    <p:sldId id="282" r:id="rId26"/>
    <p:sldId id="280" r:id="rId27"/>
    <p:sldId id="281" r:id="rId28"/>
    <p:sldId id="276" r:id="rId29"/>
    <p:sldId id="279" r:id="rId30"/>
    <p:sldId id="283" r:id="rId31"/>
    <p:sldId id="284" r:id="rId32"/>
    <p:sldId id="287" r:id="rId33"/>
    <p:sldId id="285" r:id="rId34"/>
    <p:sldId id="288" r:id="rId35"/>
    <p:sldId id="286" r:id="rId36"/>
    <p:sldId id="289" r:id="rId37"/>
    <p:sldId id="290" r:id="rId38"/>
    <p:sldId id="291" r:id="rId39"/>
    <p:sldId id="292" r:id="rId40"/>
    <p:sldId id="293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55691-C068-4E54-B87E-F36045F5AF2C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84FA5-4E62-4DFB-91C4-FF1EA15E3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44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84FA5-4E62-4DFB-91C4-FF1EA15E3E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424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5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1190625"/>
            <a:ext cx="8239125" cy="536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1245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Wavelength Division multiplexing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</a:t>
            </a:r>
            <a:r>
              <a:rPr lang="en-US" dirty="0"/>
              <a:t>beams of light </a:t>
            </a:r>
            <a:r>
              <a:rPr lang="en-US" dirty="0" smtClean="0"/>
              <a:t>at different </a:t>
            </a:r>
            <a:r>
              <a:rPr lang="en-US" dirty="0"/>
              <a:t>frequencies are transmitted on the same fiber. </a:t>
            </a: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is a form </a:t>
            </a:r>
            <a:r>
              <a:rPr lang="en-US" dirty="0" smtClean="0"/>
              <a:t>of FDM.</a:t>
            </a:r>
          </a:p>
          <a:p>
            <a:r>
              <a:rPr lang="en-US" dirty="0" smtClean="0"/>
              <a:t>Commonly </a:t>
            </a:r>
            <a:r>
              <a:rPr lang="en-US" dirty="0"/>
              <a:t>called wavelength division </a:t>
            </a:r>
            <a:r>
              <a:rPr lang="en-US" dirty="0" smtClean="0"/>
              <a:t>multiplexing (WDM).</a:t>
            </a:r>
          </a:p>
          <a:p>
            <a:r>
              <a:rPr lang="en-US" dirty="0" smtClean="0"/>
              <a:t>Improves efficiency of optical fiber communication.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6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WDM scheme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76400"/>
            <a:ext cx="606742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310" y="4191000"/>
            <a:ext cx="6105525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311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Synchronous time division multiplexing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ossible </a:t>
            </a:r>
            <a:r>
              <a:rPr lang="en-US" dirty="0"/>
              <a:t>when the achievable data </a:t>
            </a:r>
            <a:r>
              <a:rPr lang="en-US" dirty="0" smtClean="0"/>
              <a:t>rate of </a:t>
            </a:r>
            <a:r>
              <a:rPr lang="en-US" dirty="0"/>
              <a:t>the medium exceeds the data </a:t>
            </a:r>
            <a:r>
              <a:rPr lang="en-US" dirty="0" smtClean="0"/>
              <a:t>rate of </a:t>
            </a:r>
            <a:r>
              <a:rPr lang="en-US" dirty="0"/>
              <a:t>digital signals to be transmitted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Multiple digital signals (or analog signals </a:t>
            </a:r>
            <a:r>
              <a:rPr lang="en-US" dirty="0" smtClean="0"/>
              <a:t>carrying digital </a:t>
            </a:r>
            <a:r>
              <a:rPr lang="en-US" dirty="0"/>
              <a:t>data) can be carried on a single transmission path by interleaving </a:t>
            </a:r>
            <a:r>
              <a:rPr lang="en-US" dirty="0" smtClean="0"/>
              <a:t>portions of </a:t>
            </a:r>
            <a:r>
              <a:rPr lang="en-US" dirty="0"/>
              <a:t>each signal in time.</a:t>
            </a:r>
          </a:p>
        </p:txBody>
      </p:sp>
    </p:spTree>
    <p:extLst>
      <p:ext uri="{BB962C8B-B14F-4D97-AF65-F5344CB8AC3E}">
        <p14:creationId xmlns:p14="http://schemas.microsoft.com/office/powerpoint/2010/main" val="234468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212" y="1676400"/>
            <a:ext cx="6505575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4572000"/>
            <a:ext cx="5572125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47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/>
              <a:t>I</a:t>
            </a:r>
            <a:r>
              <a:rPr lang="en-US" dirty="0" smtClean="0"/>
              <a:t>ncoming data </a:t>
            </a:r>
            <a:r>
              <a:rPr lang="en-US" dirty="0"/>
              <a:t>from each </a:t>
            </a:r>
            <a:r>
              <a:rPr lang="en-US" dirty="0" smtClean="0"/>
              <a:t>source – buffered</a:t>
            </a:r>
          </a:p>
          <a:p>
            <a:pPr lvl="2"/>
            <a:r>
              <a:rPr lang="en-US" dirty="0" smtClean="0"/>
              <a:t>Buffer </a:t>
            </a:r>
            <a:r>
              <a:rPr lang="en-US" dirty="0"/>
              <a:t>is typically one bit or </a:t>
            </a:r>
            <a:r>
              <a:rPr lang="en-US" dirty="0" smtClean="0"/>
              <a:t>one character </a:t>
            </a:r>
            <a:r>
              <a:rPr lang="en-US" dirty="0"/>
              <a:t>in </a:t>
            </a:r>
            <a:r>
              <a:rPr lang="en-US" dirty="0" smtClean="0"/>
              <a:t>length</a:t>
            </a:r>
          </a:p>
          <a:p>
            <a:r>
              <a:rPr lang="en-US" dirty="0" smtClean="0"/>
              <a:t>The </a:t>
            </a:r>
            <a:r>
              <a:rPr lang="en-US" dirty="0"/>
              <a:t>buffers are scanned sequentially to form a composite </a:t>
            </a:r>
            <a:r>
              <a:rPr lang="en-US" dirty="0" smtClean="0"/>
              <a:t>digital data stream m</a:t>
            </a:r>
            <a:r>
              <a:rPr lang="en-US" baseline="-25000" dirty="0" smtClean="0"/>
              <a:t>c</a:t>
            </a:r>
            <a:r>
              <a:rPr lang="en-US" dirty="0" smtClean="0"/>
              <a:t>(t)</a:t>
            </a:r>
          </a:p>
          <a:p>
            <a:r>
              <a:rPr lang="en-US" dirty="0" smtClean="0"/>
              <a:t>The </a:t>
            </a:r>
            <a:r>
              <a:rPr lang="en-US" dirty="0"/>
              <a:t>scan operation is sufficiently rapid so that each buffer is </a:t>
            </a:r>
            <a:r>
              <a:rPr lang="en-US" dirty="0" smtClean="0"/>
              <a:t>emptied before </a:t>
            </a:r>
            <a:r>
              <a:rPr lang="en-US" dirty="0"/>
              <a:t>more data can </a:t>
            </a:r>
            <a:r>
              <a:rPr lang="en-US" dirty="0" smtClean="0"/>
              <a:t>arrive</a:t>
            </a:r>
          </a:p>
          <a:p>
            <a:r>
              <a:rPr lang="en-US" dirty="0"/>
              <a:t>Data rate of m</a:t>
            </a:r>
            <a:r>
              <a:rPr lang="en-US" baseline="-25000" dirty="0"/>
              <a:t>c</a:t>
            </a:r>
            <a:r>
              <a:rPr lang="en-US" dirty="0"/>
              <a:t>(t) must at least equal the sum of the data rates of the m</a:t>
            </a:r>
            <a:r>
              <a:rPr lang="en-US" baseline="-25000" dirty="0"/>
              <a:t>i</a:t>
            </a:r>
            <a:r>
              <a:rPr lang="en-US" dirty="0"/>
              <a:t>(t)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401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Data - organized </a:t>
            </a:r>
            <a:r>
              <a:rPr lang="en-US" dirty="0"/>
              <a:t>into </a:t>
            </a:r>
            <a:r>
              <a:rPr lang="en-US" dirty="0" smtClean="0"/>
              <a:t>frames</a:t>
            </a:r>
          </a:p>
          <a:p>
            <a:r>
              <a:rPr lang="en-US" dirty="0" smtClean="0"/>
              <a:t>Each </a:t>
            </a:r>
            <a:r>
              <a:rPr lang="en-US" dirty="0"/>
              <a:t>frame contains a cycle of time slots. </a:t>
            </a:r>
            <a:endParaRPr lang="en-US" dirty="0" smtClean="0"/>
          </a:p>
          <a:p>
            <a:pPr lvl="2"/>
            <a:r>
              <a:rPr lang="en-US" dirty="0" smtClean="0"/>
              <a:t>In </a:t>
            </a:r>
            <a:r>
              <a:rPr lang="en-US" dirty="0"/>
              <a:t>each </a:t>
            </a:r>
            <a:r>
              <a:rPr lang="en-US" dirty="0" smtClean="0"/>
              <a:t>frame, one </a:t>
            </a:r>
            <a:r>
              <a:rPr lang="en-US" dirty="0"/>
              <a:t>or more slots are dedicated to each data source</a:t>
            </a:r>
            <a:r>
              <a:rPr lang="en-US" dirty="0" smtClean="0"/>
              <a:t>. </a:t>
            </a:r>
          </a:p>
          <a:p>
            <a:r>
              <a:rPr lang="en-US" dirty="0"/>
              <a:t>S</a:t>
            </a:r>
            <a:r>
              <a:rPr lang="en-US" dirty="0" smtClean="0"/>
              <a:t>equence </a:t>
            </a:r>
            <a:r>
              <a:rPr lang="en-US" dirty="0"/>
              <a:t>of slots </a:t>
            </a:r>
            <a:r>
              <a:rPr lang="en-US" dirty="0" smtClean="0"/>
              <a:t>dedicated to </a:t>
            </a:r>
            <a:r>
              <a:rPr lang="en-US" dirty="0"/>
              <a:t>one </a:t>
            </a:r>
            <a:r>
              <a:rPr lang="en-US" dirty="0" smtClean="0"/>
              <a:t>source - channel</a:t>
            </a:r>
          </a:p>
          <a:p>
            <a:r>
              <a:rPr lang="en-US" dirty="0"/>
              <a:t>S</a:t>
            </a:r>
            <a:r>
              <a:rPr lang="en-US" dirty="0" smtClean="0"/>
              <a:t>lot </a:t>
            </a:r>
            <a:r>
              <a:rPr lang="en-US" dirty="0"/>
              <a:t>length equals </a:t>
            </a:r>
            <a:r>
              <a:rPr lang="en-US" dirty="0" smtClean="0"/>
              <a:t>the transmitter </a:t>
            </a:r>
            <a:r>
              <a:rPr lang="en-US" dirty="0"/>
              <a:t>buffer length, typically a bit or a byte (character).</a:t>
            </a:r>
          </a:p>
        </p:txBody>
      </p:sp>
    </p:spTree>
    <p:extLst>
      <p:ext uri="{BB962C8B-B14F-4D97-AF65-F5344CB8AC3E}">
        <p14:creationId xmlns:p14="http://schemas.microsoft.com/office/powerpoint/2010/main" val="106228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TDM receiver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537" y="2362200"/>
            <a:ext cx="6638925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459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each input source </a:t>
            </a:r>
            <a:r>
              <a:rPr lang="en-US" dirty="0" smtClean="0"/>
              <a:t>m</a:t>
            </a:r>
            <a:r>
              <a:rPr lang="en-US" baseline="-25000" dirty="0" smtClean="0"/>
              <a:t>i</a:t>
            </a:r>
            <a:r>
              <a:rPr lang="en-US" dirty="0" smtClean="0"/>
              <a:t>(t) there </a:t>
            </a:r>
            <a:r>
              <a:rPr lang="en-US" dirty="0"/>
              <a:t>is an identical </a:t>
            </a:r>
            <a:r>
              <a:rPr lang="en-US" dirty="0" smtClean="0"/>
              <a:t>output destination </a:t>
            </a:r>
            <a:r>
              <a:rPr lang="en-US" dirty="0"/>
              <a:t>that will receive the output data at the same rate at which it </a:t>
            </a:r>
            <a:r>
              <a:rPr lang="en-US" dirty="0" smtClean="0"/>
              <a:t>was generated.</a:t>
            </a:r>
          </a:p>
          <a:p>
            <a:r>
              <a:rPr lang="en-US" dirty="0" smtClean="0"/>
              <a:t>Synchronous - because </a:t>
            </a:r>
            <a:r>
              <a:rPr lang="en-US" dirty="0"/>
              <a:t>the time slots are </a:t>
            </a:r>
            <a:r>
              <a:rPr lang="en-US" dirty="0" smtClean="0"/>
              <a:t>pre-assigned </a:t>
            </a:r>
            <a:r>
              <a:rPr lang="en-US" dirty="0"/>
              <a:t>to sources and </a:t>
            </a:r>
            <a:r>
              <a:rPr lang="en-US" dirty="0" smtClean="0"/>
              <a:t>fixed.</a:t>
            </a:r>
          </a:p>
          <a:p>
            <a:pPr lvl="2"/>
            <a:r>
              <a:rPr lang="en-US" dirty="0" smtClean="0"/>
              <a:t>The time </a:t>
            </a:r>
            <a:r>
              <a:rPr lang="en-US" dirty="0"/>
              <a:t>slots for each source are transmitted whether or not the source has data </a:t>
            </a:r>
            <a:r>
              <a:rPr lang="en-US" dirty="0" smtClean="0"/>
              <a:t>to send.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6060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of TDM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45" y="2438400"/>
            <a:ext cx="7458075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26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Better utilization of channel capacity</a:t>
            </a:r>
          </a:p>
          <a:p>
            <a:r>
              <a:rPr lang="en-US" dirty="0" smtClean="0"/>
              <a:t>Efficiency increases</a:t>
            </a:r>
          </a:p>
          <a:p>
            <a:r>
              <a:rPr lang="en-US" dirty="0" smtClean="0"/>
              <a:t>Sharing of channel capacity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890529"/>
            <a:ext cx="661035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01378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Empty slots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Synchronous TDM lacks efficiency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50" y="3124200"/>
            <a:ext cx="58293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21765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</a:t>
            </a:r>
            <a:r>
              <a:rPr lang="en-US" dirty="0"/>
              <a:t>the source and destination are out of step, data on </a:t>
            </a:r>
            <a:r>
              <a:rPr lang="en-US" dirty="0" smtClean="0"/>
              <a:t>all channels </a:t>
            </a:r>
            <a:r>
              <a:rPr lang="en-US" dirty="0"/>
              <a:t>are </a:t>
            </a:r>
            <a:r>
              <a:rPr lang="en-US" dirty="0" smtClean="0"/>
              <a:t>lost.</a:t>
            </a:r>
          </a:p>
          <a:p>
            <a:r>
              <a:rPr lang="en-US" dirty="0" smtClean="0"/>
              <a:t>Ensure </a:t>
            </a:r>
            <a:r>
              <a:rPr lang="en-US" dirty="0"/>
              <a:t>frame </a:t>
            </a:r>
            <a:r>
              <a:rPr lang="en-US" dirty="0" smtClean="0"/>
              <a:t>synchronization – by adding framing bits</a:t>
            </a:r>
            <a:r>
              <a:rPr lang="en-US" dirty="0"/>
              <a:t> </a:t>
            </a:r>
            <a:r>
              <a:rPr lang="en-US" dirty="0" smtClean="0"/>
              <a:t>(added digit</a:t>
            </a:r>
            <a:r>
              <a:rPr lang="en-US" dirty="0"/>
              <a:t> </a:t>
            </a:r>
            <a:r>
              <a:rPr lang="en-US" dirty="0" smtClean="0"/>
              <a:t>framing)</a:t>
            </a:r>
          </a:p>
          <a:p>
            <a:r>
              <a:rPr lang="en-US" dirty="0"/>
              <a:t>An identifiable pattern of bits, from frame to frame, is used as a “control </a:t>
            </a:r>
            <a:r>
              <a:rPr lang="en-US" dirty="0" smtClean="0"/>
              <a:t>channel”</a:t>
            </a:r>
          </a:p>
          <a:p>
            <a:pPr lvl="2"/>
            <a:r>
              <a:rPr lang="en-US" dirty="0" err="1" smtClean="0"/>
              <a:t>Eg</a:t>
            </a:r>
            <a:r>
              <a:rPr lang="en-US" dirty="0" smtClean="0"/>
              <a:t>. alternating </a:t>
            </a:r>
            <a:r>
              <a:rPr lang="en-US" dirty="0"/>
              <a:t>bit </a:t>
            </a:r>
            <a:r>
              <a:rPr lang="en-US" dirty="0" smtClean="0"/>
              <a:t>pattern 1 0 1 0 1 0 …..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0532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of Framing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frame synchronization</a:t>
            </a:r>
          </a:p>
          <a:p>
            <a:pPr lvl="2"/>
            <a:r>
              <a:rPr lang="en-US" dirty="0" smtClean="0"/>
              <a:t>Using alternating pattern 1 0 1</a:t>
            </a:r>
          </a:p>
          <a:p>
            <a:pPr lvl="2"/>
            <a:r>
              <a:rPr lang="en-US" dirty="0" smtClean="0"/>
              <a:t>Synchronization information consists of 1 bit per frame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873" y="3429000"/>
            <a:ext cx="6248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612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synchronize, a receiver compares </a:t>
            </a:r>
            <a:r>
              <a:rPr lang="en-US" dirty="0" smtClean="0"/>
              <a:t>the incoming </a:t>
            </a:r>
            <a:r>
              <a:rPr lang="en-US" dirty="0"/>
              <a:t>bits of one frame position to the expected pattern.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the pattern does </a:t>
            </a:r>
            <a:r>
              <a:rPr lang="en-US" dirty="0" smtClean="0"/>
              <a:t>not match</a:t>
            </a:r>
            <a:r>
              <a:rPr lang="en-US" dirty="0"/>
              <a:t>, successive bit positions are searched until the pattern persists over </a:t>
            </a:r>
            <a:r>
              <a:rPr lang="en-US" dirty="0" smtClean="0"/>
              <a:t>multiple frames</a:t>
            </a:r>
            <a:r>
              <a:rPr lang="en-US" dirty="0"/>
              <a:t>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000902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Once framing synchronization is established, the receiver continues to monitor the framing bit channel.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If the pattern breaks down, the receiver must again enter a framing search mode.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588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rate management in TDM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managing sources with different data rates</a:t>
            </a:r>
          </a:p>
          <a:p>
            <a:pPr lvl="1"/>
            <a:r>
              <a:rPr lang="en-US" dirty="0" smtClean="0"/>
              <a:t>Multilevel multiplexing</a:t>
            </a:r>
          </a:p>
          <a:p>
            <a:pPr lvl="1"/>
            <a:r>
              <a:rPr lang="en-US" dirty="0" smtClean="0"/>
              <a:t>Multiple slot allocation</a:t>
            </a:r>
          </a:p>
          <a:p>
            <a:pPr lvl="1"/>
            <a:r>
              <a:rPr lang="en-US" dirty="0" smtClean="0"/>
              <a:t>Pulse stuffing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9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Multilevel multiplexing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when the data rate of an input is a multiple of others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663" y="2981325"/>
            <a:ext cx="4638675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301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slot allocation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slots are provided for 50kbps line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75" y="2686050"/>
            <a:ext cx="466725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40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 stuffing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rate of individual sources can be different</a:t>
            </a:r>
          </a:p>
          <a:p>
            <a:pPr lvl="2"/>
            <a:r>
              <a:rPr lang="en-US" dirty="0" smtClean="0"/>
              <a:t>Data </a:t>
            </a:r>
            <a:r>
              <a:rPr lang="en-US" dirty="0"/>
              <a:t>rates of the input data streams </a:t>
            </a:r>
            <a:r>
              <a:rPr lang="en-US" dirty="0" smtClean="0"/>
              <a:t>are not </a:t>
            </a:r>
            <a:r>
              <a:rPr lang="en-US" dirty="0"/>
              <a:t>related by a simple rational </a:t>
            </a:r>
            <a:r>
              <a:rPr lang="en-US" dirty="0" smtClean="0"/>
              <a:t>number</a:t>
            </a:r>
          </a:p>
          <a:p>
            <a:pPr lvl="2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352800"/>
            <a:ext cx="3905250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580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031" y="1600200"/>
            <a:ext cx="6361938" cy="4829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033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ong-haul communications</a:t>
            </a:r>
          </a:p>
          <a:p>
            <a:pPr lvl="2"/>
            <a:r>
              <a:rPr lang="en-US" dirty="0"/>
              <a:t>H</a:t>
            </a:r>
            <a:r>
              <a:rPr lang="en-US" dirty="0" smtClean="0"/>
              <a:t>igh-capacity fiber</a:t>
            </a:r>
          </a:p>
          <a:p>
            <a:pPr lvl="2"/>
            <a:r>
              <a:rPr lang="en-US" dirty="0" smtClean="0"/>
              <a:t>Coaxial</a:t>
            </a:r>
          </a:p>
          <a:p>
            <a:pPr lvl="2"/>
            <a:r>
              <a:rPr lang="en-US" dirty="0" smtClean="0"/>
              <a:t>Microwave links</a:t>
            </a:r>
          </a:p>
          <a:p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links can carry large numbers of voice and data transmissions </a:t>
            </a:r>
            <a:r>
              <a:rPr lang="en-US" dirty="0" smtClean="0"/>
              <a:t>simultaneously using </a:t>
            </a:r>
            <a:r>
              <a:rPr lang="en-US" dirty="0"/>
              <a:t>multiplexing</a:t>
            </a:r>
          </a:p>
        </p:txBody>
      </p:sp>
    </p:spTree>
    <p:extLst>
      <p:ext uri="{BB962C8B-B14F-4D97-AF65-F5344CB8AC3E}">
        <p14:creationId xmlns:p14="http://schemas.microsoft.com/office/powerpoint/2010/main" val="18222213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Statistical time division multiplexing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ynchronous TDM – time slots are wasted if source has nothing to transmit</a:t>
            </a:r>
          </a:p>
          <a:p>
            <a:endParaRPr lang="en-US" dirty="0" smtClean="0"/>
          </a:p>
          <a:p>
            <a:r>
              <a:rPr lang="en-US" dirty="0" smtClean="0"/>
              <a:t>Statistical TDM - </a:t>
            </a:r>
            <a:r>
              <a:rPr lang="en-US" dirty="0"/>
              <a:t>dynamically </a:t>
            </a:r>
            <a:r>
              <a:rPr lang="en-US" dirty="0" smtClean="0"/>
              <a:t>allocates time </a:t>
            </a:r>
            <a:r>
              <a:rPr lang="en-US" dirty="0"/>
              <a:t>slots on demand</a:t>
            </a:r>
          </a:p>
        </p:txBody>
      </p:sp>
    </p:spTree>
    <p:extLst>
      <p:ext uri="{BB962C8B-B14F-4D97-AF65-F5344CB8AC3E}">
        <p14:creationId xmlns:p14="http://schemas.microsoft.com/office/powerpoint/2010/main" val="38061070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umber </a:t>
            </a:r>
            <a:r>
              <a:rPr lang="en-US" dirty="0"/>
              <a:t>of I/O lines on one side and a higher-speed multiplexed line on the </a:t>
            </a:r>
            <a:r>
              <a:rPr lang="en-US" dirty="0" smtClean="0"/>
              <a:t>other side</a:t>
            </a:r>
          </a:p>
          <a:p>
            <a:endParaRPr lang="en-US" dirty="0" smtClean="0"/>
          </a:p>
          <a:p>
            <a:r>
              <a:rPr lang="en-US" dirty="0" smtClean="0"/>
              <a:t>Let there are ‘</a:t>
            </a:r>
            <a:r>
              <a:rPr lang="en-US" i="1" dirty="0" smtClean="0"/>
              <a:t>n’</a:t>
            </a:r>
            <a:r>
              <a:rPr lang="en-US" dirty="0" smtClean="0"/>
              <a:t> I/O line and ‘</a:t>
            </a:r>
            <a:r>
              <a:rPr lang="en-US" i="1" dirty="0" smtClean="0"/>
              <a:t>k’</a:t>
            </a:r>
            <a:r>
              <a:rPr lang="en-US" dirty="0" smtClean="0"/>
              <a:t> output time slots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k &lt; 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9398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1600200"/>
            <a:ext cx="8848725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11098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ultiplexer scans </a:t>
            </a:r>
            <a:r>
              <a:rPr lang="en-US" dirty="0"/>
              <a:t>the input </a:t>
            </a:r>
            <a:r>
              <a:rPr lang="en-US" dirty="0" smtClean="0"/>
              <a:t>buffers – collects data </a:t>
            </a:r>
            <a:r>
              <a:rPr lang="en-US" dirty="0"/>
              <a:t>until a frame is </a:t>
            </a:r>
            <a:r>
              <a:rPr lang="en-US" dirty="0" smtClean="0"/>
              <a:t>filled.</a:t>
            </a:r>
          </a:p>
          <a:p>
            <a:r>
              <a:rPr lang="en-US" dirty="0" smtClean="0"/>
              <a:t>When the frame is filled, it is transmitted.</a:t>
            </a:r>
          </a:p>
          <a:p>
            <a:endParaRPr lang="en-US" dirty="0" smtClean="0"/>
          </a:p>
          <a:p>
            <a:r>
              <a:rPr lang="en-US" dirty="0" smtClean="0"/>
              <a:t>Output – multiplexer receives </a:t>
            </a:r>
            <a:r>
              <a:rPr lang="en-US" dirty="0"/>
              <a:t>a frame and distributes the slots of data to the appropriate output buffers</a:t>
            </a:r>
          </a:p>
        </p:txBody>
      </p:sp>
    </p:spTree>
    <p:extLst>
      <p:ext uri="{BB962C8B-B14F-4D97-AF65-F5344CB8AC3E}">
        <p14:creationId xmlns:p14="http://schemas.microsoft.com/office/powerpoint/2010/main" val="8876037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Address slots are required – because self synchronization is not possible</a:t>
            </a:r>
          </a:p>
          <a:p>
            <a:r>
              <a:rPr lang="en-US" dirty="0" smtClean="0"/>
              <a:t>Address information ensures proper delivery of data to required destination</a:t>
            </a:r>
          </a:p>
          <a:p>
            <a:r>
              <a:rPr lang="en-US" dirty="0"/>
              <a:t>M</a:t>
            </a:r>
            <a:r>
              <a:rPr lang="en-US" dirty="0" smtClean="0"/>
              <a:t>ore </a:t>
            </a:r>
            <a:r>
              <a:rPr lang="en-US" dirty="0"/>
              <a:t>overhead per slot for statistical TDM </a:t>
            </a:r>
            <a:r>
              <a:rPr lang="en-US" dirty="0" smtClean="0"/>
              <a:t>because each </a:t>
            </a:r>
            <a:r>
              <a:rPr lang="en-US" dirty="0"/>
              <a:t>slot carries an address as well as data</a:t>
            </a:r>
          </a:p>
        </p:txBody>
      </p:sp>
    </p:spTree>
    <p:extLst>
      <p:ext uri="{BB962C8B-B14F-4D97-AF65-F5344CB8AC3E}">
        <p14:creationId xmlns:p14="http://schemas.microsoft.com/office/powerpoint/2010/main" val="6989636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D</a:t>
            </a:r>
            <a:r>
              <a:rPr lang="en-US" dirty="0" smtClean="0"/>
              <a:t>ata </a:t>
            </a:r>
            <a:r>
              <a:rPr lang="en-US" dirty="0"/>
              <a:t>rate on the multiplexed line is </a:t>
            </a:r>
            <a:r>
              <a:rPr lang="en-US" dirty="0" smtClean="0"/>
              <a:t>less than </a:t>
            </a:r>
            <a:r>
              <a:rPr lang="en-US" dirty="0"/>
              <a:t>the sum of the data rates of the attached </a:t>
            </a:r>
            <a:r>
              <a:rPr lang="en-US" dirty="0" smtClean="0"/>
              <a:t>devices – since all devices are not transmitting all the time</a:t>
            </a:r>
          </a:p>
          <a:p>
            <a:r>
              <a:rPr lang="en-US" dirty="0"/>
              <a:t>C</a:t>
            </a:r>
            <a:r>
              <a:rPr lang="en-US" dirty="0" smtClean="0"/>
              <a:t>an </a:t>
            </a:r>
            <a:r>
              <a:rPr lang="en-US" dirty="0"/>
              <a:t>use a lower data rate to support as many devices as a synchronous </a:t>
            </a:r>
            <a:r>
              <a:rPr lang="en-US" dirty="0" smtClean="0"/>
              <a:t>multiplexer</a:t>
            </a:r>
          </a:p>
          <a:p>
            <a:r>
              <a:rPr lang="en-US" dirty="0"/>
              <a:t>I</a:t>
            </a:r>
            <a:r>
              <a:rPr lang="en-US" dirty="0" smtClean="0"/>
              <a:t>f </a:t>
            </a:r>
            <a:r>
              <a:rPr lang="en-US" dirty="0"/>
              <a:t>a statistical multiplexer and a synchronous multiplexer both use </a:t>
            </a:r>
            <a:r>
              <a:rPr lang="en-US" dirty="0" smtClean="0"/>
              <a:t>a link </a:t>
            </a:r>
            <a:r>
              <a:rPr lang="en-US" dirty="0"/>
              <a:t>of the same data rate, the statistical multiplexer can support more devices.</a:t>
            </a:r>
          </a:p>
        </p:txBody>
      </p:sp>
    </p:spTree>
    <p:extLst>
      <p:ext uri="{BB962C8B-B14F-4D97-AF65-F5344CB8AC3E}">
        <p14:creationId xmlns:p14="http://schemas.microsoft.com/office/powerpoint/2010/main" val="14643488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Statistical TDM frame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Control bits – multiplexing operation</a:t>
            </a:r>
          </a:p>
          <a:p>
            <a:r>
              <a:rPr lang="en-US" dirty="0" smtClean="0"/>
              <a:t>FCS – Frame check sequence – error control</a:t>
            </a:r>
          </a:p>
          <a:p>
            <a:r>
              <a:rPr lang="en-US" dirty="0" smtClean="0"/>
              <a:t>Flag – Start and stop of frame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2362200"/>
            <a:ext cx="779145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94092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possible formats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3028950"/>
            <a:ext cx="7972425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27470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Modem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dirty="0" smtClean="0"/>
              <a:t>Device that allows a user to access the Internet and other online services through a cable TV network</a:t>
            </a:r>
          </a:p>
          <a:p>
            <a:r>
              <a:rPr lang="en-US" dirty="0" smtClean="0"/>
              <a:t>2 </a:t>
            </a:r>
            <a:r>
              <a:rPr lang="en-US" dirty="0"/>
              <a:t>channels – for transmission in either </a:t>
            </a:r>
            <a:r>
              <a:rPr lang="en-US" dirty="0" smtClean="0"/>
              <a:t>direction</a:t>
            </a:r>
          </a:p>
          <a:p>
            <a:pPr lvl="2"/>
            <a:r>
              <a:rPr lang="en-US" dirty="0" smtClean="0"/>
              <a:t>Downstream: Cable head end to subscriber</a:t>
            </a:r>
          </a:p>
          <a:p>
            <a:pPr lvl="2"/>
            <a:r>
              <a:rPr lang="en-US" dirty="0" smtClean="0"/>
              <a:t>Upstream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267200"/>
            <a:ext cx="420052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47788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/>
          <a:lstStyle/>
          <a:p>
            <a:r>
              <a:rPr lang="en-US" dirty="0" smtClean="0"/>
              <a:t>Scheduler </a:t>
            </a:r>
            <a:r>
              <a:rPr lang="en-US" dirty="0"/>
              <a:t>delivers data in the form of small packets</a:t>
            </a:r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3200400"/>
            <a:ext cx="75057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3982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Division Multiplexing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788" y="2286000"/>
            <a:ext cx="416242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98459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 stream direction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Grant </a:t>
            </a:r>
            <a:r>
              <a:rPr lang="en-US" dirty="0"/>
              <a:t>time slots to subscribers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When </a:t>
            </a:r>
            <a:r>
              <a:rPr lang="en-US" dirty="0"/>
              <a:t>a subscriber has data to </a:t>
            </a:r>
            <a:r>
              <a:rPr lang="en-US" dirty="0" smtClean="0"/>
              <a:t>transmit, it </a:t>
            </a:r>
            <a:r>
              <a:rPr lang="en-US" dirty="0"/>
              <a:t>must first request time slots on the shared upstream channel. </a:t>
            </a:r>
            <a:endParaRPr lang="en-US" dirty="0" smtClean="0"/>
          </a:p>
          <a:p>
            <a:r>
              <a:rPr lang="en-US" dirty="0" smtClean="0"/>
              <a:t>Each subscriber is </a:t>
            </a:r>
            <a:r>
              <a:rPr lang="en-US" dirty="0"/>
              <a:t>given dedicated time slots for this request purpose. </a:t>
            </a:r>
            <a:endParaRPr lang="en-US" dirty="0" smtClean="0"/>
          </a:p>
          <a:p>
            <a:r>
              <a:rPr lang="en-US" dirty="0"/>
              <a:t>H</a:t>
            </a:r>
            <a:r>
              <a:rPr lang="en-US" dirty="0" smtClean="0"/>
              <a:t>ead-end scheduler responds </a:t>
            </a:r>
            <a:r>
              <a:rPr lang="en-US" dirty="0"/>
              <a:t>to a request packet by sending back an assignment of future time slots </a:t>
            </a:r>
            <a:r>
              <a:rPr lang="en-US" dirty="0" smtClean="0"/>
              <a:t>to be </a:t>
            </a:r>
            <a:r>
              <a:rPr lang="en-US" dirty="0"/>
              <a:t>used by this subscriber. </a:t>
            </a:r>
          </a:p>
        </p:txBody>
      </p:sp>
    </p:spTree>
    <p:extLst>
      <p:ext uri="{BB962C8B-B14F-4D97-AF65-F5344CB8AC3E}">
        <p14:creationId xmlns:p14="http://schemas.microsoft.com/office/powerpoint/2010/main" val="2323414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Possible when the useful bandwidth of the transmission medium exceeds the required bandwidth of signals to be transmitted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A number of signals can be carried simultaneously if each signal is modulated onto a different carrier </a:t>
            </a:r>
            <a:r>
              <a:rPr lang="en-US" dirty="0" smtClean="0"/>
              <a:t>frequency.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579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Carrier frequencies are sufficiently separated so that the bandwidths of the signals do not significantly overlap.</a:t>
            </a:r>
          </a:p>
          <a:p>
            <a:endParaRPr lang="en-US" dirty="0" smtClean="0"/>
          </a:p>
          <a:p>
            <a:r>
              <a:rPr lang="en-US" dirty="0" smtClean="0"/>
              <a:t>Guard bands – to avoid interference between adjacent channels.</a:t>
            </a:r>
          </a:p>
        </p:txBody>
      </p:sp>
    </p:spTree>
    <p:extLst>
      <p:ext uri="{BB962C8B-B14F-4D97-AF65-F5344CB8AC3E}">
        <p14:creationId xmlns:p14="http://schemas.microsoft.com/office/powerpoint/2010/main" val="4096243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composite signal transmitted across the medium is </a:t>
            </a:r>
            <a:r>
              <a:rPr lang="en-US" dirty="0" smtClean="0"/>
              <a:t>analog.</a:t>
            </a:r>
            <a:endParaRPr lang="en-US" dirty="0"/>
          </a:p>
          <a:p>
            <a:r>
              <a:rPr lang="en-US" dirty="0" smtClean="0"/>
              <a:t>Digital </a:t>
            </a:r>
            <a:r>
              <a:rPr lang="en-US" dirty="0"/>
              <a:t>input - input signals must be passed through modems to be converted to analog. </a:t>
            </a:r>
          </a:p>
          <a:p>
            <a:r>
              <a:rPr lang="en-US" dirty="0"/>
              <a:t>In either case, each input analog signal must then be modulated to move it to the </a:t>
            </a:r>
            <a:r>
              <a:rPr lang="en-US" dirty="0" smtClean="0"/>
              <a:t>appropriate frequency </a:t>
            </a:r>
            <a:r>
              <a:rPr lang="en-US" dirty="0"/>
              <a:t>band.</a:t>
            </a:r>
          </a:p>
        </p:txBody>
      </p:sp>
    </p:spTree>
    <p:extLst>
      <p:ext uri="{BB962C8B-B14F-4D97-AF65-F5344CB8AC3E}">
        <p14:creationId xmlns:p14="http://schemas.microsoft.com/office/powerpoint/2010/main" val="47717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FDM transmitter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4" y="1447800"/>
            <a:ext cx="7109114" cy="2848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839" y="4426527"/>
            <a:ext cx="6156614" cy="2355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198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FDM receiver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2590800"/>
            <a:ext cx="79438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4685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10547</TotalTime>
  <Words>1004</Words>
  <Application>Microsoft Office PowerPoint</Application>
  <PresentationFormat>On-screen Show (4:3)</PresentationFormat>
  <Paragraphs>117</Paragraphs>
  <Slides>40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Module 4</vt:lpstr>
      <vt:lpstr>Multiplexing</vt:lpstr>
      <vt:lpstr>Applications</vt:lpstr>
      <vt:lpstr>Frequency Division Multiplexing</vt:lpstr>
      <vt:lpstr>PowerPoint Presentation</vt:lpstr>
      <vt:lpstr>PowerPoint Presentation</vt:lpstr>
      <vt:lpstr>PowerPoint Presentation</vt:lpstr>
      <vt:lpstr>FDM transmitter</vt:lpstr>
      <vt:lpstr>FDM receiver</vt:lpstr>
      <vt:lpstr>PowerPoint Presentation</vt:lpstr>
      <vt:lpstr>Wavelength Division multiplexing</vt:lpstr>
      <vt:lpstr>WDM scheme</vt:lpstr>
      <vt:lpstr>Synchronous time division multiplexing</vt:lpstr>
      <vt:lpstr>PowerPoint Presentation</vt:lpstr>
      <vt:lpstr>PowerPoint Presentation</vt:lpstr>
      <vt:lpstr>PowerPoint Presentation</vt:lpstr>
      <vt:lpstr>TDM receiver</vt:lpstr>
      <vt:lpstr>PowerPoint Presentation</vt:lpstr>
      <vt:lpstr>Concept of TDM</vt:lpstr>
      <vt:lpstr>Empty slots</vt:lpstr>
      <vt:lpstr>Framing</vt:lpstr>
      <vt:lpstr>Concept of Framing</vt:lpstr>
      <vt:lpstr>PowerPoint Presentation</vt:lpstr>
      <vt:lpstr>PowerPoint Presentation</vt:lpstr>
      <vt:lpstr>Data rate management in TDM</vt:lpstr>
      <vt:lpstr>Multilevel multiplexing</vt:lpstr>
      <vt:lpstr>Multiple slot allocation</vt:lpstr>
      <vt:lpstr>Pulse stuffing</vt:lpstr>
      <vt:lpstr>PowerPoint Presentation</vt:lpstr>
      <vt:lpstr>Statistical time division multiplexing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Statistical TDM frame formats</vt:lpstr>
      <vt:lpstr>PowerPoint Presentation</vt:lpstr>
      <vt:lpstr>Cable Modem</vt:lpstr>
      <vt:lpstr>PowerPoint Presentation</vt:lpstr>
      <vt:lpstr>Down stream direction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</dc:title>
  <dc:creator>SONY-VAIO</dc:creator>
  <cp:lastModifiedBy>SONY-VAIO</cp:lastModifiedBy>
  <cp:revision>384</cp:revision>
  <dcterms:created xsi:type="dcterms:W3CDTF">2006-08-16T00:00:00Z</dcterms:created>
  <dcterms:modified xsi:type="dcterms:W3CDTF">2018-10-30T08:59:24Z</dcterms:modified>
</cp:coreProperties>
</file>