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60" r:id="rId8"/>
    <p:sldId id="259" r:id="rId9"/>
    <p:sldId id="261" r:id="rId10"/>
    <p:sldId id="262" r:id="rId11"/>
    <p:sldId id="276" r:id="rId12"/>
    <p:sldId id="263" r:id="rId13"/>
    <p:sldId id="264" r:id="rId14"/>
    <p:sldId id="265" r:id="rId15"/>
    <p:sldId id="266" r:id="rId16"/>
    <p:sldId id="267" r:id="rId17"/>
    <p:sldId id="274" r:id="rId18"/>
    <p:sldId id="275" r:id="rId19"/>
    <p:sldId id="280" r:id="rId20"/>
    <p:sldId id="277" r:id="rId21"/>
    <p:sldId id="278" r:id="rId22"/>
    <p:sldId id="281" r:id="rId23"/>
    <p:sldId id="282" r:id="rId24"/>
    <p:sldId id="303" r:id="rId25"/>
    <p:sldId id="279" r:id="rId26"/>
    <p:sldId id="283" r:id="rId27"/>
    <p:sldId id="284" r:id="rId28"/>
    <p:sldId id="285" r:id="rId29"/>
    <p:sldId id="304" r:id="rId30"/>
    <p:sldId id="305" r:id="rId31"/>
    <p:sldId id="286" r:id="rId32"/>
    <p:sldId id="294" r:id="rId33"/>
    <p:sldId id="287" r:id="rId34"/>
    <p:sldId id="288" r:id="rId35"/>
    <p:sldId id="289" r:id="rId36"/>
    <p:sldId id="290" r:id="rId37"/>
    <p:sldId id="291" r:id="rId38"/>
    <p:sldId id="292" r:id="rId39"/>
    <p:sldId id="306" r:id="rId40"/>
    <p:sldId id="293" r:id="rId41"/>
    <p:sldId id="295" r:id="rId42"/>
    <p:sldId id="296" r:id="rId43"/>
    <p:sldId id="299" r:id="rId44"/>
    <p:sldId id="300" r:id="rId45"/>
    <p:sldId id="298" r:id="rId46"/>
    <p:sldId id="301" r:id="rId47"/>
    <p:sldId id="307" r:id="rId48"/>
    <p:sldId id="308" r:id="rId49"/>
    <p:sldId id="302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NRZI – differential encoding</a:t>
            </a:r>
          </a:p>
          <a:p>
            <a:pPr lvl="2"/>
            <a:r>
              <a:rPr lang="en-US" dirty="0" smtClean="0"/>
              <a:t>Information </a:t>
            </a:r>
            <a:r>
              <a:rPr lang="en-US" dirty="0"/>
              <a:t>to be transmitted is represented in terms of the changes between </a:t>
            </a:r>
            <a:r>
              <a:rPr lang="en-US" dirty="0" smtClean="0"/>
              <a:t>successive signal </a:t>
            </a:r>
            <a:r>
              <a:rPr lang="en-US" dirty="0"/>
              <a:t>elements rather than the signal elements </a:t>
            </a:r>
            <a:r>
              <a:rPr lang="en-US" dirty="0" smtClean="0"/>
              <a:t>themselves</a:t>
            </a:r>
          </a:p>
          <a:p>
            <a:pPr lvl="2"/>
            <a:endParaRPr lang="en-US" dirty="0"/>
          </a:p>
          <a:p>
            <a:r>
              <a:rPr lang="en-US" dirty="0" smtClean="0"/>
              <a:t>Benefits of differential encoding</a:t>
            </a:r>
          </a:p>
          <a:p>
            <a:pPr lvl="2"/>
            <a:r>
              <a:rPr lang="en-US" dirty="0" smtClean="0"/>
              <a:t>More reliable to detect the presence of a transition in the presence of noise</a:t>
            </a:r>
          </a:p>
          <a:p>
            <a:pPr lvl="2"/>
            <a:r>
              <a:rPr lang="en-US" dirty="0" smtClean="0"/>
              <a:t>Polarity inversion does not affect the data being transmitted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1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Limitations of NRZ </a:t>
            </a:r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 of self synchronization in case of</a:t>
            </a:r>
          </a:p>
          <a:p>
            <a:pPr lvl="2"/>
            <a:r>
              <a:rPr lang="en-US" dirty="0" smtClean="0"/>
              <a:t>Long </a:t>
            </a:r>
            <a:r>
              <a:rPr lang="en-US" dirty="0"/>
              <a:t>string of 1s or 0s for NRZ-L </a:t>
            </a:r>
          </a:p>
          <a:p>
            <a:pPr lvl="2"/>
            <a:r>
              <a:rPr lang="en-US" dirty="0" smtClean="0"/>
              <a:t>Long </a:t>
            </a:r>
            <a:r>
              <a:rPr lang="en-US" dirty="0"/>
              <a:t>string of 0s for </a:t>
            </a:r>
            <a:r>
              <a:rPr lang="en-US" dirty="0" smtClean="0"/>
              <a:t>NRZ-I</a:t>
            </a:r>
          </a:p>
          <a:p>
            <a:pPr lvl="2"/>
            <a:endParaRPr lang="en-US" dirty="0"/>
          </a:p>
          <a:p>
            <a:r>
              <a:rPr lang="en-US" dirty="0" smtClean="0"/>
              <a:t>Presence of dc component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58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binary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Bipolar-Alternate Mark Inversion (AMI)</a:t>
            </a:r>
          </a:p>
          <a:p>
            <a:pPr lvl="2"/>
            <a:r>
              <a:rPr lang="en-US" dirty="0" smtClean="0"/>
              <a:t>0s : Zero voltage</a:t>
            </a:r>
            <a:endParaRPr lang="en-US" dirty="0"/>
          </a:p>
          <a:p>
            <a:pPr lvl="2"/>
            <a:r>
              <a:rPr lang="en-US" dirty="0" smtClean="0"/>
              <a:t>1s : Positive </a:t>
            </a:r>
            <a:r>
              <a:rPr lang="en-US" dirty="0"/>
              <a:t>or negative </a:t>
            </a:r>
            <a:r>
              <a:rPr lang="en-US" dirty="0" smtClean="0"/>
              <a:t>pulse</a:t>
            </a:r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dirty="0" smtClean="0"/>
              <a:t>         The </a:t>
            </a:r>
            <a:r>
              <a:rPr lang="en-US" dirty="0"/>
              <a:t>binary </a:t>
            </a:r>
            <a:r>
              <a:rPr lang="en-US" dirty="0" smtClean="0"/>
              <a:t>1 pulses </a:t>
            </a:r>
            <a:r>
              <a:rPr lang="en-US" dirty="0"/>
              <a:t>must alternate in polarity.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955" y="4114800"/>
            <a:ext cx="67818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743200" y="5105400"/>
            <a:ext cx="601980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 of Bipolar AMI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/>
              <a:t>loss of synchronization if a long string of 1s </a:t>
            </a:r>
            <a:r>
              <a:rPr lang="en-US" dirty="0" smtClean="0"/>
              <a:t>occurs</a:t>
            </a:r>
          </a:p>
          <a:p>
            <a:pPr lvl="2"/>
            <a:r>
              <a:rPr lang="en-US" dirty="0"/>
              <a:t>Each </a:t>
            </a:r>
            <a:r>
              <a:rPr lang="en-US" dirty="0" smtClean="0"/>
              <a:t>1 introduces </a:t>
            </a:r>
            <a:r>
              <a:rPr lang="en-US" dirty="0"/>
              <a:t>a transition, and the receiver can resynchronize on that </a:t>
            </a:r>
            <a:r>
              <a:rPr lang="en-US" dirty="0" smtClean="0"/>
              <a:t>transition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rror detection is possible (detects deletion or addition of </a:t>
            </a:r>
            <a:r>
              <a:rPr lang="en-US" dirty="0"/>
              <a:t>a </a:t>
            </a:r>
            <a:r>
              <a:rPr lang="en-US" dirty="0" smtClean="0"/>
              <a:t>pulse)</a:t>
            </a:r>
          </a:p>
          <a:p>
            <a:pPr lvl="2"/>
            <a:r>
              <a:rPr lang="en-US" dirty="0" smtClean="0"/>
              <a:t>No net dc component</a:t>
            </a:r>
          </a:p>
          <a:p>
            <a:pPr lvl="2"/>
            <a:endParaRPr lang="en-US" dirty="0"/>
          </a:p>
          <a:p>
            <a:r>
              <a:rPr lang="en-US" dirty="0" smtClean="0"/>
              <a:t>Long string of 0s – No synchronization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84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Pseudoternary</a:t>
            </a:r>
            <a:endParaRPr lang="en-US" dirty="0" smtClean="0"/>
          </a:p>
          <a:p>
            <a:pPr lvl="2"/>
            <a:r>
              <a:rPr lang="en-US" dirty="0" smtClean="0"/>
              <a:t>1s </a:t>
            </a:r>
            <a:r>
              <a:rPr lang="en-US" dirty="0"/>
              <a:t>: Zero voltage</a:t>
            </a:r>
          </a:p>
          <a:p>
            <a:pPr lvl="2"/>
            <a:r>
              <a:rPr lang="en-US" dirty="0" smtClean="0"/>
              <a:t>0s </a:t>
            </a:r>
            <a:r>
              <a:rPr lang="en-US" dirty="0"/>
              <a:t>: Positive or negative pulse</a:t>
            </a:r>
          </a:p>
          <a:p>
            <a:pPr marL="914400" lvl="2" indent="0">
              <a:buNone/>
            </a:pPr>
            <a:r>
              <a:rPr lang="en-US" dirty="0"/>
              <a:t>          The binary </a:t>
            </a:r>
            <a:r>
              <a:rPr lang="en-US" dirty="0" smtClean="0"/>
              <a:t>0 </a:t>
            </a:r>
            <a:r>
              <a:rPr lang="en-US" dirty="0"/>
              <a:t>pulses must alternate in polarity.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038600"/>
            <a:ext cx="68770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895600" y="5043055"/>
            <a:ext cx="601980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14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Manchester code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ransition </a:t>
            </a:r>
            <a:r>
              <a:rPr lang="en-US" dirty="0"/>
              <a:t>at the middle of each bit </a:t>
            </a:r>
            <a:r>
              <a:rPr lang="en-US" dirty="0" smtClean="0"/>
              <a:t>period</a:t>
            </a:r>
            <a:endParaRPr lang="en-US" dirty="0"/>
          </a:p>
          <a:p>
            <a:pPr lvl="2"/>
            <a:r>
              <a:rPr lang="en-US" dirty="0"/>
              <a:t>The </a:t>
            </a:r>
            <a:r>
              <a:rPr lang="en-US" dirty="0" smtClean="0"/>
              <a:t>mid-bit </a:t>
            </a:r>
            <a:r>
              <a:rPr lang="en-US" dirty="0"/>
              <a:t>transition serves as a clocking mechanism and also as </a:t>
            </a:r>
            <a:r>
              <a:rPr lang="en-US" dirty="0" smtClean="0"/>
              <a:t>data</a:t>
            </a:r>
          </a:p>
          <a:p>
            <a:pPr lvl="2"/>
            <a:r>
              <a:rPr lang="en-US" dirty="0" smtClean="0"/>
              <a:t>1s : Low-to-high transition</a:t>
            </a:r>
          </a:p>
          <a:p>
            <a:pPr lvl="2"/>
            <a:r>
              <a:rPr lang="en-US" dirty="0" smtClean="0"/>
              <a:t>0s : High-to-low transition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4648200"/>
            <a:ext cx="684847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174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Differential Manchester code</a:t>
            </a:r>
          </a:p>
          <a:p>
            <a:pPr lvl="2"/>
            <a:r>
              <a:rPr lang="en-US" dirty="0" smtClean="0"/>
              <a:t>Mid-bit </a:t>
            </a:r>
            <a:r>
              <a:rPr lang="en-US" dirty="0"/>
              <a:t>transition is used only to provide </a:t>
            </a:r>
            <a:r>
              <a:rPr lang="en-US" dirty="0" smtClean="0"/>
              <a:t>clocking</a:t>
            </a:r>
          </a:p>
          <a:p>
            <a:pPr lvl="2"/>
            <a:r>
              <a:rPr lang="en-US" dirty="0" smtClean="0"/>
              <a:t>0s : transition </a:t>
            </a:r>
            <a:r>
              <a:rPr lang="en-US" dirty="0"/>
              <a:t>at the beginning of a bit </a:t>
            </a:r>
            <a:r>
              <a:rPr lang="en-US" dirty="0" smtClean="0"/>
              <a:t>period</a:t>
            </a:r>
            <a:endParaRPr lang="en-US" dirty="0"/>
          </a:p>
          <a:p>
            <a:pPr lvl="2"/>
            <a:r>
              <a:rPr lang="en-US" dirty="0" smtClean="0"/>
              <a:t>1s : absence </a:t>
            </a:r>
            <a:r>
              <a:rPr lang="en-US" dirty="0"/>
              <a:t>of a transition at the beginning of a bit period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099214"/>
            <a:ext cx="68675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23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Biphase</a:t>
            </a:r>
            <a:r>
              <a:rPr lang="en-US" dirty="0" smtClean="0"/>
              <a:t> technique -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Synchronization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redictable </a:t>
            </a:r>
            <a:r>
              <a:rPr lang="en-US" dirty="0"/>
              <a:t>transition during each </a:t>
            </a:r>
            <a:r>
              <a:rPr lang="en-US" dirty="0" smtClean="0"/>
              <a:t>bit time - receiver </a:t>
            </a:r>
            <a:r>
              <a:rPr lang="en-US" dirty="0"/>
              <a:t>can synchronize on that </a:t>
            </a:r>
            <a:r>
              <a:rPr lang="en-US" dirty="0" smtClean="0"/>
              <a:t>transition</a:t>
            </a:r>
          </a:p>
          <a:p>
            <a:pPr lvl="2"/>
            <a:r>
              <a:rPr lang="en-US" dirty="0"/>
              <a:t>No dc </a:t>
            </a:r>
            <a:r>
              <a:rPr lang="en-US" dirty="0" smtClean="0"/>
              <a:t>component</a:t>
            </a:r>
          </a:p>
          <a:p>
            <a:pPr lvl="2"/>
            <a:r>
              <a:rPr lang="en-US" dirty="0"/>
              <a:t>Error detection: The absence of an expected transition can be used to </a:t>
            </a:r>
            <a:r>
              <a:rPr lang="en-US" dirty="0" smtClean="0"/>
              <a:t>detect errors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8505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Biphase</a:t>
            </a:r>
            <a:r>
              <a:rPr lang="en-US" dirty="0"/>
              <a:t> technique - </a:t>
            </a:r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or two </a:t>
            </a:r>
            <a:r>
              <a:rPr lang="en-US" dirty="0"/>
              <a:t>transition per bit time </a:t>
            </a:r>
            <a:endParaRPr lang="en-US" dirty="0" smtClean="0"/>
          </a:p>
          <a:p>
            <a:r>
              <a:rPr lang="en-US" dirty="0" smtClean="0"/>
              <a:t>Maximum </a:t>
            </a:r>
            <a:r>
              <a:rPr lang="en-US" dirty="0"/>
              <a:t>modulation rate is </a:t>
            </a:r>
            <a:r>
              <a:rPr lang="en-US" dirty="0" smtClean="0"/>
              <a:t>twice that </a:t>
            </a:r>
            <a:r>
              <a:rPr lang="en-US" dirty="0"/>
              <a:t>for </a:t>
            </a:r>
            <a:r>
              <a:rPr lang="en-US" dirty="0" smtClean="0"/>
              <a:t>NRZ</a:t>
            </a:r>
          </a:p>
          <a:p>
            <a:r>
              <a:rPr lang="en-US" dirty="0" smtClean="0"/>
              <a:t>Bandwidth </a:t>
            </a:r>
            <a:r>
              <a:rPr lang="en-US" dirty="0"/>
              <a:t>required is correspondingly greater.</a:t>
            </a:r>
          </a:p>
        </p:txBody>
      </p:sp>
    </p:spTree>
    <p:extLst>
      <p:ext uri="{BB962C8B-B14F-4D97-AF65-F5344CB8AC3E}">
        <p14:creationId xmlns:p14="http://schemas.microsoft.com/office/powerpoint/2010/main" val="1013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Data to Analog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Modulation</a:t>
            </a:r>
          </a:p>
          <a:p>
            <a:pPr lvl="2"/>
            <a:r>
              <a:rPr lang="en-US" dirty="0" smtClean="0"/>
              <a:t>Amplitude Shift Keying (ASK)</a:t>
            </a:r>
          </a:p>
          <a:p>
            <a:pPr lvl="2"/>
            <a:r>
              <a:rPr lang="en-US" dirty="0" smtClean="0"/>
              <a:t>Frequency Shift Keying (FSK)</a:t>
            </a:r>
          </a:p>
          <a:p>
            <a:pPr lvl="2"/>
            <a:r>
              <a:rPr lang="en-US" dirty="0" smtClean="0"/>
              <a:t>Phase Shift Keying (PSK)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3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Encoding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</a:p>
          <a:p>
            <a:pPr lvl="2"/>
            <a:r>
              <a:rPr lang="en-US" dirty="0" smtClean="0"/>
              <a:t>Digital</a:t>
            </a:r>
          </a:p>
          <a:p>
            <a:pPr lvl="2"/>
            <a:r>
              <a:rPr lang="en-US" dirty="0" smtClean="0"/>
              <a:t>Analog</a:t>
            </a:r>
          </a:p>
          <a:p>
            <a:endParaRPr lang="en-US" dirty="0"/>
          </a:p>
          <a:p>
            <a:r>
              <a:rPr lang="en-US" dirty="0" smtClean="0"/>
              <a:t>Signals</a:t>
            </a:r>
          </a:p>
          <a:p>
            <a:pPr lvl="2"/>
            <a:r>
              <a:rPr lang="en-US" dirty="0" smtClean="0"/>
              <a:t>Digital</a:t>
            </a:r>
          </a:p>
          <a:p>
            <a:pPr lvl="2"/>
            <a:r>
              <a:rPr lang="en-US" dirty="0" smtClean="0"/>
              <a:t>Analog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04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Amplitude Shift Keying (ASK)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" y="3810000"/>
            <a:ext cx="87915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57388"/>
            <a:ext cx="43910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517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Shift Keying (FSK)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Frequency Shift Keying (BFSK)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62400"/>
            <a:ext cx="8839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648" y="2590800"/>
            <a:ext cx="45148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61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duplex FSK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BFSK is less susceptible to error than ASK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905000"/>
            <a:ext cx="744855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7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FSK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62199"/>
            <a:ext cx="46291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971800"/>
            <a:ext cx="59912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8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M=4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2543175"/>
            <a:ext cx="872490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93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Shift Keying (PSK)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Phase Shift Keying (BPSK)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5" y="3886200"/>
            <a:ext cx="885825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98" y="2514600"/>
            <a:ext cx="76390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02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phase shift keying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0s : same </a:t>
            </a:r>
            <a:r>
              <a:rPr lang="en-US" dirty="0"/>
              <a:t>phase </a:t>
            </a:r>
            <a:r>
              <a:rPr lang="en-US" dirty="0" smtClean="0"/>
              <a:t>of </a:t>
            </a:r>
            <a:r>
              <a:rPr lang="en-US" dirty="0"/>
              <a:t>the previous signal </a:t>
            </a:r>
            <a:r>
              <a:rPr lang="en-US" dirty="0" smtClean="0"/>
              <a:t>sent</a:t>
            </a:r>
            <a:endParaRPr lang="en-US" dirty="0"/>
          </a:p>
          <a:p>
            <a:r>
              <a:rPr lang="en-US" dirty="0" smtClean="0"/>
              <a:t>1s : opposite phase to the preceding one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85629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029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level PSK (QPSK)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Quadrature phase shift keying</a:t>
            </a:r>
          </a:p>
          <a:p>
            <a:pPr lvl="2"/>
            <a:r>
              <a:rPr lang="en-US" dirty="0" smtClean="0"/>
              <a:t>Transmits two bits per symbol – 00, 01, 10 11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2870928"/>
            <a:ext cx="459105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6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01568"/>
            <a:ext cx="3885856" cy="384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76" y="1769660"/>
            <a:ext cx="3449324" cy="249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6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033" y="4876800"/>
            <a:ext cx="37814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076" y="1524000"/>
            <a:ext cx="658177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478" y="3810000"/>
            <a:ext cx="2667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886200"/>
            <a:ext cx="2667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29049"/>
            <a:ext cx="2476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38574"/>
            <a:ext cx="2000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9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data to Digital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Various coding schemes – Line coding schemes</a:t>
            </a:r>
          </a:p>
          <a:p>
            <a:pPr lvl="2"/>
            <a:r>
              <a:rPr lang="en-US" dirty="0" smtClean="0"/>
              <a:t>Unipolar</a:t>
            </a:r>
          </a:p>
          <a:p>
            <a:pPr lvl="2"/>
            <a:r>
              <a:rPr lang="en-US" dirty="0" smtClean="0"/>
              <a:t>Bipolar</a:t>
            </a:r>
          </a:p>
          <a:p>
            <a:pPr lvl="2"/>
            <a:r>
              <a:rPr lang="en-US" dirty="0" smtClean="0"/>
              <a:t>Multilevel binary</a:t>
            </a:r>
          </a:p>
          <a:p>
            <a:pPr lvl="2"/>
            <a:r>
              <a:rPr lang="en-US" dirty="0" err="1" smtClean="0"/>
              <a:t>Biphase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91000"/>
            <a:ext cx="46386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86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data Analog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95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Amplitude 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295400"/>
            <a:ext cx="7991475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00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793" y="2299763"/>
            <a:ext cx="6350413" cy="335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018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data to Digital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Pulse Code Modulation (PCM)</a:t>
            </a:r>
          </a:p>
          <a:p>
            <a:r>
              <a:rPr lang="en-US" dirty="0" smtClean="0"/>
              <a:t>Delta Modulation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67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Code Modulation (PCM)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steps: Sampling, Quantizing, Encoding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119" y="2712950"/>
            <a:ext cx="6486186" cy="2992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81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Sampling: Sampling theorem (</a:t>
            </a:r>
            <a:r>
              <a:rPr lang="en-US" dirty="0" err="1" smtClean="0"/>
              <a:t>Nyquist</a:t>
            </a:r>
            <a:r>
              <a:rPr lang="en-US" dirty="0" smtClean="0"/>
              <a:t> theorem)</a:t>
            </a:r>
          </a:p>
          <a:p>
            <a:pPr lvl="2"/>
            <a:r>
              <a:rPr lang="en-US" dirty="0" smtClean="0"/>
              <a:t>Sampling rate should be greater than twice the highest frequency component of the signal</a:t>
            </a:r>
          </a:p>
          <a:p>
            <a:pPr lvl="2"/>
            <a:r>
              <a:rPr lang="en-US" dirty="0" smtClean="0"/>
              <a:t>Samples will contain  the information content</a:t>
            </a:r>
          </a:p>
          <a:p>
            <a:pPr lvl="2"/>
            <a:r>
              <a:rPr lang="en-US" dirty="0" smtClean="0"/>
              <a:t>Faithful reconstruction of the analog signal is possible from the samples</a:t>
            </a:r>
          </a:p>
          <a:p>
            <a:r>
              <a:rPr lang="en-US" dirty="0" smtClean="0"/>
              <a:t>Sampling process – Pulse </a:t>
            </a:r>
            <a:r>
              <a:rPr lang="en-US" dirty="0"/>
              <a:t>A</a:t>
            </a:r>
            <a:r>
              <a:rPr lang="en-US" dirty="0" smtClean="0"/>
              <a:t>mplitude Modulation (PAM)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98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types of sampling</a:t>
            </a:r>
          </a:p>
          <a:p>
            <a:pPr lvl="2"/>
            <a:r>
              <a:rPr lang="en-US" dirty="0" smtClean="0"/>
              <a:t>Most common – Flat top sampling (Sample and Hold)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359" y="2853690"/>
            <a:ext cx="5689283" cy="339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00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Quantization</a:t>
            </a:r>
          </a:p>
          <a:p>
            <a:pPr lvl="2"/>
            <a:r>
              <a:rPr lang="en-US" dirty="0" smtClean="0"/>
              <a:t>Sampled amplitude values cannot be encoded directly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The set of sampled amplitudes can be infinite with non integral values between the minimum and maximum amplitude of the signal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Steps in quantization</a:t>
                </a:r>
              </a:p>
              <a:p>
                <a:pPr lvl="2"/>
                <a:r>
                  <a:rPr lang="en-US" dirty="0" smtClean="0"/>
                  <a:t>Let </a:t>
                </a:r>
                <a:r>
                  <a:rPr lang="en-US" dirty="0" err="1" smtClean="0"/>
                  <a:t>Vmax</a:t>
                </a:r>
                <a:r>
                  <a:rPr lang="en-US" dirty="0" smtClean="0"/>
                  <a:t> and </a:t>
                </a:r>
                <a:r>
                  <a:rPr lang="en-US" dirty="0" err="1" smtClean="0"/>
                  <a:t>Vmin</a:t>
                </a:r>
                <a:r>
                  <a:rPr lang="en-US" dirty="0" smtClean="0"/>
                  <a:t> be the max and min amplitude of analog signal</a:t>
                </a:r>
              </a:p>
              <a:p>
                <a:pPr lvl="2"/>
                <a:r>
                  <a:rPr lang="en-US" dirty="0" smtClean="0"/>
                  <a:t>Divide into L levels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max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min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Assign quantized values from 0 to L-1 to the mid point of each level</a:t>
                </a:r>
              </a:p>
              <a:p>
                <a:pPr lvl="2"/>
                <a:r>
                  <a:rPr lang="en-US" dirty="0" smtClean="0"/>
                  <a:t>Approximate the sample amplitude to the quantized values</a:t>
                </a:r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026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809625"/>
            <a:ext cx="7667625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54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coding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DC components</a:t>
            </a:r>
          </a:p>
          <a:p>
            <a:pPr lvl="2"/>
            <a:r>
              <a:rPr lang="en-US" dirty="0" smtClean="0"/>
              <a:t>Undesirable</a:t>
            </a:r>
          </a:p>
          <a:p>
            <a:pPr lvl="2"/>
            <a:r>
              <a:rPr lang="en-US" dirty="0" smtClean="0"/>
              <a:t>Signal cannot be passed through a transformer or through a system that cannot pass low frequencies</a:t>
            </a:r>
          </a:p>
          <a:p>
            <a:pPr lvl="2"/>
            <a:r>
              <a:rPr lang="en-US" dirty="0" smtClean="0"/>
              <a:t>Extra energy residing on the line and is useless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962400"/>
            <a:ext cx="32766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92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1314450"/>
            <a:ext cx="7934325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446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Quantization error</a:t>
            </a:r>
          </a:p>
          <a:p>
            <a:pPr lvl="2"/>
            <a:r>
              <a:rPr lang="en-US" dirty="0" smtClean="0"/>
              <a:t>Error introduced due to the approximation process</a:t>
            </a:r>
          </a:p>
          <a:p>
            <a:pPr lvl="2"/>
            <a:r>
              <a:rPr lang="en-US" dirty="0" smtClean="0"/>
              <a:t>Irreversible error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45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PCM Decoder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314" y="2319528"/>
            <a:ext cx="5647373" cy="33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16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Delta modulation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Analog </a:t>
            </a:r>
            <a:r>
              <a:rPr lang="en-US" dirty="0"/>
              <a:t>input is approximated by a staircase </a:t>
            </a:r>
            <a:r>
              <a:rPr lang="en-US" dirty="0" smtClean="0"/>
              <a:t>function</a:t>
            </a:r>
          </a:p>
          <a:p>
            <a:r>
              <a:rPr lang="en-US" dirty="0" smtClean="0"/>
              <a:t>Moves </a:t>
            </a:r>
            <a:r>
              <a:rPr lang="en-US" dirty="0"/>
              <a:t>up or down by one quantization level (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r>
              <a:rPr lang="en-US" dirty="0" smtClean="0">
                <a:latin typeface="Times New Roman"/>
                <a:cs typeface="Times New Roman"/>
              </a:rPr>
              <a:t>) </a:t>
            </a:r>
            <a:r>
              <a:rPr lang="en-US" dirty="0" smtClean="0"/>
              <a:t>at </a:t>
            </a:r>
            <a:r>
              <a:rPr lang="en-US" dirty="0"/>
              <a:t>each sampling </a:t>
            </a:r>
            <a:r>
              <a:rPr lang="en-US" dirty="0" smtClean="0"/>
              <a:t>interval </a:t>
            </a:r>
            <a:r>
              <a:rPr lang="en-US" dirty="0" err="1" smtClean="0"/>
              <a:t>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35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990600"/>
            <a:ext cx="7781925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09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Delta Modulation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PCM</a:t>
            </a:r>
          </a:p>
          <a:p>
            <a:pPr marL="0" indent="0">
              <a:buNone/>
            </a:pPr>
            <a:r>
              <a:rPr lang="en-US" dirty="0" smtClean="0"/>
              <a:t>1. Highly complex</a:t>
            </a:r>
          </a:p>
          <a:p>
            <a:pPr marL="0" indent="0">
              <a:buNone/>
            </a:pPr>
            <a:r>
              <a:rPr lang="en-US" dirty="0" smtClean="0"/>
              <a:t>2. Finds </a:t>
            </a:r>
            <a:r>
              <a:rPr lang="en-US" dirty="0"/>
              <a:t>the value of the signal amplitude for each </a:t>
            </a:r>
            <a:r>
              <a:rPr lang="en-US" dirty="0" smtClean="0"/>
              <a:t>sample</a:t>
            </a:r>
          </a:p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dirty="0"/>
              <a:t>Code words are formed and is transmitted</a:t>
            </a:r>
          </a:p>
          <a:p>
            <a:pPr marL="0" indent="0">
              <a:buNone/>
            </a:pPr>
            <a:r>
              <a:rPr lang="en-US" dirty="0" smtClean="0"/>
              <a:t>4. Quantization error is high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DM</a:t>
            </a:r>
          </a:p>
          <a:p>
            <a:pPr marL="0" indent="0">
              <a:buNone/>
            </a:pPr>
            <a:r>
              <a:rPr lang="en-US" dirty="0" smtClean="0"/>
              <a:t>1. Simpler technique</a:t>
            </a:r>
          </a:p>
          <a:p>
            <a:pPr marL="0" indent="0">
              <a:buNone/>
            </a:pPr>
            <a:r>
              <a:rPr lang="en-US" dirty="0" smtClean="0"/>
              <a:t>2. Finds </a:t>
            </a:r>
            <a:r>
              <a:rPr lang="en-US" dirty="0"/>
              <a:t>the change from the previous </a:t>
            </a:r>
            <a:r>
              <a:rPr lang="en-US" dirty="0" smtClean="0"/>
              <a:t>sample</a:t>
            </a:r>
          </a:p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dirty="0"/>
              <a:t>Bits are sent one after the other</a:t>
            </a:r>
          </a:p>
          <a:p>
            <a:pPr marL="0" indent="0">
              <a:buNone/>
            </a:pPr>
            <a:r>
              <a:rPr lang="en-US" dirty="0" smtClean="0"/>
              <a:t>4. Quantization error is less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485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utput </a:t>
            </a:r>
            <a:r>
              <a:rPr lang="en-US" dirty="0"/>
              <a:t>of the delta modulation process can be </a:t>
            </a:r>
            <a:r>
              <a:rPr lang="en-US" dirty="0" smtClean="0"/>
              <a:t>represented as </a:t>
            </a:r>
            <a:r>
              <a:rPr lang="en-US" dirty="0"/>
              <a:t>a single binary digit for each </a:t>
            </a:r>
            <a:r>
              <a:rPr lang="en-US" dirty="0" smtClean="0"/>
              <a:t>sample</a:t>
            </a:r>
          </a:p>
          <a:p>
            <a:r>
              <a:rPr lang="en-US" dirty="0" smtClean="0"/>
              <a:t>1 </a:t>
            </a:r>
            <a:r>
              <a:rPr lang="en-US" dirty="0"/>
              <a:t>is </a:t>
            </a:r>
            <a:r>
              <a:rPr lang="en-US" dirty="0" smtClean="0"/>
              <a:t>generated if </a:t>
            </a:r>
            <a:r>
              <a:rPr lang="en-US" dirty="0"/>
              <a:t>the staircase function is to go up during the next </a:t>
            </a:r>
            <a:r>
              <a:rPr lang="en-US" dirty="0" smtClean="0"/>
              <a:t>interval</a:t>
            </a:r>
          </a:p>
          <a:p>
            <a:r>
              <a:rPr lang="en-US" dirty="0" smtClean="0"/>
              <a:t>0 </a:t>
            </a:r>
            <a:r>
              <a:rPr lang="en-US" dirty="0"/>
              <a:t>is </a:t>
            </a:r>
            <a:r>
              <a:rPr lang="en-US" dirty="0" smtClean="0"/>
              <a:t>generated otherwise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39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428875"/>
            <a:ext cx="92678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11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Demodulator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2438400"/>
            <a:ext cx="84677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108927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990600"/>
            <a:ext cx="5362575" cy="576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239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Self synchronization</a:t>
            </a:r>
          </a:p>
          <a:p>
            <a:pPr lvl="2"/>
            <a:r>
              <a:rPr lang="en-US" dirty="0" smtClean="0"/>
              <a:t>Receiver bit interval should be same as that of transmitter</a:t>
            </a:r>
          </a:p>
          <a:p>
            <a:pPr lvl="2"/>
            <a:r>
              <a:rPr lang="en-US" dirty="0" smtClean="0"/>
              <a:t>If receiver clock is slower or faster – error in decoding</a:t>
            </a:r>
          </a:p>
          <a:p>
            <a:pPr lvl="2"/>
            <a:r>
              <a:rPr lang="en-US" dirty="0" smtClean="0"/>
              <a:t>Self synchronizing digital signal includes timing information in the data being transmitted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924300"/>
            <a:ext cx="379095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46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Error detection</a:t>
            </a:r>
          </a:p>
          <a:p>
            <a:r>
              <a:rPr lang="en-US" dirty="0"/>
              <a:t>Signal interference and noise </a:t>
            </a:r>
            <a:r>
              <a:rPr lang="en-US" dirty="0" smtClean="0"/>
              <a:t>immunity</a:t>
            </a:r>
          </a:p>
          <a:p>
            <a:r>
              <a:rPr lang="en-US" dirty="0" smtClean="0"/>
              <a:t>Minimal cost </a:t>
            </a:r>
            <a:r>
              <a:rPr lang="en-US" dirty="0"/>
              <a:t>and </a:t>
            </a:r>
            <a:r>
              <a:rPr lang="en-US" dirty="0" smtClean="0"/>
              <a:t>complexity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Unipolar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the signal elements have the same algebraic sign</a:t>
            </a:r>
          </a:p>
          <a:p>
            <a:pPr lvl="2"/>
            <a:r>
              <a:rPr lang="en-US" dirty="0" smtClean="0"/>
              <a:t>Positive or Negative </a:t>
            </a:r>
          </a:p>
          <a:p>
            <a:pPr lvl="2"/>
            <a:r>
              <a:rPr lang="en-US" dirty="0" smtClean="0"/>
              <a:t>Uses only one voltage level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86200"/>
            <a:ext cx="43624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84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olar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Non-Return to Zero-Level (NRZ-L)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1s : positive voltage</a:t>
            </a:r>
          </a:p>
          <a:p>
            <a:pPr lvl="2"/>
            <a:r>
              <a:rPr lang="en-US" dirty="0" smtClean="0"/>
              <a:t>0s : negative voltage</a:t>
            </a:r>
          </a:p>
          <a:p>
            <a:pPr lvl="2"/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	or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2"/>
            <a:r>
              <a:rPr lang="en-US" dirty="0"/>
              <a:t>1s : </a:t>
            </a:r>
            <a:r>
              <a:rPr lang="en-US" dirty="0" smtClean="0"/>
              <a:t>negative </a:t>
            </a:r>
            <a:r>
              <a:rPr lang="en-US" dirty="0"/>
              <a:t>voltage</a:t>
            </a:r>
          </a:p>
          <a:p>
            <a:pPr lvl="2"/>
            <a:r>
              <a:rPr lang="en-US" dirty="0"/>
              <a:t>0s : </a:t>
            </a:r>
            <a:r>
              <a:rPr lang="en-US" dirty="0" smtClean="0"/>
              <a:t>positive </a:t>
            </a:r>
            <a:r>
              <a:rPr lang="en-US" dirty="0"/>
              <a:t>voltage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4876800"/>
            <a:ext cx="35623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2409825"/>
            <a:ext cx="37433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572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Non-Return </a:t>
            </a:r>
            <a:r>
              <a:rPr lang="en-US" dirty="0"/>
              <a:t>to </a:t>
            </a:r>
            <a:r>
              <a:rPr lang="en-US" dirty="0" smtClean="0"/>
              <a:t>Zero-Invert on ones (NRZI)</a:t>
            </a:r>
          </a:p>
          <a:p>
            <a:pPr lvl="2"/>
            <a:r>
              <a:rPr lang="en-US" dirty="0" smtClean="0"/>
              <a:t>constant </a:t>
            </a:r>
            <a:r>
              <a:rPr lang="en-US" dirty="0"/>
              <a:t>voltage pulse for the duration of a </a:t>
            </a:r>
            <a:r>
              <a:rPr lang="en-US" dirty="0" smtClean="0"/>
              <a:t>bit time</a:t>
            </a:r>
          </a:p>
          <a:p>
            <a:pPr lvl="2"/>
            <a:r>
              <a:rPr lang="en-US" dirty="0"/>
              <a:t>1s : A transition (low to high or high to low) at </a:t>
            </a:r>
            <a:r>
              <a:rPr lang="en-US" dirty="0" smtClean="0"/>
              <a:t>the beginning </a:t>
            </a:r>
            <a:r>
              <a:rPr lang="en-US" dirty="0"/>
              <a:t>of a bit time </a:t>
            </a:r>
            <a:endParaRPr lang="en-US" dirty="0" smtClean="0"/>
          </a:p>
          <a:p>
            <a:pPr lvl="2"/>
            <a:r>
              <a:rPr lang="en-US" dirty="0" smtClean="0"/>
              <a:t>0s : No transition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4181475"/>
            <a:ext cx="55721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03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10835</TotalTime>
  <Words>940</Words>
  <Application>Microsoft Office PowerPoint</Application>
  <PresentationFormat>On-screen Show (4:3)</PresentationFormat>
  <Paragraphs>171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Module 3</vt:lpstr>
      <vt:lpstr>Signal Encoding Techniques</vt:lpstr>
      <vt:lpstr>Digital data to Digital signals</vt:lpstr>
      <vt:lpstr>Line coding characteristics</vt:lpstr>
      <vt:lpstr>PowerPoint Presentation</vt:lpstr>
      <vt:lpstr>PowerPoint Presentation</vt:lpstr>
      <vt:lpstr>Unipolar</vt:lpstr>
      <vt:lpstr>Polar</vt:lpstr>
      <vt:lpstr>PowerPoint Presentation</vt:lpstr>
      <vt:lpstr>PowerPoint Presentation</vt:lpstr>
      <vt:lpstr>Limitations of NRZ signals</vt:lpstr>
      <vt:lpstr>Multilevel binary</vt:lpstr>
      <vt:lpstr>PowerPoint Presentation</vt:lpstr>
      <vt:lpstr>PowerPoint Presentation</vt:lpstr>
      <vt:lpstr>Biphase</vt:lpstr>
      <vt:lpstr>PowerPoint Presentation</vt:lpstr>
      <vt:lpstr>Biphase technique - advantages</vt:lpstr>
      <vt:lpstr>Biphase technique - disadvantages</vt:lpstr>
      <vt:lpstr>Digital Data to Analog Signals</vt:lpstr>
      <vt:lpstr>Amplitude Shift Keying (ASK)</vt:lpstr>
      <vt:lpstr>Frequency Shift Keying (FSK)</vt:lpstr>
      <vt:lpstr>Full duplex FSK Transmission</vt:lpstr>
      <vt:lpstr>Multiple FSK</vt:lpstr>
      <vt:lpstr>Example</vt:lpstr>
      <vt:lpstr>Phase Shift Keying (PSK)</vt:lpstr>
      <vt:lpstr>Differential phase shift keying</vt:lpstr>
      <vt:lpstr>4 level PSK (QPSK)</vt:lpstr>
      <vt:lpstr>PowerPoint Presentation</vt:lpstr>
      <vt:lpstr>PowerPoint Presentation</vt:lpstr>
      <vt:lpstr>Analog data Analog signals</vt:lpstr>
      <vt:lpstr>Amplitude modulation</vt:lpstr>
      <vt:lpstr>Frequency Modulation</vt:lpstr>
      <vt:lpstr>Analog data to Digital signal</vt:lpstr>
      <vt:lpstr>Pulse Code Modulation (PCM)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PCM Decoder</vt:lpstr>
      <vt:lpstr>Delta modulation</vt:lpstr>
      <vt:lpstr>PowerPoint Presentation</vt:lpstr>
      <vt:lpstr>Delta Modulation</vt:lpstr>
      <vt:lpstr>PowerPoint Presentation</vt:lpstr>
      <vt:lpstr>Modulator</vt:lpstr>
      <vt:lpstr>Demodulator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SONY-VAIO</dc:creator>
  <cp:lastModifiedBy>SONY-VAIO</cp:lastModifiedBy>
  <cp:revision>295</cp:revision>
  <dcterms:created xsi:type="dcterms:W3CDTF">2006-08-16T00:00:00Z</dcterms:created>
  <dcterms:modified xsi:type="dcterms:W3CDTF">2018-10-16T08:48:23Z</dcterms:modified>
</cp:coreProperties>
</file>