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0" r:id="rId4"/>
    <p:sldId id="258" r:id="rId5"/>
    <p:sldId id="261" r:id="rId6"/>
    <p:sldId id="262" r:id="rId7"/>
    <p:sldId id="263" r:id="rId8"/>
    <p:sldId id="257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2" r:id="rId17"/>
    <p:sldId id="271" r:id="rId18"/>
    <p:sldId id="273" r:id="rId19"/>
    <p:sldId id="274" r:id="rId20"/>
    <p:sldId id="275" r:id="rId21"/>
    <p:sldId id="28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303" r:id="rId32"/>
    <p:sldId id="298" r:id="rId33"/>
    <p:sldId id="287" r:id="rId34"/>
    <p:sldId id="291" r:id="rId35"/>
    <p:sldId id="288" r:id="rId36"/>
    <p:sldId id="289" r:id="rId37"/>
    <p:sldId id="286" r:id="rId38"/>
    <p:sldId id="295" r:id="rId39"/>
    <p:sldId id="296" r:id="rId40"/>
    <p:sldId id="297" r:id="rId41"/>
    <p:sldId id="299" r:id="rId42"/>
    <p:sldId id="300" r:id="rId43"/>
    <p:sldId id="302" r:id="rId44"/>
    <p:sldId id="301" r:id="rId45"/>
    <p:sldId id="306" r:id="rId46"/>
    <p:sldId id="304" r:id="rId47"/>
    <p:sldId id="305" r:id="rId48"/>
    <p:sldId id="307" r:id="rId49"/>
    <p:sldId id="308" r:id="rId50"/>
    <p:sldId id="309" r:id="rId51"/>
    <p:sldId id="311" r:id="rId52"/>
    <p:sldId id="310" r:id="rId53"/>
    <p:sldId id="312" r:id="rId54"/>
    <p:sldId id="313" r:id="rId55"/>
    <p:sldId id="314" r:id="rId56"/>
    <p:sldId id="315" r:id="rId57"/>
    <p:sldId id="316" r:id="rId58"/>
    <p:sldId id="317" r:id="rId59"/>
    <p:sldId id="318" r:id="rId60"/>
    <p:sldId id="319" r:id="rId61"/>
    <p:sldId id="320" r:id="rId62"/>
    <p:sldId id="321" r:id="rId63"/>
    <p:sldId id="323" r:id="rId64"/>
    <p:sldId id="325" r:id="rId65"/>
    <p:sldId id="322" r:id="rId66"/>
    <p:sldId id="324" r:id="rId67"/>
    <p:sldId id="326" r:id="rId68"/>
    <p:sldId id="327" r:id="rId69"/>
    <p:sldId id="329" r:id="rId70"/>
    <p:sldId id="328" r:id="rId71"/>
    <p:sldId id="330" r:id="rId72"/>
    <p:sldId id="331" r:id="rId73"/>
    <p:sldId id="332" r:id="rId74"/>
    <p:sldId id="333" r:id="rId75"/>
    <p:sldId id="334" r:id="rId76"/>
    <p:sldId id="335" r:id="rId77"/>
    <p:sldId id="336" r:id="rId78"/>
    <p:sldId id="337" r:id="rId79"/>
    <p:sldId id="338" r:id="rId80"/>
    <p:sldId id="339" r:id="rId81"/>
    <p:sldId id="340" r:id="rId82"/>
    <p:sldId id="341" r:id="rId83"/>
    <p:sldId id="342" r:id="rId84"/>
    <p:sldId id="343" r:id="rId85"/>
    <p:sldId id="344" r:id="rId86"/>
    <p:sldId id="345" r:id="rId87"/>
    <p:sldId id="346" r:id="rId88"/>
    <p:sldId id="347" r:id="rId89"/>
    <p:sldId id="348" r:id="rId9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slide" Target="slides/slide75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87" Type="http://schemas.openxmlformats.org/officeDocument/2006/relationships/slide" Target="slides/slide86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90" Type="http://schemas.openxmlformats.org/officeDocument/2006/relationships/slide" Target="slides/slide89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93" Type="http://schemas.openxmlformats.org/officeDocument/2006/relationships/theme" Target="theme/theme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9/27/2018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9/27/2018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9/27/2018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png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8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0.png"/></Relationships>
</file>

<file path=ppt/slides/_rels/slide8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/Relationships>
</file>

<file path=ppt/slides/_rels/slide8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5.png"/><Relationship Id="rId4" Type="http://schemas.openxmlformats.org/officeDocument/2006/relationships/image" Target="../media/image54.png"/></Relationships>
</file>

<file path=ppt/slides/_rels/slide8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8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Module 2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959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Categories of UTP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0520" y="2133600"/>
            <a:ext cx="6142959" cy="37111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28403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UTP Connectors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RJ45 (RJ-Registered Jack)</a:t>
            </a:r>
            <a:endParaRPr lang="en-US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5670" y="2314574"/>
            <a:ext cx="4676775" cy="1647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4057099"/>
            <a:ext cx="3384917" cy="25347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14975" y="4782101"/>
            <a:ext cx="1885950" cy="180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1200" y="2133600"/>
            <a:ext cx="2801215" cy="2166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47247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Applications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Telephone lines</a:t>
            </a:r>
          </a:p>
          <a:p>
            <a:r>
              <a:rPr lang="en-US" dirty="0"/>
              <a:t>LAN cables </a:t>
            </a:r>
            <a:r>
              <a:rPr lang="en-US" dirty="0" smtClean="0"/>
              <a:t>– 10Base-T, 100Base-T </a:t>
            </a:r>
          </a:p>
          <a:p>
            <a:r>
              <a:rPr lang="en-US" dirty="0" smtClean="0"/>
              <a:t>DSL lines – for high speed internet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5574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Transmission characteristics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Used to transmit both analog and digital signals</a:t>
            </a:r>
          </a:p>
          <a:p>
            <a:pPr lvl="2"/>
            <a:r>
              <a:rPr lang="en-US" dirty="0" smtClean="0"/>
              <a:t>Analog – amplifiers are required every 5 to 6km</a:t>
            </a:r>
          </a:p>
          <a:p>
            <a:pPr lvl="2"/>
            <a:r>
              <a:rPr lang="en-US" dirty="0" smtClean="0"/>
              <a:t>Digital – repeaters are required every 2 to 3km</a:t>
            </a:r>
          </a:p>
          <a:p>
            <a:pPr lvl="2"/>
            <a:endParaRPr lang="en-US" dirty="0" smtClean="0"/>
          </a:p>
          <a:p>
            <a:r>
              <a:rPr lang="en-US" dirty="0" smtClean="0"/>
              <a:t>Limited in distance, bandwidth and data rate (compared to coaxial cables and optical fiber)</a:t>
            </a:r>
          </a:p>
        </p:txBody>
      </p:sp>
    </p:spTree>
    <p:extLst>
      <p:ext uri="{BB962C8B-B14F-4D97-AF65-F5344CB8AC3E}">
        <p14:creationId xmlns:p14="http://schemas.microsoft.com/office/powerpoint/2010/main" val="3546292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29200"/>
          </a:xfrm>
        </p:spPr>
        <p:txBody>
          <a:bodyPr/>
          <a:lstStyle/>
          <a:p>
            <a:r>
              <a:rPr lang="en-US" dirty="0" smtClean="0"/>
              <a:t>Impairments</a:t>
            </a:r>
          </a:p>
          <a:p>
            <a:pPr lvl="2"/>
            <a:r>
              <a:rPr lang="en-US" dirty="0" smtClean="0"/>
              <a:t>High </a:t>
            </a:r>
            <a:r>
              <a:rPr lang="en-US" dirty="0"/>
              <a:t>attenuation (compared to coaxial cables and optical fiber</a:t>
            </a:r>
            <a:r>
              <a:rPr lang="en-US" dirty="0" smtClean="0"/>
              <a:t>)</a:t>
            </a:r>
          </a:p>
          <a:p>
            <a:pPr lvl="2"/>
            <a:endParaRPr lang="en-US" dirty="0"/>
          </a:p>
          <a:p>
            <a:pPr lvl="2"/>
            <a:endParaRPr lang="en-US" dirty="0" smtClean="0"/>
          </a:p>
          <a:p>
            <a:pPr lvl="2"/>
            <a:endParaRPr lang="en-US" dirty="0"/>
          </a:p>
          <a:p>
            <a:pPr lvl="2"/>
            <a:endParaRPr lang="en-US" dirty="0" smtClean="0"/>
          </a:p>
          <a:p>
            <a:pPr lvl="2"/>
            <a:endParaRPr lang="en-US" dirty="0"/>
          </a:p>
          <a:p>
            <a:pPr lvl="2"/>
            <a:endParaRPr lang="en-US" dirty="0" smtClean="0"/>
          </a:p>
          <a:p>
            <a:pPr lvl="2"/>
            <a:endParaRPr lang="en-US" dirty="0" smtClean="0"/>
          </a:p>
          <a:p>
            <a:pPr lvl="2"/>
            <a:r>
              <a:rPr lang="en-US" dirty="0" smtClean="0"/>
              <a:t>Easily affected by EM Interference and noise</a:t>
            </a:r>
            <a:endParaRPr lang="en-US" dirty="0"/>
          </a:p>
          <a:p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9000" y="2743200"/>
            <a:ext cx="4914900" cy="3143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80041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Coaxial Cables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</a:t>
            </a:r>
            <a:r>
              <a:rPr lang="en-US" dirty="0" smtClean="0"/>
              <a:t>enter conductor enclosed in an insulating sheath (dielectric material)</a:t>
            </a:r>
          </a:p>
          <a:p>
            <a:r>
              <a:rPr lang="en-US" dirty="0" smtClean="0"/>
              <a:t>outer conductor of metal foil, braid or a combination of both</a:t>
            </a:r>
          </a:p>
          <a:p>
            <a:r>
              <a:rPr lang="en-US" dirty="0"/>
              <a:t>outer </a:t>
            </a:r>
            <a:r>
              <a:rPr lang="en-US" dirty="0" smtClean="0"/>
              <a:t>conductor is </a:t>
            </a:r>
            <a:r>
              <a:rPr lang="en-US" dirty="0"/>
              <a:t>covered with a jacket or shield</a:t>
            </a:r>
            <a:endParaRPr lang="en-US" dirty="0" smtClean="0"/>
          </a:p>
          <a:p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5019675"/>
            <a:ext cx="2914650" cy="1152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6200" y="4295775"/>
            <a:ext cx="4638675" cy="2486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29412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Coaxial cable standards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53000"/>
          </a:xfrm>
        </p:spPr>
        <p:txBody>
          <a:bodyPr>
            <a:normAutofit fontScale="92500" lnSpcReduction="20000"/>
          </a:bodyPr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Thin </a:t>
            </a:r>
            <a:r>
              <a:rPr lang="en-US" dirty="0"/>
              <a:t>E</a:t>
            </a:r>
            <a:r>
              <a:rPr lang="en-US" dirty="0" smtClean="0"/>
              <a:t>thernet: 10 Base-2 </a:t>
            </a:r>
          </a:p>
          <a:p>
            <a:pPr lvl="2"/>
            <a:r>
              <a:rPr lang="en-US" dirty="0" smtClean="0"/>
              <a:t>10Mbps</a:t>
            </a:r>
          </a:p>
          <a:p>
            <a:pPr lvl="2"/>
            <a:r>
              <a:rPr lang="en-US" dirty="0" smtClean="0"/>
              <a:t>max</a:t>
            </a:r>
            <a:r>
              <a:rPr lang="en-US" dirty="0"/>
              <a:t>. length of each </a:t>
            </a:r>
            <a:r>
              <a:rPr lang="en-US" dirty="0" smtClean="0"/>
              <a:t>segment - 185mts</a:t>
            </a:r>
          </a:p>
          <a:p>
            <a:pPr lvl="2"/>
            <a:r>
              <a:rPr lang="en-US" dirty="0" smtClean="0"/>
              <a:t>max. 30 connections per segment</a:t>
            </a:r>
          </a:p>
          <a:p>
            <a:r>
              <a:rPr lang="en-US" dirty="0" smtClean="0"/>
              <a:t>Thick Ethernet: 10 Base-5 </a:t>
            </a:r>
          </a:p>
          <a:p>
            <a:pPr lvl="2"/>
            <a:r>
              <a:rPr lang="en-US" dirty="0" smtClean="0"/>
              <a:t>10Mbps</a:t>
            </a:r>
          </a:p>
          <a:p>
            <a:pPr lvl="2"/>
            <a:r>
              <a:rPr lang="en-US" dirty="0" smtClean="0"/>
              <a:t>max. length of each segment - 500mts</a:t>
            </a:r>
          </a:p>
          <a:p>
            <a:pPr lvl="2"/>
            <a:r>
              <a:rPr lang="en-US" dirty="0" smtClean="0"/>
              <a:t>max. 100 connections per segment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58963965"/>
              </p:ext>
            </p:extLst>
          </p:nvPr>
        </p:nvGraphicFramePr>
        <p:xfrm>
          <a:off x="457200" y="1600200"/>
          <a:ext cx="8229600" cy="1483360"/>
        </p:xfrm>
        <a:graphic>
          <a:graphicData uri="http://schemas.openxmlformats.org/drawingml/2006/table">
            <a:tbl>
              <a:tblPr firstRow="1" bandRow="1">
                <a:tableStyleId>{69012ECD-51FC-41F1-AA8D-1B2483CD663E}</a:tableStyleId>
              </a:tblPr>
              <a:tblGrid>
                <a:gridCol w="2743200"/>
                <a:gridCol w="2743200"/>
                <a:gridCol w="27432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Category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Impedance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Use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RG-59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75</a:t>
                      </a:r>
                      <a:r>
                        <a:rPr lang="el-GR" dirty="0" smtClean="0"/>
                        <a:t>Ω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Cable TV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RG-58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50</a:t>
                      </a:r>
                      <a:r>
                        <a:rPr lang="el-GR" dirty="0" smtClean="0"/>
                        <a:t>Ω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Thin</a:t>
                      </a:r>
                      <a:r>
                        <a:rPr lang="en-US" baseline="0" dirty="0" smtClean="0"/>
                        <a:t> Ethernet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RG-11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50</a:t>
                      </a:r>
                      <a:r>
                        <a:rPr lang="el-GR" dirty="0" smtClean="0"/>
                        <a:t>Ω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Thick Ethernet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24659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Coaxial cable connectors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BNC (Bayonet Neil-</a:t>
            </a:r>
            <a:r>
              <a:rPr lang="en-US" dirty="0" err="1" smtClean="0"/>
              <a:t>Concelman</a:t>
            </a:r>
            <a:r>
              <a:rPr lang="en-US" dirty="0" smtClean="0"/>
              <a:t>) connector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2286000"/>
            <a:ext cx="7286625" cy="2009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50619" y="4718260"/>
            <a:ext cx="2383039" cy="15743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512" y="4598973"/>
            <a:ext cx="2504695" cy="18320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2982" y="4489617"/>
            <a:ext cx="2447445" cy="21182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95740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Applications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Television </a:t>
            </a:r>
            <a:r>
              <a:rPr lang="en-US" dirty="0"/>
              <a:t>distribution</a:t>
            </a:r>
          </a:p>
          <a:p>
            <a:r>
              <a:rPr lang="en-US" dirty="0" smtClean="0"/>
              <a:t>Long-distance </a:t>
            </a:r>
            <a:r>
              <a:rPr lang="en-US" dirty="0"/>
              <a:t>telephone transmission</a:t>
            </a:r>
          </a:p>
          <a:p>
            <a:r>
              <a:rPr lang="en-US" dirty="0" smtClean="0"/>
              <a:t>Short-run </a:t>
            </a:r>
            <a:r>
              <a:rPr lang="en-US" dirty="0"/>
              <a:t>computer system links</a:t>
            </a:r>
          </a:p>
          <a:p>
            <a:r>
              <a:rPr lang="en-US" dirty="0" smtClean="0"/>
              <a:t>Local </a:t>
            </a:r>
            <a:r>
              <a:rPr lang="en-US" dirty="0"/>
              <a:t>area networks</a:t>
            </a:r>
          </a:p>
        </p:txBody>
      </p:sp>
    </p:spTree>
    <p:extLst>
      <p:ext uri="{BB962C8B-B14F-4D97-AF65-F5344CB8AC3E}">
        <p14:creationId xmlns:p14="http://schemas.microsoft.com/office/powerpoint/2010/main" val="620253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Transmission characteristics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534400" cy="48768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Used for both analog and digital signals</a:t>
            </a:r>
          </a:p>
          <a:p>
            <a:pPr lvl="2"/>
            <a:r>
              <a:rPr lang="en-US" dirty="0" smtClean="0"/>
              <a:t>Analog transmission </a:t>
            </a:r>
            <a:r>
              <a:rPr lang="en-US" dirty="0" err="1" smtClean="0"/>
              <a:t>upto</a:t>
            </a:r>
            <a:r>
              <a:rPr lang="en-US" dirty="0" smtClean="0"/>
              <a:t> 500MHz</a:t>
            </a:r>
          </a:p>
          <a:p>
            <a:pPr lvl="2"/>
            <a:r>
              <a:rPr lang="en-US" dirty="0" smtClean="0"/>
              <a:t>Amplifiers / Repeaters are needed every few </a:t>
            </a:r>
            <a:r>
              <a:rPr lang="en-US" dirty="0" err="1" smtClean="0"/>
              <a:t>kms</a:t>
            </a:r>
            <a:r>
              <a:rPr lang="en-US" dirty="0" smtClean="0"/>
              <a:t>.</a:t>
            </a:r>
          </a:p>
          <a:p>
            <a:pPr lvl="2"/>
            <a:r>
              <a:rPr lang="en-US" dirty="0" smtClean="0"/>
              <a:t>If higher frequencies are used or higher data rates are required, amplifiers / repeaters are closely spaced</a:t>
            </a:r>
          </a:p>
          <a:p>
            <a:r>
              <a:rPr lang="en-US" dirty="0" smtClean="0"/>
              <a:t>Frequency characteristics are superior than twisted pair cables </a:t>
            </a:r>
          </a:p>
          <a:p>
            <a:pPr lvl="2"/>
            <a:r>
              <a:rPr lang="en-US" dirty="0" smtClean="0"/>
              <a:t>Hence used effectively at higher frequencies &amp; data rates</a:t>
            </a:r>
          </a:p>
          <a:p>
            <a:r>
              <a:rPr lang="en-US" dirty="0" smtClean="0"/>
              <a:t>Less susceptible to interference and cross talk than twisted pair</a:t>
            </a:r>
            <a:endParaRPr lang="en-US" dirty="0"/>
          </a:p>
          <a:p>
            <a:r>
              <a:rPr lang="en-US" dirty="0" smtClean="0"/>
              <a:t>Supports more channels/stations than twisted pair</a:t>
            </a:r>
          </a:p>
        </p:txBody>
      </p:sp>
    </p:spTree>
    <p:extLst>
      <p:ext uri="{BB962C8B-B14F-4D97-AF65-F5344CB8AC3E}">
        <p14:creationId xmlns:p14="http://schemas.microsoft.com/office/powerpoint/2010/main" val="824657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Classification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9162" y="2834973"/>
            <a:ext cx="5785676" cy="24548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07289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Optical Fiber Cables: Structure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6429" y="2201965"/>
            <a:ext cx="7391143" cy="37399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29223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pPr marL="0" indent="0" algn="ctr">
              <a:buNone/>
            </a:pPr>
            <a:r>
              <a:rPr lang="en-US" sz="4800" dirty="0" smtClean="0"/>
              <a:t>Advantages of OFC</a:t>
            </a:r>
            <a:endParaRPr lang="en-US" sz="4800" dirty="0"/>
          </a:p>
        </p:txBody>
      </p:sp>
    </p:spTree>
    <p:extLst>
      <p:ext uri="{BB962C8B-B14F-4D97-AF65-F5344CB8AC3E}">
        <p14:creationId xmlns:p14="http://schemas.microsoft.com/office/powerpoint/2010/main" val="2398212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1. High Bandwidth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Optic fibers has got a very high bandwidth in the order of THz, when compared with wired transmission media.</a:t>
            </a:r>
          </a:p>
          <a:p>
            <a:pPr lvl="2"/>
            <a:r>
              <a:rPr lang="en-US" dirty="0" smtClean="0"/>
              <a:t>Coaxial cable: 500MHz</a:t>
            </a:r>
          </a:p>
          <a:p>
            <a:pPr lvl="2"/>
            <a:r>
              <a:rPr lang="en-US" dirty="0" smtClean="0"/>
              <a:t>Millimeter wave radio system: 700MHz</a:t>
            </a:r>
          </a:p>
          <a:p>
            <a:r>
              <a:rPr lang="en-US" dirty="0" smtClean="0"/>
              <a:t>This leads to high data rate. 100s of Mbps to few </a:t>
            </a:r>
            <a:r>
              <a:rPr lang="en-US" dirty="0" err="1" smtClean="0"/>
              <a:t>Gbps</a:t>
            </a:r>
            <a:r>
              <a:rPr lang="en-US" dirty="0" smtClean="0"/>
              <a:t>.</a:t>
            </a:r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539768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2. Small size and weight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Very fine dimension</a:t>
            </a:r>
            <a:r>
              <a:rPr lang="en-US" dirty="0"/>
              <a:t> </a:t>
            </a:r>
            <a:r>
              <a:rPr lang="en-US" dirty="0" smtClean="0"/>
              <a:t>– comparable with human hair</a:t>
            </a:r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34428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3. Electrical isolation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Fabricated from glass/plastic polymers</a:t>
            </a:r>
          </a:p>
          <a:p>
            <a:r>
              <a:rPr lang="en-US" dirty="0" smtClean="0"/>
              <a:t>Electrical insulators</a:t>
            </a:r>
          </a:p>
          <a:p>
            <a:r>
              <a:rPr lang="en-US" dirty="0" smtClean="0"/>
              <a:t>No sparks or short circuits</a:t>
            </a:r>
          </a:p>
          <a:p>
            <a:r>
              <a:rPr lang="en-US" dirty="0" smtClean="0"/>
              <a:t>No interface problem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4273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4. Immunity to interference and cross talk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Dielectric waveguide-free from EMI issues</a:t>
            </a:r>
          </a:p>
          <a:p>
            <a:r>
              <a:rPr lang="en-US" dirty="0" smtClean="0"/>
              <a:t>Transmission possible through electrically noisy environment</a:t>
            </a:r>
          </a:p>
          <a:p>
            <a:r>
              <a:rPr lang="en-US" dirty="0" smtClean="0"/>
              <a:t>Requires no shielding from EMI</a:t>
            </a:r>
          </a:p>
          <a:p>
            <a:r>
              <a:rPr lang="en-US" dirty="0" smtClean="0"/>
              <a:t>Negligible cross talk-even when many fibers are cabled together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2441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5. Signal Security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Very less spurious radiation – signal security</a:t>
            </a:r>
          </a:p>
          <a:p>
            <a:r>
              <a:rPr lang="en-US" dirty="0" smtClean="0"/>
              <a:t>Very difficult to obtain optical signal in a non-invasive manner</a:t>
            </a:r>
          </a:p>
          <a:p>
            <a:r>
              <a:rPr lang="en-US" dirty="0" smtClean="0"/>
              <a:t>Hence can be used for secure communication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382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6. Low transmission loss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Losses as low as 0.2dB/km</a:t>
            </a:r>
          </a:p>
          <a:p>
            <a:r>
              <a:rPr lang="en-US" dirty="0" smtClean="0"/>
              <a:t>Separation between repeaters can be increased</a:t>
            </a:r>
          </a:p>
          <a:p>
            <a:r>
              <a:rPr lang="en-US" dirty="0" smtClean="0"/>
              <a:t>Reduces cost of implementation and complexity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2311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7. Ruggedness and flexibility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High tensile strength</a:t>
            </a:r>
          </a:p>
          <a:p>
            <a:r>
              <a:rPr lang="en-US" dirty="0" smtClean="0"/>
              <a:t>Can be bent to small radii or can be twisted without damage</a:t>
            </a:r>
          </a:p>
          <a:p>
            <a:r>
              <a:rPr lang="en-US" dirty="0" smtClean="0"/>
              <a:t>Storage, handling, transportation and installation of OFC is much easier than copper cables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5505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8. System reliability and ease of maintenance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Long lifetime – 20 to 30 years</a:t>
            </a:r>
          </a:p>
          <a:p>
            <a:r>
              <a:rPr lang="en-US" dirty="0" smtClean="0"/>
              <a:t>Few repeaters / Greater repeater spacing – system reliability increases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2761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Guided Medium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A signal traveling along any of these media is directed and contained by the physical limits of the medium.</a:t>
            </a:r>
          </a:p>
          <a:p>
            <a:endParaRPr lang="en-US" dirty="0"/>
          </a:p>
          <a:p>
            <a:r>
              <a:rPr lang="en-US" dirty="0" smtClean="0"/>
              <a:t>Twisted pair, Coaxial cable – Metallic conductors</a:t>
            </a:r>
          </a:p>
          <a:p>
            <a:endParaRPr lang="en-US" dirty="0"/>
          </a:p>
          <a:p>
            <a:r>
              <a:rPr lang="en-US" dirty="0" smtClean="0"/>
              <a:t>Optical fiber – glass cable that accepts and transport signals in the form of light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9829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9. Low cost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Made from glass – made from silica – commonly available</a:t>
            </a:r>
          </a:p>
          <a:p>
            <a:r>
              <a:rPr lang="en-US" dirty="0" smtClean="0"/>
              <a:t>But high cost for transmitters and detectors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9289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Principle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Lighter medium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Denser medium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0400" y="2667000"/>
            <a:ext cx="5467350" cy="1885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91956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Fiber classification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Step Index fibers</a:t>
            </a:r>
          </a:p>
          <a:p>
            <a:pPr lvl="2"/>
            <a:r>
              <a:rPr lang="en-US" dirty="0" smtClean="0"/>
              <a:t>Multi-mode step index</a:t>
            </a:r>
          </a:p>
          <a:p>
            <a:pPr lvl="2"/>
            <a:r>
              <a:rPr lang="en-US" dirty="0" smtClean="0"/>
              <a:t>Single mode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Graded index fibers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4833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Step index fibers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600200"/>
                <a:ext cx="8839200" cy="5257800"/>
              </a:xfrm>
            </p:spPr>
            <p:txBody>
              <a:bodyPr>
                <a:normAutofit/>
              </a:bodyPr>
              <a:lstStyle/>
              <a:p>
                <a:endParaRPr lang="en-US" dirty="0" smtClean="0"/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:r>
                  <a:rPr lang="en-US" dirty="0" smtClean="0"/>
                  <a:t>                                                </a:t>
                </a:r>
              </a:p>
              <a:p>
                <a:endParaRPr lang="en-US" dirty="0" smtClean="0"/>
              </a:p>
              <a:p>
                <a:pPr marL="0" indent="0">
                  <a:buNone/>
                </a:pPr>
                <a:endParaRPr lang="en-US" b="0" i="1" dirty="0" smtClean="0">
                  <a:latin typeface="Cambria Math"/>
                </a:endParaRPr>
              </a:p>
              <a:p>
                <a:pPr marL="0" indent="0">
                  <a:buNone/>
                </a:pPr>
                <a:endParaRPr lang="en-US" b="0" i="1" dirty="0" smtClean="0">
                  <a:latin typeface="Cambria Math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𝑛</m:t>
                      </m:r>
                      <m:d>
                        <m:d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/>
                            </a:rPr>
                            <m:t>𝑟</m:t>
                          </m:r>
                        </m:e>
                      </m:d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d>
                        <m:dPr>
                          <m:begChr m:val="{"/>
                          <m:endChr m:val=""/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en-US" b="0" i="1" smtClean="0">
                                  <a:latin typeface="Cambria Math"/>
                                </a:rPr>
                              </m:ctrlPr>
                            </m:eqArrPr>
                            <m:e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𝑛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1</m:t>
                                  </m:r>
                                </m:sub>
                              </m:sSub>
                              <m:r>
                                <a:rPr lang="en-US" b="0" i="1" smtClean="0">
                                  <a:latin typeface="Cambria Math"/>
                                </a:rPr>
                                <m:t>                         </m:t>
                              </m:r>
                              <m:r>
                                <a:rPr lang="en-US" b="0" i="1" smtClean="0">
                                  <a:latin typeface="Cambria Math"/>
                                </a:rPr>
                                <m:t>𝑐𝑜𝑟𝑒</m:t>
                              </m:r>
                            </m:e>
                            <m:e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𝑛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2</m:t>
                                  </m:r>
                                </m:sub>
                              </m:sSub>
                              <m:r>
                                <a:rPr lang="en-US" b="0" i="1" smtClean="0">
                                  <a:latin typeface="Cambria Math"/>
                                </a:rPr>
                                <m:t>        </m:t>
                              </m:r>
                              <m:r>
                                <a:rPr lang="en-US" b="0" i="1" smtClean="0">
                                  <a:latin typeface="Cambria Math"/>
                                  <a:ea typeface="Cambria Math"/>
                                </a:rPr>
                                <m:t>        </m:t>
                              </m:r>
                              <m:r>
                                <a:rPr lang="en-US" b="0" i="1" smtClean="0">
                                  <a:latin typeface="Cambria Math"/>
                                  <a:ea typeface="Cambria Math"/>
                                </a:rPr>
                                <m:t>𝑐𝑙𝑎𝑑𝑑𝑖𝑛𝑔</m:t>
                              </m:r>
                            </m:e>
                          </m:eqArr>
                        </m:e>
                      </m:d>
                    </m:oMath>
                  </m:oMathPara>
                </a14:m>
                <a:endParaRPr lang="en-US" dirty="0" smtClean="0"/>
              </a:p>
              <a:p>
                <a:pPr marL="0" indent="0">
                  <a:buNone/>
                </a:pPr>
                <a:endParaRPr lang="en-US" dirty="0" smtClean="0"/>
              </a:p>
              <a:p>
                <a:pPr marL="0" indent="0">
                  <a:buNone/>
                </a:pPr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600200"/>
                <a:ext cx="8839200" cy="5257800"/>
              </a:xfr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2814" y="1447800"/>
            <a:ext cx="6372225" cy="1304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2828925"/>
            <a:ext cx="6400800" cy="1209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48109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multi-mode </a:t>
            </a:r>
            <a:r>
              <a:rPr lang="en-US" dirty="0"/>
              <a:t>step index </a:t>
            </a:r>
            <a:r>
              <a:rPr lang="en-US" dirty="0" smtClean="0"/>
              <a:t>fiber</a:t>
            </a:r>
          </a:p>
          <a:p>
            <a:pPr lvl="2"/>
            <a:r>
              <a:rPr lang="en-US" dirty="0"/>
              <a:t>core </a:t>
            </a:r>
            <a:r>
              <a:rPr lang="en-US" dirty="0" smtClean="0"/>
              <a:t>diameter: &gt;50</a:t>
            </a:r>
            <a:r>
              <a:rPr lang="el-GR" dirty="0">
                <a:latin typeface="Times New Roman"/>
                <a:cs typeface="Times New Roman"/>
              </a:rPr>
              <a:t>μ</a:t>
            </a:r>
            <a:r>
              <a:rPr lang="en-US" dirty="0" smtClean="0"/>
              <a:t>m</a:t>
            </a:r>
          </a:p>
          <a:p>
            <a:pPr lvl="2"/>
            <a:r>
              <a:rPr lang="en-US" dirty="0"/>
              <a:t>Multiple modes are </a:t>
            </a:r>
            <a:r>
              <a:rPr lang="en-US" dirty="0" smtClean="0"/>
              <a:t>propagated through </a:t>
            </a:r>
            <a:r>
              <a:rPr lang="en-US" dirty="0"/>
              <a:t>core</a:t>
            </a:r>
          </a:p>
          <a:p>
            <a:endParaRPr lang="en-US" dirty="0" smtClean="0"/>
          </a:p>
          <a:p>
            <a:r>
              <a:rPr lang="en-US" dirty="0" smtClean="0"/>
              <a:t>single </a:t>
            </a:r>
            <a:r>
              <a:rPr lang="en-US" dirty="0"/>
              <a:t>mode step index fiber</a:t>
            </a:r>
          </a:p>
          <a:p>
            <a:pPr lvl="2"/>
            <a:r>
              <a:rPr lang="en-US" dirty="0"/>
              <a:t>core </a:t>
            </a:r>
            <a:r>
              <a:rPr lang="en-US" dirty="0" smtClean="0"/>
              <a:t>diameter: 2 </a:t>
            </a:r>
            <a:r>
              <a:rPr lang="en-US" dirty="0"/>
              <a:t>to 10</a:t>
            </a:r>
            <a:r>
              <a:rPr lang="el-GR" dirty="0"/>
              <a:t>μ</a:t>
            </a:r>
            <a:r>
              <a:rPr lang="en-US" dirty="0" smtClean="0"/>
              <a:t>m</a:t>
            </a:r>
          </a:p>
          <a:p>
            <a:pPr lvl="2"/>
            <a:r>
              <a:rPr lang="en-US" dirty="0" smtClean="0"/>
              <a:t>Only one mode is </a:t>
            </a:r>
            <a:r>
              <a:rPr lang="en-US" dirty="0"/>
              <a:t>propagated through </a:t>
            </a:r>
            <a:r>
              <a:rPr lang="en-US" dirty="0" smtClean="0"/>
              <a:t>core – axial ray</a:t>
            </a:r>
            <a:endParaRPr lang="en-US" dirty="0"/>
          </a:p>
          <a:p>
            <a:pPr lvl="2"/>
            <a:endParaRPr lang="en-US" dirty="0"/>
          </a:p>
          <a:p>
            <a:pPr lvl="2"/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9064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Graded index fibers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Refractive index of the core is not </a:t>
            </a:r>
            <a:r>
              <a:rPr lang="en-US" dirty="0" smtClean="0"/>
              <a:t>constant</a:t>
            </a:r>
          </a:p>
          <a:p>
            <a:pPr lvl="2"/>
            <a:r>
              <a:rPr lang="en-US" dirty="0" smtClean="0"/>
              <a:t>Maximum refractive index along core axis</a:t>
            </a:r>
          </a:p>
          <a:p>
            <a:pPr lvl="2"/>
            <a:endParaRPr lang="en-US" dirty="0"/>
          </a:p>
          <a:p>
            <a:r>
              <a:rPr lang="en-US" dirty="0" smtClean="0"/>
              <a:t>Refractive index of the cladding is constant</a:t>
            </a:r>
            <a:endParaRPr lang="en-US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3962400"/>
            <a:ext cx="6743700" cy="217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04501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Propagation in graded index fibers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3657600"/>
            <a:ext cx="6627019" cy="29504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1676400"/>
            <a:ext cx="6019800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45002070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Transmission - comparison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1025" y="1819275"/>
            <a:ext cx="7981950" cy="4352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20620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Step Index Multimode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1054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Multiple </a:t>
            </a:r>
            <a:r>
              <a:rPr lang="en-US" dirty="0"/>
              <a:t>propagation paths exist, </a:t>
            </a:r>
            <a:r>
              <a:rPr lang="en-US" dirty="0" smtClean="0"/>
              <a:t>each with </a:t>
            </a:r>
            <a:r>
              <a:rPr lang="en-US" dirty="0"/>
              <a:t>a different path </a:t>
            </a:r>
            <a:r>
              <a:rPr lang="en-US" dirty="0" smtClean="0"/>
              <a:t>length</a:t>
            </a:r>
          </a:p>
          <a:p>
            <a:r>
              <a:rPr lang="en-US" dirty="0" smtClean="0"/>
              <a:t>Different path length – different time to propagate through the fiber</a:t>
            </a:r>
          </a:p>
          <a:p>
            <a:r>
              <a:rPr lang="en-US" dirty="0"/>
              <a:t>This causes signal </a:t>
            </a:r>
            <a:r>
              <a:rPr lang="en-US" dirty="0" smtClean="0"/>
              <a:t>elements (light </a:t>
            </a:r>
            <a:r>
              <a:rPr lang="en-US" dirty="0"/>
              <a:t>pulses) to spread out in </a:t>
            </a:r>
            <a:r>
              <a:rPr lang="en-US" dirty="0" smtClean="0"/>
              <a:t>time – distortion/dispersion</a:t>
            </a:r>
          </a:p>
          <a:p>
            <a:r>
              <a:rPr lang="en-US" dirty="0"/>
              <a:t>L</a:t>
            </a:r>
            <a:r>
              <a:rPr lang="en-US" dirty="0" smtClean="0"/>
              <a:t>imits </a:t>
            </a:r>
            <a:r>
              <a:rPr lang="en-US" dirty="0"/>
              <a:t>the rate at which data can </a:t>
            </a:r>
            <a:r>
              <a:rPr lang="en-US" dirty="0" smtClean="0"/>
              <a:t>be accurately received</a:t>
            </a:r>
          </a:p>
          <a:p>
            <a:r>
              <a:rPr lang="en-US" dirty="0"/>
              <a:t>B</a:t>
            </a:r>
            <a:r>
              <a:rPr lang="en-US" dirty="0" smtClean="0"/>
              <a:t>est </a:t>
            </a:r>
            <a:r>
              <a:rPr lang="en-US" dirty="0"/>
              <a:t>suited for transmission over very short distances</a:t>
            </a:r>
          </a:p>
        </p:txBody>
      </p:sp>
    </p:spTree>
    <p:extLst>
      <p:ext uri="{BB962C8B-B14F-4D97-AF65-F5344CB8AC3E}">
        <p14:creationId xmlns:p14="http://schemas.microsoft.com/office/powerpoint/2010/main" val="2531723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Single mode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When the fiber core radius is reduced, fewer angles will </a:t>
            </a:r>
            <a:r>
              <a:rPr lang="en-US" dirty="0" smtClean="0"/>
              <a:t>reflect</a:t>
            </a:r>
            <a:endParaRPr lang="en-US" dirty="0"/>
          </a:p>
          <a:p>
            <a:r>
              <a:rPr lang="en-US" dirty="0"/>
              <a:t>O</a:t>
            </a:r>
            <a:r>
              <a:rPr lang="en-US" dirty="0" smtClean="0"/>
              <a:t>nly </a:t>
            </a:r>
            <a:r>
              <a:rPr lang="en-US" dirty="0"/>
              <a:t>a single angle or mode can pass: the </a:t>
            </a:r>
            <a:r>
              <a:rPr lang="en-US" dirty="0" smtClean="0"/>
              <a:t>axial ray</a:t>
            </a:r>
            <a:endParaRPr lang="en-US" dirty="0"/>
          </a:p>
          <a:p>
            <a:r>
              <a:rPr lang="en-US" dirty="0" smtClean="0"/>
              <a:t>Distortion/dispersion cannot occur.</a:t>
            </a:r>
          </a:p>
          <a:p>
            <a:r>
              <a:rPr lang="en-US" dirty="0" smtClean="0"/>
              <a:t>Used </a:t>
            </a:r>
            <a:r>
              <a:rPr lang="en-US" dirty="0"/>
              <a:t>for </a:t>
            </a:r>
            <a:r>
              <a:rPr lang="en-US" dirty="0" smtClean="0"/>
              <a:t>long distance applications</a:t>
            </a:r>
            <a:r>
              <a:rPr lang="en-US" dirty="0"/>
              <a:t>, including telephone and cable </a:t>
            </a:r>
            <a:r>
              <a:rPr lang="en-US" dirty="0" smtClean="0"/>
              <a:t>television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6733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Twisted pair cable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447800"/>
            <a:ext cx="8630466" cy="26191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0400" y="4060641"/>
            <a:ext cx="3314070" cy="2644959"/>
          </a:xfrm>
          <a:prstGeom prst="rect">
            <a:avLst/>
          </a:prstGeom>
          <a:noFill/>
          <a:ln>
            <a:noFill/>
          </a:ln>
          <a:scene3d>
            <a:camera prst="orthographicFront">
              <a:rot lat="0" lon="10800000" rev="0"/>
            </a:camera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1856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Graded Index Multimode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400" dirty="0"/>
              <a:t>H</a:t>
            </a:r>
            <a:r>
              <a:rPr lang="en-US" sz="2400" dirty="0" smtClean="0"/>
              <a:t>igher </a:t>
            </a:r>
            <a:r>
              <a:rPr lang="en-US" sz="2400" dirty="0"/>
              <a:t>refractive index </a:t>
            </a:r>
            <a:r>
              <a:rPr lang="en-US" sz="2400" dirty="0" smtClean="0"/>
              <a:t>at </a:t>
            </a:r>
            <a:r>
              <a:rPr lang="en-US" sz="2400" dirty="0"/>
              <a:t>the center makes the </a:t>
            </a:r>
            <a:r>
              <a:rPr lang="en-US" sz="2400" dirty="0" smtClean="0"/>
              <a:t>light rays </a:t>
            </a:r>
            <a:r>
              <a:rPr lang="en-US" sz="2400" dirty="0"/>
              <a:t>moving down the </a:t>
            </a:r>
            <a:r>
              <a:rPr lang="en-US" sz="2400" dirty="0" smtClean="0"/>
              <a:t>axis (axial ray) </a:t>
            </a:r>
            <a:r>
              <a:rPr lang="en-US" sz="2400" dirty="0"/>
              <a:t>advance more slowly than those near the cladding. </a:t>
            </a:r>
          </a:p>
          <a:p>
            <a:r>
              <a:rPr lang="en-US" sz="2400" dirty="0" smtClean="0"/>
              <a:t>Light </a:t>
            </a:r>
            <a:r>
              <a:rPr lang="en-US" sz="2400" dirty="0"/>
              <a:t>in the core curves helically because of </a:t>
            </a:r>
            <a:r>
              <a:rPr lang="en-US" sz="2400" dirty="0" smtClean="0"/>
              <a:t>the graded </a:t>
            </a:r>
            <a:r>
              <a:rPr lang="en-US" sz="2400" dirty="0"/>
              <a:t>index, reducing its travel </a:t>
            </a:r>
            <a:r>
              <a:rPr lang="en-US" sz="2400" dirty="0" smtClean="0"/>
              <a:t>distance.</a:t>
            </a:r>
          </a:p>
          <a:p>
            <a:r>
              <a:rPr lang="en-US" sz="2400" dirty="0" smtClean="0"/>
              <a:t>The </a:t>
            </a:r>
            <a:r>
              <a:rPr lang="en-US" sz="2400" dirty="0"/>
              <a:t>shortened path and higher speed </a:t>
            </a:r>
            <a:r>
              <a:rPr lang="en-US" sz="2400" dirty="0" smtClean="0"/>
              <a:t>allows light </a:t>
            </a:r>
            <a:r>
              <a:rPr lang="en-US" sz="2400" dirty="0"/>
              <a:t>at the periphery to arrive at a receiver at about the same time as the straight </a:t>
            </a:r>
            <a:r>
              <a:rPr lang="en-US" sz="2400" dirty="0" smtClean="0"/>
              <a:t>rays in </a:t>
            </a:r>
            <a:r>
              <a:rPr lang="en-US" sz="2400" dirty="0"/>
              <a:t>the core </a:t>
            </a:r>
            <a:r>
              <a:rPr lang="en-US" sz="2400" dirty="0" smtClean="0"/>
              <a:t>axis.</a:t>
            </a:r>
          </a:p>
          <a:p>
            <a:r>
              <a:rPr lang="en-US" sz="2400" dirty="0" smtClean="0"/>
              <a:t>Hence distortion /dispersion will be less than multimode step index fibers</a:t>
            </a:r>
          </a:p>
          <a:p>
            <a:r>
              <a:rPr lang="en-US" sz="2400" dirty="0" smtClean="0"/>
              <a:t>Graded-index </a:t>
            </a:r>
            <a:r>
              <a:rPr lang="en-US" sz="2400" dirty="0"/>
              <a:t>fibers are often used in local area networks.</a:t>
            </a:r>
          </a:p>
        </p:txBody>
      </p:sp>
    </p:spTree>
    <p:extLst>
      <p:ext uri="{BB962C8B-B14F-4D97-AF65-F5344CB8AC3E}">
        <p14:creationId xmlns:p14="http://schemas.microsoft.com/office/powerpoint/2010/main" val="4161692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Light Sources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>
            <a:normAutofit/>
          </a:bodyPr>
          <a:lstStyle/>
          <a:p>
            <a:r>
              <a:rPr lang="en-US" dirty="0" smtClean="0"/>
              <a:t>LED – Light </a:t>
            </a:r>
            <a:r>
              <a:rPr lang="en-US" dirty="0"/>
              <a:t>E</a:t>
            </a:r>
            <a:r>
              <a:rPr lang="en-US" dirty="0" smtClean="0"/>
              <a:t>mitting Diode</a:t>
            </a:r>
          </a:p>
          <a:p>
            <a:pPr lvl="2"/>
            <a:r>
              <a:rPr lang="en-US" dirty="0" smtClean="0"/>
              <a:t>Less costly</a:t>
            </a:r>
          </a:p>
          <a:p>
            <a:pPr lvl="2"/>
            <a:r>
              <a:rPr lang="en-US" dirty="0" smtClean="0"/>
              <a:t>Operates over a greater temperature range</a:t>
            </a:r>
          </a:p>
          <a:p>
            <a:pPr lvl="2"/>
            <a:r>
              <a:rPr lang="en-US" dirty="0" smtClean="0"/>
              <a:t>Longer operational life</a:t>
            </a:r>
          </a:p>
          <a:p>
            <a:r>
              <a:rPr lang="en-US" dirty="0" smtClean="0"/>
              <a:t>ILD – Injection Laser Diode</a:t>
            </a:r>
          </a:p>
          <a:p>
            <a:pPr lvl="2"/>
            <a:r>
              <a:rPr lang="en-US" dirty="0" smtClean="0"/>
              <a:t>Works on laser principle</a:t>
            </a:r>
          </a:p>
          <a:p>
            <a:pPr lvl="2"/>
            <a:r>
              <a:rPr lang="en-US" dirty="0" smtClean="0"/>
              <a:t>High efficiency</a:t>
            </a:r>
          </a:p>
          <a:p>
            <a:pPr lvl="2"/>
            <a:r>
              <a:rPr lang="en-US" dirty="0" smtClean="0"/>
              <a:t>Attain high data rates and long distance transmission</a:t>
            </a:r>
          </a:p>
          <a:p>
            <a:pPr lvl="2"/>
            <a:endParaRPr lang="en-US" dirty="0" smtClean="0"/>
          </a:p>
          <a:p>
            <a:pPr lvl="1"/>
            <a:r>
              <a:rPr lang="en-US" dirty="0"/>
              <a:t>Both are semiconductor devices that emits a beam of light when a voltage is applied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6721036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Light detectors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APD – Avalanche photo diode</a:t>
            </a:r>
          </a:p>
          <a:p>
            <a:endParaRPr lang="en-US" dirty="0"/>
          </a:p>
          <a:p>
            <a:r>
              <a:rPr lang="en-US" dirty="0" smtClean="0"/>
              <a:t>Phototransistors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7655133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Digital optical fiber link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76200" y="2604655"/>
            <a:ext cx="1219200" cy="1219200"/>
          </a:xfrm>
          <a:prstGeom prst="rect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Encoder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1600200" y="2604655"/>
            <a:ext cx="1447800" cy="1219200"/>
          </a:xfrm>
          <a:prstGeom prst="rect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LASER drive circuit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7391400" y="2590801"/>
            <a:ext cx="1600200" cy="1219200"/>
          </a:xfrm>
          <a:prstGeom prst="rect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Amplifier and Equalizer</a:t>
            </a:r>
            <a:endParaRPr lang="en-US" b="1" dirty="0">
              <a:solidFill>
                <a:schemeClr val="tx1"/>
              </a:solidFill>
            </a:endParaRPr>
          </a:p>
        </p:txBody>
      </p:sp>
      <p:cxnSp>
        <p:nvCxnSpPr>
          <p:cNvPr id="17" name="Straight Arrow Connector 16"/>
          <p:cNvCxnSpPr/>
          <p:nvPr/>
        </p:nvCxnSpPr>
        <p:spPr>
          <a:xfrm>
            <a:off x="1295400" y="3200401"/>
            <a:ext cx="304800" cy="0"/>
          </a:xfrm>
          <a:prstGeom prst="straightConnector1">
            <a:avLst/>
          </a:prstGeom>
          <a:ln>
            <a:solidFill>
              <a:schemeClr val="tx1">
                <a:lumMod val="95000"/>
                <a:lumOff val="5000"/>
              </a:schemeClr>
            </a:solidFill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>
            <a:off x="6477000" y="3158837"/>
            <a:ext cx="914400" cy="0"/>
          </a:xfrm>
          <a:prstGeom prst="straightConnector1">
            <a:avLst/>
          </a:prstGeom>
          <a:ln>
            <a:solidFill>
              <a:schemeClr val="tx1">
                <a:lumMod val="95000"/>
                <a:lumOff val="5000"/>
              </a:schemeClr>
            </a:solidFill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6" name="Rectangle 15"/>
          <p:cNvSpPr/>
          <p:nvPr/>
        </p:nvSpPr>
        <p:spPr>
          <a:xfrm>
            <a:off x="7467600" y="4495800"/>
            <a:ext cx="1447800" cy="1219200"/>
          </a:xfrm>
          <a:prstGeom prst="rect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Decoder</a:t>
            </a:r>
            <a:endParaRPr lang="en-US" b="1" dirty="0">
              <a:solidFill>
                <a:schemeClr val="tx1"/>
              </a:solidFill>
            </a:endParaRPr>
          </a:p>
        </p:txBody>
      </p:sp>
      <p:cxnSp>
        <p:nvCxnSpPr>
          <p:cNvPr id="22" name="Straight Arrow Connector 21"/>
          <p:cNvCxnSpPr/>
          <p:nvPr/>
        </p:nvCxnSpPr>
        <p:spPr>
          <a:xfrm>
            <a:off x="8305800" y="3823855"/>
            <a:ext cx="0" cy="671945"/>
          </a:xfrm>
          <a:prstGeom prst="straightConnector1">
            <a:avLst/>
          </a:prstGeom>
          <a:ln>
            <a:solidFill>
              <a:schemeClr val="tx1">
                <a:lumMod val="95000"/>
                <a:lumOff val="5000"/>
              </a:schemeClr>
            </a:solidFill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>
            <a:off x="8305801" y="5715000"/>
            <a:ext cx="0" cy="685800"/>
          </a:xfrm>
          <a:prstGeom prst="straightConnector1">
            <a:avLst/>
          </a:prstGeom>
          <a:ln>
            <a:solidFill>
              <a:schemeClr val="tx1">
                <a:lumMod val="95000"/>
                <a:lumOff val="5000"/>
              </a:schemeClr>
            </a:solidFill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5" name="Flowchart: Merge 4"/>
          <p:cNvSpPr/>
          <p:nvPr/>
        </p:nvSpPr>
        <p:spPr>
          <a:xfrm>
            <a:off x="3529445" y="3893128"/>
            <a:ext cx="533400" cy="450272"/>
          </a:xfrm>
          <a:prstGeom prst="flowChartMerge">
            <a:avLst/>
          </a:prstGeom>
          <a:solidFill>
            <a:schemeClr val="accent1">
              <a:alpha val="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3498275" y="4343400"/>
            <a:ext cx="623455" cy="0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6158345" y="3851566"/>
            <a:ext cx="623455" cy="0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6" name="Flowchart: Merge 25"/>
          <p:cNvSpPr/>
          <p:nvPr/>
        </p:nvSpPr>
        <p:spPr>
          <a:xfrm rot="10800000">
            <a:off x="6210300" y="3893128"/>
            <a:ext cx="533400" cy="450272"/>
          </a:xfrm>
          <a:prstGeom prst="flowChartMerge">
            <a:avLst/>
          </a:prstGeom>
          <a:solidFill>
            <a:schemeClr val="accent1">
              <a:alpha val="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" name="Straight Connector 8"/>
          <p:cNvCxnSpPr>
            <a:stCxn id="12" idx="3"/>
          </p:cNvCxnSpPr>
          <p:nvPr/>
        </p:nvCxnSpPr>
        <p:spPr>
          <a:xfrm>
            <a:off x="3048000" y="3214255"/>
            <a:ext cx="723900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>
            <a:off x="3771900" y="3214255"/>
            <a:ext cx="0" cy="678873"/>
          </a:xfrm>
          <a:prstGeom prst="straightConnector1">
            <a:avLst/>
          </a:prstGeom>
          <a:ln>
            <a:solidFill>
              <a:schemeClr val="tx1">
                <a:lumMod val="95000"/>
                <a:lumOff val="5000"/>
              </a:schemeClr>
            </a:solidFill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>
            <a:off x="3429000" y="5063837"/>
            <a:ext cx="723900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 flipV="1">
            <a:off x="3796145" y="4343401"/>
            <a:ext cx="0" cy="720436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>
            <a:off x="6134100" y="5063836"/>
            <a:ext cx="723900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 flipV="1">
            <a:off x="6501245" y="4343400"/>
            <a:ext cx="0" cy="720436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 flipV="1">
            <a:off x="6476999" y="3124200"/>
            <a:ext cx="0" cy="720436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6" name="Freeform 35"/>
          <p:cNvSpPr/>
          <p:nvPr/>
        </p:nvSpPr>
        <p:spPr>
          <a:xfrm>
            <a:off x="4464455" y="2259646"/>
            <a:ext cx="1301982" cy="1224773"/>
          </a:xfrm>
          <a:custGeom>
            <a:avLst/>
            <a:gdLst>
              <a:gd name="connsiteX0" fmla="*/ 0 w 1634490"/>
              <a:gd name="connsiteY0" fmla="*/ 1432592 h 1432592"/>
              <a:gd name="connsiteX1" fmla="*/ 955964 w 1634490"/>
              <a:gd name="connsiteY1" fmla="*/ 712156 h 1432592"/>
              <a:gd name="connsiteX2" fmla="*/ 942109 w 1634490"/>
              <a:gd name="connsiteY2" fmla="*/ 102556 h 1432592"/>
              <a:gd name="connsiteX3" fmla="*/ 360218 w 1634490"/>
              <a:gd name="connsiteY3" fmla="*/ 33283 h 1432592"/>
              <a:gd name="connsiteX4" fmla="*/ 138546 w 1634490"/>
              <a:gd name="connsiteY4" fmla="*/ 448920 h 1432592"/>
              <a:gd name="connsiteX5" fmla="*/ 498764 w 1634490"/>
              <a:gd name="connsiteY5" fmla="*/ 906120 h 1432592"/>
              <a:gd name="connsiteX6" fmla="*/ 1551709 w 1634490"/>
              <a:gd name="connsiteY6" fmla="*/ 1321756 h 1432592"/>
              <a:gd name="connsiteX7" fmla="*/ 1565564 w 1634490"/>
              <a:gd name="connsiteY7" fmla="*/ 1321756 h 1432592"/>
              <a:gd name="connsiteX8" fmla="*/ 1565564 w 1634490"/>
              <a:gd name="connsiteY8" fmla="*/ 1321756 h 1432592"/>
              <a:gd name="connsiteX9" fmla="*/ 1565564 w 1634490"/>
              <a:gd name="connsiteY9" fmla="*/ 1321756 h 14325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634490" h="1432592">
                <a:moveTo>
                  <a:pt x="0" y="1432592"/>
                </a:moveTo>
                <a:cubicBezTo>
                  <a:pt x="399473" y="1183210"/>
                  <a:pt x="798946" y="933829"/>
                  <a:pt x="955964" y="712156"/>
                </a:cubicBezTo>
                <a:cubicBezTo>
                  <a:pt x="1112982" y="490483"/>
                  <a:pt x="1041400" y="215701"/>
                  <a:pt x="942109" y="102556"/>
                </a:cubicBezTo>
                <a:cubicBezTo>
                  <a:pt x="842818" y="-10589"/>
                  <a:pt x="494145" y="-24444"/>
                  <a:pt x="360218" y="33283"/>
                </a:cubicBezTo>
                <a:cubicBezTo>
                  <a:pt x="226291" y="91010"/>
                  <a:pt x="115455" y="303447"/>
                  <a:pt x="138546" y="448920"/>
                </a:cubicBezTo>
                <a:cubicBezTo>
                  <a:pt x="161637" y="594393"/>
                  <a:pt x="263237" y="760647"/>
                  <a:pt x="498764" y="906120"/>
                </a:cubicBezTo>
                <a:cubicBezTo>
                  <a:pt x="734291" y="1051593"/>
                  <a:pt x="1373909" y="1252483"/>
                  <a:pt x="1551709" y="1321756"/>
                </a:cubicBezTo>
                <a:cubicBezTo>
                  <a:pt x="1729509" y="1391029"/>
                  <a:pt x="1565564" y="1321756"/>
                  <a:pt x="1565564" y="1321756"/>
                </a:cubicBezTo>
                <a:lnTo>
                  <a:pt x="1565564" y="1321756"/>
                </a:lnTo>
                <a:lnTo>
                  <a:pt x="1565564" y="1321756"/>
                </a:lnTo>
              </a:path>
            </a:pathLst>
          </a:cu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ectangle 36"/>
          <p:cNvSpPr/>
          <p:nvPr/>
        </p:nvSpPr>
        <p:spPr>
          <a:xfrm>
            <a:off x="4294564" y="1735958"/>
            <a:ext cx="1447800" cy="775855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Fiber cable</a:t>
            </a:r>
            <a:endParaRPr lang="en-US" b="1" dirty="0">
              <a:solidFill>
                <a:schemeClr val="tx1"/>
              </a:solidFill>
            </a:endParaRPr>
          </a:p>
        </p:txBody>
      </p:sp>
      <p:cxnSp>
        <p:nvCxnSpPr>
          <p:cNvPr id="39" name="Curved Connector 38"/>
          <p:cNvCxnSpPr/>
          <p:nvPr/>
        </p:nvCxnSpPr>
        <p:spPr>
          <a:xfrm rot="5400000" flipH="1" flipV="1">
            <a:off x="3918760" y="3676651"/>
            <a:ext cx="609600" cy="495300"/>
          </a:xfrm>
          <a:prstGeom prst="curvedConnector3">
            <a:avLst>
              <a:gd name="adj1" fmla="val 25000"/>
            </a:avLst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3" name="Curved Connector 42"/>
          <p:cNvCxnSpPr/>
          <p:nvPr/>
        </p:nvCxnSpPr>
        <p:spPr>
          <a:xfrm>
            <a:off x="5715000" y="3505200"/>
            <a:ext cx="400050" cy="367147"/>
          </a:xfrm>
          <a:prstGeom prst="curvedConnector3">
            <a:avLst>
              <a:gd name="adj1" fmla="val 22295"/>
            </a:avLst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1" name="Straight Arrow Connector 50"/>
          <p:cNvCxnSpPr>
            <a:endCxn id="4" idx="2"/>
          </p:cNvCxnSpPr>
          <p:nvPr/>
        </p:nvCxnSpPr>
        <p:spPr>
          <a:xfrm flipV="1">
            <a:off x="678874" y="3823855"/>
            <a:ext cx="6926" cy="879763"/>
          </a:xfrm>
          <a:prstGeom prst="straightConnector1">
            <a:avLst/>
          </a:prstGeom>
          <a:ln>
            <a:solidFill>
              <a:schemeClr val="tx1">
                <a:lumMod val="95000"/>
                <a:lumOff val="5000"/>
              </a:schemeClr>
            </a:solidFill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53" name="Rectangle 52"/>
          <p:cNvSpPr/>
          <p:nvPr/>
        </p:nvSpPr>
        <p:spPr>
          <a:xfrm>
            <a:off x="3581400" y="4159827"/>
            <a:ext cx="1447800" cy="775855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Laser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54" name="Rectangle 53"/>
          <p:cNvSpPr/>
          <p:nvPr/>
        </p:nvSpPr>
        <p:spPr>
          <a:xfrm>
            <a:off x="5391150" y="4159826"/>
            <a:ext cx="1447800" cy="775855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APD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55" name="Rectangle 54"/>
          <p:cNvSpPr/>
          <p:nvPr/>
        </p:nvSpPr>
        <p:spPr>
          <a:xfrm>
            <a:off x="-45026" y="4675908"/>
            <a:ext cx="1447800" cy="775855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Digital information source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56" name="Rectangle 55"/>
          <p:cNvSpPr/>
          <p:nvPr/>
        </p:nvSpPr>
        <p:spPr>
          <a:xfrm>
            <a:off x="6968836" y="6012871"/>
            <a:ext cx="1447800" cy="775855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Digital output</a:t>
            </a:r>
            <a:endParaRPr lang="en-US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809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Attenuation characteristics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8350" y="2200275"/>
            <a:ext cx="5067300" cy="313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4180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Frequency utilization for fiber applications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9899" y="3124200"/>
            <a:ext cx="8753475" cy="2295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53405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Applications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Long-distance telecommunications</a:t>
            </a:r>
          </a:p>
          <a:p>
            <a:r>
              <a:rPr lang="en-US" dirty="0" smtClean="0"/>
              <a:t>Military </a:t>
            </a:r>
            <a:r>
              <a:rPr lang="en-US" dirty="0"/>
              <a:t>applications </a:t>
            </a:r>
            <a:endParaRPr lang="en-US" dirty="0" smtClean="0"/>
          </a:p>
          <a:p>
            <a:r>
              <a:rPr lang="en-US" dirty="0"/>
              <a:t>L</a:t>
            </a:r>
            <a:r>
              <a:rPr lang="en-US" dirty="0" smtClean="0"/>
              <a:t>ocal </a:t>
            </a:r>
            <a:r>
              <a:rPr lang="en-US" dirty="0"/>
              <a:t>area </a:t>
            </a:r>
            <a:r>
              <a:rPr lang="en-US" dirty="0" smtClean="0"/>
              <a:t>networking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8888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534400" cy="4525963"/>
          </a:xfrm>
        </p:spPr>
        <p:txBody>
          <a:bodyPr>
            <a:normAutofit/>
          </a:bodyPr>
          <a:lstStyle/>
          <a:p>
            <a:r>
              <a:rPr lang="en-US" dirty="0" smtClean="0"/>
              <a:t>Long-haul trunks</a:t>
            </a:r>
          </a:p>
          <a:p>
            <a:pPr lvl="2"/>
            <a:r>
              <a:rPr lang="en-US" dirty="0" smtClean="0"/>
              <a:t>Avg. length 1500km length,</a:t>
            </a:r>
          </a:p>
          <a:p>
            <a:pPr lvl="2"/>
            <a:r>
              <a:rPr lang="en-US" dirty="0" smtClean="0"/>
              <a:t> High capacity - </a:t>
            </a:r>
            <a:r>
              <a:rPr lang="en-US" dirty="0"/>
              <a:t>typically 20,000 to 60,000 voice </a:t>
            </a:r>
            <a:r>
              <a:rPr lang="en-US" dirty="0" smtClean="0"/>
              <a:t>channels</a:t>
            </a:r>
          </a:p>
          <a:p>
            <a:pPr lvl="2"/>
            <a:r>
              <a:rPr lang="en-US" dirty="0"/>
              <a:t>Undersea optical fiber cables</a:t>
            </a:r>
          </a:p>
          <a:p>
            <a:r>
              <a:rPr lang="en-US" dirty="0" smtClean="0"/>
              <a:t>Metropolitan </a:t>
            </a:r>
            <a:r>
              <a:rPr lang="en-US" dirty="0"/>
              <a:t>trunks</a:t>
            </a:r>
          </a:p>
          <a:p>
            <a:r>
              <a:rPr lang="en-US" dirty="0" smtClean="0"/>
              <a:t>Rural </a:t>
            </a:r>
            <a:r>
              <a:rPr lang="en-US" dirty="0"/>
              <a:t>exchange trunks</a:t>
            </a:r>
          </a:p>
          <a:p>
            <a:r>
              <a:rPr lang="en-US" dirty="0" smtClean="0"/>
              <a:t>Subscriber </a:t>
            </a:r>
            <a:r>
              <a:rPr lang="en-US" dirty="0"/>
              <a:t>loops</a:t>
            </a:r>
          </a:p>
          <a:p>
            <a:r>
              <a:rPr lang="en-US" dirty="0" smtClean="0"/>
              <a:t>Local </a:t>
            </a:r>
            <a:r>
              <a:rPr lang="en-US" dirty="0"/>
              <a:t>area networks</a:t>
            </a:r>
          </a:p>
        </p:txBody>
      </p:sp>
    </p:spTree>
    <p:extLst>
      <p:ext uri="{BB962C8B-B14F-4D97-AF65-F5344CB8AC3E}">
        <p14:creationId xmlns:p14="http://schemas.microsoft.com/office/powerpoint/2010/main" val="3959020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Wireless Transmission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686800" cy="4525963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Microwave frequencies: 1GHz to 40GHz</a:t>
            </a:r>
          </a:p>
          <a:p>
            <a:r>
              <a:rPr lang="en-US" dirty="0" smtClean="0"/>
              <a:t>Suitable for point-to- point communication</a:t>
            </a:r>
          </a:p>
          <a:p>
            <a:pPr lvl="2"/>
            <a:r>
              <a:rPr lang="en-US" dirty="0"/>
              <a:t>highly directional </a:t>
            </a:r>
            <a:r>
              <a:rPr lang="en-US" dirty="0" smtClean="0"/>
              <a:t>beams are possible</a:t>
            </a:r>
          </a:p>
          <a:p>
            <a:pPr lvl="2"/>
            <a:endParaRPr lang="en-US" dirty="0"/>
          </a:p>
          <a:p>
            <a:r>
              <a:rPr lang="en-US" dirty="0" smtClean="0"/>
              <a:t>Radio frequencies: 30MHz to 1GHz</a:t>
            </a:r>
          </a:p>
          <a:p>
            <a:pPr lvl="2"/>
            <a:r>
              <a:rPr lang="en-US" dirty="0" smtClean="0"/>
              <a:t>Suitable for omnidirectional applications</a:t>
            </a:r>
          </a:p>
          <a:p>
            <a:pPr lvl="2"/>
            <a:endParaRPr lang="en-US" dirty="0"/>
          </a:p>
          <a:p>
            <a:r>
              <a:rPr lang="en-US" dirty="0"/>
              <a:t>For unguided media, transmission and reception are achieved by means of </a:t>
            </a:r>
            <a:r>
              <a:rPr lang="en-US" dirty="0" smtClean="0"/>
              <a:t>an antenna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3245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Antennas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Electrical </a:t>
            </a:r>
            <a:r>
              <a:rPr lang="en-US" dirty="0"/>
              <a:t>conductor or system of conductors </a:t>
            </a:r>
            <a:r>
              <a:rPr lang="en-US" dirty="0" smtClean="0"/>
              <a:t>used either </a:t>
            </a:r>
            <a:r>
              <a:rPr lang="en-US" dirty="0"/>
              <a:t>for radiating electromagnetic energy or for collecting electromagnetic </a:t>
            </a:r>
            <a:r>
              <a:rPr lang="en-US" dirty="0" smtClean="0"/>
              <a:t>energy</a:t>
            </a:r>
            <a:endParaRPr lang="en-US" dirty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163185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Twisted pair cable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29200"/>
          </a:xfrm>
        </p:spPr>
        <p:txBody>
          <a:bodyPr>
            <a:normAutofit fontScale="92500" lnSpcReduction="10000"/>
          </a:bodyPr>
          <a:lstStyle/>
          <a:p>
            <a:endParaRPr lang="en-US" dirty="0"/>
          </a:p>
          <a:p>
            <a:r>
              <a:rPr lang="en-US" dirty="0" smtClean="0"/>
              <a:t>Consists of two conductors, which are insulated, twisted together</a:t>
            </a:r>
          </a:p>
          <a:p>
            <a:endParaRPr lang="en-US" dirty="0" smtClean="0"/>
          </a:p>
          <a:p>
            <a:r>
              <a:rPr lang="en-US" dirty="0" smtClean="0"/>
              <a:t>One of the wires is used to carry signals to the receiver, and the other is used as reference ground</a:t>
            </a:r>
          </a:p>
          <a:p>
            <a:endParaRPr lang="en-US" dirty="0" smtClean="0"/>
          </a:p>
          <a:p>
            <a:r>
              <a:rPr lang="en-US" dirty="0" smtClean="0"/>
              <a:t>Receiver uses the difference between the two levels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9651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610600" cy="4525963"/>
          </a:xfrm>
        </p:spPr>
        <p:txBody>
          <a:bodyPr>
            <a:normAutofit/>
          </a:bodyPr>
          <a:lstStyle/>
          <a:p>
            <a:r>
              <a:rPr lang="en-US" dirty="0"/>
              <a:t>Transmission of a signal: </a:t>
            </a:r>
            <a:endParaRPr lang="en-US" dirty="0" smtClean="0"/>
          </a:p>
          <a:p>
            <a:pPr lvl="2"/>
            <a:r>
              <a:rPr lang="en-US" dirty="0" smtClean="0"/>
              <a:t>radio-frequency </a:t>
            </a:r>
            <a:r>
              <a:rPr lang="en-US" dirty="0"/>
              <a:t>electrical energy from the </a:t>
            </a:r>
            <a:r>
              <a:rPr lang="en-US" dirty="0" smtClean="0"/>
              <a:t>transmitter -&gt; electromagnetic </a:t>
            </a:r>
            <a:r>
              <a:rPr lang="en-US" dirty="0"/>
              <a:t>energy by the antenna and radiated into the surrounding environment</a:t>
            </a:r>
          </a:p>
          <a:p>
            <a:endParaRPr lang="en-US" dirty="0" smtClean="0"/>
          </a:p>
          <a:p>
            <a:r>
              <a:rPr lang="en-US" dirty="0" smtClean="0"/>
              <a:t>Reception </a:t>
            </a:r>
            <a:r>
              <a:rPr lang="en-US" dirty="0"/>
              <a:t>of a </a:t>
            </a:r>
            <a:r>
              <a:rPr lang="en-US" dirty="0" smtClean="0"/>
              <a:t>signal: </a:t>
            </a:r>
          </a:p>
          <a:p>
            <a:pPr lvl="2"/>
            <a:r>
              <a:rPr lang="en-US" dirty="0" smtClean="0"/>
              <a:t>electromagnetic energy </a:t>
            </a:r>
            <a:r>
              <a:rPr lang="en-US" dirty="0"/>
              <a:t>impinging on the </a:t>
            </a:r>
            <a:r>
              <a:rPr lang="en-US" dirty="0" smtClean="0"/>
              <a:t>antenna -&gt; radio-frequency electrical </a:t>
            </a:r>
            <a:r>
              <a:rPr lang="en-US" dirty="0"/>
              <a:t>energy and fed into the </a:t>
            </a:r>
            <a:r>
              <a:rPr lang="en-US" dirty="0" smtClean="0"/>
              <a:t>receiver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6329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Antenna types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Dipole antenna</a:t>
            </a:r>
          </a:p>
          <a:p>
            <a:r>
              <a:rPr lang="en-US" dirty="0" smtClean="0"/>
              <a:t>Horn antenna</a:t>
            </a:r>
          </a:p>
          <a:p>
            <a:r>
              <a:rPr lang="en-US" dirty="0" smtClean="0"/>
              <a:t>Dish antenna</a:t>
            </a:r>
          </a:p>
          <a:p>
            <a:r>
              <a:rPr lang="en-US" dirty="0" smtClean="0"/>
              <a:t>Yagi-</a:t>
            </a:r>
            <a:r>
              <a:rPr lang="en-US" dirty="0" err="1" smtClean="0"/>
              <a:t>Uda</a:t>
            </a:r>
            <a:r>
              <a:rPr lang="en-US" dirty="0" smtClean="0"/>
              <a:t> antenna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11385" y="1731504"/>
            <a:ext cx="3731281" cy="18498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4070159"/>
            <a:ext cx="2325789" cy="20323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2800" y="4419600"/>
            <a:ext cx="2324100" cy="144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77791" y="4580225"/>
            <a:ext cx="3219607" cy="17554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03382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An antenna will radiate power in all directions but, typically, does not </a:t>
            </a:r>
            <a:r>
              <a:rPr lang="en-US" dirty="0" smtClean="0"/>
              <a:t>perform equally </a:t>
            </a:r>
            <a:r>
              <a:rPr lang="en-US" dirty="0"/>
              <a:t>well in all </a:t>
            </a:r>
            <a:r>
              <a:rPr lang="en-US" dirty="0" smtClean="0"/>
              <a:t>directions</a:t>
            </a:r>
          </a:p>
          <a:p>
            <a:endParaRPr lang="en-US" dirty="0"/>
          </a:p>
          <a:p>
            <a:r>
              <a:rPr lang="en-US" dirty="0" smtClean="0"/>
              <a:t>Radiation pattern: </a:t>
            </a:r>
            <a:r>
              <a:rPr lang="en-US" dirty="0"/>
              <a:t>graphical representation of the </a:t>
            </a:r>
            <a:r>
              <a:rPr lang="en-US" dirty="0" smtClean="0"/>
              <a:t>radiation properties </a:t>
            </a:r>
            <a:r>
              <a:rPr lang="en-US" dirty="0"/>
              <a:t>of an antenna as a function of space coordinates</a:t>
            </a:r>
          </a:p>
        </p:txBody>
      </p:sp>
    </p:spTree>
    <p:extLst>
      <p:ext uri="{BB962C8B-B14F-4D97-AF65-F5344CB8AC3E}">
        <p14:creationId xmlns:p14="http://schemas.microsoft.com/office/powerpoint/2010/main" val="2465079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Isotropic antenna – </a:t>
            </a:r>
            <a:r>
              <a:rPr lang="en-US" dirty="0" err="1" smtClean="0"/>
              <a:t>omni</a:t>
            </a:r>
            <a:r>
              <a:rPr lang="en-US" dirty="0" smtClean="0"/>
              <a:t> directional antenna</a:t>
            </a:r>
          </a:p>
          <a:p>
            <a:pPr lvl="2"/>
            <a:r>
              <a:rPr lang="en-US" dirty="0" smtClean="0"/>
              <a:t>Ideal antenna</a:t>
            </a:r>
          </a:p>
          <a:p>
            <a:pPr lvl="2"/>
            <a:r>
              <a:rPr lang="en-US" dirty="0" smtClean="0"/>
              <a:t>Radiates equally in all direction around the antenna</a:t>
            </a:r>
          </a:p>
          <a:p>
            <a:pPr lvl="2"/>
            <a:r>
              <a:rPr lang="en-US" dirty="0"/>
              <a:t>R</a:t>
            </a:r>
            <a:r>
              <a:rPr lang="en-US" dirty="0" smtClean="0"/>
              <a:t>adiation </a:t>
            </a:r>
            <a:r>
              <a:rPr lang="en-US" dirty="0"/>
              <a:t>pattern for the isotropic antenna is a sphere with the antenna at the center</a:t>
            </a:r>
            <a:endParaRPr lang="en-US" dirty="0" smtClean="0"/>
          </a:p>
          <a:p>
            <a:pPr lvl="2"/>
            <a:r>
              <a:rPr lang="en-US" dirty="0" smtClean="0"/>
              <a:t>Not realizable practically</a:t>
            </a:r>
          </a:p>
          <a:p>
            <a:pPr lvl="2"/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4495800"/>
            <a:ext cx="2133600" cy="213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9000" y="4267200"/>
            <a:ext cx="4562475" cy="2409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32521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/>
          <a:lstStyle/>
          <a:p>
            <a:r>
              <a:rPr lang="en-US" dirty="0" smtClean="0"/>
              <a:t>Practically realizable antennas are directional antennas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pPr marL="0" indent="0">
              <a:buNone/>
            </a:pPr>
            <a:r>
              <a:rPr lang="en-US" dirty="0" smtClean="0"/>
              <a:t>Dipole		Horn			Dish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2875718"/>
            <a:ext cx="2838853" cy="22296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68205" y="2438400"/>
            <a:ext cx="2999195" cy="29991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14397" y="3571875"/>
            <a:ext cx="3248025" cy="1914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35389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4238" y="2825782"/>
            <a:ext cx="4575525" cy="1682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48270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Parabolic reflective antenna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Used in terrestrial microwave and satellite applications</a:t>
            </a:r>
          </a:p>
          <a:p>
            <a:endParaRPr lang="en-US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3725" y="2362200"/>
            <a:ext cx="5400675" cy="430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71511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Antenna gain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Antenna gain is a measure of directionality of an antenna.</a:t>
            </a:r>
          </a:p>
          <a:p>
            <a:endParaRPr lang="en-US" dirty="0" smtClean="0"/>
          </a:p>
          <a:p>
            <a:r>
              <a:rPr lang="en-US" dirty="0"/>
              <a:t>Antenna gain is defined as the power output, in a particular direction, compared </a:t>
            </a:r>
            <a:r>
              <a:rPr lang="en-US" dirty="0" smtClean="0"/>
              <a:t>to that </a:t>
            </a:r>
            <a:r>
              <a:rPr lang="en-US" dirty="0"/>
              <a:t>produced in any direction by a perfect omnidirectional antenna (</a:t>
            </a:r>
            <a:r>
              <a:rPr lang="en-US" dirty="0" smtClean="0"/>
              <a:t>isotropic antenna</a:t>
            </a:r>
            <a:r>
              <a:rPr lang="en-US" dirty="0"/>
              <a:t>). </a:t>
            </a:r>
          </a:p>
        </p:txBody>
      </p:sp>
    </p:spTree>
    <p:extLst>
      <p:ext uri="{BB962C8B-B14F-4D97-AF65-F5344CB8AC3E}">
        <p14:creationId xmlns:p14="http://schemas.microsoft.com/office/powerpoint/2010/main" val="1945324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For example, if an antenna has a gain of 3 dB, that antenna improves </a:t>
            </a:r>
            <a:r>
              <a:rPr lang="en-US" dirty="0" smtClean="0"/>
              <a:t>upon the </a:t>
            </a:r>
            <a:r>
              <a:rPr lang="en-US" dirty="0"/>
              <a:t>isotropic antenna in that direction by 3 dB, or a factor of 2</a:t>
            </a:r>
            <a:r>
              <a:rPr lang="en-US" dirty="0" smtClean="0"/>
              <a:t>.</a:t>
            </a:r>
          </a:p>
          <a:p>
            <a:endParaRPr lang="en-US" dirty="0" smtClean="0"/>
          </a:p>
          <a:p>
            <a:r>
              <a:rPr lang="en-US" dirty="0" smtClean="0"/>
              <a:t>The </a:t>
            </a:r>
            <a:r>
              <a:rPr lang="en-US" dirty="0"/>
              <a:t>increased </a:t>
            </a:r>
            <a:r>
              <a:rPr lang="en-US" dirty="0" smtClean="0"/>
              <a:t>power radiated </a:t>
            </a:r>
            <a:r>
              <a:rPr lang="en-US" dirty="0"/>
              <a:t>in a given direction is at the expense of other directions</a:t>
            </a:r>
            <a:r>
              <a:rPr lang="en-US" dirty="0" smtClean="0"/>
              <a:t>.</a:t>
            </a:r>
          </a:p>
          <a:p>
            <a:pPr lvl="2"/>
            <a:r>
              <a:rPr lang="en-US" dirty="0" smtClean="0"/>
              <a:t>Increased power </a:t>
            </a:r>
            <a:r>
              <a:rPr lang="en-US" dirty="0"/>
              <a:t>is radiated in one direction by reducing the power radiated in </a:t>
            </a:r>
            <a:r>
              <a:rPr lang="en-US" dirty="0" smtClean="0"/>
              <a:t>other directions</a:t>
            </a:r>
            <a:r>
              <a:rPr lang="en-US" dirty="0"/>
              <a:t>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307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</a:t>
            </a:r>
            <a:r>
              <a:rPr lang="en-US" dirty="0" smtClean="0"/>
              <a:t>ntenna </a:t>
            </a:r>
            <a:r>
              <a:rPr lang="en-US" dirty="0"/>
              <a:t>gain does not refer to obtaining </a:t>
            </a:r>
            <a:r>
              <a:rPr lang="en-US" dirty="0" smtClean="0"/>
              <a:t>more output </a:t>
            </a:r>
            <a:r>
              <a:rPr lang="en-US" dirty="0"/>
              <a:t>power than input power but rather to </a:t>
            </a:r>
            <a:r>
              <a:rPr lang="en-US" dirty="0" smtClean="0"/>
              <a:t>directionality.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4914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Interference or noise equally affects both the wires</a:t>
            </a:r>
          </a:p>
          <a:p>
            <a:endParaRPr lang="en-US" dirty="0" smtClean="0"/>
          </a:p>
          <a:p>
            <a:r>
              <a:rPr lang="en-US" dirty="0" smtClean="0"/>
              <a:t>The receiver at the end takes the difference between these unwanted signals</a:t>
            </a:r>
          </a:p>
          <a:p>
            <a:endParaRPr lang="en-US" dirty="0" smtClean="0"/>
          </a:p>
          <a:p>
            <a:r>
              <a:rPr lang="en-US" dirty="0" smtClean="0"/>
              <a:t>This makes the system immune to noise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424656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pPr lvl="2"/>
            <a:r>
              <a:rPr lang="en-US" dirty="0"/>
              <a:t>G = </a:t>
            </a:r>
            <a:r>
              <a:rPr lang="en-US" dirty="0" smtClean="0"/>
              <a:t>antenna gain</a:t>
            </a:r>
          </a:p>
          <a:p>
            <a:pPr lvl="2"/>
            <a:r>
              <a:rPr lang="en-US" dirty="0"/>
              <a:t>Ae = effective area</a:t>
            </a:r>
          </a:p>
          <a:p>
            <a:pPr lvl="2"/>
            <a:r>
              <a:rPr lang="en-US" dirty="0" smtClean="0"/>
              <a:t>c </a:t>
            </a:r>
            <a:r>
              <a:rPr lang="en-US" dirty="0"/>
              <a:t>= speed of light </a:t>
            </a:r>
            <a:r>
              <a:rPr lang="en-US" dirty="0" smtClean="0"/>
              <a:t> (3 </a:t>
            </a:r>
            <a:r>
              <a:rPr lang="en-US" dirty="0"/>
              <a:t>* 10</a:t>
            </a:r>
            <a:r>
              <a:rPr lang="en-US" baseline="30000" dirty="0"/>
              <a:t>8</a:t>
            </a:r>
            <a:r>
              <a:rPr lang="en-US" dirty="0"/>
              <a:t> </a:t>
            </a:r>
            <a:r>
              <a:rPr lang="en-US" dirty="0" smtClean="0"/>
              <a:t>m/s)</a:t>
            </a:r>
            <a:endParaRPr lang="en-US" dirty="0"/>
          </a:p>
          <a:p>
            <a:pPr lvl="2"/>
            <a:r>
              <a:rPr lang="en-US" dirty="0"/>
              <a:t>f = carrier </a:t>
            </a:r>
            <a:r>
              <a:rPr lang="en-US" dirty="0" smtClean="0"/>
              <a:t>frequency</a:t>
            </a:r>
          </a:p>
          <a:p>
            <a:pPr lvl="2"/>
            <a:r>
              <a:rPr lang="en-US" dirty="0"/>
              <a:t>λ</a:t>
            </a:r>
            <a:r>
              <a:rPr lang="en-US" dirty="0" smtClean="0"/>
              <a:t> </a:t>
            </a:r>
            <a:r>
              <a:rPr lang="en-US" dirty="0"/>
              <a:t>= carrier wavelength</a:t>
            </a: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600" y="1631373"/>
            <a:ext cx="4998657" cy="16452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84765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For a parabolic antenna 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		Ae = 0.56A</a:t>
            </a:r>
          </a:p>
          <a:p>
            <a:pPr marL="0" indent="0">
              <a:buNone/>
            </a:pPr>
            <a:r>
              <a:rPr lang="en-US" dirty="0" smtClean="0"/>
              <a:t>		where A is the face area = </a:t>
            </a:r>
            <a:r>
              <a:rPr lang="el-GR" dirty="0" smtClean="0"/>
              <a:t>π</a:t>
            </a:r>
            <a:r>
              <a:rPr lang="en-US" dirty="0" smtClean="0"/>
              <a:t>r</a:t>
            </a:r>
            <a:r>
              <a:rPr lang="en-US" baseline="30000" dirty="0" smtClean="0"/>
              <a:t>2</a:t>
            </a:r>
            <a:endParaRPr lang="en-US" baseline="30000" dirty="0"/>
          </a:p>
        </p:txBody>
      </p:sp>
    </p:spTree>
    <p:extLst>
      <p:ext uri="{BB962C8B-B14F-4D97-AF65-F5344CB8AC3E}">
        <p14:creationId xmlns:p14="http://schemas.microsoft.com/office/powerpoint/2010/main" val="444634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Terrestrial Microwave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Point to point microwave links with parabolic dish antennas</a:t>
            </a:r>
          </a:p>
          <a:p>
            <a:r>
              <a:rPr lang="en-US" dirty="0" smtClean="0"/>
              <a:t>Line of sight transmission</a:t>
            </a:r>
          </a:p>
          <a:p>
            <a:r>
              <a:rPr lang="en-US" dirty="0"/>
              <a:t>To achieve long-distance transmission, a series of </a:t>
            </a:r>
            <a:r>
              <a:rPr lang="en-US" dirty="0" smtClean="0"/>
              <a:t>microwave relay </a:t>
            </a:r>
            <a:r>
              <a:rPr lang="en-US" dirty="0"/>
              <a:t>towers is used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7300" y="4419600"/>
            <a:ext cx="6743700" cy="2219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91192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Transmission characteristics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Loss or attenuation –&gt; path loss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pPr marL="0" indent="0">
              <a:buNone/>
            </a:pPr>
            <a:r>
              <a:rPr lang="en-US" dirty="0" smtClean="0"/>
              <a:t>		</a:t>
            </a:r>
          </a:p>
          <a:p>
            <a:pPr marL="0" indent="0">
              <a:buNone/>
            </a:pPr>
            <a:r>
              <a:rPr lang="en-US" dirty="0" smtClean="0"/>
              <a:t>d-distance between transmitter and receiver antenna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8932" y="2362200"/>
            <a:ext cx="2530718" cy="12295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86255" y="3657600"/>
            <a:ext cx="4098593" cy="11645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16409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higher microwave frequencies are less </a:t>
            </a:r>
            <a:r>
              <a:rPr lang="en-US" dirty="0" smtClean="0"/>
              <a:t>useful for long distance communication</a:t>
            </a:r>
          </a:p>
          <a:p>
            <a:pPr lvl="2"/>
            <a:r>
              <a:rPr lang="en-US" dirty="0" smtClean="0"/>
              <a:t>increased attenuation </a:t>
            </a:r>
          </a:p>
          <a:p>
            <a:pPr lvl="2"/>
            <a:r>
              <a:rPr lang="en-US" dirty="0" smtClean="0"/>
              <a:t>quite adequate for shorter distances</a:t>
            </a:r>
          </a:p>
          <a:p>
            <a:pPr lvl="2"/>
            <a:r>
              <a:rPr lang="en-US" dirty="0" smtClean="0"/>
              <a:t>antennas </a:t>
            </a:r>
            <a:r>
              <a:rPr lang="en-US" dirty="0"/>
              <a:t>are </a:t>
            </a:r>
            <a:r>
              <a:rPr lang="en-US" dirty="0" smtClean="0"/>
              <a:t>smaller in size and cheaper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3451095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Applications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Long haul telecommunication service</a:t>
            </a:r>
          </a:p>
          <a:p>
            <a:r>
              <a:rPr lang="en-US" dirty="0" smtClean="0"/>
              <a:t>Voice and TV transmission</a:t>
            </a:r>
          </a:p>
          <a:p>
            <a:r>
              <a:rPr lang="en-US" dirty="0" smtClean="0"/>
              <a:t>Cellular communication</a:t>
            </a:r>
          </a:p>
          <a:p>
            <a:r>
              <a:rPr lang="en-US" dirty="0" smtClean="0"/>
              <a:t>Short point-to-point links</a:t>
            </a:r>
          </a:p>
          <a:p>
            <a:pPr lvl="2"/>
            <a:r>
              <a:rPr lang="en-US" dirty="0" smtClean="0"/>
              <a:t>Transmitting CCTV data</a:t>
            </a:r>
          </a:p>
          <a:p>
            <a:pPr lvl="2"/>
            <a:r>
              <a:rPr lang="en-US" dirty="0" smtClean="0"/>
              <a:t>Data link between LANs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9853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Satellite Microwave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</a:t>
            </a:r>
            <a:r>
              <a:rPr lang="en-US" dirty="0" smtClean="0"/>
              <a:t>ommunication satellite – microwave relay station</a:t>
            </a:r>
          </a:p>
          <a:p>
            <a:endParaRPr lang="en-US" dirty="0" smtClean="0"/>
          </a:p>
          <a:p>
            <a:r>
              <a:rPr lang="en-US" dirty="0"/>
              <a:t>S</a:t>
            </a:r>
            <a:r>
              <a:rPr lang="en-US" dirty="0" smtClean="0"/>
              <a:t>atellite receives transmissions </a:t>
            </a:r>
            <a:r>
              <a:rPr lang="en-US" dirty="0"/>
              <a:t>on one frequency band (uplink), amplifies or repeats the </a:t>
            </a:r>
            <a:r>
              <a:rPr lang="en-US" dirty="0" smtClean="0"/>
              <a:t>signal, and </a:t>
            </a:r>
            <a:r>
              <a:rPr lang="en-US" dirty="0"/>
              <a:t>transmits it on another frequency (downlink</a:t>
            </a:r>
            <a:r>
              <a:rPr lang="en-US" dirty="0" smtClean="0"/>
              <a:t>)</a:t>
            </a:r>
          </a:p>
          <a:p>
            <a:pPr lvl="2"/>
            <a:r>
              <a:rPr lang="en-US" dirty="0" smtClean="0"/>
              <a:t>Transponders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6735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2575" y="2057400"/>
            <a:ext cx="6038850" cy="393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35525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5838" y="1733550"/>
            <a:ext cx="7172325" cy="4591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81368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Transmission characteristics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686800" cy="4525963"/>
          </a:xfrm>
        </p:spPr>
        <p:txBody>
          <a:bodyPr/>
          <a:lstStyle/>
          <a:p>
            <a:r>
              <a:rPr lang="en-US" dirty="0" smtClean="0"/>
              <a:t>Uplink: 5.925 </a:t>
            </a:r>
            <a:r>
              <a:rPr lang="en-US" dirty="0"/>
              <a:t>to </a:t>
            </a:r>
            <a:r>
              <a:rPr lang="en-US" dirty="0" smtClean="0"/>
              <a:t>6.425GHz, Downlink: </a:t>
            </a:r>
            <a:r>
              <a:rPr lang="en-US" dirty="0"/>
              <a:t>3.7 to 4.2 </a:t>
            </a:r>
            <a:r>
              <a:rPr lang="en-US" dirty="0" smtClean="0"/>
              <a:t>GHz</a:t>
            </a:r>
          </a:p>
          <a:p>
            <a:pPr lvl="2"/>
            <a:r>
              <a:rPr lang="en-US" dirty="0"/>
              <a:t>This combination is referred to as the 4/6-GHz </a:t>
            </a:r>
            <a:r>
              <a:rPr lang="en-US" dirty="0" smtClean="0"/>
              <a:t>band</a:t>
            </a:r>
          </a:p>
          <a:p>
            <a:r>
              <a:rPr lang="en-US" dirty="0"/>
              <a:t>uplink: 14 to </a:t>
            </a:r>
            <a:r>
              <a:rPr lang="en-US" dirty="0" smtClean="0"/>
              <a:t>14.5GHz, downlink: 11.7 </a:t>
            </a:r>
            <a:r>
              <a:rPr lang="en-US" dirty="0"/>
              <a:t>to </a:t>
            </a:r>
            <a:r>
              <a:rPr lang="en-US" dirty="0" smtClean="0"/>
              <a:t>12.2GHz</a:t>
            </a:r>
          </a:p>
          <a:p>
            <a:pPr lvl="2"/>
            <a:r>
              <a:rPr lang="en-US" dirty="0" smtClean="0"/>
              <a:t>12/14-GHz band</a:t>
            </a:r>
          </a:p>
          <a:p>
            <a:pPr lvl="2"/>
            <a:r>
              <a:rPr lang="en-US" dirty="0" smtClean="0"/>
              <a:t>Higher attenuation when compared with lower bands</a:t>
            </a:r>
          </a:p>
          <a:p>
            <a:pPr lvl="2"/>
            <a:r>
              <a:rPr lang="en-US" dirty="0"/>
              <a:t>smaller and cheaper earth-station receivers</a:t>
            </a:r>
            <a:endParaRPr lang="en-US" dirty="0" smtClean="0"/>
          </a:p>
          <a:p>
            <a:r>
              <a:rPr lang="en-US" dirty="0" smtClean="0"/>
              <a:t>Avoid interference between uplink and downlink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682265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If two wires are parallel, the effect of these unwanted signals is not the same in both wires because they are at different locations relative to the noise or crosstalk sources</a:t>
            </a:r>
          </a:p>
          <a:p>
            <a:endParaRPr lang="en-US" dirty="0" smtClean="0"/>
          </a:p>
          <a:p>
            <a:r>
              <a:rPr lang="en-US" dirty="0" smtClean="0"/>
              <a:t>More the number of twists, higher the immunity to noise and cross talks i.e. better clarity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5243343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Applications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Television </a:t>
            </a:r>
            <a:r>
              <a:rPr lang="en-US" dirty="0"/>
              <a:t>distribution</a:t>
            </a:r>
          </a:p>
          <a:p>
            <a:r>
              <a:rPr lang="en-US" dirty="0" smtClean="0"/>
              <a:t>Long-distance </a:t>
            </a:r>
            <a:r>
              <a:rPr lang="en-US" dirty="0"/>
              <a:t>telephone transmission</a:t>
            </a:r>
          </a:p>
          <a:p>
            <a:r>
              <a:rPr lang="en-US" dirty="0" smtClean="0"/>
              <a:t>Private </a:t>
            </a:r>
            <a:r>
              <a:rPr lang="en-US" dirty="0"/>
              <a:t>business networks</a:t>
            </a:r>
          </a:p>
          <a:p>
            <a:r>
              <a:rPr lang="en-US" dirty="0" smtClean="0"/>
              <a:t>Global </a:t>
            </a:r>
            <a:r>
              <a:rPr lang="en-US" dirty="0"/>
              <a:t>positioning</a:t>
            </a:r>
          </a:p>
        </p:txBody>
      </p:sp>
    </p:spTree>
    <p:extLst>
      <p:ext uri="{BB962C8B-B14F-4D97-AF65-F5344CB8AC3E}">
        <p14:creationId xmlns:p14="http://schemas.microsoft.com/office/powerpoint/2010/main" val="4080818551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Satellite communication properties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Because of </a:t>
            </a:r>
            <a:r>
              <a:rPr lang="en-US" dirty="0"/>
              <a:t>the long distances involved, there is </a:t>
            </a:r>
            <a:r>
              <a:rPr lang="en-US" dirty="0" smtClean="0"/>
              <a:t>a considerable </a:t>
            </a:r>
            <a:r>
              <a:rPr lang="en-US" dirty="0"/>
              <a:t>propagation </a:t>
            </a:r>
            <a:r>
              <a:rPr lang="en-US" dirty="0" smtClean="0"/>
              <a:t>delay</a:t>
            </a:r>
          </a:p>
          <a:p>
            <a:r>
              <a:rPr lang="en-US" dirty="0" smtClean="0"/>
              <a:t>Introduces the complexity of error control</a:t>
            </a:r>
          </a:p>
          <a:p>
            <a:endParaRPr lang="en-US" dirty="0"/>
          </a:p>
          <a:p>
            <a:r>
              <a:rPr lang="en-US" dirty="0" smtClean="0"/>
              <a:t>Broadcast transmission is possible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0755299"/>
      </p:ext>
    </p:extLst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Broadcast radio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B</a:t>
            </a:r>
            <a:r>
              <a:rPr lang="en-US" dirty="0" smtClean="0"/>
              <a:t>roadcast </a:t>
            </a:r>
            <a:r>
              <a:rPr lang="en-US" dirty="0"/>
              <a:t>radio </a:t>
            </a:r>
            <a:r>
              <a:rPr lang="en-US" dirty="0" smtClean="0"/>
              <a:t>- Omnidirectional</a:t>
            </a:r>
            <a:endParaRPr lang="en-US" dirty="0"/>
          </a:p>
          <a:p>
            <a:pPr lvl="2"/>
            <a:r>
              <a:rPr lang="en-US" dirty="0"/>
              <a:t>M</a:t>
            </a:r>
            <a:r>
              <a:rPr lang="en-US" dirty="0" smtClean="0"/>
              <a:t>icrowave - directional</a:t>
            </a:r>
            <a:endParaRPr lang="en-US" dirty="0"/>
          </a:p>
          <a:p>
            <a:r>
              <a:rPr lang="en-US" dirty="0"/>
              <a:t>B</a:t>
            </a:r>
            <a:r>
              <a:rPr lang="en-US" dirty="0" smtClean="0"/>
              <a:t>roadcast </a:t>
            </a:r>
            <a:r>
              <a:rPr lang="en-US" dirty="0"/>
              <a:t>radio does not require dish-shaped </a:t>
            </a:r>
            <a:r>
              <a:rPr lang="en-US" dirty="0" smtClean="0"/>
              <a:t>antennas</a:t>
            </a:r>
          </a:p>
          <a:p>
            <a:r>
              <a:rPr lang="en-US" dirty="0"/>
              <a:t>A</a:t>
            </a:r>
            <a:r>
              <a:rPr lang="en-US" dirty="0" smtClean="0"/>
              <a:t>ntennas </a:t>
            </a:r>
            <a:r>
              <a:rPr lang="en-US" dirty="0"/>
              <a:t>need </a:t>
            </a:r>
            <a:r>
              <a:rPr lang="en-US" dirty="0" smtClean="0"/>
              <a:t>not be </a:t>
            </a:r>
            <a:r>
              <a:rPr lang="en-US" dirty="0"/>
              <a:t>rigidly mounted to a precise alignment</a:t>
            </a:r>
          </a:p>
        </p:txBody>
      </p:sp>
    </p:spTree>
    <p:extLst>
      <p:ext uri="{BB962C8B-B14F-4D97-AF65-F5344CB8AC3E}">
        <p14:creationId xmlns:p14="http://schemas.microsoft.com/office/powerpoint/2010/main" val="374989728"/>
      </p:ext>
    </p:extLst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Radio: </a:t>
            </a:r>
            <a:r>
              <a:rPr lang="en-US" dirty="0"/>
              <a:t>general term used to encompass frequencies in the </a:t>
            </a:r>
            <a:r>
              <a:rPr lang="en-US" dirty="0" smtClean="0"/>
              <a:t>range of </a:t>
            </a:r>
            <a:r>
              <a:rPr lang="en-US" dirty="0"/>
              <a:t>3 kHz to 300 </a:t>
            </a:r>
            <a:r>
              <a:rPr lang="en-US" dirty="0" smtClean="0"/>
              <a:t>GHz</a:t>
            </a:r>
          </a:p>
          <a:p>
            <a:endParaRPr lang="en-US" dirty="0"/>
          </a:p>
          <a:p>
            <a:r>
              <a:rPr lang="en-US" dirty="0" smtClean="0"/>
              <a:t>Broadcast radio: </a:t>
            </a:r>
            <a:r>
              <a:rPr lang="en-US" dirty="0"/>
              <a:t>30 MHz to 1 </a:t>
            </a:r>
            <a:r>
              <a:rPr lang="en-US" dirty="0" smtClean="0"/>
              <a:t>GHz</a:t>
            </a:r>
          </a:p>
          <a:p>
            <a:pPr lvl="2"/>
            <a:r>
              <a:rPr lang="en-US" dirty="0" smtClean="0"/>
              <a:t>This range covers </a:t>
            </a:r>
            <a:r>
              <a:rPr lang="en-US" dirty="0"/>
              <a:t>FM radio </a:t>
            </a:r>
            <a:r>
              <a:rPr lang="en-US" dirty="0" smtClean="0"/>
              <a:t>and UHF </a:t>
            </a:r>
            <a:r>
              <a:rPr lang="en-US" dirty="0"/>
              <a:t>and VHF television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442493204"/>
      </p:ext>
    </p:extLst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Transmission impairments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L</a:t>
            </a:r>
            <a:r>
              <a:rPr lang="en-US" dirty="0" smtClean="0"/>
              <a:t>onger wavelength - radio </a:t>
            </a:r>
            <a:r>
              <a:rPr lang="en-US" dirty="0"/>
              <a:t>waves </a:t>
            </a:r>
            <a:r>
              <a:rPr lang="en-US" dirty="0" smtClean="0"/>
              <a:t>suffer relatively </a:t>
            </a:r>
            <a:r>
              <a:rPr lang="en-US" dirty="0"/>
              <a:t>less </a:t>
            </a:r>
            <a:r>
              <a:rPr lang="en-US" dirty="0" smtClean="0"/>
              <a:t>attenuation</a:t>
            </a:r>
          </a:p>
          <a:p>
            <a:endParaRPr lang="en-US" dirty="0"/>
          </a:p>
          <a:p>
            <a:r>
              <a:rPr lang="en-US" dirty="0" smtClean="0"/>
              <a:t>Affected by multipath interference</a:t>
            </a:r>
          </a:p>
          <a:p>
            <a:pPr lvl="2"/>
            <a:r>
              <a:rPr lang="en-US" dirty="0" smtClean="0"/>
              <a:t>Reflection </a:t>
            </a:r>
            <a:r>
              <a:rPr lang="en-US" dirty="0"/>
              <a:t>from land, water, and natural or human-made objects </a:t>
            </a:r>
            <a:endParaRPr lang="en-US" dirty="0" smtClean="0"/>
          </a:p>
          <a:p>
            <a:pPr lvl="2"/>
            <a:r>
              <a:rPr lang="en-US" dirty="0" smtClean="0"/>
              <a:t>Creates multiple </a:t>
            </a:r>
            <a:r>
              <a:rPr lang="en-US" dirty="0"/>
              <a:t>paths between antennas</a:t>
            </a:r>
          </a:p>
        </p:txBody>
      </p:sp>
    </p:spTree>
    <p:extLst>
      <p:ext uri="{BB962C8B-B14F-4D97-AF65-F5344CB8AC3E}">
        <p14:creationId xmlns:p14="http://schemas.microsoft.com/office/powerpoint/2010/main" val="1517343503"/>
      </p:ext>
    </p:extLst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Wireless Propagation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signal radiated from antenna - 3 signal paths</a:t>
            </a:r>
          </a:p>
          <a:p>
            <a:pPr lvl="2"/>
            <a:r>
              <a:rPr lang="en-US" dirty="0" smtClean="0"/>
              <a:t>Ground wave</a:t>
            </a:r>
          </a:p>
          <a:p>
            <a:pPr lvl="2"/>
            <a:r>
              <a:rPr lang="en-US" dirty="0" smtClean="0"/>
              <a:t>Sky wave</a:t>
            </a:r>
          </a:p>
          <a:p>
            <a:pPr lvl="2"/>
            <a:r>
              <a:rPr lang="en-US" dirty="0" smtClean="0"/>
              <a:t>Line of Sight (LOS)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498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Ground wave propagation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525963"/>
          </a:xfrm>
        </p:spPr>
        <p:txBody>
          <a:bodyPr/>
          <a:lstStyle/>
          <a:p>
            <a:r>
              <a:rPr lang="en-US" dirty="0" smtClean="0"/>
              <a:t>More </a:t>
            </a:r>
            <a:r>
              <a:rPr lang="en-US" dirty="0"/>
              <a:t>or less follows the contour of the earth</a:t>
            </a:r>
          </a:p>
          <a:p>
            <a:r>
              <a:rPr lang="en-US" dirty="0"/>
              <a:t>C</a:t>
            </a:r>
            <a:r>
              <a:rPr lang="en-US" dirty="0" smtClean="0"/>
              <a:t>an </a:t>
            </a:r>
            <a:r>
              <a:rPr lang="en-US" dirty="0"/>
              <a:t>propagate considerable distances, well over the visual </a:t>
            </a:r>
            <a:r>
              <a:rPr lang="en-US" dirty="0" smtClean="0"/>
              <a:t>horizon</a:t>
            </a:r>
          </a:p>
          <a:p>
            <a:r>
              <a:rPr lang="en-US" dirty="0" smtClean="0"/>
              <a:t>Up to </a:t>
            </a:r>
            <a:r>
              <a:rPr lang="en-US" dirty="0"/>
              <a:t>about </a:t>
            </a:r>
            <a:r>
              <a:rPr lang="en-US" dirty="0" smtClean="0"/>
              <a:t>2MHz</a:t>
            </a:r>
          </a:p>
          <a:p>
            <a:r>
              <a:rPr lang="en-US" dirty="0" err="1" smtClean="0"/>
              <a:t>Eg</a:t>
            </a:r>
            <a:r>
              <a:rPr lang="en-US" dirty="0" smtClean="0"/>
              <a:t>. </a:t>
            </a:r>
            <a:r>
              <a:rPr lang="en-US" dirty="0"/>
              <a:t>of ground wave communication </a:t>
            </a:r>
            <a:r>
              <a:rPr lang="en-US" dirty="0" smtClean="0"/>
              <a:t>- AM </a:t>
            </a:r>
            <a:r>
              <a:rPr lang="en-US" dirty="0"/>
              <a:t>radio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9700" y="3962400"/>
            <a:ext cx="6667500" cy="2914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45753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Reasons for bending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Reason 1</a:t>
            </a:r>
          </a:p>
          <a:p>
            <a:pPr lvl="2"/>
            <a:endParaRPr lang="en-US" dirty="0" smtClean="0"/>
          </a:p>
          <a:p>
            <a:pPr lvl="1"/>
            <a:r>
              <a:rPr lang="en-US" dirty="0" smtClean="0"/>
              <a:t>EM wave </a:t>
            </a:r>
            <a:r>
              <a:rPr lang="en-US" dirty="0"/>
              <a:t>induces a current in the earth’s </a:t>
            </a:r>
            <a:r>
              <a:rPr lang="en-US" dirty="0" smtClean="0"/>
              <a:t>surface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slows the wave front </a:t>
            </a:r>
            <a:r>
              <a:rPr lang="en-US" dirty="0"/>
              <a:t>near the </a:t>
            </a:r>
            <a:r>
              <a:rPr lang="en-US" dirty="0" smtClean="0"/>
              <a:t>earth 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wave front </a:t>
            </a:r>
            <a:r>
              <a:rPr lang="en-US" dirty="0"/>
              <a:t>to tilt </a:t>
            </a:r>
            <a:r>
              <a:rPr lang="en-US" dirty="0" smtClean="0"/>
              <a:t>downward and </a:t>
            </a:r>
            <a:r>
              <a:rPr lang="en-US" dirty="0"/>
              <a:t>hence follow the earth’s curvature. 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347894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lvl="2" indent="-342900"/>
            <a:r>
              <a:rPr lang="en-US" sz="3200" dirty="0" smtClean="0"/>
              <a:t>Reason 2 – diffraction </a:t>
            </a:r>
          </a:p>
          <a:p>
            <a:pPr marL="800100" lvl="3" indent="-342900"/>
            <a:endParaRPr lang="en-US" sz="2800" dirty="0" smtClean="0"/>
          </a:p>
          <a:p>
            <a:pPr marL="800100" lvl="3" indent="-342900"/>
            <a:r>
              <a:rPr lang="en-US" sz="2800" dirty="0" smtClean="0"/>
              <a:t>Behavior </a:t>
            </a:r>
            <a:r>
              <a:rPr lang="en-US" sz="2800" dirty="0"/>
              <a:t>of </a:t>
            </a:r>
            <a:r>
              <a:rPr lang="en-US" sz="2800" dirty="0" smtClean="0"/>
              <a:t>EM </a:t>
            </a:r>
            <a:r>
              <a:rPr lang="en-US" sz="2800" dirty="0"/>
              <a:t>waves in the presence of </a:t>
            </a:r>
            <a:r>
              <a:rPr lang="en-US" sz="2800" dirty="0" smtClean="0"/>
              <a:t>obstacles </a:t>
            </a:r>
          </a:p>
          <a:p>
            <a:pPr marL="800100" lvl="3" indent="-342900"/>
            <a:endParaRPr lang="en-US" sz="2800" dirty="0" smtClean="0"/>
          </a:p>
          <a:p>
            <a:pPr marL="800100" lvl="3" indent="-342900"/>
            <a:r>
              <a:rPr lang="en-US" sz="2800" dirty="0" smtClean="0"/>
              <a:t>slight </a:t>
            </a:r>
            <a:r>
              <a:rPr lang="en-US" sz="2800" dirty="0"/>
              <a:t>bending of </a:t>
            </a:r>
            <a:r>
              <a:rPr lang="en-US" sz="2800" dirty="0" smtClean="0"/>
              <a:t>waves </a:t>
            </a:r>
            <a:r>
              <a:rPr lang="en-US" sz="2800" dirty="0"/>
              <a:t>as it passes around the edge of an </a:t>
            </a:r>
            <a:r>
              <a:rPr lang="en-US" sz="2800" dirty="0" smtClean="0"/>
              <a:t>object</a:t>
            </a:r>
            <a:endParaRPr lang="en-US" sz="28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9971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Reason 3</a:t>
            </a:r>
          </a:p>
          <a:p>
            <a:endParaRPr lang="en-US" dirty="0" smtClean="0"/>
          </a:p>
          <a:p>
            <a:pPr lvl="1"/>
            <a:r>
              <a:rPr lang="en-US" dirty="0" smtClean="0"/>
              <a:t>EM </a:t>
            </a:r>
            <a:r>
              <a:rPr lang="en-US" dirty="0"/>
              <a:t>waves in this frequency range are scattered by the atmosphere </a:t>
            </a:r>
            <a:endParaRPr lang="en-US" dirty="0" smtClean="0"/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do </a:t>
            </a:r>
            <a:r>
              <a:rPr lang="en-US" dirty="0"/>
              <a:t>not penetrate the upper </a:t>
            </a:r>
            <a:r>
              <a:rPr lang="en-US" dirty="0" smtClean="0"/>
              <a:t>atmosphere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3899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Unshielded vs. Shielded Twisted Pair Cable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Unshielded Twisted Pair (UTP)</a:t>
            </a:r>
          </a:p>
          <a:p>
            <a:r>
              <a:rPr lang="en-US" dirty="0" smtClean="0"/>
              <a:t>Shielded Twisted Pair (STP)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5936" y="3337560"/>
            <a:ext cx="5018723" cy="18440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36291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Sky wave Propagation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2MHz to 30MHz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4771" y="2550181"/>
            <a:ext cx="5959029" cy="29362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42708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</a:t>
            </a:r>
            <a:r>
              <a:rPr lang="en-US" dirty="0" smtClean="0"/>
              <a:t>onosphere </a:t>
            </a:r>
            <a:endParaRPr lang="en-US" dirty="0"/>
          </a:p>
          <a:p>
            <a:pPr lvl="2"/>
            <a:r>
              <a:rPr lang="en-US" dirty="0" smtClean="0"/>
              <a:t>region </a:t>
            </a:r>
            <a:r>
              <a:rPr lang="en-US" dirty="0"/>
              <a:t>of the upper atmosphere, from about 80 km to 1000 km in </a:t>
            </a:r>
            <a:r>
              <a:rPr lang="en-US" dirty="0" smtClean="0"/>
              <a:t>altitude</a:t>
            </a:r>
          </a:p>
          <a:p>
            <a:pPr lvl="2"/>
            <a:r>
              <a:rPr lang="en-US" dirty="0" smtClean="0"/>
              <a:t>Neutral </a:t>
            </a:r>
            <a:r>
              <a:rPr lang="en-US" dirty="0"/>
              <a:t>air is ionized by solar photons and cosmic </a:t>
            </a:r>
            <a:r>
              <a:rPr lang="en-US" dirty="0" smtClean="0"/>
              <a:t>rays</a:t>
            </a:r>
          </a:p>
          <a:p>
            <a:pPr lvl="2"/>
            <a:endParaRPr lang="en-US" dirty="0"/>
          </a:p>
          <a:p>
            <a:r>
              <a:rPr lang="en-US" dirty="0"/>
              <a:t>Refracted by ionosphere</a:t>
            </a:r>
          </a:p>
          <a:p>
            <a:endParaRPr lang="en-US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9048" y="3733800"/>
            <a:ext cx="4439752" cy="2700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3636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Line of Sight Propagation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Above 30 </a:t>
            </a:r>
            <a:r>
              <a:rPr lang="en-US" dirty="0" smtClean="0"/>
              <a:t>MHz</a:t>
            </a:r>
          </a:p>
          <a:p>
            <a:endParaRPr lang="en-US" dirty="0" smtClean="0"/>
          </a:p>
          <a:p>
            <a:r>
              <a:rPr lang="en-US" dirty="0" smtClean="0"/>
              <a:t>For </a:t>
            </a:r>
            <a:r>
              <a:rPr lang="en-US" dirty="0"/>
              <a:t>satellite communication, </a:t>
            </a:r>
            <a:r>
              <a:rPr lang="en-US" dirty="0" smtClean="0"/>
              <a:t>a signal </a:t>
            </a:r>
            <a:r>
              <a:rPr lang="en-US" dirty="0"/>
              <a:t>above 30 MHz is not reflected by the ionosphere and therefore a signal can </a:t>
            </a:r>
            <a:r>
              <a:rPr lang="en-US" dirty="0" smtClean="0"/>
              <a:t>be transmitted </a:t>
            </a:r>
            <a:r>
              <a:rPr lang="en-US" dirty="0"/>
              <a:t>between an earth station and a satellite overhead</a:t>
            </a:r>
          </a:p>
        </p:txBody>
      </p:sp>
    </p:spTree>
    <p:extLst>
      <p:ext uri="{BB962C8B-B14F-4D97-AF65-F5344CB8AC3E}">
        <p14:creationId xmlns:p14="http://schemas.microsoft.com/office/powerpoint/2010/main" val="1182176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G</a:t>
            </a:r>
            <a:r>
              <a:rPr lang="en-US" dirty="0" smtClean="0"/>
              <a:t>round-based communication</a:t>
            </a:r>
            <a:r>
              <a:rPr lang="en-US" dirty="0"/>
              <a:t> </a:t>
            </a:r>
            <a:r>
              <a:rPr lang="en-US" dirty="0" smtClean="0"/>
              <a:t>- transmitting </a:t>
            </a:r>
            <a:r>
              <a:rPr lang="en-US" dirty="0"/>
              <a:t>and receiving </a:t>
            </a:r>
            <a:r>
              <a:rPr lang="en-US" dirty="0" smtClean="0"/>
              <a:t>antennas must </a:t>
            </a:r>
            <a:r>
              <a:rPr lang="en-US" dirty="0"/>
              <a:t>be within an </a:t>
            </a:r>
            <a:r>
              <a:rPr lang="en-US" i="1" dirty="0"/>
              <a:t>effective </a:t>
            </a:r>
            <a:r>
              <a:rPr lang="en-US" dirty="0"/>
              <a:t>line of sight of each other. </a:t>
            </a:r>
            <a:endParaRPr lang="en-US" dirty="0" smtClean="0"/>
          </a:p>
          <a:p>
            <a:pPr lvl="2"/>
            <a:r>
              <a:rPr lang="en-US" dirty="0" smtClean="0"/>
              <a:t>microwaves </a:t>
            </a:r>
            <a:r>
              <a:rPr lang="en-US" dirty="0"/>
              <a:t>are bent or refracted by the </a:t>
            </a:r>
            <a:r>
              <a:rPr lang="en-US" dirty="0" smtClean="0"/>
              <a:t>atmosphere</a:t>
            </a:r>
          </a:p>
          <a:p>
            <a:pPr lvl="2"/>
            <a:r>
              <a:rPr lang="en-US" dirty="0" smtClean="0"/>
              <a:t>will </a:t>
            </a:r>
            <a:r>
              <a:rPr lang="en-US" dirty="0"/>
              <a:t>therefore propagate farther than the </a:t>
            </a:r>
            <a:r>
              <a:rPr lang="en-US" dirty="0" smtClean="0"/>
              <a:t>optical line </a:t>
            </a:r>
            <a:r>
              <a:rPr lang="en-US" dirty="0"/>
              <a:t>of sight.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7838" y="4572000"/>
            <a:ext cx="5648325" cy="1962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02768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Refraction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When an </a:t>
            </a:r>
            <a:r>
              <a:rPr lang="en-US" dirty="0" smtClean="0"/>
              <a:t>EM wave </a:t>
            </a:r>
            <a:r>
              <a:rPr lang="en-US" dirty="0"/>
              <a:t>moves from a medium of one density to </a:t>
            </a:r>
            <a:r>
              <a:rPr lang="en-US" dirty="0" smtClean="0"/>
              <a:t>a medium </a:t>
            </a:r>
            <a:r>
              <a:rPr lang="en-US" dirty="0"/>
              <a:t>of another density, its speed </a:t>
            </a:r>
            <a:r>
              <a:rPr lang="en-US" dirty="0" smtClean="0"/>
              <a:t>changes</a:t>
            </a:r>
          </a:p>
          <a:p>
            <a:r>
              <a:rPr lang="en-US" dirty="0" smtClean="0"/>
              <a:t>Moving from a </a:t>
            </a:r>
            <a:r>
              <a:rPr lang="en-US" dirty="0"/>
              <a:t>less dense to a more dense medium, the wave will bend toward the more </a:t>
            </a:r>
            <a:r>
              <a:rPr lang="en-US" dirty="0" smtClean="0"/>
              <a:t>dense medium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3753318"/>
      </p:ext>
    </p:extLst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Under normal propagation conditions, the refractive index of the </a:t>
            </a:r>
            <a:r>
              <a:rPr lang="en-US" dirty="0" smtClean="0"/>
              <a:t>atmosphere decreases </a:t>
            </a:r>
            <a:r>
              <a:rPr lang="en-US" dirty="0"/>
              <a:t>with height </a:t>
            </a:r>
          </a:p>
          <a:p>
            <a:r>
              <a:rPr lang="en-US" dirty="0" smtClean="0"/>
              <a:t>Hence radio </a:t>
            </a:r>
            <a:r>
              <a:rPr lang="en-US" dirty="0"/>
              <a:t>waves travel more slowly near the ground </a:t>
            </a:r>
            <a:r>
              <a:rPr lang="en-US" dirty="0" smtClean="0"/>
              <a:t>than at </a:t>
            </a:r>
            <a:r>
              <a:rPr lang="en-US" dirty="0"/>
              <a:t>higher </a:t>
            </a:r>
            <a:r>
              <a:rPr lang="en-US" dirty="0" smtClean="0"/>
              <a:t>altitudes</a:t>
            </a:r>
          </a:p>
          <a:p>
            <a:r>
              <a:rPr lang="en-US" dirty="0" smtClean="0"/>
              <a:t>The </a:t>
            </a:r>
            <a:r>
              <a:rPr lang="en-US" dirty="0"/>
              <a:t>result is a slight bending of the radio waves toward the </a:t>
            </a:r>
            <a:r>
              <a:rPr lang="en-US" dirty="0" smtClean="0"/>
              <a:t>earth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1613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Optical and Radio line of sight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534400" cy="4525963"/>
          </a:xfrm>
        </p:spPr>
        <p:txBody>
          <a:bodyPr/>
          <a:lstStyle/>
          <a:p>
            <a:r>
              <a:rPr lang="en-US" dirty="0" smtClean="0"/>
              <a:t>Optical LOS</a:t>
            </a:r>
          </a:p>
          <a:p>
            <a:endParaRPr lang="en-US" dirty="0" smtClean="0"/>
          </a:p>
          <a:p>
            <a:r>
              <a:rPr lang="en-US" dirty="0" smtClean="0"/>
              <a:t>Radio LOS</a:t>
            </a:r>
          </a:p>
          <a:p>
            <a:pPr marL="914400" lvl="2" indent="0">
              <a:buNone/>
            </a:pPr>
            <a:r>
              <a:rPr lang="en-US" i="1" dirty="0" smtClean="0"/>
              <a:t>d </a:t>
            </a:r>
            <a:r>
              <a:rPr lang="en-US" dirty="0" smtClean="0"/>
              <a:t>- distance between </a:t>
            </a:r>
            <a:r>
              <a:rPr lang="en-US" dirty="0"/>
              <a:t>antenna and the horizon in </a:t>
            </a:r>
            <a:r>
              <a:rPr lang="en-US" dirty="0" smtClean="0"/>
              <a:t>kilometers </a:t>
            </a:r>
          </a:p>
          <a:p>
            <a:pPr marL="914400" lvl="2" indent="0">
              <a:buNone/>
            </a:pPr>
            <a:r>
              <a:rPr lang="en-US" i="1" dirty="0" smtClean="0"/>
              <a:t>h </a:t>
            </a:r>
            <a:r>
              <a:rPr lang="en-US" dirty="0" smtClean="0"/>
              <a:t>- antenna </a:t>
            </a:r>
            <a:r>
              <a:rPr lang="en-US" dirty="0"/>
              <a:t>height in </a:t>
            </a:r>
            <a:r>
              <a:rPr lang="en-US" dirty="0" smtClean="0"/>
              <a:t>meters</a:t>
            </a:r>
          </a:p>
          <a:p>
            <a:pPr marL="914400" lvl="2" indent="0">
              <a:buNone/>
            </a:pPr>
            <a:r>
              <a:rPr lang="en-US" i="1" dirty="0"/>
              <a:t>K </a:t>
            </a:r>
            <a:r>
              <a:rPr lang="en-US" dirty="0" smtClean="0"/>
              <a:t>- adjustment </a:t>
            </a:r>
            <a:r>
              <a:rPr lang="en-US" dirty="0"/>
              <a:t>factor to account for the </a:t>
            </a:r>
            <a:r>
              <a:rPr lang="en-US" dirty="0" smtClean="0"/>
              <a:t>refraction (usually taken as 4/3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0850" y="4914900"/>
            <a:ext cx="6610350" cy="217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6600" y="1666875"/>
            <a:ext cx="1666875" cy="466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0400" y="2743200"/>
            <a:ext cx="1990725" cy="50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32716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</a:t>
            </a:r>
            <a:r>
              <a:rPr lang="en-US" dirty="0" smtClean="0"/>
              <a:t>aximum </a:t>
            </a:r>
            <a:r>
              <a:rPr lang="en-US" dirty="0"/>
              <a:t>distance between two antennas for </a:t>
            </a:r>
            <a:r>
              <a:rPr lang="en-US" dirty="0" smtClean="0"/>
              <a:t>LOS propagation 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 smtClean="0"/>
              <a:t>					kilometers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7400" y="3314700"/>
            <a:ext cx="2962275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76134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Free space loss (Isotropic antenna)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3286125"/>
            <a:ext cx="7067550" cy="742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2249199"/>
            <a:ext cx="1752600" cy="809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2950" y="3381375"/>
            <a:ext cx="628650" cy="55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8368" y="4800600"/>
            <a:ext cx="628650" cy="55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3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4724400"/>
            <a:ext cx="7210425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35326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4638"/>
            <a:ext cx="8382000" cy="1143000"/>
          </a:xfrm>
        </p:spPr>
        <p:txBody>
          <a:bodyPr>
            <a:normAutofit fontScale="90000"/>
          </a:bodyPr>
          <a:lstStyle/>
          <a:p>
            <a:r>
              <a:rPr lang="en-US" dirty="0"/>
              <a:t>Free space loss </a:t>
            </a:r>
            <a:r>
              <a:rPr lang="en-US" dirty="0" smtClean="0"/>
              <a:t>(Non-isotropic </a:t>
            </a:r>
            <a:r>
              <a:rPr lang="en-US" dirty="0"/>
              <a:t>antenna)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1752600"/>
            <a:ext cx="4714875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8763" y="2847975"/>
            <a:ext cx="6086475" cy="180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4876800"/>
            <a:ext cx="7934325" cy="981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02870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Metal shield will improve the quality of the cable by preventing the penetration of noise or crosstalk</a:t>
            </a:r>
          </a:p>
          <a:p>
            <a:endParaRPr lang="en-US" dirty="0" smtClean="0"/>
          </a:p>
          <a:p>
            <a:r>
              <a:rPr lang="en-US" dirty="0" smtClean="0"/>
              <a:t>Bulkier</a:t>
            </a:r>
          </a:p>
          <a:p>
            <a:r>
              <a:rPr lang="en-US" dirty="0" smtClean="0"/>
              <a:t>Expensive</a:t>
            </a:r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8600" y="2895600"/>
            <a:ext cx="3400425" cy="3733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7998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2400</TotalTime>
  <Words>2221</Words>
  <Application>Microsoft Office PowerPoint</Application>
  <PresentationFormat>On-screen Show (4:3)</PresentationFormat>
  <Paragraphs>411</Paragraphs>
  <Slides>89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89</vt:i4>
      </vt:variant>
    </vt:vector>
  </HeadingPairs>
  <TitlesOfParts>
    <vt:vector size="90" baseType="lpstr">
      <vt:lpstr>Office Theme</vt:lpstr>
      <vt:lpstr>Module 2</vt:lpstr>
      <vt:lpstr>Classification</vt:lpstr>
      <vt:lpstr>Guided Medium</vt:lpstr>
      <vt:lpstr>Twisted pair cable</vt:lpstr>
      <vt:lpstr>Twisted pair cable</vt:lpstr>
      <vt:lpstr>PowerPoint Presentation</vt:lpstr>
      <vt:lpstr>PowerPoint Presentation</vt:lpstr>
      <vt:lpstr>Unshielded vs. Shielded Twisted Pair Cable</vt:lpstr>
      <vt:lpstr>PowerPoint Presentation</vt:lpstr>
      <vt:lpstr>Categories of UTP</vt:lpstr>
      <vt:lpstr>UTP Connectors</vt:lpstr>
      <vt:lpstr>Applications</vt:lpstr>
      <vt:lpstr>Transmission characteristics</vt:lpstr>
      <vt:lpstr>PowerPoint Presentation</vt:lpstr>
      <vt:lpstr>Coaxial Cables</vt:lpstr>
      <vt:lpstr>Coaxial cable standards</vt:lpstr>
      <vt:lpstr>Coaxial cable connectors</vt:lpstr>
      <vt:lpstr>Applications</vt:lpstr>
      <vt:lpstr>Transmission characteristics</vt:lpstr>
      <vt:lpstr>Optical Fiber Cables: Structure</vt:lpstr>
      <vt:lpstr>PowerPoint Presentation</vt:lpstr>
      <vt:lpstr>1. High Bandwidth</vt:lpstr>
      <vt:lpstr>2. Small size and weight</vt:lpstr>
      <vt:lpstr>3. Electrical isolation</vt:lpstr>
      <vt:lpstr>4. Immunity to interference and cross talk</vt:lpstr>
      <vt:lpstr>5. Signal Security</vt:lpstr>
      <vt:lpstr>6. Low transmission loss</vt:lpstr>
      <vt:lpstr>7. Ruggedness and flexibility</vt:lpstr>
      <vt:lpstr>8. System reliability and ease of maintenance</vt:lpstr>
      <vt:lpstr>9. Low cost</vt:lpstr>
      <vt:lpstr>Principle</vt:lpstr>
      <vt:lpstr>Fiber classification</vt:lpstr>
      <vt:lpstr>Step index fibers</vt:lpstr>
      <vt:lpstr>PowerPoint Presentation</vt:lpstr>
      <vt:lpstr>Graded index fibers</vt:lpstr>
      <vt:lpstr>Propagation in graded index fibers</vt:lpstr>
      <vt:lpstr>Transmission - comparison</vt:lpstr>
      <vt:lpstr>Step Index Multimode</vt:lpstr>
      <vt:lpstr>Single mode</vt:lpstr>
      <vt:lpstr>Graded Index Multimode</vt:lpstr>
      <vt:lpstr>Light Sources</vt:lpstr>
      <vt:lpstr>Light detectors</vt:lpstr>
      <vt:lpstr>Digital optical fiber link</vt:lpstr>
      <vt:lpstr>Attenuation characteristics</vt:lpstr>
      <vt:lpstr>Frequency utilization for fiber applications</vt:lpstr>
      <vt:lpstr>Applications</vt:lpstr>
      <vt:lpstr>PowerPoint Presentation</vt:lpstr>
      <vt:lpstr>Wireless Transmission</vt:lpstr>
      <vt:lpstr>Antennas</vt:lpstr>
      <vt:lpstr>PowerPoint Presentation</vt:lpstr>
      <vt:lpstr>Antenna types</vt:lpstr>
      <vt:lpstr>PowerPoint Presentation</vt:lpstr>
      <vt:lpstr>PowerPoint Presentation</vt:lpstr>
      <vt:lpstr>PowerPoint Presentation</vt:lpstr>
      <vt:lpstr>PowerPoint Presentation</vt:lpstr>
      <vt:lpstr>Parabolic reflective antenna</vt:lpstr>
      <vt:lpstr>Antenna gain</vt:lpstr>
      <vt:lpstr>PowerPoint Presentation</vt:lpstr>
      <vt:lpstr>PowerPoint Presentation</vt:lpstr>
      <vt:lpstr>PowerPoint Presentation</vt:lpstr>
      <vt:lpstr>PowerPoint Presentation</vt:lpstr>
      <vt:lpstr>Terrestrial Microwave</vt:lpstr>
      <vt:lpstr>Transmission characteristics</vt:lpstr>
      <vt:lpstr>PowerPoint Presentation</vt:lpstr>
      <vt:lpstr>Applications</vt:lpstr>
      <vt:lpstr>Satellite Microwave</vt:lpstr>
      <vt:lpstr>PowerPoint Presentation</vt:lpstr>
      <vt:lpstr>PowerPoint Presentation</vt:lpstr>
      <vt:lpstr>Transmission characteristics</vt:lpstr>
      <vt:lpstr>Applications</vt:lpstr>
      <vt:lpstr>Satellite communication properties</vt:lpstr>
      <vt:lpstr>Broadcast radio</vt:lpstr>
      <vt:lpstr>PowerPoint Presentation</vt:lpstr>
      <vt:lpstr>Transmission impairments</vt:lpstr>
      <vt:lpstr>Wireless Propagation</vt:lpstr>
      <vt:lpstr>Ground wave propagation</vt:lpstr>
      <vt:lpstr>Reasons for bending</vt:lpstr>
      <vt:lpstr>PowerPoint Presentation</vt:lpstr>
      <vt:lpstr>PowerPoint Presentation</vt:lpstr>
      <vt:lpstr>Sky wave Propagation</vt:lpstr>
      <vt:lpstr>PowerPoint Presentation</vt:lpstr>
      <vt:lpstr>Line of Sight Propagation</vt:lpstr>
      <vt:lpstr>PowerPoint Presentation</vt:lpstr>
      <vt:lpstr>Refraction</vt:lpstr>
      <vt:lpstr>PowerPoint Presentation</vt:lpstr>
      <vt:lpstr>Optical and Radio line of sight</vt:lpstr>
      <vt:lpstr>PowerPoint Presentation</vt:lpstr>
      <vt:lpstr>Free space loss (Isotropic antenna)</vt:lpstr>
      <vt:lpstr>Free space loss (Non-isotropic antenna)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Module 1</dc:title>
  <dc:creator>SONY-VAIO</dc:creator>
  <cp:lastModifiedBy>SONY-VAIO</cp:lastModifiedBy>
  <cp:revision>185</cp:revision>
  <dcterms:created xsi:type="dcterms:W3CDTF">2006-08-16T00:00:00Z</dcterms:created>
  <dcterms:modified xsi:type="dcterms:W3CDTF">2018-09-27T01:56:40Z</dcterms:modified>
</cp:coreProperties>
</file>