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65" r:id="rId6"/>
    <p:sldId id="266" r:id="rId7"/>
    <p:sldId id="258" r:id="rId8"/>
    <p:sldId id="259" r:id="rId9"/>
    <p:sldId id="260" r:id="rId10"/>
    <p:sldId id="261"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1</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6959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5679288"/>
              </p:ext>
            </p:extLst>
          </p:nvPr>
        </p:nvGraphicFramePr>
        <p:xfrm>
          <a:off x="457200" y="1945640"/>
          <a:ext cx="8229600" cy="4638040"/>
        </p:xfrm>
        <a:graphic>
          <a:graphicData uri="http://schemas.openxmlformats.org/drawingml/2006/table">
            <a:tbl>
              <a:tblPr firstRow="1" bandRow="1">
                <a:tableStyleId>{5940675A-B579-460E-94D1-54222C63F5DA}</a:tableStyleId>
              </a:tblPr>
              <a:tblGrid>
                <a:gridCol w="1676400"/>
                <a:gridCol w="3276600"/>
                <a:gridCol w="3276600"/>
              </a:tblGrid>
              <a:tr h="492760">
                <a:tc>
                  <a:txBody>
                    <a:bodyPr/>
                    <a:lstStyle/>
                    <a:p>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Analog Signal</a:t>
                      </a:r>
                      <a:endParaRPr lang="en-US" dirty="0"/>
                    </a:p>
                  </a:txBody>
                  <a:tcPr/>
                </a:tc>
                <a:tc>
                  <a:txBody>
                    <a:bodyPr/>
                    <a:lstStyle/>
                    <a:p>
                      <a:pPr algn="ctr"/>
                      <a:r>
                        <a:rPr lang="en-US" dirty="0" smtClean="0"/>
                        <a:t>Digital Signal</a:t>
                      </a:r>
                      <a:endParaRPr lang="en-US" dirty="0"/>
                    </a:p>
                  </a:txBody>
                  <a:tcPr/>
                </a:tc>
              </a:tr>
              <a:tr h="2057400">
                <a:tc>
                  <a:txBody>
                    <a:bodyPr/>
                    <a:lstStyle/>
                    <a:p>
                      <a:r>
                        <a:rPr lang="en-US" dirty="0" smtClean="0"/>
                        <a:t>Analog Data</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Two Alternatives. (1) Signal occupies the same spectrum as the analog data (No modulation)</a:t>
                      </a:r>
                    </a:p>
                    <a:p>
                      <a:r>
                        <a:rPr lang="en-US" dirty="0" smtClean="0"/>
                        <a:t>(2) Analog</a:t>
                      </a:r>
                      <a:r>
                        <a:rPr lang="en-US" baseline="0" dirty="0" smtClean="0"/>
                        <a:t> data are encoded or modulated to occupy a different portion of the spectrum</a:t>
                      </a:r>
                      <a:endParaRPr lang="en-US" dirty="0"/>
                    </a:p>
                  </a:txBody>
                  <a:tcPr>
                    <a:lnL w="12700" cap="flat" cmpd="sng" algn="ctr">
                      <a:solidFill>
                        <a:schemeClr val="tx1"/>
                      </a:solidFill>
                      <a:prstDash val="solid"/>
                      <a:round/>
                      <a:headEnd type="none" w="med" len="med"/>
                      <a:tailEnd type="none" w="med" len="med"/>
                    </a:lnL>
                  </a:tcPr>
                </a:tc>
                <a:tc>
                  <a:txBody>
                    <a:bodyPr/>
                    <a:lstStyle/>
                    <a:p>
                      <a:r>
                        <a:rPr lang="en-US" dirty="0" smtClean="0"/>
                        <a:t>Analog data is encoded using a codec to produce a digital</a:t>
                      </a:r>
                      <a:r>
                        <a:rPr lang="en-US" baseline="0" dirty="0" smtClean="0"/>
                        <a:t> bit stream</a:t>
                      </a:r>
                      <a:endParaRPr lang="en-US" dirty="0"/>
                    </a:p>
                  </a:txBody>
                  <a:tcPr/>
                </a:tc>
              </a:tr>
              <a:tr h="2087880">
                <a:tc>
                  <a:txBody>
                    <a:bodyPr/>
                    <a:lstStyle/>
                    <a:p>
                      <a:r>
                        <a:rPr lang="en-US" dirty="0" smtClean="0"/>
                        <a:t>Digital Data</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Uses modem to produce an analog</a:t>
                      </a:r>
                      <a:r>
                        <a:rPr lang="en-US" baseline="0" dirty="0" smtClean="0"/>
                        <a:t> signal</a:t>
                      </a:r>
                      <a:endParaRPr lang="en-US" dirty="0"/>
                    </a:p>
                  </a:txBody>
                  <a:tcPr>
                    <a:lnL w="12700" cap="flat" cmpd="sng" algn="ctr">
                      <a:solidFill>
                        <a:schemeClr val="tx1"/>
                      </a:solidFill>
                      <a:prstDash val="solid"/>
                      <a:round/>
                      <a:headEnd type="none" w="med" len="med"/>
                      <a:tailEnd type="none" w="med" len="med"/>
                    </a:lnL>
                  </a:tcPr>
                </a:tc>
                <a:tc>
                  <a:txBody>
                    <a:bodyPr/>
                    <a:lstStyle/>
                    <a:p>
                      <a:r>
                        <a:rPr lang="en-US" dirty="0" smtClean="0"/>
                        <a:t>Two Alternatives. (1) Signal consists of two voltage levels to represent</a:t>
                      </a:r>
                      <a:r>
                        <a:rPr lang="en-US" baseline="0" dirty="0" smtClean="0"/>
                        <a:t> the two binary values</a:t>
                      </a:r>
                      <a:endParaRPr lang="en-US" dirty="0" smtClean="0"/>
                    </a:p>
                    <a:p>
                      <a:r>
                        <a:rPr lang="en-US" dirty="0" smtClean="0"/>
                        <a:t>(2) Digital</a:t>
                      </a:r>
                      <a:r>
                        <a:rPr lang="en-US" baseline="0" dirty="0" smtClean="0"/>
                        <a:t> data are encoded to produce a digital signal with desired properties</a:t>
                      </a:r>
                      <a:endParaRPr lang="en-US" dirty="0"/>
                    </a:p>
                  </a:txBody>
                  <a:tcPr/>
                </a:tc>
              </a:tr>
            </a:tbl>
          </a:graphicData>
        </a:graphic>
      </p:graphicFrame>
    </p:spTree>
    <p:extLst>
      <p:ext uri="{BB962C8B-B14F-4D97-AF65-F5344CB8AC3E}">
        <p14:creationId xmlns:p14="http://schemas.microsoft.com/office/powerpoint/2010/main" val="338628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val="1675839225"/>
              </p:ext>
            </p:extLst>
          </p:nvPr>
        </p:nvGraphicFramePr>
        <p:xfrm>
          <a:off x="457200" y="1945640"/>
          <a:ext cx="8229600" cy="4638040"/>
        </p:xfrm>
        <a:graphic>
          <a:graphicData uri="http://schemas.openxmlformats.org/drawingml/2006/table">
            <a:tbl>
              <a:tblPr firstRow="1" bandRow="1">
                <a:tableStyleId>{5940675A-B579-460E-94D1-54222C63F5DA}</a:tableStyleId>
              </a:tblPr>
              <a:tblGrid>
                <a:gridCol w="1676400"/>
                <a:gridCol w="3276600"/>
                <a:gridCol w="3276600"/>
              </a:tblGrid>
              <a:tr h="492760">
                <a:tc>
                  <a:txBody>
                    <a:bodyPr/>
                    <a:lstStyle/>
                    <a:p>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Analog Transmission</a:t>
                      </a:r>
                      <a:endParaRPr lang="en-US" dirty="0"/>
                    </a:p>
                  </a:txBody>
                  <a:tcPr/>
                </a:tc>
                <a:tc>
                  <a:txBody>
                    <a:bodyPr/>
                    <a:lstStyle/>
                    <a:p>
                      <a:pPr algn="ctr"/>
                      <a:r>
                        <a:rPr lang="en-US" dirty="0" smtClean="0"/>
                        <a:t>Digital Transmission</a:t>
                      </a:r>
                      <a:endParaRPr lang="en-US" dirty="0"/>
                    </a:p>
                  </a:txBody>
                  <a:tcPr/>
                </a:tc>
              </a:tr>
              <a:tr h="2057400">
                <a:tc>
                  <a:txBody>
                    <a:bodyPr/>
                    <a:lstStyle/>
                    <a:p>
                      <a:r>
                        <a:rPr lang="en-US" dirty="0" smtClean="0"/>
                        <a:t>Analog Signal</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Propagated through amplifiers;</a:t>
                      </a:r>
                      <a:r>
                        <a:rPr lang="en-US" baseline="0" dirty="0" smtClean="0"/>
                        <a:t> same treatment whether it is analog data or digital data.</a:t>
                      </a:r>
                      <a:endParaRPr lang="en-US" dirty="0"/>
                    </a:p>
                  </a:txBody>
                  <a:tcPr>
                    <a:lnL w="12700" cap="flat" cmpd="sng" algn="ctr">
                      <a:solidFill>
                        <a:schemeClr val="tx1"/>
                      </a:solidFill>
                      <a:prstDash val="solid"/>
                      <a:round/>
                      <a:headEnd type="none" w="med" len="med"/>
                      <a:tailEnd type="none" w="med" len="med"/>
                    </a:lnL>
                  </a:tcPr>
                </a:tc>
                <a:tc>
                  <a:txBody>
                    <a:bodyPr/>
                    <a:lstStyle/>
                    <a:p>
                      <a:r>
                        <a:rPr lang="en-US" dirty="0" smtClean="0"/>
                        <a:t>Assumes that the analog signal represents digital data. Signal is propagated through repeaters. At each repeater, digital</a:t>
                      </a:r>
                      <a:r>
                        <a:rPr lang="en-US" baseline="0" dirty="0" smtClean="0"/>
                        <a:t> data is recovered from the analog signal and generates a new clean analog signal.</a:t>
                      </a:r>
                      <a:endParaRPr lang="en-US" dirty="0"/>
                    </a:p>
                  </a:txBody>
                  <a:tcPr/>
                </a:tc>
              </a:tr>
              <a:tr h="2087880">
                <a:tc>
                  <a:txBody>
                    <a:bodyPr/>
                    <a:lstStyle/>
                    <a:p>
                      <a:r>
                        <a:rPr lang="en-US" dirty="0" smtClean="0"/>
                        <a:t>Digital Signal</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Not used</a:t>
                      </a:r>
                      <a:endParaRPr lang="en-US" dirty="0"/>
                    </a:p>
                  </a:txBody>
                  <a:tcPr>
                    <a:lnL w="12700" cap="flat" cmpd="sng" algn="ctr">
                      <a:solidFill>
                        <a:schemeClr val="tx1"/>
                      </a:solidFill>
                      <a:prstDash val="solid"/>
                      <a:round/>
                      <a:headEnd type="none" w="med" len="med"/>
                      <a:tailEnd type="none" w="med" len="med"/>
                    </a:lnL>
                  </a:tcPr>
                </a:tc>
                <a:tc>
                  <a:txBody>
                    <a:bodyPr/>
                    <a:lstStyle/>
                    <a:p>
                      <a:r>
                        <a:rPr lang="en-US" dirty="0" smtClean="0"/>
                        <a:t>Digital</a:t>
                      </a:r>
                      <a:r>
                        <a:rPr lang="en-US" baseline="0" dirty="0" smtClean="0"/>
                        <a:t> signal represents a stream of 1s and 0s which may represent digital data or may be an encoding of analog data.  At each repeater, stream of 1s and 0s is recovered to generate new digital signal.</a:t>
                      </a:r>
                      <a:endParaRPr lang="en-US" dirty="0"/>
                    </a:p>
                  </a:txBody>
                  <a:tcPr/>
                </a:tc>
              </a:tr>
            </a:tbl>
          </a:graphicData>
        </a:graphic>
      </p:graphicFrame>
    </p:spTree>
    <p:extLst>
      <p:ext uri="{BB962C8B-B14F-4D97-AF65-F5344CB8AC3E}">
        <p14:creationId xmlns:p14="http://schemas.microsoft.com/office/powerpoint/2010/main" val="3091147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a:t>Digital Signal: Advantages</a:t>
            </a:r>
            <a:endParaRPr lang="en-US" dirty="0" smtClean="0"/>
          </a:p>
          <a:p>
            <a:pPr lvl="2"/>
            <a:r>
              <a:rPr lang="en-US" dirty="0" smtClean="0"/>
              <a:t>Cheaper than analog signaling</a:t>
            </a:r>
          </a:p>
          <a:p>
            <a:pPr lvl="2"/>
            <a:r>
              <a:rPr lang="en-US" dirty="0" smtClean="0"/>
              <a:t>Less susceptible to noise interference</a:t>
            </a:r>
          </a:p>
          <a:p>
            <a:pPr lvl="2"/>
            <a:endParaRPr lang="en-US" dirty="0"/>
          </a:p>
          <a:p>
            <a:pPr marL="0" indent="0">
              <a:buNone/>
            </a:pPr>
            <a:r>
              <a:rPr lang="en-US" dirty="0" smtClean="0"/>
              <a:t>Digital Signal: Disadvantages</a:t>
            </a:r>
          </a:p>
          <a:p>
            <a:pPr lvl="2"/>
            <a:r>
              <a:rPr lang="en-US" dirty="0" smtClean="0"/>
              <a:t>Digital signals suffer more from attenuation than analog signals</a:t>
            </a:r>
            <a:endParaRPr lang="en-US" dirty="0"/>
          </a:p>
          <a:p>
            <a:pPr marL="0" indent="0">
              <a:buNone/>
            </a:pPr>
            <a:endParaRPr lang="en-US" dirty="0"/>
          </a:p>
        </p:txBody>
      </p:sp>
    </p:spTree>
    <p:extLst>
      <p:ext uri="{BB962C8B-B14F-4D97-AF65-F5344CB8AC3E}">
        <p14:creationId xmlns:p14="http://schemas.microsoft.com/office/powerpoint/2010/main" val="2070270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 transmission</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Is a means of transmission of analog signals without regard to their content; The signals may represent analog data (</a:t>
            </a:r>
            <a:r>
              <a:rPr lang="en-US" dirty="0" err="1" smtClean="0"/>
              <a:t>eg</a:t>
            </a:r>
            <a:r>
              <a:rPr lang="en-US" dirty="0" smtClean="0"/>
              <a:t>: voice) or digital data (</a:t>
            </a:r>
            <a:r>
              <a:rPr lang="en-US" dirty="0" err="1" smtClean="0"/>
              <a:t>eg</a:t>
            </a:r>
            <a:r>
              <a:rPr lang="en-US" dirty="0" smtClean="0"/>
              <a:t>: binary data that pass through a modem)</a:t>
            </a:r>
          </a:p>
          <a:p>
            <a:r>
              <a:rPr lang="en-US" dirty="0" smtClean="0"/>
              <a:t>Signals will get attenuated after a certain distance</a:t>
            </a:r>
          </a:p>
          <a:p>
            <a:r>
              <a:rPr lang="en-US" dirty="0" smtClean="0"/>
              <a:t>Unfortunately, the amplifier boosts noise components also.</a:t>
            </a:r>
          </a:p>
          <a:p>
            <a:endParaRPr lang="en-US" dirty="0" smtClean="0"/>
          </a:p>
        </p:txBody>
      </p:sp>
    </p:spTree>
    <p:extLst>
      <p:ext uri="{BB962C8B-B14F-4D97-AF65-F5344CB8AC3E}">
        <p14:creationId xmlns:p14="http://schemas.microsoft.com/office/powerpoint/2010/main" val="1350995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For analog data, such as voice certain amount of distortions can be tolerated and data can be obtained</a:t>
            </a:r>
          </a:p>
          <a:p>
            <a:endParaRPr lang="en-US" dirty="0"/>
          </a:p>
          <a:p>
            <a:r>
              <a:rPr lang="en-US" dirty="0" smtClean="0"/>
              <a:t>For digital data, cascaded amplifiers will introduce errors</a:t>
            </a:r>
            <a:endParaRPr lang="en-US" dirty="0"/>
          </a:p>
        </p:txBody>
      </p:sp>
    </p:spTree>
    <p:extLst>
      <p:ext uri="{BB962C8B-B14F-4D97-AF65-F5344CB8AC3E}">
        <p14:creationId xmlns:p14="http://schemas.microsoft.com/office/powerpoint/2010/main" val="324944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transmission</a:t>
            </a:r>
            <a:endParaRPr lang="en-US" dirty="0"/>
          </a:p>
        </p:txBody>
      </p:sp>
      <p:sp>
        <p:nvSpPr>
          <p:cNvPr id="3" name="Content Placeholder 2"/>
          <p:cNvSpPr>
            <a:spLocks noGrp="1"/>
          </p:cNvSpPr>
          <p:nvPr>
            <p:ph idx="1"/>
          </p:nvPr>
        </p:nvSpPr>
        <p:spPr/>
        <p:txBody>
          <a:bodyPr/>
          <a:lstStyle/>
          <a:p>
            <a:r>
              <a:rPr lang="en-US" dirty="0" smtClean="0"/>
              <a:t>Is concerned with the content of the signal</a:t>
            </a:r>
          </a:p>
          <a:p>
            <a:r>
              <a:rPr lang="en-US" dirty="0" smtClean="0"/>
              <a:t>A digital signal can be transmitted only a limited distance before attenuation, noise and other impairments affect data integrity  </a:t>
            </a:r>
          </a:p>
          <a:p>
            <a:r>
              <a:rPr lang="en-US" dirty="0" smtClean="0"/>
              <a:t>Repeaters are used instead of amplifiers</a:t>
            </a:r>
          </a:p>
          <a:p>
            <a:r>
              <a:rPr lang="en-US" dirty="0" smtClean="0"/>
              <a:t>A repeater receives a digital signal and obtain the pattern of 1s and 0s and then it retransmits new signal</a:t>
            </a:r>
            <a:endParaRPr lang="en-US" dirty="0"/>
          </a:p>
        </p:txBody>
      </p:sp>
    </p:spTree>
    <p:extLst>
      <p:ext uri="{BB962C8B-B14F-4D97-AF65-F5344CB8AC3E}">
        <p14:creationId xmlns:p14="http://schemas.microsoft.com/office/powerpoint/2010/main" val="2275097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Same technique is used for analog signal if it carries digital data</a:t>
            </a:r>
          </a:p>
          <a:p>
            <a:r>
              <a:rPr lang="en-US" dirty="0" smtClean="0"/>
              <a:t>The repeater recovers the digital data from the analog signal and generates a new, clean analog signal</a:t>
            </a:r>
            <a:endParaRPr lang="en-US" dirty="0"/>
          </a:p>
        </p:txBody>
      </p:sp>
    </p:spTree>
    <p:extLst>
      <p:ext uri="{BB962C8B-B14F-4D97-AF65-F5344CB8AC3E}">
        <p14:creationId xmlns:p14="http://schemas.microsoft.com/office/powerpoint/2010/main" val="456122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signaling or Analog signaling?</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smtClean="0"/>
              <a:t>1. Digital technology</a:t>
            </a:r>
          </a:p>
          <a:p>
            <a:pPr lvl="2"/>
            <a:r>
              <a:rPr lang="en-US" dirty="0" smtClean="0"/>
              <a:t>LSI and VLSI technology – reduced cost and size of digital circuitry</a:t>
            </a:r>
          </a:p>
          <a:p>
            <a:pPr lvl="2"/>
            <a:endParaRPr lang="en-US" dirty="0" smtClean="0"/>
          </a:p>
          <a:p>
            <a:pPr marL="0" indent="0">
              <a:buNone/>
            </a:pPr>
            <a:r>
              <a:rPr lang="en-US" dirty="0" smtClean="0"/>
              <a:t>2. Data integrity</a:t>
            </a:r>
          </a:p>
          <a:p>
            <a:pPr lvl="2"/>
            <a:r>
              <a:rPr lang="en-US" dirty="0" smtClean="0">
                <a:solidFill>
                  <a:prstClr val="black"/>
                </a:solidFill>
              </a:rPr>
              <a:t>Uses repeaters rather than amplifiers</a:t>
            </a:r>
          </a:p>
          <a:p>
            <a:pPr lvl="2"/>
            <a:r>
              <a:rPr lang="en-US" dirty="0" smtClean="0">
                <a:solidFill>
                  <a:prstClr val="black"/>
                </a:solidFill>
              </a:rPr>
              <a:t>Effect of noise and other signal impairments are not cumulative</a:t>
            </a:r>
          </a:p>
          <a:p>
            <a:pPr marL="0" indent="0">
              <a:buNone/>
            </a:pPr>
            <a:endParaRPr lang="en-US" dirty="0" smtClean="0">
              <a:solidFill>
                <a:prstClr val="black"/>
              </a:solidFill>
            </a:endParaRPr>
          </a:p>
          <a:p>
            <a:pPr marL="0" indent="0">
              <a:buNone/>
            </a:pPr>
            <a:endParaRPr lang="en-US" dirty="0" smtClean="0"/>
          </a:p>
        </p:txBody>
      </p:sp>
    </p:spTree>
    <p:extLst>
      <p:ext uri="{BB962C8B-B14F-4D97-AF65-F5344CB8AC3E}">
        <p14:creationId xmlns:p14="http://schemas.microsoft.com/office/powerpoint/2010/main" val="2653552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prstClr val="black"/>
                </a:solidFill>
              </a:rPr>
              <a:t>3. Capacity utilization</a:t>
            </a:r>
          </a:p>
          <a:p>
            <a:pPr lvl="2"/>
            <a:r>
              <a:rPr lang="en-US" dirty="0" smtClean="0">
                <a:solidFill>
                  <a:prstClr val="black"/>
                </a:solidFill>
              </a:rPr>
              <a:t>High bandwidth transmission links are available – satellite channels, optical fiber</a:t>
            </a:r>
          </a:p>
          <a:p>
            <a:pPr lvl="2"/>
            <a:r>
              <a:rPr lang="en-US" dirty="0" smtClean="0">
                <a:solidFill>
                  <a:prstClr val="black"/>
                </a:solidFill>
              </a:rPr>
              <a:t>High degree of multiplexing is required to utilize such capacity effectively</a:t>
            </a:r>
          </a:p>
          <a:p>
            <a:pPr lvl="2"/>
            <a:r>
              <a:rPr lang="en-US" dirty="0" smtClean="0">
                <a:solidFill>
                  <a:prstClr val="black"/>
                </a:solidFill>
              </a:rPr>
              <a:t>Multiplexing can be easily and cheaply achieved in digital domain</a:t>
            </a:r>
          </a:p>
          <a:p>
            <a:pPr marL="0" indent="0">
              <a:buNone/>
            </a:pPr>
            <a:r>
              <a:rPr lang="en-US" dirty="0" smtClean="0">
                <a:solidFill>
                  <a:prstClr val="black"/>
                </a:solidFill>
              </a:rPr>
              <a:t>4. Security and Privacy</a:t>
            </a:r>
          </a:p>
          <a:p>
            <a:pPr lvl="2"/>
            <a:r>
              <a:rPr lang="en-US" dirty="0" smtClean="0">
                <a:solidFill>
                  <a:prstClr val="black"/>
                </a:solidFill>
              </a:rPr>
              <a:t>Encryption techniques can be easily used to provide data security</a:t>
            </a:r>
            <a:endParaRPr lang="en-US" dirty="0">
              <a:solidFill>
                <a:prstClr val="black"/>
              </a:solidFill>
            </a:endParaRPr>
          </a:p>
          <a:p>
            <a:pPr marL="0" indent="0">
              <a:buNone/>
            </a:pPr>
            <a:endParaRPr lang="en-US" dirty="0">
              <a:solidFill>
                <a:prstClr val="black"/>
              </a:solidFill>
            </a:endParaRPr>
          </a:p>
          <a:p>
            <a:endParaRPr lang="en-US" dirty="0"/>
          </a:p>
        </p:txBody>
      </p:sp>
    </p:spTree>
    <p:extLst>
      <p:ext uri="{BB962C8B-B14F-4D97-AF65-F5344CB8AC3E}">
        <p14:creationId xmlns:p14="http://schemas.microsoft.com/office/powerpoint/2010/main" val="159124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5. Integrity</a:t>
            </a:r>
          </a:p>
          <a:p>
            <a:pPr lvl="2"/>
            <a:r>
              <a:rPr lang="en-US" dirty="0" smtClean="0">
                <a:solidFill>
                  <a:prstClr val="black"/>
                </a:solidFill>
              </a:rPr>
              <a:t>By treating both analog and digital data digitally, all signals have the same form and can be treated in a similar manner</a:t>
            </a:r>
            <a:endParaRPr lang="en-US" dirty="0">
              <a:solidFill>
                <a:prstClr val="black"/>
              </a:solidFill>
            </a:endParaRPr>
          </a:p>
          <a:p>
            <a:pPr marL="0" indent="0">
              <a:buNone/>
            </a:pPr>
            <a:endParaRPr lang="en-US" dirty="0"/>
          </a:p>
        </p:txBody>
      </p:sp>
    </p:spTree>
    <p:extLst>
      <p:ext uri="{BB962C8B-B14F-4D97-AF65-F5344CB8AC3E}">
        <p14:creationId xmlns:p14="http://schemas.microsoft.com/office/powerpoint/2010/main" val="2760993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516</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Module 1</vt:lpstr>
      <vt:lpstr>PowerPoint Presentation</vt:lpstr>
      <vt:lpstr>Analog transmission</vt:lpstr>
      <vt:lpstr>PowerPoint Presentation</vt:lpstr>
      <vt:lpstr>Digital transmission</vt:lpstr>
      <vt:lpstr>PowerPoint Presentation</vt:lpstr>
      <vt:lpstr>Digital signaling or Analog signaling?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SONY-VAIO</dc:creator>
  <cp:lastModifiedBy>SONY-VAIO</cp:lastModifiedBy>
  <cp:revision>15</cp:revision>
  <dcterms:created xsi:type="dcterms:W3CDTF">2006-08-16T00:00:00Z</dcterms:created>
  <dcterms:modified xsi:type="dcterms:W3CDTF">2017-08-16T10:32:46Z</dcterms:modified>
</cp:coreProperties>
</file>