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7"/>
  </p:notesMasterIdLst>
  <p:sldIdLst>
    <p:sldId id="258" r:id="rId2"/>
    <p:sldId id="259" r:id="rId3"/>
    <p:sldId id="260" r:id="rId4"/>
    <p:sldId id="261" r:id="rId5"/>
    <p:sldId id="333" r:id="rId6"/>
    <p:sldId id="334" r:id="rId7"/>
    <p:sldId id="335" r:id="rId8"/>
    <p:sldId id="257" r:id="rId9"/>
    <p:sldId id="266" r:id="rId10"/>
    <p:sldId id="267" r:id="rId11"/>
    <p:sldId id="268" r:id="rId12"/>
    <p:sldId id="269" r:id="rId13"/>
    <p:sldId id="270" r:id="rId14"/>
    <p:sldId id="271" r:id="rId15"/>
    <p:sldId id="276" r:id="rId16"/>
    <p:sldId id="265" r:id="rId17"/>
    <p:sldId id="277" r:id="rId18"/>
    <p:sldId id="278" r:id="rId19"/>
    <p:sldId id="272" r:id="rId20"/>
    <p:sldId id="273" r:id="rId21"/>
    <p:sldId id="274" r:id="rId22"/>
    <p:sldId id="275" r:id="rId23"/>
    <p:sldId id="296" r:id="rId24"/>
    <p:sldId id="297" r:id="rId25"/>
    <p:sldId id="298" r:id="rId26"/>
    <p:sldId id="299" r:id="rId27"/>
    <p:sldId id="307" r:id="rId28"/>
    <p:sldId id="308" r:id="rId29"/>
    <p:sldId id="309" r:id="rId30"/>
    <p:sldId id="315" r:id="rId31"/>
    <p:sldId id="310" r:id="rId32"/>
    <p:sldId id="311" r:id="rId33"/>
    <p:sldId id="312" r:id="rId34"/>
    <p:sldId id="313" r:id="rId35"/>
    <p:sldId id="314" r:id="rId36"/>
    <p:sldId id="300" r:id="rId37"/>
    <p:sldId id="301" r:id="rId38"/>
    <p:sldId id="302" r:id="rId39"/>
    <p:sldId id="303" r:id="rId40"/>
    <p:sldId id="304" r:id="rId41"/>
    <p:sldId id="316" r:id="rId42"/>
    <p:sldId id="317" r:id="rId43"/>
    <p:sldId id="329" r:id="rId44"/>
    <p:sldId id="318" r:id="rId45"/>
    <p:sldId id="319" r:id="rId46"/>
    <p:sldId id="320" r:id="rId47"/>
    <p:sldId id="321" r:id="rId48"/>
    <p:sldId id="322" r:id="rId49"/>
    <p:sldId id="323" r:id="rId50"/>
    <p:sldId id="324" r:id="rId51"/>
    <p:sldId id="325" r:id="rId52"/>
    <p:sldId id="326" r:id="rId53"/>
    <p:sldId id="330" r:id="rId54"/>
    <p:sldId id="331" r:id="rId55"/>
    <p:sldId id="332" r:id="rId56"/>
    <p:sldId id="327" r:id="rId57"/>
    <p:sldId id="328" r:id="rId58"/>
    <p:sldId id="279" r:id="rId59"/>
    <p:sldId id="280" r:id="rId60"/>
    <p:sldId id="281" r:id="rId61"/>
    <p:sldId id="282" r:id="rId62"/>
    <p:sldId id="283" r:id="rId63"/>
    <p:sldId id="284" r:id="rId64"/>
    <p:sldId id="285" r:id="rId65"/>
    <p:sldId id="286" r:id="rId66"/>
    <p:sldId id="287" r:id="rId67"/>
    <p:sldId id="288" r:id="rId68"/>
    <p:sldId id="289" r:id="rId69"/>
    <p:sldId id="290" r:id="rId70"/>
    <p:sldId id="291" r:id="rId71"/>
    <p:sldId id="292" r:id="rId72"/>
    <p:sldId id="293" r:id="rId73"/>
    <p:sldId id="294" r:id="rId74"/>
    <p:sldId id="295" r:id="rId75"/>
    <p:sldId id="336" r:id="rId7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26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3434FC-4173-4BB9-9840-8D4ECFF55029}" type="datetimeFigureOut">
              <a:rPr lang="en-IN" smtClean="0"/>
              <a:t>20-08-2019</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318A2F-A76A-4F00-A130-B7DE7C71DCAA}" type="slidenum">
              <a:rPr lang="en-IN" smtClean="0"/>
              <a:t>‹#›</a:t>
            </a:fld>
            <a:endParaRPr lang="en-IN"/>
          </a:p>
        </p:txBody>
      </p:sp>
    </p:spTree>
    <p:extLst>
      <p:ext uri="{BB962C8B-B14F-4D97-AF65-F5344CB8AC3E}">
        <p14:creationId xmlns:p14="http://schemas.microsoft.com/office/powerpoint/2010/main" val="35188115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51B248E-3CC9-4A2C-AFEE-119C375E3CB9}" type="slidenum">
              <a:rPr lang="en-US" smtClean="0"/>
              <a:pPr fontAlgn="base">
                <a:spcBef>
                  <a:spcPct val="0"/>
                </a:spcBef>
                <a:spcAft>
                  <a:spcPct val="0"/>
                </a:spcAft>
                <a:defRPr/>
              </a:pPr>
              <a:t>3</a:t>
            </a:fld>
            <a:endParaRPr lang="en-US" smtClean="0"/>
          </a:p>
        </p:txBody>
      </p:sp>
      <p:sp>
        <p:nvSpPr>
          <p:cNvPr id="706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066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50C4BF9-282F-437B-BD22-AD746266AC07}" type="slidenum">
              <a:rPr lang="en-US" smtClean="0"/>
              <a:pPr/>
              <a:t>34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second technique is to update only the cache location and to mark the block containing it with an associated </a:t>
            </a:r>
            <a:r>
              <a:rPr lang="en-US" sz="1200" b="1" kern="1200" baseline="0" dirty="0" smtClean="0">
                <a:solidFill>
                  <a:schemeClr val="tx1"/>
                </a:solidFill>
                <a:latin typeface="+mn-lt"/>
                <a:ea typeface="+mn-ea"/>
                <a:cs typeface="+mn-cs"/>
              </a:rPr>
              <a:t>flag</a:t>
            </a:r>
            <a:r>
              <a:rPr lang="en-US" sz="1200" kern="1200" baseline="0" dirty="0" smtClean="0">
                <a:solidFill>
                  <a:schemeClr val="tx1"/>
                </a:solidFill>
                <a:latin typeface="+mn-lt"/>
                <a:ea typeface="+mn-ea"/>
                <a:cs typeface="+mn-cs"/>
              </a:rPr>
              <a:t> bit, often</a:t>
            </a:r>
          </a:p>
          <a:p>
            <a:r>
              <a:rPr lang="en-US" sz="1200" kern="1200" baseline="0" dirty="0" smtClean="0">
                <a:solidFill>
                  <a:schemeClr val="tx1"/>
                </a:solidFill>
                <a:latin typeface="+mn-lt"/>
                <a:ea typeface="+mn-ea"/>
                <a:cs typeface="+mn-cs"/>
              </a:rPr>
              <a:t>called the </a:t>
            </a:r>
            <a:r>
              <a:rPr lang="en-US" sz="1200" b="1" i="1" kern="1200" baseline="0" dirty="0" smtClean="0">
                <a:solidFill>
                  <a:schemeClr val="tx1"/>
                </a:solidFill>
                <a:latin typeface="+mn-lt"/>
                <a:ea typeface="+mn-ea"/>
                <a:cs typeface="+mn-cs"/>
              </a:rPr>
              <a:t>dirty</a:t>
            </a:r>
            <a:r>
              <a:rPr lang="en-US" sz="1200" i="1" kern="1200" baseline="0" dirty="0" smtClean="0">
                <a:solidFill>
                  <a:schemeClr val="tx1"/>
                </a:solidFill>
                <a:latin typeface="+mn-lt"/>
                <a:ea typeface="+mn-ea"/>
                <a:cs typeface="+mn-cs"/>
              </a:rPr>
              <a:t> or modified bit. The </a:t>
            </a:r>
            <a:r>
              <a:rPr lang="en-US" sz="1200" b="1" i="1" kern="1200" baseline="0" dirty="0" smtClean="0">
                <a:solidFill>
                  <a:schemeClr val="tx1"/>
                </a:solidFill>
                <a:latin typeface="+mn-lt"/>
                <a:ea typeface="+mn-ea"/>
                <a:cs typeface="+mn-cs"/>
              </a:rPr>
              <a:t>main memory location of the word is updated later, </a:t>
            </a:r>
            <a:r>
              <a:rPr lang="en-US" sz="1200" kern="1200" baseline="0" dirty="0" smtClean="0">
                <a:solidFill>
                  <a:schemeClr val="tx1"/>
                </a:solidFill>
                <a:latin typeface="+mn-lt"/>
                <a:ea typeface="+mn-ea"/>
                <a:cs typeface="+mn-cs"/>
              </a:rPr>
              <a:t>when the block containing this marked word is removed from the cache to make room for a new block. This technique is known as the </a:t>
            </a:r>
            <a:r>
              <a:rPr lang="en-US" sz="1200" i="1" kern="1200" baseline="0" dirty="0" smtClean="0">
                <a:solidFill>
                  <a:schemeClr val="tx1"/>
                </a:solidFill>
                <a:latin typeface="+mn-lt"/>
                <a:ea typeface="+mn-ea"/>
                <a:cs typeface="+mn-cs"/>
              </a:rPr>
              <a:t>write-back, or copy-back, protocol.</a:t>
            </a:r>
          </a:p>
          <a:p>
            <a:endParaRPr lang="en-US" sz="1200" i="1"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The write-back protocol is used most often, to take advantage of the high speed with which data blocks can be</a:t>
            </a:r>
          </a:p>
          <a:p>
            <a:r>
              <a:rPr lang="en-US" sz="1200" kern="1200" baseline="0" dirty="0" smtClean="0">
                <a:solidFill>
                  <a:schemeClr val="tx1"/>
                </a:solidFill>
                <a:latin typeface="+mn-lt"/>
                <a:ea typeface="+mn-ea"/>
                <a:cs typeface="+mn-cs"/>
              </a:rPr>
              <a:t>transferred to memory chips.</a:t>
            </a:r>
            <a:endParaRPr lang="en-US" dirty="0"/>
          </a:p>
        </p:txBody>
      </p:sp>
      <p:sp>
        <p:nvSpPr>
          <p:cNvPr id="4" name="Slide Number Placeholder 3"/>
          <p:cNvSpPr>
            <a:spLocks noGrp="1"/>
          </p:cNvSpPr>
          <p:nvPr>
            <p:ph type="sldNum" sz="quarter" idx="10"/>
          </p:nvPr>
        </p:nvSpPr>
        <p:spPr/>
        <p:txBody>
          <a:bodyPr/>
          <a:lstStyle/>
          <a:p>
            <a:fld id="{274BE9BA-F2C9-4A1E-8350-89E2A388F17A}" type="slidenum">
              <a:rPr lang="en-US" smtClean="0"/>
              <a:t>38</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74BE9BA-F2C9-4A1E-8350-89E2A388F17A}" type="slidenum">
              <a:rPr lang="en-US" smtClean="0"/>
              <a:t>39</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08EF486-1505-4492-9944-C7B9ABC341DD}" type="slidenum">
              <a:rPr lang="en-US"/>
              <a:pPr fontAlgn="base">
                <a:spcBef>
                  <a:spcPct val="0"/>
                </a:spcBef>
                <a:spcAft>
                  <a:spcPct val="0"/>
                </a:spcAft>
              </a:pPr>
              <a:t>59</a:t>
            </a:fld>
            <a:endParaRPr lang="en-US"/>
          </a:p>
        </p:txBody>
      </p:sp>
      <p:sp>
        <p:nvSpPr>
          <p:cNvPr id="7577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5779" name="Rectangle 4"/>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7022375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64B9FD7-5AB7-4835-955F-BC3134400F1F}" type="slidenum">
              <a:rPr lang="en-US"/>
              <a:pPr fontAlgn="base">
                <a:spcBef>
                  <a:spcPct val="0"/>
                </a:spcBef>
                <a:spcAft>
                  <a:spcPct val="0"/>
                </a:spcAft>
              </a:pPr>
              <a:t>63</a:t>
            </a:fld>
            <a:endParaRPr lang="en-US"/>
          </a:p>
        </p:txBody>
      </p:sp>
      <p:sp>
        <p:nvSpPr>
          <p:cNvPr id="8601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6019" name="Rectangle 4"/>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1383302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7196528-6F7C-46EA-83A5-CAF5BA3C5F12}" type="slidenum">
              <a:rPr lang="en-US" smtClean="0"/>
              <a:pPr fontAlgn="base">
                <a:spcBef>
                  <a:spcPct val="0"/>
                </a:spcBef>
                <a:spcAft>
                  <a:spcPct val="0"/>
                </a:spcAft>
                <a:defRPr/>
              </a:pPr>
              <a:t>4</a:t>
            </a:fld>
            <a:endParaRPr lang="en-US" smtClean="0"/>
          </a:p>
        </p:txBody>
      </p:sp>
      <p:sp>
        <p:nvSpPr>
          <p:cNvPr id="727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27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38BAACF-6DC1-427F-AC9E-8070AFF26221}" type="slidenum">
              <a:rPr lang="en-US" smtClean="0"/>
              <a:pPr fontAlgn="base">
                <a:spcBef>
                  <a:spcPct val="0"/>
                </a:spcBef>
                <a:spcAft>
                  <a:spcPct val="0"/>
                </a:spcAft>
                <a:defRPr/>
              </a:pPr>
              <a:t>9</a:t>
            </a:fld>
            <a:endParaRPr lang="en-US" smtClean="0"/>
          </a:p>
        </p:txBody>
      </p:sp>
      <p:sp>
        <p:nvSpPr>
          <p:cNvPr id="7373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D65D9F1-3447-4425-BEC6-6D44CD22153A}" type="slidenum">
              <a:rPr lang="en-US" smtClean="0"/>
              <a:pPr fontAlgn="base">
                <a:spcBef>
                  <a:spcPct val="0"/>
                </a:spcBef>
                <a:spcAft>
                  <a:spcPct val="0"/>
                </a:spcAft>
                <a:defRPr/>
              </a:pPr>
              <a:t>10</a:t>
            </a:fld>
            <a:endParaRPr lang="en-US" smtClean="0"/>
          </a:p>
        </p:txBody>
      </p:sp>
      <p:sp>
        <p:nvSpPr>
          <p:cNvPr id="747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7D0FC94-B3C3-48C0-A3A7-9446C339563D}" type="slidenum">
              <a:rPr lang="en-US" smtClean="0"/>
              <a:pPr fontAlgn="base">
                <a:spcBef>
                  <a:spcPct val="0"/>
                </a:spcBef>
                <a:spcAft>
                  <a:spcPct val="0"/>
                </a:spcAft>
                <a:defRPr/>
              </a:pPr>
              <a:t>14</a:t>
            </a:fld>
            <a:endParaRPr lang="en-US" smtClean="0"/>
          </a:p>
        </p:txBody>
      </p:sp>
      <p:sp>
        <p:nvSpPr>
          <p:cNvPr id="757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8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This alternative approach is called as direct memory access. DMA consists of a special control unit which is provided to transfer a block of data directly between an I/O device and the main memory without continuous intervention by the processor. </a:t>
            </a:r>
          </a:p>
          <a:p>
            <a:pPr eaLnBrk="1" hangingPunct="1">
              <a:spcBef>
                <a:spcPct val="0"/>
              </a:spcBef>
            </a:pPr>
            <a:r>
              <a:rPr lang="en-US" smtClean="0"/>
              <a:t>A control unit which performs these transfers without the intervention of the processor is a part of the I/O device’s interface circuit, and this controller is called as the DMA controller. </a:t>
            </a:r>
          </a:p>
          <a:p>
            <a:pPr eaLnBrk="1" hangingPunct="1">
              <a:spcBef>
                <a:spcPct val="0"/>
              </a:spcBef>
            </a:pPr>
            <a:r>
              <a:rPr lang="en-US" smtClean="0"/>
              <a:t>DMA controller performs functions that would be normally be performed by the processor. The processor will have to provide a memory address and all the control signals. So, the DMA controller will also provide with the memory address where the data is going to be stored along with the necessary control signals. When a block of data needs to be transferred, the DMA controller will also have to increment the memory addresses and keep track of the number of words that have been transferred.</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09B69B8-9707-483E-B3AC-C6EA840D0DA3}" type="slidenum">
              <a:rPr lang="en-US" smtClean="0"/>
              <a:pPr fontAlgn="base">
                <a:spcBef>
                  <a:spcPct val="0"/>
                </a:spcBef>
                <a:spcAft>
                  <a:spcPct val="0"/>
                </a:spcAft>
                <a:defRPr/>
              </a:pPr>
              <a:t>15</a:t>
            </a:fld>
            <a:endParaRPr lang="en-US" smtClean="0"/>
          </a:p>
        </p:txBody>
      </p:sp>
      <p:sp>
        <p:nvSpPr>
          <p:cNvPr id="768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680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Repeat DMA controller.</a:t>
            </a:r>
          </a:p>
          <a:p>
            <a:pPr eaLnBrk="1" hangingPunct="1">
              <a:spcBef>
                <a:spcPct val="0"/>
              </a:spcBef>
            </a:pPr>
            <a:r>
              <a:rPr lang="en-US" smtClean="0"/>
              <a:t>DMA controller can be used to transfer a block of data from an external device to the processor, without requiring any help from the processor. As a result the processor is free to execute other programs. However, the DMA controller should perform the task of transferring data to or from an I/O device for a program that is being executed by a processor. That is, the DMA controller does not and should not have the capability to determine when a data transfer operation should take place. The processor must initiate DMA transfer of data, when it is indicated or required by the program that is being executed by the processor. </a:t>
            </a:r>
          </a:p>
          <a:p>
            <a:pPr eaLnBrk="1" hangingPunct="1">
              <a:spcBef>
                <a:spcPct val="0"/>
              </a:spcBef>
            </a:pPr>
            <a:r>
              <a:rPr lang="en-US" smtClean="0"/>
              <a:t>When the processor determines that the program that is being executed requires a DMA transfer, it informs the DMA controller which sits in the interface circuit of the device of three things, namely, the starting address of the memory location, the number of words that needs to be transferred, and the direction of transfer that is, whether the data needs to be transferred from the I/O device to the memory or from the memory to the I/O device.</a:t>
            </a:r>
          </a:p>
          <a:p>
            <a:pPr eaLnBrk="1" hangingPunct="1">
              <a:spcBef>
                <a:spcPct val="0"/>
              </a:spcBef>
            </a:pPr>
            <a:r>
              <a:rPr lang="en-US" smtClean="0"/>
              <a:t>After initiating the DMA transfer, the processor suspends the program that initiated the transfer, and continues with the execution of some other program. The program whose execution is suspended is said to be in the blocked state.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E26FC32-3AD6-447E-9380-93C4F935141F}" type="slidenum">
              <a:rPr lang="en-US" smtClean="0"/>
              <a:pPr fontAlgn="base">
                <a:spcBef>
                  <a:spcPct val="0"/>
                </a:spcBef>
                <a:spcAft>
                  <a:spcPct val="0"/>
                </a:spcAft>
                <a:defRPr/>
              </a:pPr>
              <a:t>16</a:t>
            </a:fld>
            <a:endParaRPr lang="en-US" smtClean="0"/>
          </a:p>
        </p:txBody>
      </p:sp>
      <p:sp>
        <p:nvSpPr>
          <p:cNvPr id="7782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Let us consider a memory organization with two DMA controllers. In this memory organization, a DMA controller is used to connect a high speed network to the computer bus. In addition, disk controller which also controls two disks may have DMA capability. The disk controller controls two disks and it also has DMA capability. The disk controller provides two DMA channels. The disk controller can two independent DMA operations, as if each disk has its own DMA controller. Each DMA controller has three registers, one to store the memory address, one to store the word count, and the last to store the status and control information. There are two copies of these three registers in order to perform independent DMA operations. That is, these registers are duplicated.</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0A591F3-3C9A-42A2-B7E8-C419D13D163F}" type="slidenum">
              <a:rPr lang="en-US" smtClean="0"/>
              <a:pPr fontAlgn="base">
                <a:spcBef>
                  <a:spcPct val="0"/>
                </a:spcBef>
                <a:spcAft>
                  <a:spcPct val="0"/>
                </a:spcAft>
                <a:defRPr/>
              </a:pPr>
              <a:t>19</a:t>
            </a:fld>
            <a:endParaRPr lang="en-US" smtClean="0"/>
          </a:p>
        </p:txBody>
      </p:sp>
      <p:sp>
        <p:nvSpPr>
          <p:cNvPr id="7885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Processor also has to transfer data to and from the main memory. Also, the DMA controller is responsible for transferring data to and from the I/O device to the main memory. Both the processor and the DMA controller have to use the external bus to talk to the main memory. Usually, DMA controllers are given higher priority than the processor to access the bus. Now, we also need to decide the priority among different DMA devices that may need to use the bus. Among these different DMA devices, high priority is given to high speed peripherals such as a disk or a graphics display device. </a:t>
            </a:r>
          </a:p>
          <a:p>
            <a:pPr eaLnBrk="1" hangingPunct="1">
              <a:spcBef>
                <a:spcPct val="0"/>
              </a:spcBef>
            </a:pPr>
            <a:r>
              <a:rPr lang="en-US" smtClean="0"/>
              <a:t>Usually, the processor originates most cycles on the bus. The DMA controller can be said to steal memory access cycles on from the bus. Thus, the processor and the DMA controller use the bus in an interwoven fashion. This interweaving technique is called as cycle stealing. </a:t>
            </a:r>
          </a:p>
          <a:p>
            <a:pPr eaLnBrk="1" hangingPunct="1">
              <a:spcBef>
                <a:spcPct val="0"/>
              </a:spcBef>
            </a:pPr>
            <a:r>
              <a:rPr lang="en-US" smtClean="0"/>
              <a:t>An alternate approach would be to provide DMA controllers exclusive capability to initiate transfers on the bus, and hence exclusive access to the main memory. This is known as the block mode or the burst mode of operation.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D265945-16AB-4978-AD98-644662B37A80}" type="slidenum">
              <a:rPr lang="en-US" smtClean="0"/>
              <a:pPr fontAlgn="base">
                <a:spcBef>
                  <a:spcPct val="0"/>
                </a:spcBef>
                <a:spcAft>
                  <a:spcPct val="0"/>
                </a:spcAft>
                <a:defRPr/>
              </a:pPr>
              <a:t>20</a:t>
            </a:fld>
            <a:endParaRPr lang="en-US" smtClean="0"/>
          </a:p>
        </p:txBody>
      </p:sp>
      <p:sp>
        <p:nvSpPr>
          <p:cNvPr id="7987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Processor and DMA controllers both need to initiate data transfers on the bus and access main memory. The process of using the bus to perform a data transfer operation is called as the initiation of a transfer operation. At any point in time only one device is allowed to initiate transfers on the bus. The device that is allowed to initiate transfers on the bus at any given time is called the bus master. When the current bus master releases control of the bus, another device can acquire the status of the bus master. How does one determine which is the next device which will acquire the status of the bus master. Note that there may be several DMA controllers plus the processor which requires access to the bus. The process by which the next device to become the bus master is selected and bus mastership is transferred to it is called bus arbitration. There are two types of bus arbitration processes. Centralized arbitration and distributed arbitration. In case of centralized arbitration, a single bus arbiter performs the arbitration. Whereas in case of distributed arbitration all devices which need to initiate data transfers on the bus participate or are involved in the selection of the next bus master.</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13841C16-FCF0-40C3-8185-6E31EFBE4D80}" type="datetimeFigureOut">
              <a:rPr lang="en-IN" smtClean="0"/>
              <a:t>20-08-2019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946E5CB-8AAE-48F0-91EE-87D5B90B32B4}" type="slidenum">
              <a:rPr lang="en-IN" smtClean="0"/>
              <a:t>‹#›</a:t>
            </a:fld>
            <a:endParaRPr lang="en-IN"/>
          </a:p>
        </p:txBody>
      </p:sp>
    </p:spTree>
    <p:extLst>
      <p:ext uri="{BB962C8B-B14F-4D97-AF65-F5344CB8AC3E}">
        <p14:creationId xmlns:p14="http://schemas.microsoft.com/office/powerpoint/2010/main" val="3503515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3841C16-FCF0-40C3-8185-6E31EFBE4D80}" type="datetimeFigureOut">
              <a:rPr lang="en-IN" smtClean="0"/>
              <a:t>20-08-2019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946E5CB-8AAE-48F0-91EE-87D5B90B32B4}" type="slidenum">
              <a:rPr lang="en-IN" smtClean="0"/>
              <a:t>‹#›</a:t>
            </a:fld>
            <a:endParaRPr lang="en-IN"/>
          </a:p>
        </p:txBody>
      </p:sp>
    </p:spTree>
    <p:extLst>
      <p:ext uri="{BB962C8B-B14F-4D97-AF65-F5344CB8AC3E}">
        <p14:creationId xmlns:p14="http://schemas.microsoft.com/office/powerpoint/2010/main" val="158944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3841C16-FCF0-40C3-8185-6E31EFBE4D80}" type="datetimeFigureOut">
              <a:rPr lang="en-IN" smtClean="0"/>
              <a:t>20-08-2019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946E5CB-8AAE-48F0-91EE-87D5B90B32B4}" type="slidenum">
              <a:rPr lang="en-IN" smtClean="0"/>
              <a:t>‹#›</a:t>
            </a:fld>
            <a:endParaRPr lang="en-IN"/>
          </a:p>
        </p:txBody>
      </p:sp>
    </p:spTree>
    <p:extLst>
      <p:ext uri="{BB962C8B-B14F-4D97-AF65-F5344CB8AC3E}">
        <p14:creationId xmlns:p14="http://schemas.microsoft.com/office/powerpoint/2010/main" val="3239922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3841C16-FCF0-40C3-8185-6E31EFBE4D80}" type="datetimeFigureOut">
              <a:rPr lang="en-IN" smtClean="0"/>
              <a:t>20-08-2019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946E5CB-8AAE-48F0-91EE-87D5B90B32B4}" type="slidenum">
              <a:rPr lang="en-IN" smtClean="0"/>
              <a:t>‹#›</a:t>
            </a:fld>
            <a:endParaRPr lang="en-IN"/>
          </a:p>
        </p:txBody>
      </p:sp>
    </p:spTree>
    <p:extLst>
      <p:ext uri="{BB962C8B-B14F-4D97-AF65-F5344CB8AC3E}">
        <p14:creationId xmlns:p14="http://schemas.microsoft.com/office/powerpoint/2010/main" val="481034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841C16-FCF0-40C3-8185-6E31EFBE4D80}" type="datetimeFigureOut">
              <a:rPr lang="en-IN" smtClean="0"/>
              <a:t>20-08-2019</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946E5CB-8AAE-48F0-91EE-87D5B90B32B4}" type="slidenum">
              <a:rPr lang="en-IN" smtClean="0"/>
              <a:t>‹#›</a:t>
            </a:fld>
            <a:endParaRPr lang="en-IN"/>
          </a:p>
        </p:txBody>
      </p:sp>
    </p:spTree>
    <p:extLst>
      <p:ext uri="{BB962C8B-B14F-4D97-AF65-F5344CB8AC3E}">
        <p14:creationId xmlns:p14="http://schemas.microsoft.com/office/powerpoint/2010/main" val="1012917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13841C16-FCF0-40C3-8185-6E31EFBE4D80}" type="datetimeFigureOut">
              <a:rPr lang="en-IN" smtClean="0"/>
              <a:t>20-08-2019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946E5CB-8AAE-48F0-91EE-87D5B90B32B4}" type="slidenum">
              <a:rPr lang="en-IN" smtClean="0"/>
              <a:t>‹#›</a:t>
            </a:fld>
            <a:endParaRPr lang="en-IN"/>
          </a:p>
        </p:txBody>
      </p:sp>
    </p:spTree>
    <p:extLst>
      <p:ext uri="{BB962C8B-B14F-4D97-AF65-F5344CB8AC3E}">
        <p14:creationId xmlns:p14="http://schemas.microsoft.com/office/powerpoint/2010/main" val="3350619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13841C16-FCF0-40C3-8185-6E31EFBE4D80}" type="datetimeFigureOut">
              <a:rPr lang="en-IN" smtClean="0"/>
              <a:t>20-08-2019</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A946E5CB-8AAE-48F0-91EE-87D5B90B32B4}" type="slidenum">
              <a:rPr lang="en-IN" smtClean="0"/>
              <a:t>‹#›</a:t>
            </a:fld>
            <a:endParaRPr lang="en-IN"/>
          </a:p>
        </p:txBody>
      </p:sp>
    </p:spTree>
    <p:extLst>
      <p:ext uri="{BB962C8B-B14F-4D97-AF65-F5344CB8AC3E}">
        <p14:creationId xmlns:p14="http://schemas.microsoft.com/office/powerpoint/2010/main" val="3937459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13841C16-FCF0-40C3-8185-6E31EFBE4D80}" type="datetimeFigureOut">
              <a:rPr lang="en-IN" smtClean="0"/>
              <a:t>20-08-2019</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A946E5CB-8AAE-48F0-91EE-87D5B90B32B4}" type="slidenum">
              <a:rPr lang="en-IN" smtClean="0"/>
              <a:t>‹#›</a:t>
            </a:fld>
            <a:endParaRPr lang="en-IN"/>
          </a:p>
        </p:txBody>
      </p:sp>
    </p:spTree>
    <p:extLst>
      <p:ext uri="{BB962C8B-B14F-4D97-AF65-F5344CB8AC3E}">
        <p14:creationId xmlns:p14="http://schemas.microsoft.com/office/powerpoint/2010/main" val="4026120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841C16-FCF0-40C3-8185-6E31EFBE4D80}" type="datetimeFigureOut">
              <a:rPr lang="en-IN" smtClean="0"/>
              <a:t>20-08-2019</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A946E5CB-8AAE-48F0-91EE-87D5B90B32B4}" type="slidenum">
              <a:rPr lang="en-IN" smtClean="0"/>
              <a:t>‹#›</a:t>
            </a:fld>
            <a:endParaRPr lang="en-IN"/>
          </a:p>
        </p:txBody>
      </p:sp>
    </p:spTree>
    <p:extLst>
      <p:ext uri="{BB962C8B-B14F-4D97-AF65-F5344CB8AC3E}">
        <p14:creationId xmlns:p14="http://schemas.microsoft.com/office/powerpoint/2010/main" val="457333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841C16-FCF0-40C3-8185-6E31EFBE4D80}" type="datetimeFigureOut">
              <a:rPr lang="en-IN" smtClean="0"/>
              <a:t>20-08-2019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946E5CB-8AAE-48F0-91EE-87D5B90B32B4}" type="slidenum">
              <a:rPr lang="en-IN" smtClean="0"/>
              <a:t>‹#›</a:t>
            </a:fld>
            <a:endParaRPr lang="en-IN"/>
          </a:p>
        </p:txBody>
      </p:sp>
    </p:spTree>
    <p:extLst>
      <p:ext uri="{BB962C8B-B14F-4D97-AF65-F5344CB8AC3E}">
        <p14:creationId xmlns:p14="http://schemas.microsoft.com/office/powerpoint/2010/main" val="38700331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841C16-FCF0-40C3-8185-6E31EFBE4D80}" type="datetimeFigureOut">
              <a:rPr lang="en-IN" smtClean="0"/>
              <a:t>20-08-2019</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946E5CB-8AAE-48F0-91EE-87D5B90B32B4}" type="slidenum">
              <a:rPr lang="en-IN" smtClean="0"/>
              <a:t>‹#›</a:t>
            </a:fld>
            <a:endParaRPr lang="en-IN"/>
          </a:p>
        </p:txBody>
      </p:sp>
    </p:spTree>
    <p:extLst>
      <p:ext uri="{BB962C8B-B14F-4D97-AF65-F5344CB8AC3E}">
        <p14:creationId xmlns:p14="http://schemas.microsoft.com/office/powerpoint/2010/main" val="1657877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841C16-FCF0-40C3-8185-6E31EFBE4D80}" type="datetimeFigureOut">
              <a:rPr lang="en-IN" smtClean="0"/>
              <a:t>20-08-2019</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46E5CB-8AAE-48F0-91EE-87D5B90B32B4}" type="slidenum">
              <a:rPr lang="en-IN" smtClean="0"/>
              <a:t>‹#›</a:t>
            </a:fld>
            <a:endParaRPr lang="en-IN"/>
          </a:p>
        </p:txBody>
      </p:sp>
    </p:spTree>
    <p:extLst>
      <p:ext uri="{BB962C8B-B14F-4D97-AF65-F5344CB8AC3E}">
        <p14:creationId xmlns:p14="http://schemas.microsoft.com/office/powerpoint/2010/main" val="3080953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US" dirty="0" smtClean="0"/>
              <a:t>Accessing I/O Devices</a:t>
            </a:r>
            <a:endParaRPr lang="en-US" dirty="0"/>
          </a:p>
        </p:txBody>
      </p:sp>
      <p:sp>
        <p:nvSpPr>
          <p:cNvPr id="6147" name="Subtitle 2"/>
          <p:cNvSpPr>
            <a:spLocks noGrp="1"/>
          </p:cNvSpPr>
          <p:nvPr>
            <p:ph type="subTitle" idx="1"/>
          </p:nvPr>
        </p:nvSpPr>
        <p:spPr>
          <a:xfrm>
            <a:off x="533400" y="3228975"/>
            <a:ext cx="7854950" cy="1752600"/>
          </a:xfrm>
        </p:spPr>
        <p:txBody>
          <a:bodyPr/>
          <a:lstStyle/>
          <a:p>
            <a:pPr marR="0" eaLnBrk="1" hangingPunct="1"/>
            <a:r>
              <a:rPr lang="en-US" smtClean="0"/>
              <a:t> </a:t>
            </a:r>
          </a:p>
        </p:txBody>
      </p:sp>
    </p:spTree>
    <p:extLst>
      <p:ext uri="{BB962C8B-B14F-4D97-AF65-F5344CB8AC3E}">
        <p14:creationId xmlns:p14="http://schemas.microsoft.com/office/powerpoint/2010/main" val="18486737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Rectangle 2"/>
          <p:cNvSpPr>
            <a:spLocks noGrp="1" noChangeArrowheads="1"/>
          </p:cNvSpPr>
          <p:nvPr>
            <p:ph type="title"/>
          </p:nvPr>
        </p:nvSpPr>
        <p:spPr>
          <a:xfrm>
            <a:off x="457200" y="76200"/>
            <a:ext cx="8305800" cy="1143000"/>
          </a:xfrm>
          <a:ln>
            <a:miter lim="800000"/>
            <a:headEnd/>
            <a:tailEnd/>
          </a:ln>
        </p:spPr>
        <p:txBody>
          <a:bodyPr/>
          <a:lstStyle/>
          <a:p>
            <a:pPr eaLnBrk="1" fontAlgn="auto" hangingPunct="1">
              <a:spcAft>
                <a:spcPts val="0"/>
              </a:spcAft>
              <a:defRPr/>
            </a:pPr>
            <a:r>
              <a:rPr lang="en-US" dirty="0"/>
              <a:t>Interrupts (contd..)</a:t>
            </a:r>
          </a:p>
        </p:txBody>
      </p:sp>
      <p:sp>
        <p:nvSpPr>
          <p:cNvPr id="17411" name="Rectangle 14"/>
          <p:cNvSpPr>
            <a:spLocks noChangeArrowheads="1"/>
          </p:cNvSpPr>
          <p:nvPr/>
        </p:nvSpPr>
        <p:spPr bwMode="auto">
          <a:xfrm>
            <a:off x="5067300" y="1255713"/>
            <a:ext cx="1503363"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000000"/>
                </a:solidFill>
                <a:latin typeface="Nimbus Roman No9 L"/>
              </a:rPr>
              <a:t>Interrupt Service routine</a:t>
            </a:r>
            <a:endParaRPr lang="en-US" sz="2400">
              <a:latin typeface="Constantia" pitchFamily="18" charset="0"/>
            </a:endParaRPr>
          </a:p>
        </p:txBody>
      </p:sp>
      <p:sp>
        <p:nvSpPr>
          <p:cNvPr id="17412" name="Rectangle 17"/>
          <p:cNvSpPr>
            <a:spLocks noChangeArrowheads="1"/>
          </p:cNvSpPr>
          <p:nvPr/>
        </p:nvSpPr>
        <p:spPr bwMode="auto">
          <a:xfrm>
            <a:off x="3065463" y="1255713"/>
            <a:ext cx="639762"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000000"/>
                </a:solidFill>
                <a:latin typeface="Nimbus Roman No9 L"/>
              </a:rPr>
              <a:t>Program 1</a:t>
            </a:r>
            <a:endParaRPr lang="en-US" sz="2400">
              <a:latin typeface="Constantia" pitchFamily="18" charset="0"/>
            </a:endParaRPr>
          </a:p>
        </p:txBody>
      </p:sp>
      <p:grpSp>
        <p:nvGrpSpPr>
          <p:cNvPr id="17413" name="Group 56"/>
          <p:cNvGrpSpPr>
            <a:grpSpLocks/>
          </p:cNvGrpSpPr>
          <p:nvPr/>
        </p:nvGrpSpPr>
        <p:grpSpPr bwMode="auto">
          <a:xfrm>
            <a:off x="1508125" y="1539875"/>
            <a:ext cx="5627688" cy="2309813"/>
            <a:chOff x="950" y="1257"/>
            <a:chExt cx="3545" cy="1455"/>
          </a:xfrm>
        </p:grpSpPr>
        <p:sp>
          <p:nvSpPr>
            <p:cNvPr id="17415" name="Rectangle 4"/>
            <p:cNvSpPr>
              <a:spLocks noChangeArrowheads="1"/>
            </p:cNvSpPr>
            <p:nvPr/>
          </p:nvSpPr>
          <p:spPr bwMode="auto">
            <a:xfrm>
              <a:off x="1038" y="2045"/>
              <a:ext cx="16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000000"/>
                  </a:solidFill>
                  <a:latin typeface="Nimbus Roman No9 L"/>
                </a:rPr>
                <a:t>here</a:t>
              </a:r>
              <a:endParaRPr lang="en-US" sz="2400">
                <a:latin typeface="Constantia" pitchFamily="18" charset="0"/>
              </a:endParaRPr>
            </a:p>
          </p:txBody>
        </p:sp>
        <p:sp>
          <p:nvSpPr>
            <p:cNvPr id="17416" name="Rectangle 5"/>
            <p:cNvSpPr>
              <a:spLocks noChangeArrowheads="1"/>
            </p:cNvSpPr>
            <p:nvPr/>
          </p:nvSpPr>
          <p:spPr bwMode="auto">
            <a:xfrm>
              <a:off x="950" y="1848"/>
              <a:ext cx="33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000000"/>
                  </a:solidFill>
                  <a:latin typeface="Nimbus Roman No9 L"/>
                </a:rPr>
                <a:t>Interrupt</a:t>
              </a:r>
              <a:endParaRPr lang="en-US" sz="2400">
                <a:latin typeface="Constantia" pitchFamily="18" charset="0"/>
              </a:endParaRPr>
            </a:p>
          </p:txBody>
        </p:sp>
        <p:sp>
          <p:nvSpPr>
            <p:cNvPr id="17417" name="Rectangle 6"/>
            <p:cNvSpPr>
              <a:spLocks noChangeArrowheads="1"/>
            </p:cNvSpPr>
            <p:nvPr/>
          </p:nvSpPr>
          <p:spPr bwMode="auto">
            <a:xfrm>
              <a:off x="994" y="1947"/>
              <a:ext cx="25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000000"/>
                  </a:solidFill>
                  <a:latin typeface="Nimbus Roman No9 L"/>
                </a:rPr>
                <a:t>occurs</a:t>
              </a:r>
              <a:endParaRPr lang="en-US" sz="2400">
                <a:latin typeface="Constantia" pitchFamily="18" charset="0"/>
              </a:endParaRPr>
            </a:p>
          </p:txBody>
        </p:sp>
        <p:sp>
          <p:nvSpPr>
            <p:cNvPr id="17418" name="Freeform 7"/>
            <p:cNvSpPr>
              <a:spLocks/>
            </p:cNvSpPr>
            <p:nvPr/>
          </p:nvSpPr>
          <p:spPr bwMode="auto">
            <a:xfrm>
              <a:off x="1453" y="2001"/>
              <a:ext cx="66" cy="33"/>
            </a:xfrm>
            <a:custGeom>
              <a:avLst/>
              <a:gdLst>
                <a:gd name="T0" fmla="*/ 0 w 6"/>
                <a:gd name="T1" fmla="*/ 58461483 h 3"/>
                <a:gd name="T2" fmla="*/ 116922967 w 6"/>
                <a:gd name="T3" fmla="*/ 38974341 h 3"/>
                <a:gd name="T4" fmla="*/ 0 w 6"/>
                <a:gd name="T5" fmla="*/ 0 h 3"/>
                <a:gd name="T6" fmla="*/ 0 w 6"/>
                <a:gd name="T7" fmla="*/ 38974341 h 3"/>
                <a:gd name="T8" fmla="*/ 0 w 6"/>
                <a:gd name="T9" fmla="*/ 58461483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3"/>
                  </a:moveTo>
                  <a:lnTo>
                    <a:pt x="6" y="2"/>
                  </a:lnTo>
                  <a:lnTo>
                    <a:pt x="0" y="0"/>
                  </a:lnTo>
                  <a:lnTo>
                    <a:pt x="0" y="2"/>
                  </a:lnTo>
                  <a:lnTo>
                    <a:pt x="0" y="3"/>
                  </a:lnTo>
                </a:path>
              </a:pathLst>
            </a:custGeom>
            <a:noFill/>
            <a:ln w="174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19" name="Freeform 8"/>
            <p:cNvSpPr>
              <a:spLocks/>
            </p:cNvSpPr>
            <p:nvPr/>
          </p:nvSpPr>
          <p:spPr bwMode="auto">
            <a:xfrm>
              <a:off x="1453" y="2001"/>
              <a:ext cx="66" cy="33"/>
            </a:xfrm>
            <a:custGeom>
              <a:avLst/>
              <a:gdLst>
                <a:gd name="T0" fmla="*/ 0 w 66"/>
                <a:gd name="T1" fmla="*/ 33 h 33"/>
                <a:gd name="T2" fmla="*/ 66 w 66"/>
                <a:gd name="T3" fmla="*/ 22 h 33"/>
                <a:gd name="T4" fmla="*/ 0 w 66"/>
                <a:gd name="T5" fmla="*/ 0 h 33"/>
                <a:gd name="T6" fmla="*/ 0 w 66"/>
                <a:gd name="T7" fmla="*/ 22 h 33"/>
                <a:gd name="T8" fmla="*/ 0 w 66"/>
                <a:gd name="T9" fmla="*/ 33 h 33"/>
                <a:gd name="T10" fmla="*/ 0 60000 65536"/>
                <a:gd name="T11" fmla="*/ 0 60000 65536"/>
                <a:gd name="T12" fmla="*/ 0 60000 65536"/>
                <a:gd name="T13" fmla="*/ 0 60000 65536"/>
                <a:gd name="T14" fmla="*/ 0 60000 65536"/>
                <a:gd name="T15" fmla="*/ 0 w 66"/>
                <a:gd name="T16" fmla="*/ 0 h 33"/>
                <a:gd name="T17" fmla="*/ 66 w 66"/>
                <a:gd name="T18" fmla="*/ 33 h 33"/>
              </a:gdLst>
              <a:ahLst/>
              <a:cxnLst>
                <a:cxn ang="T10">
                  <a:pos x="T0" y="T1"/>
                </a:cxn>
                <a:cxn ang="T11">
                  <a:pos x="T2" y="T3"/>
                </a:cxn>
                <a:cxn ang="T12">
                  <a:pos x="T4" y="T5"/>
                </a:cxn>
                <a:cxn ang="T13">
                  <a:pos x="T6" y="T7"/>
                </a:cxn>
                <a:cxn ang="T14">
                  <a:pos x="T8" y="T9"/>
                </a:cxn>
              </a:cxnLst>
              <a:rect l="T15" t="T16" r="T17" b="T18"/>
              <a:pathLst>
                <a:path w="66" h="33">
                  <a:moveTo>
                    <a:pt x="0" y="33"/>
                  </a:moveTo>
                  <a:lnTo>
                    <a:pt x="66" y="22"/>
                  </a:lnTo>
                  <a:lnTo>
                    <a:pt x="0" y="0"/>
                  </a:lnTo>
                  <a:lnTo>
                    <a:pt x="0" y="22"/>
                  </a:lnTo>
                  <a:lnTo>
                    <a:pt x="0" y="33"/>
                  </a:lnTo>
                  <a:close/>
                </a:path>
              </a:pathLst>
            </a:custGeom>
            <a:solidFill>
              <a:srgbClr val="000000"/>
            </a:solidFill>
            <a:ln w="0">
              <a:solidFill>
                <a:srgbClr val="000000"/>
              </a:solidFill>
              <a:round/>
              <a:headEnd/>
              <a:tailEnd/>
            </a:ln>
          </p:spPr>
          <p:txBody>
            <a:bodyPr/>
            <a:lstStyle/>
            <a:p>
              <a:endParaRPr lang="en-US"/>
            </a:p>
          </p:txBody>
        </p:sp>
        <p:sp>
          <p:nvSpPr>
            <p:cNvPr id="17420" name="Line 9"/>
            <p:cNvSpPr>
              <a:spLocks noChangeShapeType="1"/>
            </p:cNvSpPr>
            <p:nvPr/>
          </p:nvSpPr>
          <p:spPr bwMode="auto">
            <a:xfrm flipH="1">
              <a:off x="1344" y="2023"/>
              <a:ext cx="109" cy="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17421" name="Rectangle 10"/>
            <p:cNvSpPr>
              <a:spLocks noChangeArrowheads="1"/>
            </p:cNvSpPr>
            <p:nvPr/>
          </p:nvSpPr>
          <p:spPr bwMode="auto">
            <a:xfrm>
              <a:off x="1606" y="2516"/>
              <a:ext cx="8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000000"/>
                  </a:solidFill>
                  <a:latin typeface="Nimbus Roman No9 L"/>
                </a:rPr>
                <a:t>M</a:t>
              </a:r>
              <a:endParaRPr lang="en-US" sz="2400">
                <a:latin typeface="Constantia" pitchFamily="18" charset="0"/>
              </a:endParaRPr>
            </a:p>
          </p:txBody>
        </p:sp>
        <p:sp>
          <p:nvSpPr>
            <p:cNvPr id="17422" name="Rectangle 11"/>
            <p:cNvSpPr>
              <a:spLocks noChangeArrowheads="1"/>
            </p:cNvSpPr>
            <p:nvPr/>
          </p:nvSpPr>
          <p:spPr bwMode="auto">
            <a:xfrm>
              <a:off x="1661" y="1947"/>
              <a:ext cx="2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i="1">
                  <a:solidFill>
                    <a:srgbClr val="000000"/>
                  </a:solidFill>
                  <a:latin typeface="Nimbus Roman No9 L"/>
                </a:rPr>
                <a:t>i</a:t>
              </a:r>
              <a:endParaRPr lang="en-US" sz="2400">
                <a:latin typeface="Constantia" pitchFamily="18" charset="0"/>
              </a:endParaRPr>
            </a:p>
          </p:txBody>
        </p:sp>
        <p:sp>
          <p:nvSpPr>
            <p:cNvPr id="17423" name="Rectangle 12"/>
            <p:cNvSpPr>
              <a:spLocks noChangeArrowheads="1"/>
            </p:cNvSpPr>
            <p:nvPr/>
          </p:nvSpPr>
          <p:spPr bwMode="auto">
            <a:xfrm>
              <a:off x="1639" y="1575"/>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000000"/>
                  </a:solidFill>
                  <a:latin typeface="Nimbus Roman No9 L"/>
                </a:rPr>
                <a:t>2</a:t>
              </a:r>
              <a:endParaRPr lang="en-US" sz="2400">
                <a:latin typeface="Constantia" pitchFamily="18" charset="0"/>
              </a:endParaRPr>
            </a:p>
          </p:txBody>
        </p:sp>
        <p:sp>
          <p:nvSpPr>
            <p:cNvPr id="17424" name="Rectangle 13"/>
            <p:cNvSpPr>
              <a:spLocks noChangeArrowheads="1"/>
            </p:cNvSpPr>
            <p:nvPr/>
          </p:nvSpPr>
          <p:spPr bwMode="auto">
            <a:xfrm>
              <a:off x="1650" y="1389"/>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000000"/>
                  </a:solidFill>
                  <a:latin typeface="Nimbus Roman No9 L"/>
                </a:rPr>
                <a:t>1</a:t>
              </a:r>
              <a:endParaRPr lang="en-US" sz="2400">
                <a:latin typeface="Constantia" pitchFamily="18" charset="0"/>
              </a:endParaRPr>
            </a:p>
          </p:txBody>
        </p:sp>
        <p:sp>
          <p:nvSpPr>
            <p:cNvPr id="17425" name="Line 15"/>
            <p:cNvSpPr>
              <a:spLocks noChangeShapeType="1"/>
            </p:cNvSpPr>
            <p:nvPr/>
          </p:nvSpPr>
          <p:spPr bwMode="auto">
            <a:xfrm flipH="1">
              <a:off x="3620" y="1826"/>
              <a:ext cx="875" cy="1"/>
            </a:xfrm>
            <a:prstGeom prst="line">
              <a:avLst/>
            </a:prstGeom>
            <a:noFill/>
            <a:ln w="17463">
              <a:solidFill>
                <a:srgbClr val="C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17426" name="Line 19"/>
            <p:cNvSpPr>
              <a:spLocks noChangeShapeType="1"/>
            </p:cNvSpPr>
            <p:nvPr/>
          </p:nvSpPr>
          <p:spPr bwMode="auto">
            <a:xfrm flipH="1">
              <a:off x="1979" y="1640"/>
              <a:ext cx="886" cy="1"/>
            </a:xfrm>
            <a:prstGeom prst="line">
              <a:avLst/>
            </a:prstGeom>
            <a:noFill/>
            <a:ln w="17463">
              <a:solidFill>
                <a:srgbClr val="C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17427" name="Line 20"/>
            <p:cNvSpPr>
              <a:spLocks noChangeShapeType="1"/>
            </p:cNvSpPr>
            <p:nvPr/>
          </p:nvSpPr>
          <p:spPr bwMode="auto">
            <a:xfrm flipH="1">
              <a:off x="1979" y="2023"/>
              <a:ext cx="886" cy="1"/>
            </a:xfrm>
            <a:prstGeom prst="line">
              <a:avLst/>
            </a:prstGeom>
            <a:noFill/>
            <a:ln w="17463">
              <a:solidFill>
                <a:srgbClr val="C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17428" name="Line 21"/>
            <p:cNvSpPr>
              <a:spLocks noChangeShapeType="1"/>
            </p:cNvSpPr>
            <p:nvPr/>
          </p:nvSpPr>
          <p:spPr bwMode="auto">
            <a:xfrm flipH="1">
              <a:off x="1979" y="2209"/>
              <a:ext cx="886" cy="1"/>
            </a:xfrm>
            <a:prstGeom prst="line">
              <a:avLst/>
            </a:prstGeom>
            <a:noFill/>
            <a:ln w="17463">
              <a:solidFill>
                <a:srgbClr val="C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17429" name="Freeform 22"/>
            <p:cNvSpPr>
              <a:spLocks/>
            </p:cNvSpPr>
            <p:nvPr/>
          </p:nvSpPr>
          <p:spPr bwMode="auto">
            <a:xfrm>
              <a:off x="2416" y="1399"/>
              <a:ext cx="11" cy="33"/>
            </a:xfrm>
            <a:custGeom>
              <a:avLst/>
              <a:gdLst>
                <a:gd name="T0" fmla="*/ 0 w 1"/>
                <a:gd name="T1" fmla="*/ 0 h 3"/>
                <a:gd name="T2" fmla="*/ 0 w 1"/>
                <a:gd name="T3" fmla="*/ 58461483 h 3"/>
                <a:gd name="T4" fmla="*/ 19487167 w 1"/>
                <a:gd name="T5" fmla="*/ 0 h 3"/>
                <a:gd name="T6" fmla="*/ 0 w 1"/>
                <a:gd name="T7" fmla="*/ 0 h 3"/>
                <a:gd name="T8" fmla="*/ 0 60000 65536"/>
                <a:gd name="T9" fmla="*/ 0 60000 65536"/>
                <a:gd name="T10" fmla="*/ 0 60000 65536"/>
                <a:gd name="T11" fmla="*/ 0 60000 65536"/>
                <a:gd name="T12" fmla="*/ 0 w 1"/>
                <a:gd name="T13" fmla="*/ 0 h 3"/>
                <a:gd name="T14" fmla="*/ 1 w 1"/>
                <a:gd name="T15" fmla="*/ 3 h 3"/>
              </a:gdLst>
              <a:ahLst/>
              <a:cxnLst>
                <a:cxn ang="T8">
                  <a:pos x="T0" y="T1"/>
                </a:cxn>
                <a:cxn ang="T9">
                  <a:pos x="T2" y="T3"/>
                </a:cxn>
                <a:cxn ang="T10">
                  <a:pos x="T4" y="T5"/>
                </a:cxn>
                <a:cxn ang="T11">
                  <a:pos x="T6" y="T7"/>
                </a:cxn>
              </a:cxnLst>
              <a:rect l="T12" t="T13" r="T14" b="T15"/>
              <a:pathLst>
                <a:path w="1" h="3">
                  <a:moveTo>
                    <a:pt x="0" y="0"/>
                  </a:moveTo>
                  <a:lnTo>
                    <a:pt x="0" y="3"/>
                  </a:lnTo>
                  <a:lnTo>
                    <a:pt x="1" y="0"/>
                  </a:lnTo>
                  <a:lnTo>
                    <a:pt x="0" y="0"/>
                  </a:lnTo>
                </a:path>
              </a:pathLst>
            </a:custGeom>
            <a:noFill/>
            <a:ln w="174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30" name="Freeform 23"/>
            <p:cNvSpPr>
              <a:spLocks/>
            </p:cNvSpPr>
            <p:nvPr/>
          </p:nvSpPr>
          <p:spPr bwMode="auto">
            <a:xfrm>
              <a:off x="2416" y="1399"/>
              <a:ext cx="11" cy="33"/>
            </a:xfrm>
            <a:custGeom>
              <a:avLst/>
              <a:gdLst>
                <a:gd name="T0" fmla="*/ 0 w 11"/>
                <a:gd name="T1" fmla="*/ 0 h 33"/>
                <a:gd name="T2" fmla="*/ 0 w 11"/>
                <a:gd name="T3" fmla="*/ 33 h 33"/>
                <a:gd name="T4" fmla="*/ 11 w 11"/>
                <a:gd name="T5" fmla="*/ 0 h 33"/>
                <a:gd name="T6" fmla="*/ 0 w 11"/>
                <a:gd name="T7" fmla="*/ 0 h 33"/>
                <a:gd name="T8" fmla="*/ 0 w 11"/>
                <a:gd name="T9" fmla="*/ 0 h 33"/>
                <a:gd name="T10" fmla="*/ 0 60000 65536"/>
                <a:gd name="T11" fmla="*/ 0 60000 65536"/>
                <a:gd name="T12" fmla="*/ 0 60000 65536"/>
                <a:gd name="T13" fmla="*/ 0 60000 65536"/>
                <a:gd name="T14" fmla="*/ 0 60000 65536"/>
                <a:gd name="T15" fmla="*/ 0 w 11"/>
                <a:gd name="T16" fmla="*/ 0 h 33"/>
                <a:gd name="T17" fmla="*/ 11 w 11"/>
                <a:gd name="T18" fmla="*/ 33 h 33"/>
              </a:gdLst>
              <a:ahLst/>
              <a:cxnLst>
                <a:cxn ang="T10">
                  <a:pos x="T0" y="T1"/>
                </a:cxn>
                <a:cxn ang="T11">
                  <a:pos x="T2" y="T3"/>
                </a:cxn>
                <a:cxn ang="T12">
                  <a:pos x="T4" y="T5"/>
                </a:cxn>
                <a:cxn ang="T13">
                  <a:pos x="T6" y="T7"/>
                </a:cxn>
                <a:cxn ang="T14">
                  <a:pos x="T8" y="T9"/>
                </a:cxn>
              </a:cxnLst>
              <a:rect l="T15" t="T16" r="T17" b="T18"/>
              <a:pathLst>
                <a:path w="11" h="33">
                  <a:moveTo>
                    <a:pt x="0" y="0"/>
                  </a:moveTo>
                  <a:lnTo>
                    <a:pt x="0" y="33"/>
                  </a:lnTo>
                  <a:lnTo>
                    <a:pt x="11" y="0"/>
                  </a:lnTo>
                  <a:lnTo>
                    <a:pt x="0" y="0"/>
                  </a:lnTo>
                  <a:close/>
                </a:path>
              </a:pathLst>
            </a:custGeom>
            <a:solidFill>
              <a:srgbClr val="000000"/>
            </a:solidFill>
            <a:ln w="0">
              <a:solidFill>
                <a:srgbClr val="000000"/>
              </a:solidFill>
              <a:round/>
              <a:headEnd/>
              <a:tailEnd/>
            </a:ln>
          </p:spPr>
          <p:txBody>
            <a:bodyPr/>
            <a:lstStyle/>
            <a:p>
              <a:endParaRPr lang="en-US"/>
            </a:p>
          </p:txBody>
        </p:sp>
        <p:sp>
          <p:nvSpPr>
            <p:cNvPr id="17431" name="Freeform 24"/>
            <p:cNvSpPr>
              <a:spLocks/>
            </p:cNvSpPr>
            <p:nvPr/>
          </p:nvSpPr>
          <p:spPr bwMode="auto">
            <a:xfrm>
              <a:off x="1847" y="1257"/>
              <a:ext cx="569" cy="1455"/>
            </a:xfrm>
            <a:custGeom>
              <a:avLst/>
              <a:gdLst>
                <a:gd name="T0" fmla="*/ 976686288 w 52"/>
                <a:gd name="T1" fmla="*/ 243353868 h 133"/>
                <a:gd name="T2" fmla="*/ 976686288 w 52"/>
                <a:gd name="T3" fmla="*/ 224547487 h 133"/>
                <a:gd name="T4" fmla="*/ 976686288 w 52"/>
                <a:gd name="T5" fmla="*/ 0 h 133"/>
                <a:gd name="T6" fmla="*/ 770716051 w 52"/>
                <a:gd name="T7" fmla="*/ 0 h 133"/>
                <a:gd name="T8" fmla="*/ 224791963 w 52"/>
                <a:gd name="T9" fmla="*/ 0 h 133"/>
                <a:gd name="T10" fmla="*/ 0 w 52"/>
                <a:gd name="T11" fmla="*/ 0 h 133"/>
                <a:gd name="T12" fmla="*/ 0 w 52"/>
                <a:gd name="T13" fmla="*/ 224547487 h 133"/>
                <a:gd name="T14" fmla="*/ 0 w 52"/>
                <a:gd name="T15" fmla="*/ 2147483647 h 133"/>
                <a:gd name="T16" fmla="*/ 0 w 52"/>
                <a:gd name="T17" fmla="*/ 2147483647 h 133"/>
                <a:gd name="T18" fmla="*/ 224791963 w 52"/>
                <a:gd name="T19" fmla="*/ 2147483647 h 133"/>
                <a:gd name="T20" fmla="*/ 770716051 w 52"/>
                <a:gd name="T21" fmla="*/ 2147483647 h 133"/>
                <a:gd name="T22" fmla="*/ 976686288 w 52"/>
                <a:gd name="T23" fmla="*/ 2147483647 h 133"/>
                <a:gd name="T24" fmla="*/ 976686288 w 52"/>
                <a:gd name="T25" fmla="*/ 2147483647 h 13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2"/>
                <a:gd name="T40" fmla="*/ 0 h 133"/>
                <a:gd name="T41" fmla="*/ 52 w 52"/>
                <a:gd name="T42" fmla="*/ 133 h 13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2" h="133">
                  <a:moveTo>
                    <a:pt x="52" y="13"/>
                  </a:moveTo>
                  <a:lnTo>
                    <a:pt x="52" y="12"/>
                  </a:lnTo>
                  <a:lnTo>
                    <a:pt x="52" y="0"/>
                  </a:lnTo>
                  <a:lnTo>
                    <a:pt x="41" y="0"/>
                  </a:lnTo>
                  <a:lnTo>
                    <a:pt x="12" y="0"/>
                  </a:lnTo>
                  <a:lnTo>
                    <a:pt x="0" y="0"/>
                  </a:lnTo>
                  <a:lnTo>
                    <a:pt x="0" y="12"/>
                  </a:lnTo>
                  <a:lnTo>
                    <a:pt x="0" y="121"/>
                  </a:lnTo>
                  <a:lnTo>
                    <a:pt x="0" y="133"/>
                  </a:lnTo>
                  <a:lnTo>
                    <a:pt x="12" y="133"/>
                  </a:lnTo>
                  <a:lnTo>
                    <a:pt x="41" y="133"/>
                  </a:lnTo>
                  <a:lnTo>
                    <a:pt x="52" y="133"/>
                  </a:lnTo>
                  <a:lnTo>
                    <a:pt x="52" y="121"/>
                  </a:lnTo>
                </a:path>
              </a:pathLst>
            </a:custGeom>
            <a:noFill/>
            <a:ln w="174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32" name="Freeform 25"/>
            <p:cNvSpPr>
              <a:spLocks/>
            </p:cNvSpPr>
            <p:nvPr/>
          </p:nvSpPr>
          <p:spPr bwMode="auto">
            <a:xfrm>
              <a:off x="4046" y="1585"/>
              <a:ext cx="22" cy="44"/>
            </a:xfrm>
            <a:custGeom>
              <a:avLst/>
              <a:gdLst>
                <a:gd name="T0" fmla="*/ 0 w 2"/>
                <a:gd name="T1" fmla="*/ 0 h 4"/>
                <a:gd name="T2" fmla="*/ 19487167 w 2"/>
                <a:gd name="T3" fmla="*/ 77948625 h 4"/>
                <a:gd name="T4" fmla="*/ 38974334 w 2"/>
                <a:gd name="T5" fmla="*/ 0 h 4"/>
                <a:gd name="T6" fmla="*/ 19487167 w 2"/>
                <a:gd name="T7" fmla="*/ 0 h 4"/>
                <a:gd name="T8" fmla="*/ 0 w 2"/>
                <a:gd name="T9" fmla="*/ 0 h 4"/>
                <a:gd name="T10" fmla="*/ 0 60000 65536"/>
                <a:gd name="T11" fmla="*/ 0 60000 65536"/>
                <a:gd name="T12" fmla="*/ 0 60000 65536"/>
                <a:gd name="T13" fmla="*/ 0 60000 65536"/>
                <a:gd name="T14" fmla="*/ 0 60000 65536"/>
                <a:gd name="T15" fmla="*/ 0 w 2"/>
                <a:gd name="T16" fmla="*/ 0 h 4"/>
                <a:gd name="T17" fmla="*/ 2 w 2"/>
                <a:gd name="T18" fmla="*/ 4 h 4"/>
              </a:gdLst>
              <a:ahLst/>
              <a:cxnLst>
                <a:cxn ang="T10">
                  <a:pos x="T0" y="T1"/>
                </a:cxn>
                <a:cxn ang="T11">
                  <a:pos x="T2" y="T3"/>
                </a:cxn>
                <a:cxn ang="T12">
                  <a:pos x="T4" y="T5"/>
                </a:cxn>
                <a:cxn ang="T13">
                  <a:pos x="T6" y="T7"/>
                </a:cxn>
                <a:cxn ang="T14">
                  <a:pos x="T8" y="T9"/>
                </a:cxn>
              </a:cxnLst>
              <a:rect l="T15" t="T16" r="T17" b="T18"/>
              <a:pathLst>
                <a:path w="2" h="4">
                  <a:moveTo>
                    <a:pt x="0" y="0"/>
                  </a:moveTo>
                  <a:lnTo>
                    <a:pt x="1" y="4"/>
                  </a:lnTo>
                  <a:lnTo>
                    <a:pt x="2" y="0"/>
                  </a:lnTo>
                  <a:lnTo>
                    <a:pt x="1" y="0"/>
                  </a:lnTo>
                  <a:lnTo>
                    <a:pt x="0" y="0"/>
                  </a:lnTo>
                </a:path>
              </a:pathLst>
            </a:custGeom>
            <a:noFill/>
            <a:ln w="174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33" name="Freeform 26"/>
            <p:cNvSpPr>
              <a:spLocks/>
            </p:cNvSpPr>
            <p:nvPr/>
          </p:nvSpPr>
          <p:spPr bwMode="auto">
            <a:xfrm>
              <a:off x="4046" y="1585"/>
              <a:ext cx="22" cy="44"/>
            </a:xfrm>
            <a:custGeom>
              <a:avLst/>
              <a:gdLst>
                <a:gd name="T0" fmla="*/ 0 w 22"/>
                <a:gd name="T1" fmla="*/ 0 h 44"/>
                <a:gd name="T2" fmla="*/ 11 w 22"/>
                <a:gd name="T3" fmla="*/ 44 h 44"/>
                <a:gd name="T4" fmla="*/ 22 w 22"/>
                <a:gd name="T5" fmla="*/ 0 h 44"/>
                <a:gd name="T6" fmla="*/ 11 w 22"/>
                <a:gd name="T7" fmla="*/ 0 h 44"/>
                <a:gd name="T8" fmla="*/ 0 w 22"/>
                <a:gd name="T9" fmla="*/ 0 h 44"/>
                <a:gd name="T10" fmla="*/ 0 60000 65536"/>
                <a:gd name="T11" fmla="*/ 0 60000 65536"/>
                <a:gd name="T12" fmla="*/ 0 60000 65536"/>
                <a:gd name="T13" fmla="*/ 0 60000 65536"/>
                <a:gd name="T14" fmla="*/ 0 60000 65536"/>
                <a:gd name="T15" fmla="*/ 0 w 22"/>
                <a:gd name="T16" fmla="*/ 0 h 44"/>
                <a:gd name="T17" fmla="*/ 22 w 22"/>
                <a:gd name="T18" fmla="*/ 44 h 44"/>
              </a:gdLst>
              <a:ahLst/>
              <a:cxnLst>
                <a:cxn ang="T10">
                  <a:pos x="T0" y="T1"/>
                </a:cxn>
                <a:cxn ang="T11">
                  <a:pos x="T2" y="T3"/>
                </a:cxn>
                <a:cxn ang="T12">
                  <a:pos x="T4" y="T5"/>
                </a:cxn>
                <a:cxn ang="T13">
                  <a:pos x="T6" y="T7"/>
                </a:cxn>
                <a:cxn ang="T14">
                  <a:pos x="T8" y="T9"/>
                </a:cxn>
              </a:cxnLst>
              <a:rect l="T15" t="T16" r="T17" b="T18"/>
              <a:pathLst>
                <a:path w="22" h="44">
                  <a:moveTo>
                    <a:pt x="0" y="0"/>
                  </a:moveTo>
                  <a:lnTo>
                    <a:pt x="11" y="44"/>
                  </a:lnTo>
                  <a:lnTo>
                    <a:pt x="22" y="0"/>
                  </a:lnTo>
                  <a:lnTo>
                    <a:pt x="11" y="0"/>
                  </a:lnTo>
                  <a:lnTo>
                    <a:pt x="0" y="0"/>
                  </a:lnTo>
                  <a:close/>
                </a:path>
              </a:pathLst>
            </a:custGeom>
            <a:solidFill>
              <a:srgbClr val="000000"/>
            </a:solidFill>
            <a:ln w="0">
              <a:solidFill>
                <a:srgbClr val="000000"/>
              </a:solidFill>
              <a:round/>
              <a:headEnd/>
              <a:tailEnd/>
            </a:ln>
          </p:spPr>
          <p:txBody>
            <a:bodyPr/>
            <a:lstStyle/>
            <a:p>
              <a:endParaRPr lang="en-US"/>
            </a:p>
          </p:txBody>
        </p:sp>
        <p:sp>
          <p:nvSpPr>
            <p:cNvPr id="17434" name="Freeform 27"/>
            <p:cNvSpPr>
              <a:spLocks/>
            </p:cNvSpPr>
            <p:nvPr/>
          </p:nvSpPr>
          <p:spPr bwMode="auto">
            <a:xfrm>
              <a:off x="2919" y="1454"/>
              <a:ext cx="1138" cy="569"/>
            </a:xfrm>
            <a:custGeom>
              <a:avLst/>
              <a:gdLst>
                <a:gd name="T0" fmla="*/ 1953371174 w 104"/>
                <a:gd name="T1" fmla="*/ 224791963 h 52"/>
                <a:gd name="T2" fmla="*/ 1953371174 w 104"/>
                <a:gd name="T3" fmla="*/ 205968748 h 52"/>
                <a:gd name="T4" fmla="*/ 1953371174 w 104"/>
                <a:gd name="T5" fmla="*/ 0 h 52"/>
                <a:gd name="T6" fmla="*/ 1747386932 w 104"/>
                <a:gd name="T7" fmla="*/ 0 h 52"/>
                <a:gd name="T8" fmla="*/ 770716051 w 104"/>
                <a:gd name="T9" fmla="*/ 0 h 52"/>
                <a:gd name="T10" fmla="*/ 544189514 w 104"/>
                <a:gd name="T11" fmla="*/ 0 h 52"/>
                <a:gd name="T12" fmla="*/ 544189514 w 104"/>
                <a:gd name="T13" fmla="*/ 205968748 h 52"/>
                <a:gd name="T14" fmla="*/ 544189514 w 104"/>
                <a:gd name="T15" fmla="*/ 751878480 h 52"/>
                <a:gd name="T16" fmla="*/ 544189514 w 104"/>
                <a:gd name="T17" fmla="*/ 976686288 h 52"/>
                <a:gd name="T18" fmla="*/ 338220942 w 104"/>
                <a:gd name="T19" fmla="*/ 976686288 h 52"/>
                <a:gd name="T20" fmla="*/ 0 w 104"/>
                <a:gd name="T21" fmla="*/ 976686288 h 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4"/>
                <a:gd name="T34" fmla="*/ 0 h 52"/>
                <a:gd name="T35" fmla="*/ 104 w 104"/>
                <a:gd name="T36" fmla="*/ 52 h 5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4" h="52">
                  <a:moveTo>
                    <a:pt x="104" y="12"/>
                  </a:moveTo>
                  <a:lnTo>
                    <a:pt x="104" y="11"/>
                  </a:lnTo>
                  <a:lnTo>
                    <a:pt x="104" y="0"/>
                  </a:lnTo>
                  <a:lnTo>
                    <a:pt x="93" y="0"/>
                  </a:lnTo>
                  <a:lnTo>
                    <a:pt x="41" y="0"/>
                  </a:lnTo>
                  <a:lnTo>
                    <a:pt x="29" y="0"/>
                  </a:lnTo>
                  <a:lnTo>
                    <a:pt x="29" y="11"/>
                  </a:lnTo>
                  <a:lnTo>
                    <a:pt x="29" y="40"/>
                  </a:lnTo>
                  <a:lnTo>
                    <a:pt x="29" y="52"/>
                  </a:lnTo>
                  <a:lnTo>
                    <a:pt x="18" y="52"/>
                  </a:lnTo>
                  <a:lnTo>
                    <a:pt x="0" y="52"/>
                  </a:lnTo>
                </a:path>
              </a:pathLst>
            </a:custGeom>
            <a:noFill/>
            <a:ln w="174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35" name="Freeform 28"/>
            <p:cNvSpPr>
              <a:spLocks/>
            </p:cNvSpPr>
            <p:nvPr/>
          </p:nvSpPr>
          <p:spPr bwMode="auto">
            <a:xfrm>
              <a:off x="2941" y="2187"/>
              <a:ext cx="66" cy="33"/>
            </a:xfrm>
            <a:custGeom>
              <a:avLst/>
              <a:gdLst>
                <a:gd name="T0" fmla="*/ 116922967 w 6"/>
                <a:gd name="T1" fmla="*/ 0 h 3"/>
                <a:gd name="T2" fmla="*/ 0 w 6"/>
                <a:gd name="T3" fmla="*/ 38974341 h 3"/>
                <a:gd name="T4" fmla="*/ 116922967 w 6"/>
                <a:gd name="T5" fmla="*/ 58461483 h 3"/>
                <a:gd name="T6" fmla="*/ 116922967 w 6"/>
                <a:gd name="T7" fmla="*/ 38974341 h 3"/>
                <a:gd name="T8" fmla="*/ 116922967 w 6"/>
                <a:gd name="T9" fmla="*/ 0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6" y="0"/>
                  </a:moveTo>
                  <a:lnTo>
                    <a:pt x="0" y="2"/>
                  </a:lnTo>
                  <a:lnTo>
                    <a:pt x="6" y="3"/>
                  </a:lnTo>
                  <a:lnTo>
                    <a:pt x="6" y="2"/>
                  </a:lnTo>
                  <a:lnTo>
                    <a:pt x="6" y="0"/>
                  </a:lnTo>
                </a:path>
              </a:pathLst>
            </a:custGeom>
            <a:noFill/>
            <a:ln w="174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36" name="Freeform 29"/>
            <p:cNvSpPr>
              <a:spLocks/>
            </p:cNvSpPr>
            <p:nvPr/>
          </p:nvSpPr>
          <p:spPr bwMode="auto">
            <a:xfrm>
              <a:off x="2941" y="2187"/>
              <a:ext cx="66" cy="33"/>
            </a:xfrm>
            <a:custGeom>
              <a:avLst/>
              <a:gdLst>
                <a:gd name="T0" fmla="*/ 66 w 66"/>
                <a:gd name="T1" fmla="*/ 0 h 33"/>
                <a:gd name="T2" fmla="*/ 0 w 66"/>
                <a:gd name="T3" fmla="*/ 22 h 33"/>
                <a:gd name="T4" fmla="*/ 66 w 66"/>
                <a:gd name="T5" fmla="*/ 33 h 33"/>
                <a:gd name="T6" fmla="*/ 66 w 66"/>
                <a:gd name="T7" fmla="*/ 22 h 33"/>
                <a:gd name="T8" fmla="*/ 66 w 66"/>
                <a:gd name="T9" fmla="*/ 0 h 33"/>
                <a:gd name="T10" fmla="*/ 0 60000 65536"/>
                <a:gd name="T11" fmla="*/ 0 60000 65536"/>
                <a:gd name="T12" fmla="*/ 0 60000 65536"/>
                <a:gd name="T13" fmla="*/ 0 60000 65536"/>
                <a:gd name="T14" fmla="*/ 0 60000 65536"/>
                <a:gd name="T15" fmla="*/ 0 w 66"/>
                <a:gd name="T16" fmla="*/ 0 h 33"/>
                <a:gd name="T17" fmla="*/ 66 w 66"/>
                <a:gd name="T18" fmla="*/ 33 h 33"/>
              </a:gdLst>
              <a:ahLst/>
              <a:cxnLst>
                <a:cxn ang="T10">
                  <a:pos x="T0" y="T1"/>
                </a:cxn>
                <a:cxn ang="T11">
                  <a:pos x="T2" y="T3"/>
                </a:cxn>
                <a:cxn ang="T12">
                  <a:pos x="T4" y="T5"/>
                </a:cxn>
                <a:cxn ang="T13">
                  <a:pos x="T6" y="T7"/>
                </a:cxn>
                <a:cxn ang="T14">
                  <a:pos x="T8" y="T9"/>
                </a:cxn>
              </a:cxnLst>
              <a:rect l="T15" t="T16" r="T17" b="T18"/>
              <a:pathLst>
                <a:path w="66" h="33">
                  <a:moveTo>
                    <a:pt x="66" y="0"/>
                  </a:moveTo>
                  <a:lnTo>
                    <a:pt x="0" y="22"/>
                  </a:lnTo>
                  <a:lnTo>
                    <a:pt x="66" y="33"/>
                  </a:lnTo>
                  <a:lnTo>
                    <a:pt x="66" y="22"/>
                  </a:lnTo>
                  <a:lnTo>
                    <a:pt x="66" y="0"/>
                  </a:lnTo>
                  <a:close/>
                </a:path>
              </a:pathLst>
            </a:custGeom>
            <a:solidFill>
              <a:srgbClr val="000000"/>
            </a:solidFill>
            <a:ln w="0">
              <a:solidFill>
                <a:srgbClr val="000000"/>
              </a:solidFill>
              <a:round/>
              <a:headEnd/>
              <a:tailEnd/>
            </a:ln>
          </p:spPr>
          <p:txBody>
            <a:bodyPr/>
            <a:lstStyle/>
            <a:p>
              <a:endParaRPr lang="en-US"/>
            </a:p>
          </p:txBody>
        </p:sp>
        <p:sp>
          <p:nvSpPr>
            <p:cNvPr id="17437" name="Freeform 30"/>
            <p:cNvSpPr>
              <a:spLocks/>
            </p:cNvSpPr>
            <p:nvPr/>
          </p:nvSpPr>
          <p:spPr bwMode="auto">
            <a:xfrm>
              <a:off x="3007" y="2209"/>
              <a:ext cx="1050" cy="317"/>
            </a:xfrm>
            <a:custGeom>
              <a:avLst/>
              <a:gdLst>
                <a:gd name="T0" fmla="*/ 0 w 96"/>
                <a:gd name="T1" fmla="*/ 0 h 29"/>
                <a:gd name="T2" fmla="*/ 186587653 w 96"/>
                <a:gd name="T3" fmla="*/ 0 h 29"/>
                <a:gd name="T4" fmla="*/ 393826350 w 96"/>
                <a:gd name="T5" fmla="*/ 0 h 29"/>
                <a:gd name="T6" fmla="*/ 393826350 w 96"/>
                <a:gd name="T7" fmla="*/ 204764719 h 29"/>
                <a:gd name="T8" fmla="*/ 393826350 w 96"/>
                <a:gd name="T9" fmla="*/ 317282987 h 29"/>
                <a:gd name="T10" fmla="*/ 393826350 w 96"/>
                <a:gd name="T11" fmla="*/ 540765479 h 29"/>
                <a:gd name="T12" fmla="*/ 617965929 w 96"/>
                <a:gd name="T13" fmla="*/ 540765479 h 29"/>
                <a:gd name="T14" fmla="*/ 1592190794 w 96"/>
                <a:gd name="T15" fmla="*/ 540765479 h 29"/>
                <a:gd name="T16" fmla="*/ 1797556729 w 96"/>
                <a:gd name="T17" fmla="*/ 540765479 h 29"/>
                <a:gd name="T18" fmla="*/ 1797556729 w 96"/>
                <a:gd name="T19" fmla="*/ 317282987 h 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6"/>
                <a:gd name="T31" fmla="*/ 0 h 29"/>
                <a:gd name="T32" fmla="*/ 96 w 96"/>
                <a:gd name="T33" fmla="*/ 29 h 2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6" h="29">
                  <a:moveTo>
                    <a:pt x="0" y="0"/>
                  </a:moveTo>
                  <a:lnTo>
                    <a:pt x="10" y="0"/>
                  </a:lnTo>
                  <a:lnTo>
                    <a:pt x="21" y="0"/>
                  </a:lnTo>
                  <a:lnTo>
                    <a:pt x="21" y="11"/>
                  </a:lnTo>
                  <a:lnTo>
                    <a:pt x="21" y="17"/>
                  </a:lnTo>
                  <a:lnTo>
                    <a:pt x="21" y="29"/>
                  </a:lnTo>
                  <a:lnTo>
                    <a:pt x="33" y="29"/>
                  </a:lnTo>
                  <a:lnTo>
                    <a:pt x="85" y="29"/>
                  </a:lnTo>
                  <a:lnTo>
                    <a:pt x="96" y="29"/>
                  </a:lnTo>
                  <a:lnTo>
                    <a:pt x="96" y="17"/>
                  </a:lnTo>
                </a:path>
              </a:pathLst>
            </a:custGeom>
            <a:noFill/>
            <a:ln w="174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38" name="Freeform 31"/>
            <p:cNvSpPr>
              <a:spLocks/>
            </p:cNvSpPr>
            <p:nvPr/>
          </p:nvSpPr>
          <p:spPr bwMode="auto">
            <a:xfrm>
              <a:off x="4046" y="2187"/>
              <a:ext cx="22" cy="22"/>
            </a:xfrm>
            <a:custGeom>
              <a:avLst/>
              <a:gdLst>
                <a:gd name="T0" fmla="*/ 11 w 22"/>
                <a:gd name="T1" fmla="*/ 11 h 22"/>
                <a:gd name="T2" fmla="*/ 11 w 22"/>
                <a:gd name="T3" fmla="*/ 22 h 22"/>
                <a:gd name="T4" fmla="*/ 22 w 22"/>
                <a:gd name="T5" fmla="*/ 22 h 22"/>
                <a:gd name="T6" fmla="*/ 22 w 22"/>
                <a:gd name="T7" fmla="*/ 11 h 22"/>
                <a:gd name="T8" fmla="*/ 22 w 22"/>
                <a:gd name="T9" fmla="*/ 0 h 22"/>
                <a:gd name="T10" fmla="*/ 11 w 22"/>
                <a:gd name="T11" fmla="*/ 0 h 22"/>
                <a:gd name="T12" fmla="*/ 0 w 22"/>
                <a:gd name="T13" fmla="*/ 0 h 22"/>
                <a:gd name="T14" fmla="*/ 0 w 22"/>
                <a:gd name="T15" fmla="*/ 11 h 22"/>
                <a:gd name="T16" fmla="*/ 0 w 22"/>
                <a:gd name="T17" fmla="*/ 22 h 22"/>
                <a:gd name="T18" fmla="*/ 11 w 22"/>
                <a:gd name="T19" fmla="*/ 22 h 22"/>
                <a:gd name="T20" fmla="*/ 11 w 22"/>
                <a:gd name="T21" fmla="*/ 11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2"/>
                <a:gd name="T35" fmla="*/ 22 w 22"/>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2">
                  <a:moveTo>
                    <a:pt x="11" y="11"/>
                  </a:moveTo>
                  <a:lnTo>
                    <a:pt x="11" y="22"/>
                  </a:lnTo>
                  <a:lnTo>
                    <a:pt x="22" y="22"/>
                  </a:lnTo>
                  <a:lnTo>
                    <a:pt x="22" y="11"/>
                  </a:lnTo>
                  <a:lnTo>
                    <a:pt x="22" y="0"/>
                  </a:lnTo>
                  <a:lnTo>
                    <a:pt x="11" y="0"/>
                  </a:lnTo>
                  <a:lnTo>
                    <a:pt x="0" y="0"/>
                  </a:lnTo>
                  <a:lnTo>
                    <a:pt x="0" y="11"/>
                  </a:lnTo>
                  <a:lnTo>
                    <a:pt x="0" y="22"/>
                  </a:lnTo>
                  <a:lnTo>
                    <a:pt x="11" y="22"/>
                  </a:lnTo>
                  <a:lnTo>
                    <a:pt x="11" y="11"/>
                  </a:lnTo>
                  <a:close/>
                </a:path>
              </a:pathLst>
            </a:custGeom>
            <a:solidFill>
              <a:srgbClr val="000000"/>
            </a:solidFill>
            <a:ln w="0">
              <a:solidFill>
                <a:srgbClr val="000000"/>
              </a:solidFill>
              <a:round/>
              <a:headEnd/>
              <a:tailEnd/>
            </a:ln>
          </p:spPr>
          <p:txBody>
            <a:bodyPr/>
            <a:lstStyle/>
            <a:p>
              <a:endParaRPr lang="en-US"/>
            </a:p>
          </p:txBody>
        </p:sp>
        <p:sp>
          <p:nvSpPr>
            <p:cNvPr id="17439" name="Freeform 32"/>
            <p:cNvSpPr>
              <a:spLocks/>
            </p:cNvSpPr>
            <p:nvPr/>
          </p:nvSpPr>
          <p:spPr bwMode="auto">
            <a:xfrm>
              <a:off x="4057" y="2198"/>
              <a:ext cx="11" cy="11"/>
            </a:xfrm>
            <a:custGeom>
              <a:avLst/>
              <a:gdLst>
                <a:gd name="T0" fmla="*/ 0 w 1"/>
                <a:gd name="T1" fmla="*/ 19487167 h 1"/>
                <a:gd name="T2" fmla="*/ 19487167 w 1"/>
                <a:gd name="T3" fmla="*/ 0 h 1"/>
                <a:gd name="T4" fmla="*/ 0 w 1"/>
                <a:gd name="T5" fmla="*/ 0 h 1"/>
                <a:gd name="T6" fmla="*/ 0 w 1"/>
                <a:gd name="T7" fmla="*/ 0 h 1"/>
                <a:gd name="T8" fmla="*/ 0 w 1"/>
                <a:gd name="T9" fmla="*/ 19487167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1"/>
                  </a:moveTo>
                  <a:lnTo>
                    <a:pt x="1" y="0"/>
                  </a:lnTo>
                  <a:lnTo>
                    <a:pt x="0" y="0"/>
                  </a:lnTo>
                  <a:lnTo>
                    <a:pt x="0" y="1"/>
                  </a:lnTo>
                </a:path>
              </a:pathLst>
            </a:custGeom>
            <a:noFill/>
            <a:ln w="174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40" name="Freeform 33"/>
            <p:cNvSpPr>
              <a:spLocks/>
            </p:cNvSpPr>
            <p:nvPr/>
          </p:nvSpPr>
          <p:spPr bwMode="auto">
            <a:xfrm>
              <a:off x="4046" y="2099"/>
              <a:ext cx="22" cy="22"/>
            </a:xfrm>
            <a:custGeom>
              <a:avLst/>
              <a:gdLst>
                <a:gd name="T0" fmla="*/ 11 w 22"/>
                <a:gd name="T1" fmla="*/ 11 h 22"/>
                <a:gd name="T2" fmla="*/ 11 w 22"/>
                <a:gd name="T3" fmla="*/ 22 h 22"/>
                <a:gd name="T4" fmla="*/ 22 w 22"/>
                <a:gd name="T5" fmla="*/ 22 h 22"/>
                <a:gd name="T6" fmla="*/ 22 w 22"/>
                <a:gd name="T7" fmla="*/ 11 h 22"/>
                <a:gd name="T8" fmla="*/ 22 w 22"/>
                <a:gd name="T9" fmla="*/ 0 h 22"/>
                <a:gd name="T10" fmla="*/ 11 w 22"/>
                <a:gd name="T11" fmla="*/ 0 h 22"/>
                <a:gd name="T12" fmla="*/ 0 w 22"/>
                <a:gd name="T13" fmla="*/ 0 h 22"/>
                <a:gd name="T14" fmla="*/ 0 w 22"/>
                <a:gd name="T15" fmla="*/ 11 h 22"/>
                <a:gd name="T16" fmla="*/ 0 w 22"/>
                <a:gd name="T17" fmla="*/ 22 h 22"/>
                <a:gd name="T18" fmla="*/ 11 w 22"/>
                <a:gd name="T19" fmla="*/ 22 h 22"/>
                <a:gd name="T20" fmla="*/ 11 w 22"/>
                <a:gd name="T21" fmla="*/ 11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2"/>
                <a:gd name="T35" fmla="*/ 22 w 22"/>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2">
                  <a:moveTo>
                    <a:pt x="11" y="11"/>
                  </a:moveTo>
                  <a:lnTo>
                    <a:pt x="11" y="22"/>
                  </a:lnTo>
                  <a:lnTo>
                    <a:pt x="22" y="22"/>
                  </a:lnTo>
                  <a:lnTo>
                    <a:pt x="22" y="11"/>
                  </a:lnTo>
                  <a:lnTo>
                    <a:pt x="22" y="0"/>
                  </a:lnTo>
                  <a:lnTo>
                    <a:pt x="11" y="0"/>
                  </a:lnTo>
                  <a:lnTo>
                    <a:pt x="0" y="0"/>
                  </a:lnTo>
                  <a:lnTo>
                    <a:pt x="0" y="11"/>
                  </a:lnTo>
                  <a:lnTo>
                    <a:pt x="0" y="22"/>
                  </a:lnTo>
                  <a:lnTo>
                    <a:pt x="11" y="22"/>
                  </a:lnTo>
                  <a:lnTo>
                    <a:pt x="11" y="11"/>
                  </a:lnTo>
                  <a:close/>
                </a:path>
              </a:pathLst>
            </a:custGeom>
            <a:solidFill>
              <a:srgbClr val="000000"/>
            </a:solidFill>
            <a:ln w="0">
              <a:solidFill>
                <a:srgbClr val="000000"/>
              </a:solidFill>
              <a:round/>
              <a:headEnd/>
              <a:tailEnd/>
            </a:ln>
          </p:spPr>
          <p:txBody>
            <a:bodyPr/>
            <a:lstStyle/>
            <a:p>
              <a:endParaRPr lang="en-US"/>
            </a:p>
          </p:txBody>
        </p:sp>
        <p:sp>
          <p:nvSpPr>
            <p:cNvPr id="17441" name="Freeform 34"/>
            <p:cNvSpPr>
              <a:spLocks/>
            </p:cNvSpPr>
            <p:nvPr/>
          </p:nvSpPr>
          <p:spPr bwMode="auto">
            <a:xfrm>
              <a:off x="4057" y="2110"/>
              <a:ext cx="11" cy="11"/>
            </a:xfrm>
            <a:custGeom>
              <a:avLst/>
              <a:gdLst>
                <a:gd name="T0" fmla="*/ 0 w 1"/>
                <a:gd name="T1" fmla="*/ 19487167 h 1"/>
                <a:gd name="T2" fmla="*/ 19487167 w 1"/>
                <a:gd name="T3" fmla="*/ 0 h 1"/>
                <a:gd name="T4" fmla="*/ 0 w 1"/>
                <a:gd name="T5" fmla="*/ 0 h 1"/>
                <a:gd name="T6" fmla="*/ 0 w 1"/>
                <a:gd name="T7" fmla="*/ 0 h 1"/>
                <a:gd name="T8" fmla="*/ 0 w 1"/>
                <a:gd name="T9" fmla="*/ 19487167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1"/>
                  </a:moveTo>
                  <a:lnTo>
                    <a:pt x="1" y="0"/>
                  </a:lnTo>
                  <a:lnTo>
                    <a:pt x="0" y="0"/>
                  </a:lnTo>
                  <a:lnTo>
                    <a:pt x="0" y="1"/>
                  </a:lnTo>
                </a:path>
              </a:pathLst>
            </a:custGeom>
            <a:noFill/>
            <a:ln w="174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42" name="Freeform 35"/>
            <p:cNvSpPr>
              <a:spLocks/>
            </p:cNvSpPr>
            <p:nvPr/>
          </p:nvSpPr>
          <p:spPr bwMode="auto">
            <a:xfrm>
              <a:off x="4046" y="2012"/>
              <a:ext cx="22" cy="22"/>
            </a:xfrm>
            <a:custGeom>
              <a:avLst/>
              <a:gdLst>
                <a:gd name="T0" fmla="*/ 11 w 22"/>
                <a:gd name="T1" fmla="*/ 11 h 22"/>
                <a:gd name="T2" fmla="*/ 11 w 22"/>
                <a:gd name="T3" fmla="*/ 22 h 22"/>
                <a:gd name="T4" fmla="*/ 22 w 22"/>
                <a:gd name="T5" fmla="*/ 22 h 22"/>
                <a:gd name="T6" fmla="*/ 22 w 22"/>
                <a:gd name="T7" fmla="*/ 11 h 22"/>
                <a:gd name="T8" fmla="*/ 22 w 22"/>
                <a:gd name="T9" fmla="*/ 0 h 22"/>
                <a:gd name="T10" fmla="*/ 11 w 22"/>
                <a:gd name="T11" fmla="*/ 0 h 22"/>
                <a:gd name="T12" fmla="*/ 0 w 22"/>
                <a:gd name="T13" fmla="*/ 0 h 22"/>
                <a:gd name="T14" fmla="*/ 0 w 22"/>
                <a:gd name="T15" fmla="*/ 11 h 22"/>
                <a:gd name="T16" fmla="*/ 0 w 22"/>
                <a:gd name="T17" fmla="*/ 22 h 22"/>
                <a:gd name="T18" fmla="*/ 11 w 22"/>
                <a:gd name="T19" fmla="*/ 22 h 22"/>
                <a:gd name="T20" fmla="*/ 11 w 22"/>
                <a:gd name="T21" fmla="*/ 11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2"/>
                <a:gd name="T35" fmla="*/ 22 w 22"/>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2">
                  <a:moveTo>
                    <a:pt x="11" y="11"/>
                  </a:moveTo>
                  <a:lnTo>
                    <a:pt x="11" y="22"/>
                  </a:lnTo>
                  <a:lnTo>
                    <a:pt x="22" y="22"/>
                  </a:lnTo>
                  <a:lnTo>
                    <a:pt x="22" y="11"/>
                  </a:lnTo>
                  <a:lnTo>
                    <a:pt x="22" y="0"/>
                  </a:lnTo>
                  <a:lnTo>
                    <a:pt x="11" y="0"/>
                  </a:lnTo>
                  <a:lnTo>
                    <a:pt x="0" y="0"/>
                  </a:lnTo>
                  <a:lnTo>
                    <a:pt x="0" y="11"/>
                  </a:lnTo>
                  <a:lnTo>
                    <a:pt x="0" y="22"/>
                  </a:lnTo>
                  <a:lnTo>
                    <a:pt x="11" y="22"/>
                  </a:lnTo>
                  <a:lnTo>
                    <a:pt x="11" y="11"/>
                  </a:lnTo>
                  <a:close/>
                </a:path>
              </a:pathLst>
            </a:custGeom>
            <a:solidFill>
              <a:srgbClr val="000000"/>
            </a:solidFill>
            <a:ln w="0">
              <a:solidFill>
                <a:srgbClr val="000000"/>
              </a:solidFill>
              <a:round/>
              <a:headEnd/>
              <a:tailEnd/>
            </a:ln>
          </p:spPr>
          <p:txBody>
            <a:bodyPr/>
            <a:lstStyle/>
            <a:p>
              <a:endParaRPr lang="en-US"/>
            </a:p>
          </p:txBody>
        </p:sp>
        <p:sp>
          <p:nvSpPr>
            <p:cNvPr id="17443" name="Freeform 36"/>
            <p:cNvSpPr>
              <a:spLocks/>
            </p:cNvSpPr>
            <p:nvPr/>
          </p:nvSpPr>
          <p:spPr bwMode="auto">
            <a:xfrm>
              <a:off x="4057" y="2023"/>
              <a:ext cx="11" cy="11"/>
            </a:xfrm>
            <a:custGeom>
              <a:avLst/>
              <a:gdLst>
                <a:gd name="T0" fmla="*/ 0 w 1"/>
                <a:gd name="T1" fmla="*/ 19487167 h 1"/>
                <a:gd name="T2" fmla="*/ 19487167 w 1"/>
                <a:gd name="T3" fmla="*/ 0 h 1"/>
                <a:gd name="T4" fmla="*/ 0 w 1"/>
                <a:gd name="T5" fmla="*/ 0 h 1"/>
                <a:gd name="T6" fmla="*/ 0 w 1"/>
                <a:gd name="T7" fmla="*/ 0 h 1"/>
                <a:gd name="T8" fmla="*/ 0 w 1"/>
                <a:gd name="T9" fmla="*/ 19487167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1"/>
                  </a:moveTo>
                  <a:lnTo>
                    <a:pt x="1" y="0"/>
                  </a:lnTo>
                  <a:lnTo>
                    <a:pt x="0" y="0"/>
                  </a:lnTo>
                  <a:lnTo>
                    <a:pt x="0" y="1"/>
                  </a:lnTo>
                </a:path>
              </a:pathLst>
            </a:custGeom>
            <a:noFill/>
            <a:ln w="174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44" name="Freeform 37"/>
            <p:cNvSpPr>
              <a:spLocks/>
            </p:cNvSpPr>
            <p:nvPr/>
          </p:nvSpPr>
          <p:spPr bwMode="auto">
            <a:xfrm>
              <a:off x="2405" y="1891"/>
              <a:ext cx="22" cy="22"/>
            </a:xfrm>
            <a:custGeom>
              <a:avLst/>
              <a:gdLst>
                <a:gd name="T0" fmla="*/ 11 w 22"/>
                <a:gd name="T1" fmla="*/ 11 h 22"/>
                <a:gd name="T2" fmla="*/ 11 w 22"/>
                <a:gd name="T3" fmla="*/ 22 h 22"/>
                <a:gd name="T4" fmla="*/ 22 w 22"/>
                <a:gd name="T5" fmla="*/ 22 h 22"/>
                <a:gd name="T6" fmla="*/ 22 w 22"/>
                <a:gd name="T7" fmla="*/ 11 h 22"/>
                <a:gd name="T8" fmla="*/ 22 w 22"/>
                <a:gd name="T9" fmla="*/ 0 h 22"/>
                <a:gd name="T10" fmla="*/ 11 w 22"/>
                <a:gd name="T11" fmla="*/ 0 h 22"/>
                <a:gd name="T12" fmla="*/ 0 w 22"/>
                <a:gd name="T13" fmla="*/ 0 h 22"/>
                <a:gd name="T14" fmla="*/ 0 w 22"/>
                <a:gd name="T15" fmla="*/ 11 h 22"/>
                <a:gd name="T16" fmla="*/ 0 w 22"/>
                <a:gd name="T17" fmla="*/ 22 h 22"/>
                <a:gd name="T18" fmla="*/ 11 w 22"/>
                <a:gd name="T19" fmla="*/ 22 h 22"/>
                <a:gd name="T20" fmla="*/ 11 w 22"/>
                <a:gd name="T21" fmla="*/ 11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2"/>
                <a:gd name="T35" fmla="*/ 22 w 22"/>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2">
                  <a:moveTo>
                    <a:pt x="11" y="11"/>
                  </a:moveTo>
                  <a:lnTo>
                    <a:pt x="11" y="22"/>
                  </a:lnTo>
                  <a:lnTo>
                    <a:pt x="22" y="22"/>
                  </a:lnTo>
                  <a:lnTo>
                    <a:pt x="22" y="11"/>
                  </a:lnTo>
                  <a:lnTo>
                    <a:pt x="22" y="0"/>
                  </a:lnTo>
                  <a:lnTo>
                    <a:pt x="11" y="0"/>
                  </a:lnTo>
                  <a:lnTo>
                    <a:pt x="0" y="0"/>
                  </a:lnTo>
                  <a:lnTo>
                    <a:pt x="0" y="11"/>
                  </a:lnTo>
                  <a:lnTo>
                    <a:pt x="0" y="22"/>
                  </a:lnTo>
                  <a:lnTo>
                    <a:pt x="11" y="22"/>
                  </a:lnTo>
                  <a:lnTo>
                    <a:pt x="11" y="11"/>
                  </a:lnTo>
                  <a:close/>
                </a:path>
              </a:pathLst>
            </a:custGeom>
            <a:solidFill>
              <a:srgbClr val="000000"/>
            </a:solidFill>
            <a:ln w="0">
              <a:solidFill>
                <a:srgbClr val="000000"/>
              </a:solidFill>
              <a:round/>
              <a:headEnd/>
              <a:tailEnd/>
            </a:ln>
          </p:spPr>
          <p:txBody>
            <a:bodyPr/>
            <a:lstStyle/>
            <a:p>
              <a:endParaRPr lang="en-US"/>
            </a:p>
          </p:txBody>
        </p:sp>
        <p:sp>
          <p:nvSpPr>
            <p:cNvPr id="17445" name="Freeform 38"/>
            <p:cNvSpPr>
              <a:spLocks/>
            </p:cNvSpPr>
            <p:nvPr/>
          </p:nvSpPr>
          <p:spPr bwMode="auto">
            <a:xfrm>
              <a:off x="2416" y="1902"/>
              <a:ext cx="11" cy="11"/>
            </a:xfrm>
            <a:custGeom>
              <a:avLst/>
              <a:gdLst>
                <a:gd name="T0" fmla="*/ 0 w 1"/>
                <a:gd name="T1" fmla="*/ 19487167 h 1"/>
                <a:gd name="T2" fmla="*/ 19487167 w 1"/>
                <a:gd name="T3" fmla="*/ 0 h 1"/>
                <a:gd name="T4" fmla="*/ 0 w 1"/>
                <a:gd name="T5" fmla="*/ 0 h 1"/>
                <a:gd name="T6" fmla="*/ 0 w 1"/>
                <a:gd name="T7" fmla="*/ 0 h 1"/>
                <a:gd name="T8" fmla="*/ 0 w 1"/>
                <a:gd name="T9" fmla="*/ 19487167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1"/>
                  </a:moveTo>
                  <a:lnTo>
                    <a:pt x="1" y="0"/>
                  </a:lnTo>
                  <a:lnTo>
                    <a:pt x="0" y="0"/>
                  </a:lnTo>
                  <a:lnTo>
                    <a:pt x="0" y="1"/>
                  </a:lnTo>
                </a:path>
              </a:pathLst>
            </a:custGeom>
            <a:noFill/>
            <a:ln w="174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46" name="Freeform 39"/>
            <p:cNvSpPr>
              <a:spLocks/>
            </p:cNvSpPr>
            <p:nvPr/>
          </p:nvSpPr>
          <p:spPr bwMode="auto">
            <a:xfrm>
              <a:off x="2405" y="1815"/>
              <a:ext cx="22" cy="22"/>
            </a:xfrm>
            <a:custGeom>
              <a:avLst/>
              <a:gdLst>
                <a:gd name="T0" fmla="*/ 11 w 22"/>
                <a:gd name="T1" fmla="*/ 11 h 22"/>
                <a:gd name="T2" fmla="*/ 11 w 22"/>
                <a:gd name="T3" fmla="*/ 22 h 22"/>
                <a:gd name="T4" fmla="*/ 22 w 22"/>
                <a:gd name="T5" fmla="*/ 22 h 22"/>
                <a:gd name="T6" fmla="*/ 22 w 22"/>
                <a:gd name="T7" fmla="*/ 11 h 22"/>
                <a:gd name="T8" fmla="*/ 22 w 22"/>
                <a:gd name="T9" fmla="*/ 0 h 22"/>
                <a:gd name="T10" fmla="*/ 11 w 22"/>
                <a:gd name="T11" fmla="*/ 0 h 22"/>
                <a:gd name="T12" fmla="*/ 0 w 22"/>
                <a:gd name="T13" fmla="*/ 0 h 22"/>
                <a:gd name="T14" fmla="*/ 0 w 22"/>
                <a:gd name="T15" fmla="*/ 11 h 22"/>
                <a:gd name="T16" fmla="*/ 0 w 22"/>
                <a:gd name="T17" fmla="*/ 22 h 22"/>
                <a:gd name="T18" fmla="*/ 11 w 22"/>
                <a:gd name="T19" fmla="*/ 22 h 22"/>
                <a:gd name="T20" fmla="*/ 11 w 22"/>
                <a:gd name="T21" fmla="*/ 11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2"/>
                <a:gd name="T35" fmla="*/ 22 w 22"/>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2">
                  <a:moveTo>
                    <a:pt x="11" y="11"/>
                  </a:moveTo>
                  <a:lnTo>
                    <a:pt x="11" y="22"/>
                  </a:lnTo>
                  <a:lnTo>
                    <a:pt x="22" y="22"/>
                  </a:lnTo>
                  <a:lnTo>
                    <a:pt x="22" y="11"/>
                  </a:lnTo>
                  <a:lnTo>
                    <a:pt x="22" y="0"/>
                  </a:lnTo>
                  <a:lnTo>
                    <a:pt x="11" y="0"/>
                  </a:lnTo>
                  <a:lnTo>
                    <a:pt x="0" y="0"/>
                  </a:lnTo>
                  <a:lnTo>
                    <a:pt x="0" y="11"/>
                  </a:lnTo>
                  <a:lnTo>
                    <a:pt x="0" y="22"/>
                  </a:lnTo>
                  <a:lnTo>
                    <a:pt x="11" y="22"/>
                  </a:lnTo>
                  <a:lnTo>
                    <a:pt x="11" y="11"/>
                  </a:lnTo>
                  <a:close/>
                </a:path>
              </a:pathLst>
            </a:custGeom>
            <a:solidFill>
              <a:srgbClr val="000000"/>
            </a:solidFill>
            <a:ln w="0">
              <a:solidFill>
                <a:srgbClr val="000000"/>
              </a:solidFill>
              <a:round/>
              <a:headEnd/>
              <a:tailEnd/>
            </a:ln>
          </p:spPr>
          <p:txBody>
            <a:bodyPr/>
            <a:lstStyle/>
            <a:p>
              <a:endParaRPr lang="en-US"/>
            </a:p>
          </p:txBody>
        </p:sp>
        <p:sp>
          <p:nvSpPr>
            <p:cNvPr id="17447" name="Freeform 40"/>
            <p:cNvSpPr>
              <a:spLocks/>
            </p:cNvSpPr>
            <p:nvPr/>
          </p:nvSpPr>
          <p:spPr bwMode="auto">
            <a:xfrm>
              <a:off x="2416" y="1826"/>
              <a:ext cx="11" cy="11"/>
            </a:xfrm>
            <a:custGeom>
              <a:avLst/>
              <a:gdLst>
                <a:gd name="T0" fmla="*/ 0 w 1"/>
                <a:gd name="T1" fmla="*/ 19487167 h 1"/>
                <a:gd name="T2" fmla="*/ 19487167 w 1"/>
                <a:gd name="T3" fmla="*/ 0 h 1"/>
                <a:gd name="T4" fmla="*/ 0 w 1"/>
                <a:gd name="T5" fmla="*/ 0 h 1"/>
                <a:gd name="T6" fmla="*/ 0 w 1"/>
                <a:gd name="T7" fmla="*/ 0 h 1"/>
                <a:gd name="T8" fmla="*/ 0 w 1"/>
                <a:gd name="T9" fmla="*/ 19487167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1"/>
                  </a:moveTo>
                  <a:lnTo>
                    <a:pt x="1" y="0"/>
                  </a:lnTo>
                  <a:lnTo>
                    <a:pt x="0" y="0"/>
                  </a:lnTo>
                  <a:lnTo>
                    <a:pt x="0" y="1"/>
                  </a:lnTo>
                </a:path>
              </a:pathLst>
            </a:custGeom>
            <a:noFill/>
            <a:ln w="174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48" name="Freeform 41"/>
            <p:cNvSpPr>
              <a:spLocks/>
            </p:cNvSpPr>
            <p:nvPr/>
          </p:nvSpPr>
          <p:spPr bwMode="auto">
            <a:xfrm>
              <a:off x="2405" y="1738"/>
              <a:ext cx="22" cy="22"/>
            </a:xfrm>
            <a:custGeom>
              <a:avLst/>
              <a:gdLst>
                <a:gd name="T0" fmla="*/ 11 w 22"/>
                <a:gd name="T1" fmla="*/ 11 h 22"/>
                <a:gd name="T2" fmla="*/ 11 w 22"/>
                <a:gd name="T3" fmla="*/ 22 h 22"/>
                <a:gd name="T4" fmla="*/ 22 w 22"/>
                <a:gd name="T5" fmla="*/ 22 h 22"/>
                <a:gd name="T6" fmla="*/ 22 w 22"/>
                <a:gd name="T7" fmla="*/ 11 h 22"/>
                <a:gd name="T8" fmla="*/ 22 w 22"/>
                <a:gd name="T9" fmla="*/ 0 h 22"/>
                <a:gd name="T10" fmla="*/ 11 w 22"/>
                <a:gd name="T11" fmla="*/ 0 h 22"/>
                <a:gd name="T12" fmla="*/ 0 w 22"/>
                <a:gd name="T13" fmla="*/ 0 h 22"/>
                <a:gd name="T14" fmla="*/ 0 w 22"/>
                <a:gd name="T15" fmla="*/ 11 h 22"/>
                <a:gd name="T16" fmla="*/ 0 w 22"/>
                <a:gd name="T17" fmla="*/ 22 h 22"/>
                <a:gd name="T18" fmla="*/ 11 w 22"/>
                <a:gd name="T19" fmla="*/ 22 h 22"/>
                <a:gd name="T20" fmla="*/ 11 w 22"/>
                <a:gd name="T21" fmla="*/ 11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2"/>
                <a:gd name="T35" fmla="*/ 22 w 22"/>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2">
                  <a:moveTo>
                    <a:pt x="11" y="11"/>
                  </a:moveTo>
                  <a:lnTo>
                    <a:pt x="11" y="22"/>
                  </a:lnTo>
                  <a:lnTo>
                    <a:pt x="22" y="22"/>
                  </a:lnTo>
                  <a:lnTo>
                    <a:pt x="22" y="11"/>
                  </a:lnTo>
                  <a:lnTo>
                    <a:pt x="22" y="0"/>
                  </a:lnTo>
                  <a:lnTo>
                    <a:pt x="11" y="0"/>
                  </a:lnTo>
                  <a:lnTo>
                    <a:pt x="0" y="0"/>
                  </a:lnTo>
                  <a:lnTo>
                    <a:pt x="0" y="11"/>
                  </a:lnTo>
                  <a:lnTo>
                    <a:pt x="0" y="22"/>
                  </a:lnTo>
                  <a:lnTo>
                    <a:pt x="11" y="22"/>
                  </a:lnTo>
                  <a:lnTo>
                    <a:pt x="11" y="11"/>
                  </a:lnTo>
                  <a:close/>
                </a:path>
              </a:pathLst>
            </a:custGeom>
            <a:solidFill>
              <a:srgbClr val="000000"/>
            </a:solidFill>
            <a:ln w="0">
              <a:solidFill>
                <a:srgbClr val="000000"/>
              </a:solidFill>
              <a:round/>
              <a:headEnd/>
              <a:tailEnd/>
            </a:ln>
          </p:spPr>
          <p:txBody>
            <a:bodyPr/>
            <a:lstStyle/>
            <a:p>
              <a:endParaRPr lang="en-US"/>
            </a:p>
          </p:txBody>
        </p:sp>
        <p:sp>
          <p:nvSpPr>
            <p:cNvPr id="17449" name="Freeform 42"/>
            <p:cNvSpPr>
              <a:spLocks/>
            </p:cNvSpPr>
            <p:nvPr/>
          </p:nvSpPr>
          <p:spPr bwMode="auto">
            <a:xfrm>
              <a:off x="2416" y="1749"/>
              <a:ext cx="11" cy="11"/>
            </a:xfrm>
            <a:custGeom>
              <a:avLst/>
              <a:gdLst>
                <a:gd name="T0" fmla="*/ 0 w 1"/>
                <a:gd name="T1" fmla="*/ 19487167 h 1"/>
                <a:gd name="T2" fmla="*/ 19487167 w 1"/>
                <a:gd name="T3" fmla="*/ 0 h 1"/>
                <a:gd name="T4" fmla="*/ 0 w 1"/>
                <a:gd name="T5" fmla="*/ 0 h 1"/>
                <a:gd name="T6" fmla="*/ 0 w 1"/>
                <a:gd name="T7" fmla="*/ 0 h 1"/>
                <a:gd name="T8" fmla="*/ 0 w 1"/>
                <a:gd name="T9" fmla="*/ 19487167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1"/>
                  </a:moveTo>
                  <a:lnTo>
                    <a:pt x="1" y="0"/>
                  </a:lnTo>
                  <a:lnTo>
                    <a:pt x="0" y="0"/>
                  </a:lnTo>
                  <a:lnTo>
                    <a:pt x="0" y="1"/>
                  </a:lnTo>
                </a:path>
              </a:pathLst>
            </a:custGeom>
            <a:noFill/>
            <a:ln w="174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50" name="Freeform 43"/>
            <p:cNvSpPr>
              <a:spLocks/>
            </p:cNvSpPr>
            <p:nvPr/>
          </p:nvSpPr>
          <p:spPr bwMode="auto">
            <a:xfrm>
              <a:off x="2405" y="2460"/>
              <a:ext cx="22" cy="22"/>
            </a:xfrm>
            <a:custGeom>
              <a:avLst/>
              <a:gdLst>
                <a:gd name="T0" fmla="*/ 11 w 22"/>
                <a:gd name="T1" fmla="*/ 11 h 22"/>
                <a:gd name="T2" fmla="*/ 11 w 22"/>
                <a:gd name="T3" fmla="*/ 22 h 22"/>
                <a:gd name="T4" fmla="*/ 22 w 22"/>
                <a:gd name="T5" fmla="*/ 22 h 22"/>
                <a:gd name="T6" fmla="*/ 22 w 22"/>
                <a:gd name="T7" fmla="*/ 11 h 22"/>
                <a:gd name="T8" fmla="*/ 22 w 22"/>
                <a:gd name="T9" fmla="*/ 0 h 22"/>
                <a:gd name="T10" fmla="*/ 11 w 22"/>
                <a:gd name="T11" fmla="*/ 0 h 22"/>
                <a:gd name="T12" fmla="*/ 0 w 22"/>
                <a:gd name="T13" fmla="*/ 0 h 22"/>
                <a:gd name="T14" fmla="*/ 0 w 22"/>
                <a:gd name="T15" fmla="*/ 11 h 22"/>
                <a:gd name="T16" fmla="*/ 0 w 22"/>
                <a:gd name="T17" fmla="*/ 22 h 22"/>
                <a:gd name="T18" fmla="*/ 11 w 22"/>
                <a:gd name="T19" fmla="*/ 22 h 22"/>
                <a:gd name="T20" fmla="*/ 11 w 22"/>
                <a:gd name="T21" fmla="*/ 11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2"/>
                <a:gd name="T35" fmla="*/ 22 w 22"/>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2">
                  <a:moveTo>
                    <a:pt x="11" y="11"/>
                  </a:moveTo>
                  <a:lnTo>
                    <a:pt x="11" y="22"/>
                  </a:lnTo>
                  <a:lnTo>
                    <a:pt x="22" y="22"/>
                  </a:lnTo>
                  <a:lnTo>
                    <a:pt x="22" y="11"/>
                  </a:lnTo>
                  <a:lnTo>
                    <a:pt x="22" y="0"/>
                  </a:lnTo>
                  <a:lnTo>
                    <a:pt x="11" y="0"/>
                  </a:lnTo>
                  <a:lnTo>
                    <a:pt x="0" y="0"/>
                  </a:lnTo>
                  <a:lnTo>
                    <a:pt x="0" y="11"/>
                  </a:lnTo>
                  <a:lnTo>
                    <a:pt x="0" y="22"/>
                  </a:lnTo>
                  <a:lnTo>
                    <a:pt x="11" y="22"/>
                  </a:lnTo>
                  <a:lnTo>
                    <a:pt x="11" y="11"/>
                  </a:lnTo>
                  <a:close/>
                </a:path>
              </a:pathLst>
            </a:custGeom>
            <a:solidFill>
              <a:srgbClr val="000000"/>
            </a:solidFill>
            <a:ln w="0">
              <a:solidFill>
                <a:srgbClr val="000000"/>
              </a:solidFill>
              <a:round/>
              <a:headEnd/>
              <a:tailEnd/>
            </a:ln>
          </p:spPr>
          <p:txBody>
            <a:bodyPr/>
            <a:lstStyle/>
            <a:p>
              <a:endParaRPr lang="en-US"/>
            </a:p>
          </p:txBody>
        </p:sp>
        <p:sp>
          <p:nvSpPr>
            <p:cNvPr id="17451" name="Freeform 44"/>
            <p:cNvSpPr>
              <a:spLocks/>
            </p:cNvSpPr>
            <p:nvPr/>
          </p:nvSpPr>
          <p:spPr bwMode="auto">
            <a:xfrm>
              <a:off x="2416" y="2471"/>
              <a:ext cx="11" cy="11"/>
            </a:xfrm>
            <a:custGeom>
              <a:avLst/>
              <a:gdLst>
                <a:gd name="T0" fmla="*/ 0 w 1"/>
                <a:gd name="T1" fmla="*/ 19487167 h 1"/>
                <a:gd name="T2" fmla="*/ 19487167 w 1"/>
                <a:gd name="T3" fmla="*/ 0 h 1"/>
                <a:gd name="T4" fmla="*/ 0 w 1"/>
                <a:gd name="T5" fmla="*/ 0 h 1"/>
                <a:gd name="T6" fmla="*/ 0 w 1"/>
                <a:gd name="T7" fmla="*/ 0 h 1"/>
                <a:gd name="T8" fmla="*/ 0 w 1"/>
                <a:gd name="T9" fmla="*/ 19487167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1"/>
                  </a:moveTo>
                  <a:lnTo>
                    <a:pt x="1" y="0"/>
                  </a:lnTo>
                  <a:lnTo>
                    <a:pt x="0" y="0"/>
                  </a:lnTo>
                  <a:lnTo>
                    <a:pt x="0" y="1"/>
                  </a:lnTo>
                </a:path>
              </a:pathLst>
            </a:custGeom>
            <a:noFill/>
            <a:ln w="174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52" name="Freeform 45"/>
            <p:cNvSpPr>
              <a:spLocks/>
            </p:cNvSpPr>
            <p:nvPr/>
          </p:nvSpPr>
          <p:spPr bwMode="auto">
            <a:xfrm>
              <a:off x="2405" y="2384"/>
              <a:ext cx="22" cy="22"/>
            </a:xfrm>
            <a:custGeom>
              <a:avLst/>
              <a:gdLst>
                <a:gd name="T0" fmla="*/ 11 w 22"/>
                <a:gd name="T1" fmla="*/ 11 h 22"/>
                <a:gd name="T2" fmla="*/ 11 w 22"/>
                <a:gd name="T3" fmla="*/ 22 h 22"/>
                <a:gd name="T4" fmla="*/ 22 w 22"/>
                <a:gd name="T5" fmla="*/ 22 h 22"/>
                <a:gd name="T6" fmla="*/ 22 w 22"/>
                <a:gd name="T7" fmla="*/ 11 h 22"/>
                <a:gd name="T8" fmla="*/ 22 w 22"/>
                <a:gd name="T9" fmla="*/ 0 h 22"/>
                <a:gd name="T10" fmla="*/ 11 w 22"/>
                <a:gd name="T11" fmla="*/ 0 h 22"/>
                <a:gd name="T12" fmla="*/ 0 w 22"/>
                <a:gd name="T13" fmla="*/ 0 h 22"/>
                <a:gd name="T14" fmla="*/ 0 w 22"/>
                <a:gd name="T15" fmla="*/ 11 h 22"/>
                <a:gd name="T16" fmla="*/ 0 w 22"/>
                <a:gd name="T17" fmla="*/ 22 h 22"/>
                <a:gd name="T18" fmla="*/ 11 w 22"/>
                <a:gd name="T19" fmla="*/ 22 h 22"/>
                <a:gd name="T20" fmla="*/ 11 w 22"/>
                <a:gd name="T21" fmla="*/ 11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2"/>
                <a:gd name="T35" fmla="*/ 22 w 22"/>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2">
                  <a:moveTo>
                    <a:pt x="11" y="11"/>
                  </a:moveTo>
                  <a:lnTo>
                    <a:pt x="11" y="22"/>
                  </a:lnTo>
                  <a:lnTo>
                    <a:pt x="22" y="22"/>
                  </a:lnTo>
                  <a:lnTo>
                    <a:pt x="22" y="11"/>
                  </a:lnTo>
                  <a:lnTo>
                    <a:pt x="22" y="0"/>
                  </a:lnTo>
                  <a:lnTo>
                    <a:pt x="11" y="0"/>
                  </a:lnTo>
                  <a:lnTo>
                    <a:pt x="0" y="0"/>
                  </a:lnTo>
                  <a:lnTo>
                    <a:pt x="0" y="11"/>
                  </a:lnTo>
                  <a:lnTo>
                    <a:pt x="0" y="22"/>
                  </a:lnTo>
                  <a:lnTo>
                    <a:pt x="11" y="22"/>
                  </a:lnTo>
                  <a:lnTo>
                    <a:pt x="11" y="11"/>
                  </a:lnTo>
                  <a:close/>
                </a:path>
              </a:pathLst>
            </a:custGeom>
            <a:solidFill>
              <a:srgbClr val="000000"/>
            </a:solidFill>
            <a:ln w="0">
              <a:solidFill>
                <a:srgbClr val="000000"/>
              </a:solidFill>
              <a:round/>
              <a:headEnd/>
              <a:tailEnd/>
            </a:ln>
          </p:spPr>
          <p:txBody>
            <a:bodyPr/>
            <a:lstStyle/>
            <a:p>
              <a:endParaRPr lang="en-US"/>
            </a:p>
          </p:txBody>
        </p:sp>
        <p:sp>
          <p:nvSpPr>
            <p:cNvPr id="17453" name="Freeform 46"/>
            <p:cNvSpPr>
              <a:spLocks/>
            </p:cNvSpPr>
            <p:nvPr/>
          </p:nvSpPr>
          <p:spPr bwMode="auto">
            <a:xfrm>
              <a:off x="2416" y="2395"/>
              <a:ext cx="11" cy="11"/>
            </a:xfrm>
            <a:custGeom>
              <a:avLst/>
              <a:gdLst>
                <a:gd name="T0" fmla="*/ 0 w 1"/>
                <a:gd name="T1" fmla="*/ 19487167 h 1"/>
                <a:gd name="T2" fmla="*/ 19487167 w 1"/>
                <a:gd name="T3" fmla="*/ 0 h 1"/>
                <a:gd name="T4" fmla="*/ 0 w 1"/>
                <a:gd name="T5" fmla="*/ 0 h 1"/>
                <a:gd name="T6" fmla="*/ 0 w 1"/>
                <a:gd name="T7" fmla="*/ 0 h 1"/>
                <a:gd name="T8" fmla="*/ 0 w 1"/>
                <a:gd name="T9" fmla="*/ 19487167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1"/>
                  </a:moveTo>
                  <a:lnTo>
                    <a:pt x="1" y="0"/>
                  </a:lnTo>
                  <a:lnTo>
                    <a:pt x="0" y="0"/>
                  </a:lnTo>
                  <a:lnTo>
                    <a:pt x="0" y="1"/>
                  </a:lnTo>
                </a:path>
              </a:pathLst>
            </a:custGeom>
            <a:noFill/>
            <a:ln w="174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54" name="Freeform 47"/>
            <p:cNvSpPr>
              <a:spLocks/>
            </p:cNvSpPr>
            <p:nvPr/>
          </p:nvSpPr>
          <p:spPr bwMode="auto">
            <a:xfrm>
              <a:off x="2405" y="2307"/>
              <a:ext cx="22" cy="22"/>
            </a:xfrm>
            <a:custGeom>
              <a:avLst/>
              <a:gdLst>
                <a:gd name="T0" fmla="*/ 11 w 22"/>
                <a:gd name="T1" fmla="*/ 11 h 22"/>
                <a:gd name="T2" fmla="*/ 11 w 22"/>
                <a:gd name="T3" fmla="*/ 22 h 22"/>
                <a:gd name="T4" fmla="*/ 22 w 22"/>
                <a:gd name="T5" fmla="*/ 22 h 22"/>
                <a:gd name="T6" fmla="*/ 22 w 22"/>
                <a:gd name="T7" fmla="*/ 11 h 22"/>
                <a:gd name="T8" fmla="*/ 22 w 22"/>
                <a:gd name="T9" fmla="*/ 0 h 22"/>
                <a:gd name="T10" fmla="*/ 11 w 22"/>
                <a:gd name="T11" fmla="*/ 0 h 22"/>
                <a:gd name="T12" fmla="*/ 0 w 22"/>
                <a:gd name="T13" fmla="*/ 0 h 22"/>
                <a:gd name="T14" fmla="*/ 0 w 22"/>
                <a:gd name="T15" fmla="*/ 11 h 22"/>
                <a:gd name="T16" fmla="*/ 0 w 22"/>
                <a:gd name="T17" fmla="*/ 22 h 22"/>
                <a:gd name="T18" fmla="*/ 11 w 22"/>
                <a:gd name="T19" fmla="*/ 22 h 22"/>
                <a:gd name="T20" fmla="*/ 11 w 22"/>
                <a:gd name="T21" fmla="*/ 11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22"/>
                <a:gd name="T35" fmla="*/ 22 w 22"/>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2">
                  <a:moveTo>
                    <a:pt x="11" y="11"/>
                  </a:moveTo>
                  <a:lnTo>
                    <a:pt x="11" y="22"/>
                  </a:lnTo>
                  <a:lnTo>
                    <a:pt x="22" y="22"/>
                  </a:lnTo>
                  <a:lnTo>
                    <a:pt x="22" y="11"/>
                  </a:lnTo>
                  <a:lnTo>
                    <a:pt x="22" y="0"/>
                  </a:lnTo>
                  <a:lnTo>
                    <a:pt x="11" y="0"/>
                  </a:lnTo>
                  <a:lnTo>
                    <a:pt x="0" y="0"/>
                  </a:lnTo>
                  <a:lnTo>
                    <a:pt x="0" y="11"/>
                  </a:lnTo>
                  <a:lnTo>
                    <a:pt x="0" y="22"/>
                  </a:lnTo>
                  <a:lnTo>
                    <a:pt x="11" y="22"/>
                  </a:lnTo>
                  <a:lnTo>
                    <a:pt x="11" y="11"/>
                  </a:lnTo>
                  <a:close/>
                </a:path>
              </a:pathLst>
            </a:custGeom>
            <a:solidFill>
              <a:srgbClr val="000000"/>
            </a:solidFill>
            <a:ln w="0">
              <a:solidFill>
                <a:srgbClr val="000000"/>
              </a:solidFill>
              <a:round/>
              <a:headEnd/>
              <a:tailEnd/>
            </a:ln>
          </p:spPr>
          <p:txBody>
            <a:bodyPr/>
            <a:lstStyle/>
            <a:p>
              <a:endParaRPr lang="en-US"/>
            </a:p>
          </p:txBody>
        </p:sp>
        <p:sp>
          <p:nvSpPr>
            <p:cNvPr id="17455" name="Freeform 48"/>
            <p:cNvSpPr>
              <a:spLocks/>
            </p:cNvSpPr>
            <p:nvPr/>
          </p:nvSpPr>
          <p:spPr bwMode="auto">
            <a:xfrm>
              <a:off x="2416" y="2318"/>
              <a:ext cx="11" cy="11"/>
            </a:xfrm>
            <a:custGeom>
              <a:avLst/>
              <a:gdLst>
                <a:gd name="T0" fmla="*/ 0 w 1"/>
                <a:gd name="T1" fmla="*/ 19487167 h 1"/>
                <a:gd name="T2" fmla="*/ 19487167 w 1"/>
                <a:gd name="T3" fmla="*/ 0 h 1"/>
                <a:gd name="T4" fmla="*/ 0 w 1"/>
                <a:gd name="T5" fmla="*/ 0 h 1"/>
                <a:gd name="T6" fmla="*/ 0 w 1"/>
                <a:gd name="T7" fmla="*/ 0 h 1"/>
                <a:gd name="T8" fmla="*/ 0 w 1"/>
                <a:gd name="T9" fmla="*/ 19487167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1"/>
                  </a:moveTo>
                  <a:lnTo>
                    <a:pt x="1" y="0"/>
                  </a:lnTo>
                  <a:lnTo>
                    <a:pt x="0" y="0"/>
                  </a:lnTo>
                  <a:lnTo>
                    <a:pt x="0" y="1"/>
                  </a:lnTo>
                </a:path>
              </a:pathLst>
            </a:custGeom>
            <a:noFill/>
            <a:ln w="174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456" name="Rectangle 49"/>
            <p:cNvSpPr>
              <a:spLocks noChangeArrowheads="1"/>
            </p:cNvSpPr>
            <p:nvPr/>
          </p:nvSpPr>
          <p:spPr bwMode="auto">
            <a:xfrm>
              <a:off x="1497" y="2133"/>
              <a:ext cx="2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i="1">
                  <a:solidFill>
                    <a:srgbClr val="000000"/>
                  </a:solidFill>
                  <a:latin typeface="Nimbus Roman No9 L"/>
                </a:rPr>
                <a:t>i</a:t>
              </a:r>
              <a:endParaRPr lang="en-US" sz="2400">
                <a:latin typeface="Constantia" pitchFamily="18" charset="0"/>
              </a:endParaRPr>
            </a:p>
          </p:txBody>
        </p:sp>
        <p:sp>
          <p:nvSpPr>
            <p:cNvPr id="17457" name="Rectangle 50"/>
            <p:cNvSpPr>
              <a:spLocks noChangeArrowheads="1"/>
            </p:cNvSpPr>
            <p:nvPr/>
          </p:nvSpPr>
          <p:spPr bwMode="auto">
            <a:xfrm>
              <a:off x="1628" y="2133"/>
              <a:ext cx="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000000"/>
                  </a:solidFill>
                  <a:latin typeface="Nimbus Roman No9 L"/>
                </a:rPr>
                <a:t>1</a:t>
              </a:r>
              <a:endParaRPr lang="en-US" sz="2400">
                <a:latin typeface="Constantia" pitchFamily="18" charset="0"/>
              </a:endParaRPr>
            </a:p>
          </p:txBody>
        </p:sp>
        <p:sp>
          <p:nvSpPr>
            <p:cNvPr id="17458" name="Rectangle 51"/>
            <p:cNvSpPr>
              <a:spLocks noChangeArrowheads="1"/>
            </p:cNvSpPr>
            <p:nvPr/>
          </p:nvSpPr>
          <p:spPr bwMode="auto">
            <a:xfrm>
              <a:off x="1552" y="2133"/>
              <a:ext cx="5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200">
                  <a:solidFill>
                    <a:srgbClr val="000000"/>
                  </a:solidFill>
                  <a:latin typeface="Nimbus Roman No9 L"/>
                </a:rPr>
                <a:t>+</a:t>
              </a:r>
              <a:endParaRPr lang="en-US" sz="2400">
                <a:latin typeface="Constantia" pitchFamily="18" charset="0"/>
              </a:endParaRPr>
            </a:p>
          </p:txBody>
        </p:sp>
        <p:sp>
          <p:nvSpPr>
            <p:cNvPr id="17459" name="Line 52"/>
            <p:cNvSpPr>
              <a:spLocks noChangeShapeType="1"/>
            </p:cNvSpPr>
            <p:nvPr/>
          </p:nvSpPr>
          <p:spPr bwMode="auto">
            <a:xfrm flipH="1">
              <a:off x="1979" y="1454"/>
              <a:ext cx="886" cy="1"/>
            </a:xfrm>
            <a:prstGeom prst="line">
              <a:avLst/>
            </a:prstGeom>
            <a:noFill/>
            <a:ln w="17463">
              <a:solidFill>
                <a:srgbClr val="C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17460" name="Line 53"/>
            <p:cNvSpPr>
              <a:spLocks noChangeShapeType="1"/>
            </p:cNvSpPr>
            <p:nvPr/>
          </p:nvSpPr>
          <p:spPr bwMode="auto">
            <a:xfrm flipH="1">
              <a:off x="1979" y="2581"/>
              <a:ext cx="886" cy="1"/>
            </a:xfrm>
            <a:prstGeom prst="line">
              <a:avLst/>
            </a:prstGeom>
            <a:noFill/>
            <a:ln w="17463">
              <a:solidFill>
                <a:srgbClr val="C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17461" name="Line 54"/>
            <p:cNvSpPr>
              <a:spLocks noChangeShapeType="1"/>
            </p:cNvSpPr>
            <p:nvPr/>
          </p:nvSpPr>
          <p:spPr bwMode="auto">
            <a:xfrm flipH="1">
              <a:off x="3620" y="1640"/>
              <a:ext cx="875" cy="1"/>
            </a:xfrm>
            <a:prstGeom prst="line">
              <a:avLst/>
            </a:prstGeom>
            <a:noFill/>
            <a:ln w="17463">
              <a:solidFill>
                <a:srgbClr val="C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17462" name="Line 55"/>
            <p:cNvSpPr>
              <a:spLocks noChangeShapeType="1"/>
            </p:cNvSpPr>
            <p:nvPr/>
          </p:nvSpPr>
          <p:spPr bwMode="auto">
            <a:xfrm flipH="1">
              <a:off x="3620" y="2395"/>
              <a:ext cx="875" cy="1"/>
            </a:xfrm>
            <a:prstGeom prst="line">
              <a:avLst/>
            </a:prstGeom>
            <a:noFill/>
            <a:ln w="17463">
              <a:solidFill>
                <a:srgbClr val="C00000"/>
              </a:solidFill>
              <a:round/>
              <a:headEnd/>
              <a:tailEnd/>
            </a:ln>
            <a:extLst>
              <a:ext uri="{909E8E84-426E-40DD-AFC4-6F175D3DCCD1}">
                <a14:hiddenFill xmlns:a14="http://schemas.microsoft.com/office/drawing/2010/main">
                  <a:noFill/>
                </a14:hiddenFill>
              </a:ext>
            </a:extLst>
          </p:spPr>
          <p:txBody>
            <a:bodyPr/>
            <a:lstStyle/>
            <a:p>
              <a:endParaRPr lang="en-IN"/>
            </a:p>
          </p:txBody>
        </p:sp>
      </p:grpSp>
      <p:sp>
        <p:nvSpPr>
          <p:cNvPr id="17414" name="Text Box 57"/>
          <p:cNvSpPr txBox="1">
            <a:spLocks noChangeArrowheads="1"/>
          </p:cNvSpPr>
          <p:nvPr/>
        </p:nvSpPr>
        <p:spPr bwMode="auto">
          <a:xfrm>
            <a:off x="601663" y="4025900"/>
            <a:ext cx="8005762"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buFontTx/>
              <a:buChar char="•"/>
            </a:pPr>
            <a:r>
              <a:rPr lang="en-US" sz="1600" i="1">
                <a:latin typeface="Constantia" pitchFamily="18" charset="0"/>
              </a:rPr>
              <a:t>Processor is executing the instruction located at address i when an interrupt occurs.</a:t>
            </a:r>
          </a:p>
          <a:p>
            <a:pPr eaLnBrk="1" hangingPunct="1">
              <a:buFontTx/>
              <a:buChar char="•"/>
            </a:pPr>
            <a:r>
              <a:rPr lang="en-US" sz="1600" i="1">
                <a:latin typeface="Constantia" pitchFamily="18" charset="0"/>
              </a:rPr>
              <a:t>Routine executed in response to an interrupt request is called the interrupt-service routine.</a:t>
            </a:r>
          </a:p>
          <a:p>
            <a:pPr eaLnBrk="1" hangingPunct="1">
              <a:buFontTx/>
              <a:buChar char="•"/>
            </a:pPr>
            <a:r>
              <a:rPr lang="en-US" sz="1600" i="1">
                <a:latin typeface="Constantia" pitchFamily="18" charset="0"/>
              </a:rPr>
              <a:t>When an interrupt occurs, control must be transferred to the interrupt service routine. </a:t>
            </a:r>
          </a:p>
          <a:p>
            <a:pPr eaLnBrk="1" hangingPunct="1">
              <a:buFontTx/>
              <a:buChar char="•"/>
            </a:pPr>
            <a:r>
              <a:rPr lang="en-US" sz="1600" i="1">
                <a:latin typeface="Constantia" pitchFamily="18" charset="0"/>
              </a:rPr>
              <a:t>But before transferring control, the current contents of the PC (i+1), must be saved in a known</a:t>
            </a:r>
          </a:p>
          <a:p>
            <a:pPr eaLnBrk="1" hangingPunct="1"/>
            <a:r>
              <a:rPr lang="en-US" sz="1600" i="1">
                <a:latin typeface="Constantia" pitchFamily="18" charset="0"/>
              </a:rPr>
              <a:t> location. </a:t>
            </a:r>
          </a:p>
          <a:p>
            <a:pPr eaLnBrk="1" hangingPunct="1">
              <a:buFontTx/>
              <a:buChar char="•"/>
            </a:pPr>
            <a:r>
              <a:rPr lang="en-US" sz="1600" i="1">
                <a:latin typeface="Constantia" pitchFamily="18" charset="0"/>
              </a:rPr>
              <a:t>This will enable the return-from-interrupt instruction to resume execution at i+1. </a:t>
            </a:r>
          </a:p>
          <a:p>
            <a:pPr eaLnBrk="1" hangingPunct="1">
              <a:buFontTx/>
              <a:buChar char="•"/>
            </a:pPr>
            <a:r>
              <a:rPr lang="en-US" sz="1600" i="1">
                <a:latin typeface="Constantia" pitchFamily="18" charset="0"/>
              </a:rPr>
              <a:t>Return address, or the contents of the PC are usually stored on the processor stack. </a:t>
            </a:r>
          </a:p>
        </p:txBody>
      </p:sp>
    </p:spTree>
    <p:extLst>
      <p:ext uri="{BB962C8B-B14F-4D97-AF65-F5344CB8AC3E}">
        <p14:creationId xmlns:p14="http://schemas.microsoft.com/office/powerpoint/2010/main" val="2483279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smtClean="0">
                <a:latin typeface="Times New Roman" pitchFamily="18" charset="0"/>
                <a:cs typeface="Times New Roman" pitchFamily="18" charset="0"/>
              </a:rPr>
              <a:t>Interrupt hardware</a:t>
            </a:r>
          </a:p>
        </p:txBody>
      </p:sp>
      <p:pic>
        <p:nvPicPr>
          <p:cNvPr id="1843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65163" y="2520950"/>
            <a:ext cx="7813675" cy="3217863"/>
          </a:xfrm>
          <a:noFill/>
        </p:spPr>
      </p:pic>
    </p:spTree>
    <p:extLst>
      <p:ext uri="{BB962C8B-B14F-4D97-AF65-F5344CB8AC3E}">
        <p14:creationId xmlns:p14="http://schemas.microsoft.com/office/powerpoint/2010/main" val="4031350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z="4000" smtClean="0"/>
              <a:t>Enabling and disabling interrupts</a:t>
            </a:r>
          </a:p>
        </p:txBody>
      </p:sp>
      <p:sp>
        <p:nvSpPr>
          <p:cNvPr id="19459" name="Content Placeholder 2"/>
          <p:cNvSpPr>
            <a:spLocks noGrp="1"/>
          </p:cNvSpPr>
          <p:nvPr>
            <p:ph idx="1"/>
          </p:nvPr>
        </p:nvSpPr>
        <p:spPr/>
        <p:txBody>
          <a:bodyPr/>
          <a:lstStyle/>
          <a:p>
            <a:r>
              <a:rPr lang="en-US" smtClean="0"/>
              <a:t>Three possibilities</a:t>
            </a:r>
          </a:p>
          <a:p>
            <a:endParaRPr lang="en-US" smtClean="0"/>
          </a:p>
          <a:p>
            <a:r>
              <a:rPr lang="en-US" smtClean="0"/>
              <a:t>First instrn of ISR to disable interrupt</a:t>
            </a:r>
          </a:p>
          <a:p>
            <a:endParaRPr lang="en-US" smtClean="0"/>
          </a:p>
          <a:p>
            <a:r>
              <a:rPr lang="en-US" smtClean="0"/>
              <a:t>With interrupt enable bit</a:t>
            </a:r>
          </a:p>
          <a:p>
            <a:endParaRPr lang="en-US" smtClean="0"/>
          </a:p>
          <a:p>
            <a:r>
              <a:rPr lang="en-US" smtClean="0"/>
              <a:t>Edge triggering</a:t>
            </a:r>
          </a:p>
        </p:txBody>
      </p:sp>
    </p:spTree>
    <p:extLst>
      <p:ext uri="{BB962C8B-B14F-4D97-AF65-F5344CB8AC3E}">
        <p14:creationId xmlns:p14="http://schemas.microsoft.com/office/powerpoint/2010/main" val="17265860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Rectangle 2"/>
          <p:cNvSpPr>
            <a:spLocks noGrp="1" noChangeArrowheads="1"/>
          </p:cNvSpPr>
          <p:nvPr>
            <p:ph type="title"/>
          </p:nvPr>
        </p:nvSpPr>
        <p:spPr>
          <a:xfrm>
            <a:off x="457200" y="228600"/>
            <a:ext cx="8305800" cy="838200"/>
          </a:xfrm>
          <a:ln>
            <a:miter lim="800000"/>
            <a:headEnd/>
            <a:tailEnd/>
          </a:ln>
        </p:spPr>
        <p:txBody>
          <a:bodyPr/>
          <a:lstStyle/>
          <a:p>
            <a:pPr eaLnBrk="1" fontAlgn="auto" hangingPunct="1">
              <a:spcAft>
                <a:spcPts val="0"/>
              </a:spcAft>
              <a:defRPr/>
            </a:pPr>
            <a:r>
              <a:rPr lang="en-US" dirty="0" smtClean="0"/>
              <a:t>Simultaneous requests</a:t>
            </a:r>
            <a:endParaRPr lang="en-US" dirty="0"/>
          </a:p>
        </p:txBody>
      </p:sp>
      <p:grpSp>
        <p:nvGrpSpPr>
          <p:cNvPr id="20483" name="Group 3"/>
          <p:cNvGrpSpPr>
            <a:grpSpLocks/>
          </p:cNvGrpSpPr>
          <p:nvPr/>
        </p:nvGrpSpPr>
        <p:grpSpPr bwMode="auto">
          <a:xfrm>
            <a:off x="1447800" y="3810000"/>
            <a:ext cx="6248400" cy="1485900"/>
            <a:chOff x="483" y="1067"/>
            <a:chExt cx="3354" cy="552"/>
          </a:xfrm>
        </p:grpSpPr>
        <p:sp>
          <p:nvSpPr>
            <p:cNvPr id="20486" name="Rectangle 4"/>
            <p:cNvSpPr>
              <a:spLocks noChangeArrowheads="1"/>
            </p:cNvSpPr>
            <p:nvPr/>
          </p:nvSpPr>
          <p:spPr bwMode="auto">
            <a:xfrm rot="-5400000">
              <a:off x="469" y="1288"/>
              <a:ext cx="341"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a:solidFill>
                    <a:srgbClr val="000000"/>
                  </a:solidFill>
                  <a:latin typeface="Nimbus Roman No9 L"/>
                </a:rPr>
                <a:t>Processor</a:t>
              </a:r>
              <a:endParaRPr lang="en-US" sz="2400">
                <a:latin typeface="Constantia" pitchFamily="18" charset="0"/>
              </a:endParaRPr>
            </a:p>
          </p:txBody>
        </p:sp>
        <p:sp>
          <p:nvSpPr>
            <p:cNvPr id="20487" name="Rectangle 5"/>
            <p:cNvSpPr>
              <a:spLocks noChangeArrowheads="1"/>
            </p:cNvSpPr>
            <p:nvPr/>
          </p:nvSpPr>
          <p:spPr bwMode="auto">
            <a:xfrm>
              <a:off x="2335" y="1445"/>
              <a:ext cx="31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a:solidFill>
                    <a:srgbClr val="000000"/>
                  </a:solidFill>
                  <a:latin typeface="Nimbus Roman No9 L"/>
                </a:rPr>
                <a:t>Device 2</a:t>
              </a:r>
              <a:endParaRPr lang="en-US" sz="2400">
                <a:latin typeface="Constantia" pitchFamily="18" charset="0"/>
              </a:endParaRPr>
            </a:p>
          </p:txBody>
        </p:sp>
        <p:sp>
          <p:nvSpPr>
            <p:cNvPr id="20488" name="Freeform 6"/>
            <p:cNvSpPr>
              <a:spLocks/>
            </p:cNvSpPr>
            <p:nvPr/>
          </p:nvSpPr>
          <p:spPr bwMode="auto">
            <a:xfrm>
              <a:off x="2150" y="1484"/>
              <a:ext cx="58" cy="29"/>
            </a:xfrm>
            <a:custGeom>
              <a:avLst/>
              <a:gdLst>
                <a:gd name="T0" fmla="*/ 0 w 6"/>
                <a:gd name="T1" fmla="*/ 23637419 h 3"/>
                <a:gd name="T2" fmla="*/ 47352596 w 6"/>
                <a:gd name="T3" fmla="*/ 15534014 h 3"/>
                <a:gd name="T4" fmla="*/ 0 w 6"/>
                <a:gd name="T5" fmla="*/ 0 h 3"/>
                <a:gd name="T6" fmla="*/ 0 w 6"/>
                <a:gd name="T7" fmla="*/ 15534014 h 3"/>
                <a:gd name="T8" fmla="*/ 0 w 6"/>
                <a:gd name="T9" fmla="*/ 23637419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3"/>
                  </a:moveTo>
                  <a:lnTo>
                    <a:pt x="6" y="2"/>
                  </a:lnTo>
                  <a:lnTo>
                    <a:pt x="0" y="0"/>
                  </a:lnTo>
                  <a:lnTo>
                    <a:pt x="0" y="2"/>
                  </a:lnTo>
                  <a:lnTo>
                    <a:pt x="0" y="3"/>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489" name="Freeform 7"/>
            <p:cNvSpPr>
              <a:spLocks/>
            </p:cNvSpPr>
            <p:nvPr/>
          </p:nvSpPr>
          <p:spPr bwMode="auto">
            <a:xfrm>
              <a:off x="2150" y="1484"/>
              <a:ext cx="58" cy="29"/>
            </a:xfrm>
            <a:custGeom>
              <a:avLst/>
              <a:gdLst>
                <a:gd name="T0" fmla="*/ 0 w 58"/>
                <a:gd name="T1" fmla="*/ 29 h 29"/>
                <a:gd name="T2" fmla="*/ 58 w 58"/>
                <a:gd name="T3" fmla="*/ 19 h 29"/>
                <a:gd name="T4" fmla="*/ 0 w 58"/>
                <a:gd name="T5" fmla="*/ 0 h 29"/>
                <a:gd name="T6" fmla="*/ 0 w 58"/>
                <a:gd name="T7" fmla="*/ 19 h 29"/>
                <a:gd name="T8" fmla="*/ 0 w 58"/>
                <a:gd name="T9" fmla="*/ 29 h 29"/>
                <a:gd name="T10" fmla="*/ 0 60000 65536"/>
                <a:gd name="T11" fmla="*/ 0 60000 65536"/>
                <a:gd name="T12" fmla="*/ 0 60000 65536"/>
                <a:gd name="T13" fmla="*/ 0 60000 65536"/>
                <a:gd name="T14" fmla="*/ 0 60000 65536"/>
                <a:gd name="T15" fmla="*/ 0 w 58"/>
                <a:gd name="T16" fmla="*/ 0 h 29"/>
                <a:gd name="T17" fmla="*/ 58 w 58"/>
                <a:gd name="T18" fmla="*/ 29 h 29"/>
              </a:gdLst>
              <a:ahLst/>
              <a:cxnLst>
                <a:cxn ang="T10">
                  <a:pos x="T0" y="T1"/>
                </a:cxn>
                <a:cxn ang="T11">
                  <a:pos x="T2" y="T3"/>
                </a:cxn>
                <a:cxn ang="T12">
                  <a:pos x="T4" y="T5"/>
                </a:cxn>
                <a:cxn ang="T13">
                  <a:pos x="T6" y="T7"/>
                </a:cxn>
                <a:cxn ang="T14">
                  <a:pos x="T8" y="T9"/>
                </a:cxn>
              </a:cxnLst>
              <a:rect l="T15" t="T16" r="T17" b="T18"/>
              <a:pathLst>
                <a:path w="58" h="29">
                  <a:moveTo>
                    <a:pt x="0" y="29"/>
                  </a:moveTo>
                  <a:lnTo>
                    <a:pt x="58" y="19"/>
                  </a:lnTo>
                  <a:lnTo>
                    <a:pt x="0" y="0"/>
                  </a:lnTo>
                  <a:lnTo>
                    <a:pt x="0" y="19"/>
                  </a:lnTo>
                  <a:lnTo>
                    <a:pt x="0" y="29"/>
                  </a:lnTo>
                  <a:close/>
                </a:path>
              </a:pathLst>
            </a:custGeom>
            <a:solidFill>
              <a:srgbClr val="000000"/>
            </a:solidFill>
            <a:ln w="0">
              <a:solidFill>
                <a:srgbClr val="000000"/>
              </a:solidFill>
              <a:round/>
              <a:headEnd/>
              <a:tailEnd/>
            </a:ln>
          </p:spPr>
          <p:txBody>
            <a:bodyPr/>
            <a:lstStyle/>
            <a:p>
              <a:endParaRPr lang="en-US"/>
            </a:p>
          </p:txBody>
        </p:sp>
        <p:sp>
          <p:nvSpPr>
            <p:cNvPr id="20490" name="Line 8"/>
            <p:cNvSpPr>
              <a:spLocks noChangeShapeType="1"/>
            </p:cNvSpPr>
            <p:nvPr/>
          </p:nvSpPr>
          <p:spPr bwMode="auto">
            <a:xfrm flipH="1">
              <a:off x="1850" y="1503"/>
              <a:ext cx="300"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0491" name="Freeform 9"/>
            <p:cNvSpPr>
              <a:spLocks/>
            </p:cNvSpPr>
            <p:nvPr/>
          </p:nvSpPr>
          <p:spPr bwMode="auto">
            <a:xfrm>
              <a:off x="1239" y="1484"/>
              <a:ext cx="58" cy="29"/>
            </a:xfrm>
            <a:custGeom>
              <a:avLst/>
              <a:gdLst>
                <a:gd name="T0" fmla="*/ 0 w 6"/>
                <a:gd name="T1" fmla="*/ 23637419 h 3"/>
                <a:gd name="T2" fmla="*/ 47352596 w 6"/>
                <a:gd name="T3" fmla="*/ 15534014 h 3"/>
                <a:gd name="T4" fmla="*/ 0 w 6"/>
                <a:gd name="T5" fmla="*/ 0 h 3"/>
                <a:gd name="T6" fmla="*/ 0 w 6"/>
                <a:gd name="T7" fmla="*/ 15534014 h 3"/>
                <a:gd name="T8" fmla="*/ 0 w 6"/>
                <a:gd name="T9" fmla="*/ 23637419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3"/>
                  </a:moveTo>
                  <a:lnTo>
                    <a:pt x="6" y="2"/>
                  </a:lnTo>
                  <a:lnTo>
                    <a:pt x="0" y="0"/>
                  </a:lnTo>
                  <a:lnTo>
                    <a:pt x="0" y="2"/>
                  </a:lnTo>
                  <a:lnTo>
                    <a:pt x="0" y="3"/>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492" name="Freeform 10"/>
            <p:cNvSpPr>
              <a:spLocks/>
            </p:cNvSpPr>
            <p:nvPr/>
          </p:nvSpPr>
          <p:spPr bwMode="auto">
            <a:xfrm>
              <a:off x="1239" y="1484"/>
              <a:ext cx="58" cy="29"/>
            </a:xfrm>
            <a:custGeom>
              <a:avLst/>
              <a:gdLst>
                <a:gd name="T0" fmla="*/ 0 w 58"/>
                <a:gd name="T1" fmla="*/ 29 h 29"/>
                <a:gd name="T2" fmla="*/ 58 w 58"/>
                <a:gd name="T3" fmla="*/ 19 h 29"/>
                <a:gd name="T4" fmla="*/ 0 w 58"/>
                <a:gd name="T5" fmla="*/ 0 h 29"/>
                <a:gd name="T6" fmla="*/ 0 w 58"/>
                <a:gd name="T7" fmla="*/ 19 h 29"/>
                <a:gd name="T8" fmla="*/ 0 w 58"/>
                <a:gd name="T9" fmla="*/ 29 h 29"/>
                <a:gd name="T10" fmla="*/ 0 60000 65536"/>
                <a:gd name="T11" fmla="*/ 0 60000 65536"/>
                <a:gd name="T12" fmla="*/ 0 60000 65536"/>
                <a:gd name="T13" fmla="*/ 0 60000 65536"/>
                <a:gd name="T14" fmla="*/ 0 60000 65536"/>
                <a:gd name="T15" fmla="*/ 0 w 58"/>
                <a:gd name="T16" fmla="*/ 0 h 29"/>
                <a:gd name="T17" fmla="*/ 58 w 58"/>
                <a:gd name="T18" fmla="*/ 29 h 29"/>
              </a:gdLst>
              <a:ahLst/>
              <a:cxnLst>
                <a:cxn ang="T10">
                  <a:pos x="T0" y="T1"/>
                </a:cxn>
                <a:cxn ang="T11">
                  <a:pos x="T2" y="T3"/>
                </a:cxn>
                <a:cxn ang="T12">
                  <a:pos x="T4" y="T5"/>
                </a:cxn>
                <a:cxn ang="T13">
                  <a:pos x="T6" y="T7"/>
                </a:cxn>
                <a:cxn ang="T14">
                  <a:pos x="T8" y="T9"/>
                </a:cxn>
              </a:cxnLst>
              <a:rect l="T15" t="T16" r="T17" b="T18"/>
              <a:pathLst>
                <a:path w="58" h="29">
                  <a:moveTo>
                    <a:pt x="0" y="29"/>
                  </a:moveTo>
                  <a:lnTo>
                    <a:pt x="58" y="19"/>
                  </a:lnTo>
                  <a:lnTo>
                    <a:pt x="0" y="0"/>
                  </a:lnTo>
                  <a:lnTo>
                    <a:pt x="0" y="19"/>
                  </a:lnTo>
                  <a:lnTo>
                    <a:pt x="0" y="29"/>
                  </a:lnTo>
                  <a:close/>
                </a:path>
              </a:pathLst>
            </a:custGeom>
            <a:solidFill>
              <a:srgbClr val="000000"/>
            </a:solidFill>
            <a:ln w="0">
              <a:solidFill>
                <a:srgbClr val="000000"/>
              </a:solidFill>
              <a:round/>
              <a:headEnd/>
              <a:tailEnd/>
            </a:ln>
          </p:spPr>
          <p:txBody>
            <a:bodyPr/>
            <a:lstStyle/>
            <a:p>
              <a:endParaRPr lang="en-US"/>
            </a:p>
          </p:txBody>
        </p:sp>
        <p:sp>
          <p:nvSpPr>
            <p:cNvPr id="20493" name="Line 11"/>
            <p:cNvSpPr>
              <a:spLocks noChangeShapeType="1"/>
            </p:cNvSpPr>
            <p:nvPr/>
          </p:nvSpPr>
          <p:spPr bwMode="auto">
            <a:xfrm flipH="1">
              <a:off x="822" y="1503"/>
              <a:ext cx="417"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0494" name="Freeform 12"/>
            <p:cNvSpPr>
              <a:spLocks/>
            </p:cNvSpPr>
            <p:nvPr/>
          </p:nvSpPr>
          <p:spPr bwMode="auto">
            <a:xfrm>
              <a:off x="841" y="1183"/>
              <a:ext cx="59" cy="19"/>
            </a:xfrm>
            <a:custGeom>
              <a:avLst/>
              <a:gdLst>
                <a:gd name="T0" fmla="*/ 53322433 w 6"/>
                <a:gd name="T1" fmla="*/ 0 h 2"/>
                <a:gd name="T2" fmla="*/ 0 w 6"/>
                <a:gd name="T3" fmla="*/ 7346795 h 2"/>
                <a:gd name="T4" fmla="*/ 53322433 w 6"/>
                <a:gd name="T5" fmla="*/ 13928005 h 2"/>
                <a:gd name="T6" fmla="*/ 53322433 w 6"/>
                <a:gd name="T7" fmla="*/ 7346795 h 2"/>
                <a:gd name="T8" fmla="*/ 53322433 w 6"/>
                <a:gd name="T9" fmla="*/ 0 h 2"/>
                <a:gd name="T10" fmla="*/ 0 60000 65536"/>
                <a:gd name="T11" fmla="*/ 0 60000 65536"/>
                <a:gd name="T12" fmla="*/ 0 60000 65536"/>
                <a:gd name="T13" fmla="*/ 0 60000 65536"/>
                <a:gd name="T14" fmla="*/ 0 60000 65536"/>
                <a:gd name="T15" fmla="*/ 0 w 6"/>
                <a:gd name="T16" fmla="*/ 0 h 2"/>
                <a:gd name="T17" fmla="*/ 6 w 6"/>
                <a:gd name="T18" fmla="*/ 2 h 2"/>
              </a:gdLst>
              <a:ahLst/>
              <a:cxnLst>
                <a:cxn ang="T10">
                  <a:pos x="T0" y="T1"/>
                </a:cxn>
                <a:cxn ang="T11">
                  <a:pos x="T2" y="T3"/>
                </a:cxn>
                <a:cxn ang="T12">
                  <a:pos x="T4" y="T5"/>
                </a:cxn>
                <a:cxn ang="T13">
                  <a:pos x="T6" y="T7"/>
                </a:cxn>
                <a:cxn ang="T14">
                  <a:pos x="T8" y="T9"/>
                </a:cxn>
              </a:cxnLst>
              <a:rect l="T15" t="T16" r="T17" b="T18"/>
              <a:pathLst>
                <a:path w="6" h="2">
                  <a:moveTo>
                    <a:pt x="6" y="0"/>
                  </a:moveTo>
                  <a:lnTo>
                    <a:pt x="0" y="1"/>
                  </a:lnTo>
                  <a:lnTo>
                    <a:pt x="6" y="2"/>
                  </a:lnTo>
                  <a:lnTo>
                    <a:pt x="6" y="1"/>
                  </a:lnTo>
                  <a:lnTo>
                    <a:pt x="6" y="0"/>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495" name="Freeform 13"/>
            <p:cNvSpPr>
              <a:spLocks/>
            </p:cNvSpPr>
            <p:nvPr/>
          </p:nvSpPr>
          <p:spPr bwMode="auto">
            <a:xfrm>
              <a:off x="841" y="1183"/>
              <a:ext cx="59" cy="19"/>
            </a:xfrm>
            <a:custGeom>
              <a:avLst/>
              <a:gdLst>
                <a:gd name="T0" fmla="*/ 59 w 59"/>
                <a:gd name="T1" fmla="*/ 0 h 19"/>
                <a:gd name="T2" fmla="*/ 0 w 59"/>
                <a:gd name="T3" fmla="*/ 10 h 19"/>
                <a:gd name="T4" fmla="*/ 59 w 59"/>
                <a:gd name="T5" fmla="*/ 19 h 19"/>
                <a:gd name="T6" fmla="*/ 59 w 59"/>
                <a:gd name="T7" fmla="*/ 10 h 19"/>
                <a:gd name="T8" fmla="*/ 59 w 59"/>
                <a:gd name="T9" fmla="*/ 0 h 19"/>
                <a:gd name="T10" fmla="*/ 0 60000 65536"/>
                <a:gd name="T11" fmla="*/ 0 60000 65536"/>
                <a:gd name="T12" fmla="*/ 0 60000 65536"/>
                <a:gd name="T13" fmla="*/ 0 60000 65536"/>
                <a:gd name="T14" fmla="*/ 0 60000 65536"/>
                <a:gd name="T15" fmla="*/ 0 w 59"/>
                <a:gd name="T16" fmla="*/ 0 h 19"/>
                <a:gd name="T17" fmla="*/ 59 w 59"/>
                <a:gd name="T18" fmla="*/ 19 h 19"/>
              </a:gdLst>
              <a:ahLst/>
              <a:cxnLst>
                <a:cxn ang="T10">
                  <a:pos x="T0" y="T1"/>
                </a:cxn>
                <a:cxn ang="T11">
                  <a:pos x="T2" y="T3"/>
                </a:cxn>
                <a:cxn ang="T12">
                  <a:pos x="T4" y="T5"/>
                </a:cxn>
                <a:cxn ang="T13">
                  <a:pos x="T6" y="T7"/>
                </a:cxn>
                <a:cxn ang="T14">
                  <a:pos x="T8" y="T9"/>
                </a:cxn>
              </a:cxnLst>
              <a:rect l="T15" t="T16" r="T17" b="T18"/>
              <a:pathLst>
                <a:path w="59" h="19">
                  <a:moveTo>
                    <a:pt x="59" y="0"/>
                  </a:moveTo>
                  <a:lnTo>
                    <a:pt x="0" y="10"/>
                  </a:lnTo>
                  <a:lnTo>
                    <a:pt x="59" y="19"/>
                  </a:lnTo>
                  <a:lnTo>
                    <a:pt x="59" y="10"/>
                  </a:lnTo>
                  <a:lnTo>
                    <a:pt x="59" y="0"/>
                  </a:lnTo>
                  <a:close/>
                </a:path>
              </a:pathLst>
            </a:custGeom>
            <a:solidFill>
              <a:srgbClr val="000000"/>
            </a:solidFill>
            <a:ln w="0">
              <a:solidFill>
                <a:srgbClr val="000000"/>
              </a:solidFill>
              <a:round/>
              <a:headEnd/>
              <a:tailEnd/>
            </a:ln>
          </p:spPr>
          <p:txBody>
            <a:bodyPr/>
            <a:lstStyle/>
            <a:p>
              <a:endParaRPr lang="en-US"/>
            </a:p>
          </p:txBody>
        </p:sp>
        <p:sp>
          <p:nvSpPr>
            <p:cNvPr id="20496" name="Freeform 14"/>
            <p:cNvSpPr>
              <a:spLocks/>
            </p:cNvSpPr>
            <p:nvPr/>
          </p:nvSpPr>
          <p:spPr bwMode="auto">
            <a:xfrm>
              <a:off x="900" y="1193"/>
              <a:ext cx="2676" cy="184"/>
            </a:xfrm>
            <a:custGeom>
              <a:avLst/>
              <a:gdLst>
                <a:gd name="T0" fmla="*/ 0 w 276"/>
                <a:gd name="T1" fmla="*/ 0 h 19"/>
                <a:gd name="T2" fmla="*/ 2147483647 w 276"/>
                <a:gd name="T3" fmla="*/ 0 h 19"/>
                <a:gd name="T4" fmla="*/ 2147483647 w 276"/>
                <a:gd name="T5" fmla="*/ 151782159 h 19"/>
                <a:gd name="T6" fmla="*/ 0 60000 65536"/>
                <a:gd name="T7" fmla="*/ 0 60000 65536"/>
                <a:gd name="T8" fmla="*/ 0 60000 65536"/>
                <a:gd name="T9" fmla="*/ 0 w 276"/>
                <a:gd name="T10" fmla="*/ 0 h 19"/>
                <a:gd name="T11" fmla="*/ 276 w 276"/>
                <a:gd name="T12" fmla="*/ 19 h 19"/>
              </a:gdLst>
              <a:ahLst/>
              <a:cxnLst>
                <a:cxn ang="T6">
                  <a:pos x="T0" y="T1"/>
                </a:cxn>
                <a:cxn ang="T7">
                  <a:pos x="T2" y="T3"/>
                </a:cxn>
                <a:cxn ang="T8">
                  <a:pos x="T4" y="T5"/>
                </a:cxn>
              </a:cxnLst>
              <a:rect l="T9" t="T10" r="T11" b="T12"/>
              <a:pathLst>
                <a:path w="276" h="19">
                  <a:moveTo>
                    <a:pt x="0" y="0"/>
                  </a:moveTo>
                  <a:lnTo>
                    <a:pt x="276" y="0"/>
                  </a:lnTo>
                  <a:lnTo>
                    <a:pt x="276" y="19"/>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497" name="Line 15"/>
            <p:cNvSpPr>
              <a:spLocks noChangeShapeType="1"/>
            </p:cNvSpPr>
            <p:nvPr/>
          </p:nvSpPr>
          <p:spPr bwMode="auto">
            <a:xfrm>
              <a:off x="2490" y="1193"/>
              <a:ext cx="1" cy="184"/>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0498" name="Line 16"/>
            <p:cNvSpPr>
              <a:spLocks noChangeShapeType="1"/>
            </p:cNvSpPr>
            <p:nvPr/>
          </p:nvSpPr>
          <p:spPr bwMode="auto">
            <a:xfrm>
              <a:off x="1588" y="1193"/>
              <a:ext cx="1" cy="184"/>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0499" name="Rectangle 17"/>
            <p:cNvSpPr>
              <a:spLocks noChangeArrowheads="1"/>
            </p:cNvSpPr>
            <p:nvPr/>
          </p:nvSpPr>
          <p:spPr bwMode="auto">
            <a:xfrm>
              <a:off x="2121" y="1067"/>
              <a:ext cx="2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a:solidFill>
                    <a:srgbClr val="000000"/>
                  </a:solidFill>
                  <a:latin typeface="Nimbus Roman No9 L"/>
                </a:rPr>
                <a:t>I</a:t>
              </a:r>
              <a:endParaRPr lang="en-US" sz="2400">
                <a:latin typeface="Constantia" pitchFamily="18" charset="0"/>
              </a:endParaRPr>
            </a:p>
          </p:txBody>
        </p:sp>
        <p:sp>
          <p:nvSpPr>
            <p:cNvPr id="20500" name="Rectangle 18"/>
            <p:cNvSpPr>
              <a:spLocks noChangeArrowheads="1"/>
            </p:cNvSpPr>
            <p:nvPr/>
          </p:nvSpPr>
          <p:spPr bwMode="auto">
            <a:xfrm>
              <a:off x="2160" y="1067"/>
              <a:ext cx="6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a:solidFill>
                    <a:srgbClr val="000000"/>
                  </a:solidFill>
                  <a:latin typeface="Nimbus Roman No9 L"/>
                </a:rPr>
                <a:t>N</a:t>
              </a:r>
              <a:endParaRPr lang="en-US" sz="2400">
                <a:latin typeface="Constantia" pitchFamily="18" charset="0"/>
              </a:endParaRPr>
            </a:p>
          </p:txBody>
        </p:sp>
        <p:sp>
          <p:nvSpPr>
            <p:cNvPr id="20501" name="Rectangle 19"/>
            <p:cNvSpPr>
              <a:spLocks noChangeArrowheads="1"/>
            </p:cNvSpPr>
            <p:nvPr/>
          </p:nvSpPr>
          <p:spPr bwMode="auto">
            <a:xfrm>
              <a:off x="2228" y="1067"/>
              <a:ext cx="5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a:solidFill>
                    <a:srgbClr val="000000"/>
                  </a:solidFill>
                  <a:latin typeface="Nimbus Roman No9 L"/>
                </a:rPr>
                <a:t>T</a:t>
              </a:r>
              <a:endParaRPr lang="en-US" sz="2400">
                <a:latin typeface="Constantia" pitchFamily="18" charset="0"/>
              </a:endParaRPr>
            </a:p>
          </p:txBody>
        </p:sp>
        <p:sp>
          <p:nvSpPr>
            <p:cNvPr id="20502" name="Rectangle 20"/>
            <p:cNvSpPr>
              <a:spLocks noChangeArrowheads="1"/>
            </p:cNvSpPr>
            <p:nvPr/>
          </p:nvSpPr>
          <p:spPr bwMode="auto">
            <a:xfrm>
              <a:off x="2286" y="1067"/>
              <a:ext cx="5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a:solidFill>
                    <a:srgbClr val="000000"/>
                  </a:solidFill>
                  <a:latin typeface="Nimbus Roman No9 L"/>
                </a:rPr>
                <a:t>R</a:t>
              </a:r>
              <a:endParaRPr lang="en-US" sz="2400">
                <a:latin typeface="Constantia" pitchFamily="18" charset="0"/>
              </a:endParaRPr>
            </a:p>
          </p:txBody>
        </p:sp>
        <p:sp>
          <p:nvSpPr>
            <p:cNvPr id="20503" name="Line 21"/>
            <p:cNvSpPr>
              <a:spLocks noChangeShapeType="1"/>
            </p:cNvSpPr>
            <p:nvPr/>
          </p:nvSpPr>
          <p:spPr bwMode="auto">
            <a:xfrm flipH="1">
              <a:off x="2131" y="1076"/>
              <a:ext cx="204"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0504" name="Rectangle 22"/>
            <p:cNvSpPr>
              <a:spLocks noChangeArrowheads="1"/>
            </p:cNvSpPr>
            <p:nvPr/>
          </p:nvSpPr>
          <p:spPr bwMode="auto">
            <a:xfrm>
              <a:off x="967" y="1513"/>
              <a:ext cx="211"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a:solidFill>
                    <a:srgbClr val="000000"/>
                  </a:solidFill>
                  <a:latin typeface="Nimbus Roman No9 L"/>
                </a:rPr>
                <a:t>INTA</a:t>
              </a:r>
              <a:endParaRPr lang="en-US" sz="2400">
                <a:latin typeface="Constantia" pitchFamily="18" charset="0"/>
              </a:endParaRPr>
            </a:p>
          </p:txBody>
        </p:sp>
        <p:sp>
          <p:nvSpPr>
            <p:cNvPr id="20505" name="Rectangle 23"/>
            <p:cNvSpPr>
              <a:spLocks noChangeArrowheads="1"/>
            </p:cNvSpPr>
            <p:nvPr/>
          </p:nvSpPr>
          <p:spPr bwMode="auto">
            <a:xfrm>
              <a:off x="2218" y="1377"/>
              <a:ext cx="533" cy="242"/>
            </a:xfrm>
            <a:prstGeom prst="rect">
              <a:avLst/>
            </a:prstGeom>
            <a:noFill/>
            <a:ln w="1587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onstantia" pitchFamily="18" charset="0"/>
              </a:endParaRPr>
            </a:p>
          </p:txBody>
        </p:sp>
        <p:sp>
          <p:nvSpPr>
            <p:cNvPr id="20506" name="Line 24"/>
            <p:cNvSpPr>
              <a:spLocks noChangeShapeType="1"/>
            </p:cNvSpPr>
            <p:nvPr/>
          </p:nvSpPr>
          <p:spPr bwMode="auto">
            <a:xfrm flipH="1">
              <a:off x="2751" y="1503"/>
              <a:ext cx="165"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0507" name="Freeform 25"/>
            <p:cNvSpPr>
              <a:spLocks/>
            </p:cNvSpPr>
            <p:nvPr/>
          </p:nvSpPr>
          <p:spPr bwMode="auto">
            <a:xfrm>
              <a:off x="3236" y="1484"/>
              <a:ext cx="58" cy="29"/>
            </a:xfrm>
            <a:custGeom>
              <a:avLst/>
              <a:gdLst>
                <a:gd name="T0" fmla="*/ 0 w 6"/>
                <a:gd name="T1" fmla="*/ 23637419 h 3"/>
                <a:gd name="T2" fmla="*/ 47352596 w 6"/>
                <a:gd name="T3" fmla="*/ 15534014 h 3"/>
                <a:gd name="T4" fmla="*/ 0 w 6"/>
                <a:gd name="T5" fmla="*/ 0 h 3"/>
                <a:gd name="T6" fmla="*/ 0 w 6"/>
                <a:gd name="T7" fmla="*/ 15534014 h 3"/>
                <a:gd name="T8" fmla="*/ 0 w 6"/>
                <a:gd name="T9" fmla="*/ 23637419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3"/>
                  </a:moveTo>
                  <a:lnTo>
                    <a:pt x="6" y="2"/>
                  </a:lnTo>
                  <a:lnTo>
                    <a:pt x="0" y="0"/>
                  </a:lnTo>
                  <a:lnTo>
                    <a:pt x="0" y="2"/>
                  </a:lnTo>
                  <a:lnTo>
                    <a:pt x="0" y="3"/>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08" name="Freeform 26"/>
            <p:cNvSpPr>
              <a:spLocks/>
            </p:cNvSpPr>
            <p:nvPr/>
          </p:nvSpPr>
          <p:spPr bwMode="auto">
            <a:xfrm>
              <a:off x="3236" y="1484"/>
              <a:ext cx="58" cy="29"/>
            </a:xfrm>
            <a:custGeom>
              <a:avLst/>
              <a:gdLst>
                <a:gd name="T0" fmla="*/ 0 w 58"/>
                <a:gd name="T1" fmla="*/ 29 h 29"/>
                <a:gd name="T2" fmla="*/ 58 w 58"/>
                <a:gd name="T3" fmla="*/ 19 h 29"/>
                <a:gd name="T4" fmla="*/ 0 w 58"/>
                <a:gd name="T5" fmla="*/ 0 h 29"/>
                <a:gd name="T6" fmla="*/ 0 w 58"/>
                <a:gd name="T7" fmla="*/ 19 h 29"/>
                <a:gd name="T8" fmla="*/ 0 w 58"/>
                <a:gd name="T9" fmla="*/ 29 h 29"/>
                <a:gd name="T10" fmla="*/ 0 60000 65536"/>
                <a:gd name="T11" fmla="*/ 0 60000 65536"/>
                <a:gd name="T12" fmla="*/ 0 60000 65536"/>
                <a:gd name="T13" fmla="*/ 0 60000 65536"/>
                <a:gd name="T14" fmla="*/ 0 60000 65536"/>
                <a:gd name="T15" fmla="*/ 0 w 58"/>
                <a:gd name="T16" fmla="*/ 0 h 29"/>
                <a:gd name="T17" fmla="*/ 58 w 58"/>
                <a:gd name="T18" fmla="*/ 29 h 29"/>
              </a:gdLst>
              <a:ahLst/>
              <a:cxnLst>
                <a:cxn ang="T10">
                  <a:pos x="T0" y="T1"/>
                </a:cxn>
                <a:cxn ang="T11">
                  <a:pos x="T2" y="T3"/>
                </a:cxn>
                <a:cxn ang="T12">
                  <a:pos x="T4" y="T5"/>
                </a:cxn>
                <a:cxn ang="T13">
                  <a:pos x="T6" y="T7"/>
                </a:cxn>
                <a:cxn ang="T14">
                  <a:pos x="T8" y="T9"/>
                </a:cxn>
              </a:cxnLst>
              <a:rect l="T15" t="T16" r="T17" b="T18"/>
              <a:pathLst>
                <a:path w="58" h="29">
                  <a:moveTo>
                    <a:pt x="0" y="29"/>
                  </a:moveTo>
                  <a:lnTo>
                    <a:pt x="58" y="19"/>
                  </a:lnTo>
                  <a:lnTo>
                    <a:pt x="0" y="0"/>
                  </a:lnTo>
                  <a:lnTo>
                    <a:pt x="0" y="19"/>
                  </a:lnTo>
                  <a:lnTo>
                    <a:pt x="0" y="29"/>
                  </a:lnTo>
                  <a:close/>
                </a:path>
              </a:pathLst>
            </a:custGeom>
            <a:solidFill>
              <a:srgbClr val="000000"/>
            </a:solidFill>
            <a:ln w="0">
              <a:solidFill>
                <a:srgbClr val="000000"/>
              </a:solidFill>
              <a:round/>
              <a:headEnd/>
              <a:tailEnd/>
            </a:ln>
          </p:spPr>
          <p:txBody>
            <a:bodyPr/>
            <a:lstStyle/>
            <a:p>
              <a:endParaRPr lang="en-US"/>
            </a:p>
          </p:txBody>
        </p:sp>
        <p:sp>
          <p:nvSpPr>
            <p:cNvPr id="20509" name="Line 27"/>
            <p:cNvSpPr>
              <a:spLocks noChangeShapeType="1"/>
            </p:cNvSpPr>
            <p:nvPr/>
          </p:nvSpPr>
          <p:spPr bwMode="auto">
            <a:xfrm flipH="1">
              <a:off x="3139" y="1503"/>
              <a:ext cx="87"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0510" name="Freeform 28"/>
            <p:cNvSpPr>
              <a:spLocks/>
            </p:cNvSpPr>
            <p:nvPr/>
          </p:nvSpPr>
          <p:spPr bwMode="auto">
            <a:xfrm>
              <a:off x="3071" y="1493"/>
              <a:ext cx="20" cy="20"/>
            </a:xfrm>
            <a:custGeom>
              <a:avLst/>
              <a:gdLst>
                <a:gd name="T0" fmla="*/ 10 w 20"/>
                <a:gd name="T1" fmla="*/ 10 h 20"/>
                <a:gd name="T2" fmla="*/ 20 w 20"/>
                <a:gd name="T3" fmla="*/ 10 h 20"/>
                <a:gd name="T4" fmla="*/ 20 w 20"/>
                <a:gd name="T5" fmla="*/ 0 h 20"/>
                <a:gd name="T6" fmla="*/ 10 w 20"/>
                <a:gd name="T7" fmla="*/ 0 h 20"/>
                <a:gd name="T8" fmla="*/ 0 w 20"/>
                <a:gd name="T9" fmla="*/ 0 h 20"/>
                <a:gd name="T10" fmla="*/ 0 w 20"/>
                <a:gd name="T11" fmla="*/ 10 h 20"/>
                <a:gd name="T12" fmla="*/ 0 w 20"/>
                <a:gd name="T13" fmla="*/ 20 h 20"/>
                <a:gd name="T14" fmla="*/ 10 w 20"/>
                <a:gd name="T15" fmla="*/ 20 h 20"/>
                <a:gd name="T16" fmla="*/ 20 w 20"/>
                <a:gd name="T17" fmla="*/ 20 h 20"/>
                <a:gd name="T18" fmla="*/ 20 w 20"/>
                <a:gd name="T19" fmla="*/ 10 h 20"/>
                <a:gd name="T20" fmla="*/ 10 w 20"/>
                <a:gd name="T21" fmla="*/ 1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0"/>
                <a:gd name="T35" fmla="*/ 20 w 20"/>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0">
                  <a:moveTo>
                    <a:pt x="10" y="10"/>
                  </a:moveTo>
                  <a:lnTo>
                    <a:pt x="20" y="10"/>
                  </a:lnTo>
                  <a:lnTo>
                    <a:pt x="20" y="0"/>
                  </a:lnTo>
                  <a:lnTo>
                    <a:pt x="10" y="0"/>
                  </a:lnTo>
                  <a:lnTo>
                    <a:pt x="0" y="0"/>
                  </a:lnTo>
                  <a:lnTo>
                    <a:pt x="0" y="10"/>
                  </a:lnTo>
                  <a:lnTo>
                    <a:pt x="0" y="20"/>
                  </a:lnTo>
                  <a:lnTo>
                    <a:pt x="10" y="20"/>
                  </a:lnTo>
                  <a:lnTo>
                    <a:pt x="20" y="20"/>
                  </a:lnTo>
                  <a:lnTo>
                    <a:pt x="20" y="10"/>
                  </a:lnTo>
                  <a:lnTo>
                    <a:pt x="10" y="10"/>
                  </a:lnTo>
                  <a:close/>
                </a:path>
              </a:pathLst>
            </a:custGeom>
            <a:solidFill>
              <a:srgbClr val="000000"/>
            </a:solidFill>
            <a:ln w="0">
              <a:solidFill>
                <a:srgbClr val="000000"/>
              </a:solidFill>
              <a:round/>
              <a:headEnd/>
              <a:tailEnd/>
            </a:ln>
          </p:spPr>
          <p:txBody>
            <a:bodyPr/>
            <a:lstStyle/>
            <a:p>
              <a:endParaRPr lang="en-US"/>
            </a:p>
          </p:txBody>
        </p:sp>
        <p:sp>
          <p:nvSpPr>
            <p:cNvPr id="20511" name="Freeform 29"/>
            <p:cNvSpPr>
              <a:spLocks/>
            </p:cNvSpPr>
            <p:nvPr/>
          </p:nvSpPr>
          <p:spPr bwMode="auto">
            <a:xfrm>
              <a:off x="3081" y="1493"/>
              <a:ext cx="10" cy="10"/>
            </a:xfrm>
            <a:custGeom>
              <a:avLst/>
              <a:gdLst>
                <a:gd name="T0" fmla="*/ 9999998 w 1"/>
                <a:gd name="T1" fmla="*/ 0 h 1"/>
                <a:gd name="T2" fmla="*/ 0 w 1"/>
                <a:gd name="T3" fmla="*/ 0 h 1"/>
                <a:gd name="T4" fmla="*/ 0 w 1"/>
                <a:gd name="T5" fmla="*/ 0 h 1"/>
                <a:gd name="T6" fmla="*/ 0 w 1"/>
                <a:gd name="T7" fmla="*/ 9999998 h 1"/>
                <a:gd name="T8" fmla="*/ 9999998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1" y="0"/>
                  </a:moveTo>
                  <a:lnTo>
                    <a:pt x="0" y="0"/>
                  </a:lnTo>
                  <a:lnTo>
                    <a:pt x="0" y="1"/>
                  </a:lnTo>
                  <a:lnTo>
                    <a:pt x="1" y="0"/>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12" name="Freeform 30"/>
            <p:cNvSpPr>
              <a:spLocks/>
            </p:cNvSpPr>
            <p:nvPr/>
          </p:nvSpPr>
          <p:spPr bwMode="auto">
            <a:xfrm>
              <a:off x="3023" y="1493"/>
              <a:ext cx="19" cy="20"/>
            </a:xfrm>
            <a:custGeom>
              <a:avLst/>
              <a:gdLst>
                <a:gd name="T0" fmla="*/ 10 w 19"/>
                <a:gd name="T1" fmla="*/ 10 h 20"/>
                <a:gd name="T2" fmla="*/ 19 w 19"/>
                <a:gd name="T3" fmla="*/ 10 h 20"/>
                <a:gd name="T4" fmla="*/ 19 w 19"/>
                <a:gd name="T5" fmla="*/ 0 h 20"/>
                <a:gd name="T6" fmla="*/ 10 w 19"/>
                <a:gd name="T7" fmla="*/ 0 h 20"/>
                <a:gd name="T8" fmla="*/ 0 w 19"/>
                <a:gd name="T9" fmla="*/ 0 h 20"/>
                <a:gd name="T10" fmla="*/ 0 w 19"/>
                <a:gd name="T11" fmla="*/ 10 h 20"/>
                <a:gd name="T12" fmla="*/ 0 w 19"/>
                <a:gd name="T13" fmla="*/ 20 h 20"/>
                <a:gd name="T14" fmla="*/ 10 w 19"/>
                <a:gd name="T15" fmla="*/ 20 h 20"/>
                <a:gd name="T16" fmla="*/ 19 w 19"/>
                <a:gd name="T17" fmla="*/ 20 h 20"/>
                <a:gd name="T18" fmla="*/ 19 w 19"/>
                <a:gd name="T19" fmla="*/ 10 h 20"/>
                <a:gd name="T20" fmla="*/ 10 w 19"/>
                <a:gd name="T21" fmla="*/ 1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20"/>
                <a:gd name="T35" fmla="*/ 19 w 19"/>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20">
                  <a:moveTo>
                    <a:pt x="10" y="10"/>
                  </a:moveTo>
                  <a:lnTo>
                    <a:pt x="19" y="10"/>
                  </a:lnTo>
                  <a:lnTo>
                    <a:pt x="19" y="0"/>
                  </a:lnTo>
                  <a:lnTo>
                    <a:pt x="10" y="0"/>
                  </a:lnTo>
                  <a:lnTo>
                    <a:pt x="0" y="0"/>
                  </a:lnTo>
                  <a:lnTo>
                    <a:pt x="0" y="10"/>
                  </a:lnTo>
                  <a:lnTo>
                    <a:pt x="0" y="20"/>
                  </a:lnTo>
                  <a:lnTo>
                    <a:pt x="10" y="20"/>
                  </a:lnTo>
                  <a:lnTo>
                    <a:pt x="19" y="20"/>
                  </a:lnTo>
                  <a:lnTo>
                    <a:pt x="19" y="10"/>
                  </a:lnTo>
                  <a:lnTo>
                    <a:pt x="10" y="10"/>
                  </a:lnTo>
                  <a:close/>
                </a:path>
              </a:pathLst>
            </a:custGeom>
            <a:solidFill>
              <a:srgbClr val="000000"/>
            </a:solidFill>
            <a:ln w="0">
              <a:solidFill>
                <a:srgbClr val="000000"/>
              </a:solidFill>
              <a:round/>
              <a:headEnd/>
              <a:tailEnd/>
            </a:ln>
          </p:spPr>
          <p:txBody>
            <a:bodyPr/>
            <a:lstStyle/>
            <a:p>
              <a:endParaRPr lang="en-US"/>
            </a:p>
          </p:txBody>
        </p:sp>
        <p:sp>
          <p:nvSpPr>
            <p:cNvPr id="20513" name="Freeform 31"/>
            <p:cNvSpPr>
              <a:spLocks/>
            </p:cNvSpPr>
            <p:nvPr/>
          </p:nvSpPr>
          <p:spPr bwMode="auto">
            <a:xfrm>
              <a:off x="3033" y="1493"/>
              <a:ext cx="9" cy="10"/>
            </a:xfrm>
            <a:custGeom>
              <a:avLst/>
              <a:gdLst>
                <a:gd name="T0" fmla="*/ 4782969 w 1"/>
                <a:gd name="T1" fmla="*/ 0 h 1"/>
                <a:gd name="T2" fmla="*/ 0 w 1"/>
                <a:gd name="T3" fmla="*/ 0 h 1"/>
                <a:gd name="T4" fmla="*/ 0 w 1"/>
                <a:gd name="T5" fmla="*/ 0 h 1"/>
                <a:gd name="T6" fmla="*/ 0 w 1"/>
                <a:gd name="T7" fmla="*/ 9999998 h 1"/>
                <a:gd name="T8" fmla="*/ 4782969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1" y="0"/>
                  </a:moveTo>
                  <a:lnTo>
                    <a:pt x="0" y="0"/>
                  </a:lnTo>
                  <a:lnTo>
                    <a:pt x="0" y="1"/>
                  </a:lnTo>
                  <a:lnTo>
                    <a:pt x="1" y="0"/>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14" name="Freeform 32"/>
            <p:cNvSpPr>
              <a:spLocks/>
            </p:cNvSpPr>
            <p:nvPr/>
          </p:nvSpPr>
          <p:spPr bwMode="auto">
            <a:xfrm>
              <a:off x="2974" y="1493"/>
              <a:ext cx="20" cy="20"/>
            </a:xfrm>
            <a:custGeom>
              <a:avLst/>
              <a:gdLst>
                <a:gd name="T0" fmla="*/ 10 w 20"/>
                <a:gd name="T1" fmla="*/ 10 h 20"/>
                <a:gd name="T2" fmla="*/ 20 w 20"/>
                <a:gd name="T3" fmla="*/ 10 h 20"/>
                <a:gd name="T4" fmla="*/ 20 w 20"/>
                <a:gd name="T5" fmla="*/ 0 h 20"/>
                <a:gd name="T6" fmla="*/ 10 w 20"/>
                <a:gd name="T7" fmla="*/ 0 h 20"/>
                <a:gd name="T8" fmla="*/ 0 w 20"/>
                <a:gd name="T9" fmla="*/ 0 h 20"/>
                <a:gd name="T10" fmla="*/ 0 w 20"/>
                <a:gd name="T11" fmla="*/ 10 h 20"/>
                <a:gd name="T12" fmla="*/ 0 w 20"/>
                <a:gd name="T13" fmla="*/ 20 h 20"/>
                <a:gd name="T14" fmla="*/ 10 w 20"/>
                <a:gd name="T15" fmla="*/ 20 h 20"/>
                <a:gd name="T16" fmla="*/ 20 w 20"/>
                <a:gd name="T17" fmla="*/ 20 h 20"/>
                <a:gd name="T18" fmla="*/ 20 w 20"/>
                <a:gd name="T19" fmla="*/ 10 h 20"/>
                <a:gd name="T20" fmla="*/ 10 w 20"/>
                <a:gd name="T21" fmla="*/ 1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0"/>
                <a:gd name="T35" fmla="*/ 20 w 20"/>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0">
                  <a:moveTo>
                    <a:pt x="10" y="10"/>
                  </a:moveTo>
                  <a:lnTo>
                    <a:pt x="20" y="10"/>
                  </a:lnTo>
                  <a:lnTo>
                    <a:pt x="20" y="0"/>
                  </a:lnTo>
                  <a:lnTo>
                    <a:pt x="10" y="0"/>
                  </a:lnTo>
                  <a:lnTo>
                    <a:pt x="0" y="0"/>
                  </a:lnTo>
                  <a:lnTo>
                    <a:pt x="0" y="10"/>
                  </a:lnTo>
                  <a:lnTo>
                    <a:pt x="0" y="20"/>
                  </a:lnTo>
                  <a:lnTo>
                    <a:pt x="10" y="20"/>
                  </a:lnTo>
                  <a:lnTo>
                    <a:pt x="20" y="20"/>
                  </a:lnTo>
                  <a:lnTo>
                    <a:pt x="20" y="10"/>
                  </a:lnTo>
                  <a:lnTo>
                    <a:pt x="10" y="10"/>
                  </a:lnTo>
                  <a:close/>
                </a:path>
              </a:pathLst>
            </a:custGeom>
            <a:solidFill>
              <a:srgbClr val="000000"/>
            </a:solidFill>
            <a:ln w="0">
              <a:solidFill>
                <a:srgbClr val="000000"/>
              </a:solidFill>
              <a:round/>
              <a:headEnd/>
              <a:tailEnd/>
            </a:ln>
          </p:spPr>
          <p:txBody>
            <a:bodyPr/>
            <a:lstStyle/>
            <a:p>
              <a:endParaRPr lang="en-US"/>
            </a:p>
          </p:txBody>
        </p:sp>
        <p:sp>
          <p:nvSpPr>
            <p:cNvPr id="20515" name="Freeform 33"/>
            <p:cNvSpPr>
              <a:spLocks/>
            </p:cNvSpPr>
            <p:nvPr/>
          </p:nvSpPr>
          <p:spPr bwMode="auto">
            <a:xfrm>
              <a:off x="2974" y="1493"/>
              <a:ext cx="10" cy="10"/>
            </a:xfrm>
            <a:custGeom>
              <a:avLst/>
              <a:gdLst>
                <a:gd name="T0" fmla="*/ 9999998 w 1"/>
                <a:gd name="T1" fmla="*/ 0 h 1"/>
                <a:gd name="T2" fmla="*/ 0 w 1"/>
                <a:gd name="T3" fmla="*/ 0 h 1"/>
                <a:gd name="T4" fmla="*/ 0 w 1"/>
                <a:gd name="T5" fmla="*/ 0 h 1"/>
                <a:gd name="T6" fmla="*/ 0 w 1"/>
                <a:gd name="T7" fmla="*/ 9999998 h 1"/>
                <a:gd name="T8" fmla="*/ 9999998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1" y="0"/>
                  </a:moveTo>
                  <a:lnTo>
                    <a:pt x="0" y="0"/>
                  </a:lnTo>
                  <a:lnTo>
                    <a:pt x="0" y="1"/>
                  </a:lnTo>
                  <a:lnTo>
                    <a:pt x="1" y="0"/>
                  </a:lnTo>
                </a:path>
              </a:pathLst>
            </a:cu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16" name="Rectangle 34"/>
            <p:cNvSpPr>
              <a:spLocks noChangeArrowheads="1"/>
            </p:cNvSpPr>
            <p:nvPr/>
          </p:nvSpPr>
          <p:spPr bwMode="auto">
            <a:xfrm>
              <a:off x="3411" y="1445"/>
              <a:ext cx="249"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a:solidFill>
                    <a:srgbClr val="000000"/>
                  </a:solidFill>
                  <a:latin typeface="Nimbus Roman No9 L"/>
                </a:rPr>
                <a:t>Device</a:t>
              </a:r>
              <a:endParaRPr lang="en-US" sz="2400">
                <a:latin typeface="Constantia" pitchFamily="18" charset="0"/>
              </a:endParaRPr>
            </a:p>
          </p:txBody>
        </p:sp>
        <p:sp>
          <p:nvSpPr>
            <p:cNvPr id="20517" name="Rectangle 35"/>
            <p:cNvSpPr>
              <a:spLocks noChangeArrowheads="1"/>
            </p:cNvSpPr>
            <p:nvPr/>
          </p:nvSpPr>
          <p:spPr bwMode="auto">
            <a:xfrm>
              <a:off x="3702" y="1445"/>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i="1">
                  <a:solidFill>
                    <a:srgbClr val="000000"/>
                  </a:solidFill>
                  <a:latin typeface="Nimbus Roman No9 L"/>
                </a:rPr>
                <a:t>n</a:t>
              </a:r>
              <a:endParaRPr lang="en-US" sz="2400">
                <a:latin typeface="Constantia" pitchFamily="18" charset="0"/>
              </a:endParaRPr>
            </a:p>
          </p:txBody>
        </p:sp>
        <p:sp>
          <p:nvSpPr>
            <p:cNvPr id="20518" name="Rectangle 36"/>
            <p:cNvSpPr>
              <a:spLocks noChangeArrowheads="1"/>
            </p:cNvSpPr>
            <p:nvPr/>
          </p:nvSpPr>
          <p:spPr bwMode="auto">
            <a:xfrm>
              <a:off x="3304" y="1377"/>
              <a:ext cx="533" cy="242"/>
            </a:xfrm>
            <a:prstGeom prst="rect">
              <a:avLst/>
            </a:prstGeom>
            <a:noFill/>
            <a:ln w="1587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onstantia" pitchFamily="18" charset="0"/>
              </a:endParaRPr>
            </a:p>
          </p:txBody>
        </p:sp>
        <p:sp>
          <p:nvSpPr>
            <p:cNvPr id="20519" name="Rectangle 37"/>
            <p:cNvSpPr>
              <a:spLocks noChangeArrowheads="1"/>
            </p:cNvSpPr>
            <p:nvPr/>
          </p:nvSpPr>
          <p:spPr bwMode="auto">
            <a:xfrm>
              <a:off x="1433" y="1445"/>
              <a:ext cx="315"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a:solidFill>
                    <a:srgbClr val="000000"/>
                  </a:solidFill>
                  <a:latin typeface="Nimbus Roman No9 L"/>
                </a:rPr>
                <a:t>Device 1</a:t>
              </a:r>
              <a:endParaRPr lang="en-US" sz="2400">
                <a:latin typeface="Constantia" pitchFamily="18" charset="0"/>
              </a:endParaRPr>
            </a:p>
          </p:txBody>
        </p:sp>
        <p:sp>
          <p:nvSpPr>
            <p:cNvPr id="20520" name="Rectangle 38"/>
            <p:cNvSpPr>
              <a:spLocks noChangeArrowheads="1"/>
            </p:cNvSpPr>
            <p:nvPr/>
          </p:nvSpPr>
          <p:spPr bwMode="auto">
            <a:xfrm>
              <a:off x="1317" y="1377"/>
              <a:ext cx="533" cy="242"/>
            </a:xfrm>
            <a:prstGeom prst="rect">
              <a:avLst/>
            </a:prstGeom>
            <a:noFill/>
            <a:ln w="1587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onstantia" pitchFamily="18" charset="0"/>
              </a:endParaRPr>
            </a:p>
          </p:txBody>
        </p:sp>
        <p:sp>
          <p:nvSpPr>
            <p:cNvPr id="20521" name="Rectangle 39"/>
            <p:cNvSpPr>
              <a:spLocks noChangeArrowheads="1"/>
            </p:cNvSpPr>
            <p:nvPr/>
          </p:nvSpPr>
          <p:spPr bwMode="auto">
            <a:xfrm>
              <a:off x="483" y="1067"/>
              <a:ext cx="339" cy="552"/>
            </a:xfrm>
            <a:prstGeom prst="rect">
              <a:avLst/>
            </a:prstGeom>
            <a:noFill/>
            <a:ln w="1587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onstantia" pitchFamily="18" charset="0"/>
              </a:endParaRPr>
            </a:p>
          </p:txBody>
        </p:sp>
      </p:grpSp>
      <p:sp>
        <p:nvSpPr>
          <p:cNvPr id="20484" name="Text Box 40"/>
          <p:cNvSpPr txBox="1">
            <a:spLocks noChangeArrowheads="1"/>
          </p:cNvSpPr>
          <p:nvPr/>
        </p:nvSpPr>
        <p:spPr bwMode="auto">
          <a:xfrm>
            <a:off x="630238" y="1155700"/>
            <a:ext cx="8307387"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i="1" u="sng">
                <a:latin typeface="Constantia" pitchFamily="18" charset="0"/>
              </a:rPr>
              <a:t>Polling scheme:</a:t>
            </a:r>
            <a:endParaRPr lang="en-US" i="1">
              <a:latin typeface="Constantia" pitchFamily="18" charset="0"/>
            </a:endParaRPr>
          </a:p>
          <a:p>
            <a:pPr eaLnBrk="1" hangingPunct="1">
              <a:buFontTx/>
              <a:buChar char="•"/>
            </a:pPr>
            <a:r>
              <a:rPr lang="en-US" i="1">
                <a:latin typeface="Constantia" pitchFamily="18" charset="0"/>
              </a:rPr>
              <a:t>If the processor uses a polling mechanism to poll the status registers of I/O devices</a:t>
            </a:r>
          </a:p>
          <a:p>
            <a:pPr eaLnBrk="1" hangingPunct="1"/>
            <a:r>
              <a:rPr lang="en-US" i="1">
                <a:latin typeface="Constantia" pitchFamily="18" charset="0"/>
              </a:rPr>
              <a:t> to determine which device is requesting an interrupt.</a:t>
            </a:r>
          </a:p>
          <a:p>
            <a:pPr eaLnBrk="1" hangingPunct="1">
              <a:buFontTx/>
              <a:buChar char="•"/>
            </a:pPr>
            <a:r>
              <a:rPr lang="en-US" i="1">
                <a:latin typeface="Constantia" pitchFamily="18" charset="0"/>
              </a:rPr>
              <a:t>In this case the priority is determined by the order in which the devices are polled.</a:t>
            </a:r>
          </a:p>
          <a:p>
            <a:pPr eaLnBrk="1" hangingPunct="1">
              <a:buFontTx/>
              <a:buChar char="•"/>
            </a:pPr>
            <a:r>
              <a:rPr lang="en-US" i="1">
                <a:latin typeface="Constantia" pitchFamily="18" charset="0"/>
              </a:rPr>
              <a:t>The first device with status bit set to 1 is the device whose interrupt request is </a:t>
            </a:r>
          </a:p>
          <a:p>
            <a:pPr eaLnBrk="1" hangingPunct="1"/>
            <a:r>
              <a:rPr lang="en-US" i="1">
                <a:latin typeface="Constantia" pitchFamily="18" charset="0"/>
              </a:rPr>
              <a:t> accepted.</a:t>
            </a:r>
          </a:p>
          <a:p>
            <a:pPr eaLnBrk="1" hangingPunct="1"/>
            <a:r>
              <a:rPr lang="en-US" i="1" u="sng">
                <a:latin typeface="Constantia" pitchFamily="18" charset="0"/>
              </a:rPr>
              <a:t>Vectored interrupts: </a:t>
            </a:r>
            <a:r>
              <a:rPr lang="en-US" i="1">
                <a:latin typeface="Constantia" pitchFamily="18" charset="0"/>
              </a:rPr>
              <a:t>code is send to the processor</a:t>
            </a:r>
          </a:p>
        </p:txBody>
      </p:sp>
      <p:sp>
        <p:nvSpPr>
          <p:cNvPr id="20485" name="Text Box 41"/>
          <p:cNvSpPr txBox="1">
            <a:spLocks noChangeArrowheads="1"/>
          </p:cNvSpPr>
          <p:nvPr/>
        </p:nvSpPr>
        <p:spPr bwMode="auto">
          <a:xfrm>
            <a:off x="758825" y="3016250"/>
            <a:ext cx="2089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latin typeface="Constantia" pitchFamily="18" charset="0"/>
            </a:endParaRPr>
          </a:p>
          <a:p>
            <a:pPr eaLnBrk="1" hangingPunct="1"/>
            <a:r>
              <a:rPr lang="en-US" i="1" u="sng">
                <a:latin typeface="Constantia" pitchFamily="18" charset="0"/>
              </a:rPr>
              <a:t>Daisy chain scheme:</a:t>
            </a:r>
            <a:endParaRPr lang="en-US">
              <a:latin typeface="Constantia" pitchFamily="18" charset="0"/>
            </a:endParaRPr>
          </a:p>
        </p:txBody>
      </p:sp>
    </p:spTree>
    <p:extLst>
      <p:ext uri="{BB962C8B-B14F-4D97-AF65-F5344CB8AC3E}">
        <p14:creationId xmlns:p14="http://schemas.microsoft.com/office/powerpoint/2010/main" val="209816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Direct Memory Access (contd..)</a:t>
            </a:r>
          </a:p>
        </p:txBody>
      </p:sp>
      <p:sp>
        <p:nvSpPr>
          <p:cNvPr id="396291" name="Rectangle 3"/>
          <p:cNvSpPr>
            <a:spLocks noGrp="1" noChangeArrowheads="1"/>
          </p:cNvSpPr>
          <p:nvPr>
            <p:ph type="body" idx="1"/>
          </p:nvPr>
        </p:nvSpPr>
        <p:spPr/>
        <p:txBody>
          <a:bodyPr>
            <a:normAutofit fontScale="92500" lnSpcReduction="10000"/>
          </a:bodyPr>
          <a:lstStyle/>
          <a:p>
            <a:pPr marL="274320" indent="-274320" eaLnBrk="1" fontAlgn="auto" hangingPunct="1">
              <a:spcAft>
                <a:spcPts val="0"/>
              </a:spcAft>
              <a:buClr>
                <a:schemeClr val="accent3"/>
              </a:buClr>
              <a:buFont typeface="Wingdings 2"/>
              <a:buChar char=""/>
              <a:defRPr/>
            </a:pPr>
            <a:r>
              <a:rPr lang="en-US">
                <a:solidFill>
                  <a:schemeClr val="accent2"/>
                </a:solidFill>
              </a:rPr>
              <a:t>Direct Memory Access (DMA):</a:t>
            </a:r>
          </a:p>
          <a:p>
            <a:pPr marL="640080" lvl="1" indent="-246888" eaLnBrk="1" fontAlgn="auto" hangingPunct="1">
              <a:spcAft>
                <a:spcPts val="0"/>
              </a:spcAft>
              <a:buFont typeface="Wingdings 2"/>
              <a:buChar char=""/>
              <a:defRPr/>
            </a:pPr>
            <a:r>
              <a:rPr lang="en-US" sz="1800"/>
              <a:t>A special control unit may be provided to transfer a block of data directly between an I/O device and the main memory, without continuous intervention by the processor. </a:t>
            </a:r>
          </a:p>
          <a:p>
            <a:pPr marL="274320" indent="-274320" eaLnBrk="1" fontAlgn="auto" hangingPunct="1">
              <a:spcAft>
                <a:spcPts val="0"/>
              </a:spcAft>
              <a:buClr>
                <a:schemeClr val="accent3"/>
              </a:buClr>
              <a:buFont typeface="Wingdings 2"/>
              <a:buChar char=""/>
              <a:defRPr/>
            </a:pPr>
            <a:r>
              <a:rPr lang="en-US">
                <a:solidFill>
                  <a:schemeClr val="accent2"/>
                </a:solidFill>
              </a:rPr>
              <a:t>Control unit which performs these transfers is a part of the I/O device’s interface circuit. This control unit is called as a DMA controller.</a:t>
            </a:r>
          </a:p>
          <a:p>
            <a:pPr marL="274320" indent="-274320" eaLnBrk="1" fontAlgn="auto" hangingPunct="1">
              <a:spcAft>
                <a:spcPts val="0"/>
              </a:spcAft>
              <a:buClr>
                <a:schemeClr val="accent3"/>
              </a:buClr>
              <a:buFont typeface="Wingdings 2"/>
              <a:buChar char=""/>
              <a:defRPr/>
            </a:pPr>
            <a:r>
              <a:rPr lang="en-US">
                <a:solidFill>
                  <a:schemeClr val="accent2"/>
                </a:solidFill>
              </a:rPr>
              <a:t>DMA controller performs functions that would be normally carried out by the processor:</a:t>
            </a:r>
            <a:endParaRPr lang="en-US"/>
          </a:p>
          <a:p>
            <a:pPr marL="640080" lvl="1" indent="-246888" eaLnBrk="1" fontAlgn="auto" hangingPunct="1">
              <a:spcAft>
                <a:spcPts val="0"/>
              </a:spcAft>
              <a:buFont typeface="Wingdings 2"/>
              <a:buChar char=""/>
              <a:defRPr/>
            </a:pPr>
            <a:r>
              <a:rPr lang="en-US" sz="1800"/>
              <a:t>For each word, it provides the memory address and all the control signals.</a:t>
            </a:r>
          </a:p>
          <a:p>
            <a:pPr marL="640080" lvl="1" indent="-246888" eaLnBrk="1" fontAlgn="auto" hangingPunct="1">
              <a:spcAft>
                <a:spcPts val="0"/>
              </a:spcAft>
              <a:buFont typeface="Wingdings 2"/>
              <a:buChar char=""/>
              <a:defRPr/>
            </a:pPr>
            <a:r>
              <a:rPr lang="en-US" sz="1800"/>
              <a:t>To transfer a block of data, it increments the memory addresses and keeps track of the number of transfers.</a:t>
            </a:r>
          </a:p>
        </p:txBody>
      </p:sp>
    </p:spTree>
    <p:extLst>
      <p:ext uri="{BB962C8B-B14F-4D97-AF65-F5344CB8AC3E}">
        <p14:creationId xmlns:p14="http://schemas.microsoft.com/office/powerpoint/2010/main" val="8714198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76200"/>
            <a:ext cx="8229600" cy="1143000"/>
          </a:xfrm>
        </p:spPr>
        <p:txBody>
          <a:bodyPr/>
          <a:lstStyle/>
          <a:p>
            <a:pPr eaLnBrk="1" hangingPunct="1"/>
            <a:r>
              <a:rPr lang="en-US" smtClean="0"/>
              <a:t>Direct Memory Access (contd..)</a:t>
            </a:r>
          </a:p>
        </p:txBody>
      </p:sp>
      <p:sp>
        <p:nvSpPr>
          <p:cNvPr id="397315" name="Rectangle 3"/>
          <p:cNvSpPr>
            <a:spLocks noGrp="1" noChangeArrowheads="1"/>
          </p:cNvSpPr>
          <p:nvPr>
            <p:ph type="body" idx="1"/>
          </p:nvPr>
        </p:nvSpPr>
        <p:spPr>
          <a:xfrm>
            <a:off x="457200" y="1676400"/>
            <a:ext cx="8229600" cy="4389438"/>
          </a:xfrm>
        </p:spPr>
        <p:txBody>
          <a:bodyPr>
            <a:normAutofit fontScale="85000" lnSpcReduction="10000"/>
          </a:bodyPr>
          <a:lstStyle/>
          <a:p>
            <a:pPr marL="274320" indent="-274320" eaLnBrk="1" fontAlgn="auto" hangingPunct="1">
              <a:spcAft>
                <a:spcPts val="0"/>
              </a:spcAft>
              <a:buClr>
                <a:schemeClr val="accent3"/>
              </a:buClr>
              <a:buFont typeface="Wingdings 2"/>
              <a:buChar char=""/>
              <a:defRPr/>
            </a:pPr>
            <a:r>
              <a:rPr lang="en-US" dirty="0"/>
              <a:t>DMA controller can transfer a block of data from an external device to the processor, without any intervention from the processor. </a:t>
            </a:r>
          </a:p>
          <a:p>
            <a:pPr marL="640080" lvl="1" indent="-246888" eaLnBrk="1" fontAlgn="auto" hangingPunct="1">
              <a:spcAft>
                <a:spcPts val="0"/>
              </a:spcAft>
              <a:buFont typeface="Wingdings 2"/>
              <a:buChar char=""/>
              <a:defRPr/>
            </a:pPr>
            <a:r>
              <a:rPr lang="en-US" sz="1800" dirty="0">
                <a:solidFill>
                  <a:srgbClr val="CC3300"/>
                </a:solidFill>
              </a:rPr>
              <a:t>However, the operation of the DMA controller must be under the control of a program executed by the processor. That is, the processor must initiate the DMA transfer.</a:t>
            </a:r>
            <a:r>
              <a:rPr lang="en-US" dirty="0"/>
              <a:t> </a:t>
            </a:r>
          </a:p>
          <a:p>
            <a:pPr marL="274320" indent="-274320" eaLnBrk="1" fontAlgn="auto" hangingPunct="1">
              <a:spcAft>
                <a:spcPts val="0"/>
              </a:spcAft>
              <a:buClr>
                <a:schemeClr val="accent3"/>
              </a:buClr>
              <a:buFont typeface="Wingdings 2"/>
              <a:buChar char=""/>
              <a:defRPr/>
            </a:pPr>
            <a:r>
              <a:rPr lang="en-US" dirty="0">
                <a:solidFill>
                  <a:schemeClr val="accent2"/>
                </a:solidFill>
              </a:rPr>
              <a:t>To initiate the DMA transfer, the processor informs the DMA controller of:</a:t>
            </a:r>
          </a:p>
          <a:p>
            <a:pPr marL="640080" lvl="1" indent="-246888" eaLnBrk="1" fontAlgn="auto" hangingPunct="1">
              <a:spcAft>
                <a:spcPts val="0"/>
              </a:spcAft>
              <a:buFont typeface="Wingdings 2"/>
              <a:buChar char=""/>
              <a:defRPr/>
            </a:pPr>
            <a:r>
              <a:rPr lang="en-US" sz="1800" dirty="0"/>
              <a:t>Starting address,</a:t>
            </a:r>
          </a:p>
          <a:p>
            <a:pPr marL="640080" lvl="1" indent="-246888" eaLnBrk="1" fontAlgn="auto" hangingPunct="1">
              <a:spcAft>
                <a:spcPts val="0"/>
              </a:spcAft>
              <a:buFont typeface="Wingdings 2"/>
              <a:buChar char=""/>
              <a:defRPr/>
            </a:pPr>
            <a:r>
              <a:rPr lang="en-US" sz="1800" dirty="0"/>
              <a:t>Number of words in the block.</a:t>
            </a:r>
          </a:p>
          <a:p>
            <a:pPr marL="640080" lvl="1" indent="-246888" eaLnBrk="1" fontAlgn="auto" hangingPunct="1">
              <a:spcAft>
                <a:spcPts val="0"/>
              </a:spcAft>
              <a:buFont typeface="Wingdings 2"/>
              <a:buChar char=""/>
              <a:defRPr/>
            </a:pPr>
            <a:r>
              <a:rPr lang="en-US" sz="1800" dirty="0"/>
              <a:t>Direction of transfer (I/O device to the memory, or memory to the I/O device).</a:t>
            </a:r>
          </a:p>
          <a:p>
            <a:pPr marL="274320" indent="-274320" eaLnBrk="1" fontAlgn="auto" hangingPunct="1">
              <a:spcAft>
                <a:spcPts val="0"/>
              </a:spcAft>
              <a:buClr>
                <a:schemeClr val="accent3"/>
              </a:buClr>
              <a:buFont typeface="Wingdings 2"/>
              <a:buChar char=""/>
              <a:defRPr/>
            </a:pPr>
            <a:r>
              <a:rPr lang="en-US" dirty="0">
                <a:solidFill>
                  <a:schemeClr val="accent2"/>
                </a:solidFill>
              </a:rPr>
              <a:t>Once the DMA controller completes the DMA transfer, it informs the processor by raising an interrupt signal.</a:t>
            </a:r>
            <a:endParaRPr lang="en-US" dirty="0"/>
          </a:p>
        </p:txBody>
      </p:sp>
    </p:spTree>
    <p:extLst>
      <p:ext uri="{BB962C8B-B14F-4D97-AF65-F5344CB8AC3E}">
        <p14:creationId xmlns:p14="http://schemas.microsoft.com/office/powerpoint/2010/main" val="3667722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a:xfrm>
            <a:off x="228600" y="228600"/>
            <a:ext cx="8305800" cy="932688"/>
          </a:xfrm>
          <a:ln>
            <a:miter lim="800000"/>
            <a:headEnd/>
            <a:tailEnd/>
          </a:ln>
        </p:spPr>
        <p:txBody>
          <a:bodyPr/>
          <a:lstStyle/>
          <a:p>
            <a:pPr eaLnBrk="1" fontAlgn="auto" hangingPunct="1">
              <a:spcAft>
                <a:spcPts val="0"/>
              </a:spcAft>
              <a:defRPr/>
            </a:pPr>
            <a:r>
              <a:rPr lang="en-US" dirty="0"/>
              <a:t>Direct Memory </a:t>
            </a:r>
            <a:r>
              <a:rPr lang="en-US" dirty="0" smtClean="0"/>
              <a:t>Access</a:t>
            </a:r>
            <a:endParaRPr lang="en-US" dirty="0"/>
          </a:p>
        </p:txBody>
      </p:sp>
      <p:sp>
        <p:nvSpPr>
          <p:cNvPr id="23555" name="Rectangle 4"/>
          <p:cNvSpPr>
            <a:spLocks noChangeArrowheads="1"/>
          </p:cNvSpPr>
          <p:nvPr/>
        </p:nvSpPr>
        <p:spPr bwMode="auto">
          <a:xfrm>
            <a:off x="5211763" y="1235075"/>
            <a:ext cx="1277937" cy="800100"/>
          </a:xfrm>
          <a:prstGeom prst="rect">
            <a:avLst/>
          </a:prstGeom>
          <a:solidFill>
            <a:srgbClr val="FFFFFF"/>
          </a:solidFill>
          <a:ln w="0">
            <a:solidFill>
              <a:srgbClr val="FFFFFF"/>
            </a:solidFill>
            <a:miter lim="800000"/>
            <a:headEnd/>
            <a:tailEnd/>
          </a:ln>
        </p:spPr>
        <p:txBody>
          <a:bodyPr/>
          <a:lstStyle/>
          <a:p>
            <a:endParaRPr lang="en-US">
              <a:latin typeface="Constantia" pitchFamily="18" charset="0"/>
            </a:endParaRPr>
          </a:p>
        </p:txBody>
      </p:sp>
      <p:sp>
        <p:nvSpPr>
          <p:cNvPr id="23556" name="Rectangle 5"/>
          <p:cNvSpPr>
            <a:spLocks noChangeArrowheads="1"/>
          </p:cNvSpPr>
          <p:nvPr/>
        </p:nvSpPr>
        <p:spPr bwMode="auto">
          <a:xfrm>
            <a:off x="5211763" y="1235075"/>
            <a:ext cx="1277937" cy="800100"/>
          </a:xfrm>
          <a:prstGeom prst="rect">
            <a:avLst/>
          </a:prstGeom>
          <a:noFill/>
          <a:ln w="174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onstantia" pitchFamily="18" charset="0"/>
            </a:endParaRPr>
          </a:p>
        </p:txBody>
      </p:sp>
      <p:sp>
        <p:nvSpPr>
          <p:cNvPr id="23557" name="Rectangle 6"/>
          <p:cNvSpPr>
            <a:spLocks noChangeArrowheads="1"/>
          </p:cNvSpPr>
          <p:nvPr/>
        </p:nvSpPr>
        <p:spPr bwMode="auto">
          <a:xfrm>
            <a:off x="5584825" y="1625600"/>
            <a:ext cx="550863"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Nimbus Roman No9 L"/>
              </a:rPr>
              <a:t>memory</a:t>
            </a:r>
            <a:endParaRPr lang="en-US" sz="2400">
              <a:latin typeface="Constantia" pitchFamily="18" charset="0"/>
            </a:endParaRPr>
          </a:p>
        </p:txBody>
      </p:sp>
      <p:sp>
        <p:nvSpPr>
          <p:cNvPr id="23558" name="Rectangle 7"/>
          <p:cNvSpPr>
            <a:spLocks noChangeArrowheads="1"/>
          </p:cNvSpPr>
          <p:nvPr/>
        </p:nvSpPr>
        <p:spPr bwMode="auto">
          <a:xfrm>
            <a:off x="2493963" y="1235075"/>
            <a:ext cx="1279525" cy="800100"/>
          </a:xfrm>
          <a:prstGeom prst="rect">
            <a:avLst/>
          </a:prstGeom>
          <a:solidFill>
            <a:srgbClr val="FFFFFF"/>
          </a:solidFill>
          <a:ln w="0">
            <a:solidFill>
              <a:srgbClr val="FFFFFF"/>
            </a:solidFill>
            <a:miter lim="800000"/>
            <a:headEnd/>
            <a:tailEnd/>
          </a:ln>
        </p:spPr>
        <p:txBody>
          <a:bodyPr/>
          <a:lstStyle/>
          <a:p>
            <a:endParaRPr lang="en-US">
              <a:latin typeface="Constantia" pitchFamily="18" charset="0"/>
            </a:endParaRPr>
          </a:p>
        </p:txBody>
      </p:sp>
      <p:sp>
        <p:nvSpPr>
          <p:cNvPr id="23559" name="Rectangle 8"/>
          <p:cNvSpPr>
            <a:spLocks noChangeArrowheads="1"/>
          </p:cNvSpPr>
          <p:nvPr/>
        </p:nvSpPr>
        <p:spPr bwMode="auto">
          <a:xfrm>
            <a:off x="2493963" y="1235075"/>
            <a:ext cx="1279525" cy="800100"/>
          </a:xfrm>
          <a:prstGeom prst="rect">
            <a:avLst/>
          </a:prstGeom>
          <a:noFill/>
          <a:ln w="174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onstantia" pitchFamily="18" charset="0"/>
            </a:endParaRPr>
          </a:p>
        </p:txBody>
      </p:sp>
      <p:sp>
        <p:nvSpPr>
          <p:cNvPr id="23560" name="Rectangle 9"/>
          <p:cNvSpPr>
            <a:spLocks noChangeArrowheads="1"/>
          </p:cNvSpPr>
          <p:nvPr/>
        </p:nvSpPr>
        <p:spPr bwMode="auto">
          <a:xfrm>
            <a:off x="2832100" y="1536700"/>
            <a:ext cx="6413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Nimbus Roman No9 L"/>
              </a:rPr>
              <a:t>Processor</a:t>
            </a:r>
            <a:endParaRPr lang="en-US" sz="2400">
              <a:latin typeface="Constantia" pitchFamily="18" charset="0"/>
            </a:endParaRPr>
          </a:p>
        </p:txBody>
      </p:sp>
      <p:sp>
        <p:nvSpPr>
          <p:cNvPr id="23561" name="Line 10"/>
          <p:cNvSpPr>
            <a:spLocks noChangeShapeType="1"/>
          </p:cNvSpPr>
          <p:nvPr/>
        </p:nvSpPr>
        <p:spPr bwMode="auto">
          <a:xfrm flipH="1">
            <a:off x="1854200" y="2514600"/>
            <a:ext cx="5435600" cy="1588"/>
          </a:xfrm>
          <a:prstGeom prst="line">
            <a:avLst/>
          </a:prstGeom>
          <a:noFill/>
          <a:ln w="17463">
            <a:solidFill>
              <a:srgbClr val="FFFFFF"/>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3562" name="Line 11"/>
          <p:cNvSpPr>
            <a:spLocks noChangeShapeType="1"/>
          </p:cNvSpPr>
          <p:nvPr/>
        </p:nvSpPr>
        <p:spPr bwMode="auto">
          <a:xfrm flipH="1">
            <a:off x="1854200" y="2347913"/>
            <a:ext cx="5435600" cy="1587"/>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3563" name="Rectangle 19"/>
          <p:cNvSpPr>
            <a:spLocks noChangeArrowheads="1"/>
          </p:cNvSpPr>
          <p:nvPr/>
        </p:nvSpPr>
        <p:spPr bwMode="auto">
          <a:xfrm>
            <a:off x="3962400" y="2105025"/>
            <a:ext cx="871538"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Nimbus Roman No9 L"/>
              </a:rPr>
              <a:t>System bus</a:t>
            </a:r>
            <a:endParaRPr lang="en-US" sz="2400">
              <a:latin typeface="Constantia" pitchFamily="18" charset="0"/>
            </a:endParaRPr>
          </a:p>
        </p:txBody>
      </p:sp>
      <p:sp>
        <p:nvSpPr>
          <p:cNvPr id="23564" name="Rectangle 21"/>
          <p:cNvSpPr>
            <a:spLocks noChangeArrowheads="1"/>
          </p:cNvSpPr>
          <p:nvPr/>
        </p:nvSpPr>
        <p:spPr bwMode="auto">
          <a:xfrm>
            <a:off x="5691188" y="1395413"/>
            <a:ext cx="347662"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Nimbus Roman No9 L"/>
              </a:rPr>
              <a:t>Main</a:t>
            </a:r>
            <a:endParaRPr lang="en-US" sz="2400">
              <a:latin typeface="Constantia" pitchFamily="18" charset="0"/>
            </a:endParaRPr>
          </a:p>
        </p:txBody>
      </p:sp>
      <p:sp>
        <p:nvSpPr>
          <p:cNvPr id="23565" name="Line 26"/>
          <p:cNvSpPr>
            <a:spLocks noChangeShapeType="1"/>
          </p:cNvSpPr>
          <p:nvPr/>
        </p:nvSpPr>
        <p:spPr bwMode="auto">
          <a:xfrm flipV="1">
            <a:off x="3133725" y="2046288"/>
            <a:ext cx="1588" cy="292100"/>
          </a:xfrm>
          <a:prstGeom prst="line">
            <a:avLst/>
          </a:prstGeom>
          <a:noFill/>
          <a:ln w="17526">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3566" name="Line 27"/>
          <p:cNvSpPr>
            <a:spLocks noChangeShapeType="1"/>
          </p:cNvSpPr>
          <p:nvPr/>
        </p:nvSpPr>
        <p:spPr bwMode="auto">
          <a:xfrm flipV="1">
            <a:off x="5851525" y="2046288"/>
            <a:ext cx="1588" cy="292100"/>
          </a:xfrm>
          <a:prstGeom prst="line">
            <a:avLst/>
          </a:prstGeom>
          <a:noFill/>
          <a:ln w="17526">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3567" name="Line 28"/>
          <p:cNvSpPr>
            <a:spLocks noChangeShapeType="1"/>
          </p:cNvSpPr>
          <p:nvPr/>
        </p:nvSpPr>
        <p:spPr bwMode="auto">
          <a:xfrm flipV="1">
            <a:off x="4341813" y="2347913"/>
            <a:ext cx="1587" cy="292100"/>
          </a:xfrm>
          <a:prstGeom prst="line">
            <a:avLst/>
          </a:prstGeom>
          <a:noFill/>
          <a:ln w="17526">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3568" name="Line 29"/>
          <p:cNvSpPr>
            <a:spLocks noChangeShapeType="1"/>
          </p:cNvSpPr>
          <p:nvPr/>
        </p:nvSpPr>
        <p:spPr bwMode="auto">
          <a:xfrm flipV="1">
            <a:off x="6738938" y="2347913"/>
            <a:ext cx="1587" cy="292100"/>
          </a:xfrm>
          <a:prstGeom prst="line">
            <a:avLst/>
          </a:prstGeom>
          <a:noFill/>
          <a:ln w="17526">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3569" name="Line 34"/>
          <p:cNvSpPr>
            <a:spLocks noChangeShapeType="1"/>
          </p:cNvSpPr>
          <p:nvPr/>
        </p:nvSpPr>
        <p:spPr bwMode="auto">
          <a:xfrm flipV="1">
            <a:off x="2743200" y="2347913"/>
            <a:ext cx="1588" cy="292100"/>
          </a:xfrm>
          <a:prstGeom prst="line">
            <a:avLst/>
          </a:prstGeom>
          <a:noFill/>
          <a:ln w="17526">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3570" name="Line 37"/>
          <p:cNvSpPr>
            <a:spLocks noChangeShapeType="1"/>
          </p:cNvSpPr>
          <p:nvPr/>
        </p:nvSpPr>
        <p:spPr bwMode="auto">
          <a:xfrm flipV="1">
            <a:off x="5691188" y="2347913"/>
            <a:ext cx="1587" cy="292100"/>
          </a:xfrm>
          <a:prstGeom prst="line">
            <a:avLst/>
          </a:prstGeom>
          <a:noFill/>
          <a:ln w="17526">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grpSp>
        <p:nvGrpSpPr>
          <p:cNvPr id="23571" name="Group 54"/>
          <p:cNvGrpSpPr>
            <a:grpSpLocks/>
          </p:cNvGrpSpPr>
          <p:nvPr/>
        </p:nvGrpSpPr>
        <p:grpSpPr bwMode="auto">
          <a:xfrm>
            <a:off x="2057400" y="2667000"/>
            <a:ext cx="5275263" cy="2078038"/>
            <a:chOff x="1269" y="1886"/>
            <a:chExt cx="3323" cy="1309"/>
          </a:xfrm>
        </p:grpSpPr>
        <p:sp>
          <p:nvSpPr>
            <p:cNvPr id="23573" name="Rectangle 12"/>
            <p:cNvSpPr>
              <a:spLocks noChangeArrowheads="1"/>
            </p:cNvSpPr>
            <p:nvPr/>
          </p:nvSpPr>
          <p:spPr bwMode="auto">
            <a:xfrm>
              <a:off x="3988" y="1886"/>
              <a:ext cx="604" cy="403"/>
            </a:xfrm>
            <a:prstGeom prst="rect">
              <a:avLst/>
            </a:prstGeom>
            <a:solidFill>
              <a:srgbClr val="FFFFFF"/>
            </a:solidFill>
            <a:ln w="0">
              <a:solidFill>
                <a:srgbClr val="FFFFFF"/>
              </a:solidFill>
              <a:miter lim="800000"/>
              <a:headEnd/>
              <a:tailEnd/>
            </a:ln>
          </p:spPr>
          <p:txBody>
            <a:bodyPr/>
            <a:lstStyle/>
            <a:p>
              <a:endParaRPr lang="en-US">
                <a:latin typeface="Constantia" pitchFamily="18" charset="0"/>
              </a:endParaRPr>
            </a:p>
          </p:txBody>
        </p:sp>
        <p:sp>
          <p:nvSpPr>
            <p:cNvPr id="23574" name="Rectangle 13"/>
            <p:cNvSpPr>
              <a:spLocks noChangeArrowheads="1"/>
            </p:cNvSpPr>
            <p:nvPr/>
          </p:nvSpPr>
          <p:spPr bwMode="auto">
            <a:xfrm>
              <a:off x="3988" y="1886"/>
              <a:ext cx="604" cy="403"/>
            </a:xfrm>
            <a:prstGeom prst="rect">
              <a:avLst/>
            </a:prstGeom>
            <a:noFill/>
            <a:ln w="174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onstantia" pitchFamily="18" charset="0"/>
              </a:endParaRPr>
            </a:p>
          </p:txBody>
        </p:sp>
        <p:sp>
          <p:nvSpPr>
            <p:cNvPr id="23575" name="Rectangle 16"/>
            <p:cNvSpPr>
              <a:spLocks noChangeArrowheads="1"/>
            </p:cNvSpPr>
            <p:nvPr/>
          </p:nvSpPr>
          <p:spPr bwMode="auto">
            <a:xfrm>
              <a:off x="4080" y="2000"/>
              <a:ext cx="450"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Nimbus Roman No9 L"/>
                </a:rPr>
                <a:t>Keyboard</a:t>
              </a:r>
              <a:endParaRPr lang="en-US" sz="2400">
                <a:latin typeface="Constantia" pitchFamily="18" charset="0"/>
              </a:endParaRPr>
            </a:p>
          </p:txBody>
        </p:sp>
        <p:sp>
          <p:nvSpPr>
            <p:cNvPr id="23576" name="Rectangle 17"/>
            <p:cNvSpPr>
              <a:spLocks noChangeArrowheads="1"/>
            </p:cNvSpPr>
            <p:nvPr/>
          </p:nvSpPr>
          <p:spPr bwMode="auto">
            <a:xfrm>
              <a:off x="2377" y="2490"/>
              <a:ext cx="704" cy="403"/>
            </a:xfrm>
            <a:prstGeom prst="rect">
              <a:avLst/>
            </a:prstGeom>
            <a:solidFill>
              <a:srgbClr val="FFFFFF"/>
            </a:solidFill>
            <a:ln w="0">
              <a:solidFill>
                <a:srgbClr val="FFFFFF"/>
              </a:solidFill>
              <a:miter lim="800000"/>
              <a:headEnd/>
              <a:tailEnd/>
            </a:ln>
          </p:spPr>
          <p:txBody>
            <a:bodyPr/>
            <a:lstStyle/>
            <a:p>
              <a:endParaRPr lang="en-US">
                <a:latin typeface="Constantia" pitchFamily="18" charset="0"/>
              </a:endParaRPr>
            </a:p>
          </p:txBody>
        </p:sp>
        <p:sp>
          <p:nvSpPr>
            <p:cNvPr id="23577" name="Rectangle 18"/>
            <p:cNvSpPr>
              <a:spLocks noChangeArrowheads="1"/>
            </p:cNvSpPr>
            <p:nvPr/>
          </p:nvSpPr>
          <p:spPr bwMode="auto">
            <a:xfrm>
              <a:off x="2377" y="2490"/>
              <a:ext cx="704" cy="403"/>
            </a:xfrm>
            <a:prstGeom prst="rect">
              <a:avLst/>
            </a:prstGeom>
            <a:noFill/>
            <a:ln w="174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onstantia" pitchFamily="18" charset="0"/>
              </a:endParaRPr>
            </a:p>
          </p:txBody>
        </p:sp>
        <p:sp>
          <p:nvSpPr>
            <p:cNvPr id="23578" name="Rectangle 30"/>
            <p:cNvSpPr>
              <a:spLocks noChangeArrowheads="1"/>
            </p:cNvSpPr>
            <p:nvPr/>
          </p:nvSpPr>
          <p:spPr bwMode="auto">
            <a:xfrm>
              <a:off x="1370" y="1886"/>
              <a:ext cx="704" cy="403"/>
            </a:xfrm>
            <a:prstGeom prst="rect">
              <a:avLst/>
            </a:prstGeom>
            <a:solidFill>
              <a:srgbClr val="FFFFFF"/>
            </a:solidFill>
            <a:ln w="0">
              <a:solidFill>
                <a:srgbClr val="FFFFFF"/>
              </a:solidFill>
              <a:miter lim="800000"/>
              <a:headEnd/>
              <a:tailEnd/>
            </a:ln>
          </p:spPr>
          <p:txBody>
            <a:bodyPr/>
            <a:lstStyle/>
            <a:p>
              <a:endParaRPr lang="en-US">
                <a:latin typeface="Constantia" pitchFamily="18" charset="0"/>
              </a:endParaRPr>
            </a:p>
          </p:txBody>
        </p:sp>
        <p:sp>
          <p:nvSpPr>
            <p:cNvPr id="23579" name="Rectangle 31"/>
            <p:cNvSpPr>
              <a:spLocks noChangeArrowheads="1"/>
            </p:cNvSpPr>
            <p:nvPr/>
          </p:nvSpPr>
          <p:spPr bwMode="auto">
            <a:xfrm>
              <a:off x="1370" y="1886"/>
              <a:ext cx="704" cy="403"/>
            </a:xfrm>
            <a:prstGeom prst="rect">
              <a:avLst/>
            </a:prstGeom>
            <a:noFill/>
            <a:ln w="19050">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onstantia" pitchFamily="18" charset="0"/>
              </a:endParaRPr>
            </a:p>
          </p:txBody>
        </p:sp>
        <p:sp>
          <p:nvSpPr>
            <p:cNvPr id="23580" name="Rectangle 32"/>
            <p:cNvSpPr>
              <a:spLocks noChangeArrowheads="1"/>
            </p:cNvSpPr>
            <p:nvPr/>
          </p:nvSpPr>
          <p:spPr bwMode="auto">
            <a:xfrm>
              <a:off x="1493" y="1953"/>
              <a:ext cx="467"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Nimbus Roman No9 L"/>
                </a:rPr>
                <a:t>Disk/DMA</a:t>
              </a:r>
              <a:endParaRPr lang="en-US" sz="2400">
                <a:latin typeface="Constantia" pitchFamily="18" charset="0"/>
              </a:endParaRPr>
            </a:p>
          </p:txBody>
        </p:sp>
        <p:sp>
          <p:nvSpPr>
            <p:cNvPr id="23581" name="Rectangle 33"/>
            <p:cNvSpPr>
              <a:spLocks noChangeArrowheads="1"/>
            </p:cNvSpPr>
            <p:nvPr/>
          </p:nvSpPr>
          <p:spPr bwMode="auto">
            <a:xfrm>
              <a:off x="1526" y="2065"/>
              <a:ext cx="405"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Nimbus Roman No9 L"/>
                </a:rPr>
                <a:t>controller</a:t>
              </a:r>
              <a:endParaRPr lang="en-US" sz="2400">
                <a:latin typeface="Constantia" pitchFamily="18" charset="0"/>
              </a:endParaRPr>
            </a:p>
          </p:txBody>
        </p:sp>
        <p:sp>
          <p:nvSpPr>
            <p:cNvPr id="23582" name="Rectangle 35"/>
            <p:cNvSpPr>
              <a:spLocks noChangeArrowheads="1"/>
            </p:cNvSpPr>
            <p:nvPr/>
          </p:nvSpPr>
          <p:spPr bwMode="auto">
            <a:xfrm>
              <a:off x="3283" y="1886"/>
              <a:ext cx="604" cy="403"/>
            </a:xfrm>
            <a:prstGeom prst="rect">
              <a:avLst/>
            </a:prstGeom>
            <a:solidFill>
              <a:srgbClr val="FFFFFF"/>
            </a:solidFill>
            <a:ln w="0">
              <a:solidFill>
                <a:srgbClr val="FFFFFF"/>
              </a:solidFill>
              <a:miter lim="800000"/>
              <a:headEnd/>
              <a:tailEnd/>
            </a:ln>
          </p:spPr>
          <p:txBody>
            <a:bodyPr/>
            <a:lstStyle/>
            <a:p>
              <a:endParaRPr lang="en-US">
                <a:latin typeface="Constantia" pitchFamily="18" charset="0"/>
              </a:endParaRPr>
            </a:p>
          </p:txBody>
        </p:sp>
        <p:sp>
          <p:nvSpPr>
            <p:cNvPr id="23583" name="Rectangle 36"/>
            <p:cNvSpPr>
              <a:spLocks noChangeArrowheads="1"/>
            </p:cNvSpPr>
            <p:nvPr/>
          </p:nvSpPr>
          <p:spPr bwMode="auto">
            <a:xfrm>
              <a:off x="3283" y="1886"/>
              <a:ext cx="604" cy="403"/>
            </a:xfrm>
            <a:prstGeom prst="rect">
              <a:avLst/>
            </a:prstGeom>
            <a:noFill/>
            <a:ln w="174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onstantia" pitchFamily="18" charset="0"/>
              </a:endParaRPr>
            </a:p>
          </p:txBody>
        </p:sp>
        <p:sp>
          <p:nvSpPr>
            <p:cNvPr id="23584" name="Rectangle 38"/>
            <p:cNvSpPr>
              <a:spLocks noChangeArrowheads="1"/>
            </p:cNvSpPr>
            <p:nvPr/>
          </p:nvSpPr>
          <p:spPr bwMode="auto">
            <a:xfrm>
              <a:off x="3451" y="2020"/>
              <a:ext cx="284"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Nimbus Roman No9 L"/>
                </a:rPr>
                <a:t>Printer</a:t>
              </a:r>
              <a:endParaRPr lang="en-US" sz="2400">
                <a:latin typeface="Constantia" pitchFamily="18" charset="0"/>
              </a:endParaRPr>
            </a:p>
          </p:txBody>
        </p:sp>
        <p:sp>
          <p:nvSpPr>
            <p:cNvPr id="23585" name="Rectangle 39"/>
            <p:cNvSpPr>
              <a:spLocks noChangeArrowheads="1"/>
            </p:cNvSpPr>
            <p:nvPr/>
          </p:nvSpPr>
          <p:spPr bwMode="auto">
            <a:xfrm>
              <a:off x="2377" y="1886"/>
              <a:ext cx="704" cy="403"/>
            </a:xfrm>
            <a:prstGeom prst="rect">
              <a:avLst/>
            </a:prstGeom>
            <a:solidFill>
              <a:srgbClr val="FFFFFF"/>
            </a:solidFill>
            <a:ln w="0">
              <a:solidFill>
                <a:srgbClr val="FFFFFF"/>
              </a:solidFill>
              <a:miter lim="800000"/>
              <a:headEnd/>
              <a:tailEnd/>
            </a:ln>
          </p:spPr>
          <p:txBody>
            <a:bodyPr/>
            <a:lstStyle/>
            <a:p>
              <a:endParaRPr lang="en-US">
                <a:latin typeface="Constantia" pitchFamily="18" charset="0"/>
              </a:endParaRPr>
            </a:p>
          </p:txBody>
        </p:sp>
        <p:sp>
          <p:nvSpPr>
            <p:cNvPr id="23586" name="Rectangle 40"/>
            <p:cNvSpPr>
              <a:spLocks noChangeArrowheads="1"/>
            </p:cNvSpPr>
            <p:nvPr/>
          </p:nvSpPr>
          <p:spPr bwMode="auto">
            <a:xfrm>
              <a:off x="2377" y="1886"/>
              <a:ext cx="704" cy="403"/>
            </a:xfrm>
            <a:prstGeom prst="rect">
              <a:avLst/>
            </a:prstGeom>
            <a:noFill/>
            <a:ln w="19050">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onstantia" pitchFamily="18" charset="0"/>
              </a:endParaRPr>
            </a:p>
          </p:txBody>
        </p:sp>
        <p:sp>
          <p:nvSpPr>
            <p:cNvPr id="23587" name="Rectangle 41"/>
            <p:cNvSpPr>
              <a:spLocks noChangeArrowheads="1"/>
            </p:cNvSpPr>
            <p:nvPr/>
          </p:nvSpPr>
          <p:spPr bwMode="auto">
            <a:xfrm>
              <a:off x="2611" y="1953"/>
              <a:ext cx="242"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Nimbus Roman No9 L"/>
                </a:rPr>
                <a:t>DMA</a:t>
              </a:r>
              <a:endParaRPr lang="en-US" sz="2400">
                <a:latin typeface="Constantia" pitchFamily="18" charset="0"/>
              </a:endParaRPr>
            </a:p>
          </p:txBody>
        </p:sp>
        <p:sp>
          <p:nvSpPr>
            <p:cNvPr id="23588" name="Rectangle 42"/>
            <p:cNvSpPr>
              <a:spLocks noChangeArrowheads="1"/>
            </p:cNvSpPr>
            <p:nvPr/>
          </p:nvSpPr>
          <p:spPr bwMode="auto">
            <a:xfrm>
              <a:off x="2533" y="2065"/>
              <a:ext cx="405"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Nimbus Roman No9 L"/>
                </a:rPr>
                <a:t>controller</a:t>
              </a:r>
              <a:endParaRPr lang="en-US" sz="2400">
                <a:latin typeface="Constantia" pitchFamily="18" charset="0"/>
              </a:endParaRPr>
            </a:p>
          </p:txBody>
        </p:sp>
        <p:sp>
          <p:nvSpPr>
            <p:cNvPr id="23589" name="Line 43"/>
            <p:cNvSpPr>
              <a:spLocks noChangeShapeType="1"/>
            </p:cNvSpPr>
            <p:nvPr/>
          </p:nvSpPr>
          <p:spPr bwMode="auto">
            <a:xfrm flipV="1">
              <a:off x="2735" y="2289"/>
              <a:ext cx="1" cy="201"/>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3590" name="Rectangle 44"/>
            <p:cNvSpPr>
              <a:spLocks noChangeArrowheads="1"/>
            </p:cNvSpPr>
            <p:nvPr/>
          </p:nvSpPr>
          <p:spPr bwMode="auto">
            <a:xfrm>
              <a:off x="1772" y="2490"/>
              <a:ext cx="403" cy="302"/>
            </a:xfrm>
            <a:prstGeom prst="rect">
              <a:avLst/>
            </a:prstGeom>
            <a:solidFill>
              <a:srgbClr val="FFFFFF"/>
            </a:solidFill>
            <a:ln w="0">
              <a:solidFill>
                <a:srgbClr val="FFFFFF"/>
              </a:solidFill>
              <a:miter lim="800000"/>
              <a:headEnd/>
              <a:tailEnd/>
            </a:ln>
          </p:spPr>
          <p:txBody>
            <a:bodyPr/>
            <a:lstStyle/>
            <a:p>
              <a:endParaRPr lang="en-US">
                <a:latin typeface="Constantia" pitchFamily="18" charset="0"/>
              </a:endParaRPr>
            </a:p>
          </p:txBody>
        </p:sp>
        <p:sp>
          <p:nvSpPr>
            <p:cNvPr id="23591" name="Rectangle 45"/>
            <p:cNvSpPr>
              <a:spLocks noChangeArrowheads="1"/>
            </p:cNvSpPr>
            <p:nvPr/>
          </p:nvSpPr>
          <p:spPr bwMode="auto">
            <a:xfrm>
              <a:off x="1772" y="2490"/>
              <a:ext cx="403" cy="302"/>
            </a:xfrm>
            <a:prstGeom prst="rect">
              <a:avLst/>
            </a:prstGeom>
            <a:noFill/>
            <a:ln w="174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onstantia" pitchFamily="18" charset="0"/>
              </a:endParaRPr>
            </a:p>
          </p:txBody>
        </p:sp>
        <p:sp>
          <p:nvSpPr>
            <p:cNvPr id="23592" name="Rectangle 46"/>
            <p:cNvSpPr>
              <a:spLocks noChangeArrowheads="1"/>
            </p:cNvSpPr>
            <p:nvPr/>
          </p:nvSpPr>
          <p:spPr bwMode="auto">
            <a:xfrm>
              <a:off x="1884" y="2568"/>
              <a:ext cx="196"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Nimbus Roman No9 L"/>
                </a:rPr>
                <a:t>Disk</a:t>
              </a:r>
              <a:endParaRPr lang="en-US" sz="2400">
                <a:latin typeface="Constantia" pitchFamily="18" charset="0"/>
              </a:endParaRPr>
            </a:p>
          </p:txBody>
        </p:sp>
        <p:sp>
          <p:nvSpPr>
            <p:cNvPr id="23593" name="Rectangle 47"/>
            <p:cNvSpPr>
              <a:spLocks noChangeArrowheads="1"/>
            </p:cNvSpPr>
            <p:nvPr/>
          </p:nvSpPr>
          <p:spPr bwMode="auto">
            <a:xfrm>
              <a:off x="1269" y="2490"/>
              <a:ext cx="403" cy="302"/>
            </a:xfrm>
            <a:prstGeom prst="rect">
              <a:avLst/>
            </a:prstGeom>
            <a:solidFill>
              <a:srgbClr val="FFFFFF"/>
            </a:solidFill>
            <a:ln w="0">
              <a:solidFill>
                <a:srgbClr val="FFFFFF"/>
              </a:solidFill>
              <a:miter lim="800000"/>
              <a:headEnd/>
              <a:tailEnd/>
            </a:ln>
          </p:spPr>
          <p:txBody>
            <a:bodyPr/>
            <a:lstStyle/>
            <a:p>
              <a:endParaRPr lang="en-US">
                <a:latin typeface="Constantia" pitchFamily="18" charset="0"/>
              </a:endParaRPr>
            </a:p>
          </p:txBody>
        </p:sp>
        <p:sp>
          <p:nvSpPr>
            <p:cNvPr id="23594" name="Rectangle 48"/>
            <p:cNvSpPr>
              <a:spLocks noChangeArrowheads="1"/>
            </p:cNvSpPr>
            <p:nvPr/>
          </p:nvSpPr>
          <p:spPr bwMode="auto">
            <a:xfrm>
              <a:off x="1269" y="2490"/>
              <a:ext cx="403" cy="302"/>
            </a:xfrm>
            <a:prstGeom prst="rect">
              <a:avLst/>
            </a:prstGeom>
            <a:noFill/>
            <a:ln w="174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onstantia" pitchFamily="18" charset="0"/>
              </a:endParaRPr>
            </a:p>
          </p:txBody>
        </p:sp>
        <p:sp>
          <p:nvSpPr>
            <p:cNvPr id="23595" name="Rectangle 49"/>
            <p:cNvSpPr>
              <a:spLocks noChangeArrowheads="1"/>
            </p:cNvSpPr>
            <p:nvPr/>
          </p:nvSpPr>
          <p:spPr bwMode="auto">
            <a:xfrm>
              <a:off x="1381" y="2568"/>
              <a:ext cx="196" cy="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Nimbus Roman No9 L"/>
                </a:rPr>
                <a:t>Disk</a:t>
              </a:r>
              <a:endParaRPr lang="en-US" sz="2400">
                <a:latin typeface="Constantia" pitchFamily="18" charset="0"/>
              </a:endParaRPr>
            </a:p>
          </p:txBody>
        </p:sp>
        <p:sp>
          <p:nvSpPr>
            <p:cNvPr id="23596" name="Freeform 50"/>
            <p:cNvSpPr>
              <a:spLocks/>
            </p:cNvSpPr>
            <p:nvPr/>
          </p:nvSpPr>
          <p:spPr bwMode="auto">
            <a:xfrm>
              <a:off x="1873" y="2289"/>
              <a:ext cx="101" cy="201"/>
            </a:xfrm>
            <a:custGeom>
              <a:avLst/>
              <a:gdLst>
                <a:gd name="T0" fmla="*/ 201666031 w 9"/>
                <a:gd name="T1" fmla="*/ 389618771 h 18"/>
                <a:gd name="T2" fmla="*/ 201666031 w 9"/>
                <a:gd name="T3" fmla="*/ 195851012 h 18"/>
                <a:gd name="T4" fmla="*/ 0 w 9"/>
                <a:gd name="T5" fmla="*/ 195851012 h 18"/>
                <a:gd name="T6" fmla="*/ 0 w 9"/>
                <a:gd name="T7" fmla="*/ 0 h 18"/>
                <a:gd name="T8" fmla="*/ 0 60000 65536"/>
                <a:gd name="T9" fmla="*/ 0 60000 65536"/>
                <a:gd name="T10" fmla="*/ 0 60000 65536"/>
                <a:gd name="T11" fmla="*/ 0 60000 65536"/>
                <a:gd name="T12" fmla="*/ 0 w 9"/>
                <a:gd name="T13" fmla="*/ 0 h 18"/>
                <a:gd name="T14" fmla="*/ 9 w 9"/>
                <a:gd name="T15" fmla="*/ 18 h 18"/>
              </a:gdLst>
              <a:ahLst/>
              <a:cxnLst>
                <a:cxn ang="T8">
                  <a:pos x="T0" y="T1"/>
                </a:cxn>
                <a:cxn ang="T9">
                  <a:pos x="T2" y="T3"/>
                </a:cxn>
                <a:cxn ang="T10">
                  <a:pos x="T4" y="T5"/>
                </a:cxn>
                <a:cxn ang="T11">
                  <a:pos x="T6" y="T7"/>
                </a:cxn>
              </a:cxnLst>
              <a:rect l="T12" t="T13" r="T14" b="T15"/>
              <a:pathLst>
                <a:path w="9" h="18">
                  <a:moveTo>
                    <a:pt x="9" y="18"/>
                  </a:moveTo>
                  <a:lnTo>
                    <a:pt x="9" y="9"/>
                  </a:lnTo>
                  <a:lnTo>
                    <a:pt x="0" y="9"/>
                  </a:lnTo>
                  <a:lnTo>
                    <a:pt x="0" y="0"/>
                  </a:lnTo>
                </a:path>
              </a:pathLst>
            </a:custGeom>
            <a:noFill/>
            <a:ln w="174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97" name="Freeform 51"/>
            <p:cNvSpPr>
              <a:spLocks/>
            </p:cNvSpPr>
            <p:nvPr/>
          </p:nvSpPr>
          <p:spPr bwMode="auto">
            <a:xfrm>
              <a:off x="1470" y="2289"/>
              <a:ext cx="101" cy="201"/>
            </a:xfrm>
            <a:custGeom>
              <a:avLst/>
              <a:gdLst>
                <a:gd name="T0" fmla="*/ 0 w 9"/>
                <a:gd name="T1" fmla="*/ 389618771 h 18"/>
                <a:gd name="T2" fmla="*/ 0 w 9"/>
                <a:gd name="T3" fmla="*/ 195851012 h 18"/>
                <a:gd name="T4" fmla="*/ 201666031 w 9"/>
                <a:gd name="T5" fmla="*/ 195851012 h 18"/>
                <a:gd name="T6" fmla="*/ 201666031 w 9"/>
                <a:gd name="T7" fmla="*/ 0 h 18"/>
                <a:gd name="T8" fmla="*/ 0 60000 65536"/>
                <a:gd name="T9" fmla="*/ 0 60000 65536"/>
                <a:gd name="T10" fmla="*/ 0 60000 65536"/>
                <a:gd name="T11" fmla="*/ 0 60000 65536"/>
                <a:gd name="T12" fmla="*/ 0 w 9"/>
                <a:gd name="T13" fmla="*/ 0 h 18"/>
                <a:gd name="T14" fmla="*/ 9 w 9"/>
                <a:gd name="T15" fmla="*/ 18 h 18"/>
              </a:gdLst>
              <a:ahLst/>
              <a:cxnLst>
                <a:cxn ang="T8">
                  <a:pos x="T0" y="T1"/>
                </a:cxn>
                <a:cxn ang="T9">
                  <a:pos x="T2" y="T3"/>
                </a:cxn>
                <a:cxn ang="T10">
                  <a:pos x="T4" y="T5"/>
                </a:cxn>
                <a:cxn ang="T11">
                  <a:pos x="T6" y="T7"/>
                </a:cxn>
              </a:cxnLst>
              <a:rect l="T12" t="T13" r="T14" b="T15"/>
              <a:pathLst>
                <a:path w="9" h="18">
                  <a:moveTo>
                    <a:pt x="0" y="18"/>
                  </a:moveTo>
                  <a:lnTo>
                    <a:pt x="0" y="9"/>
                  </a:lnTo>
                  <a:lnTo>
                    <a:pt x="9" y="9"/>
                  </a:lnTo>
                  <a:lnTo>
                    <a:pt x="9" y="0"/>
                  </a:lnTo>
                </a:path>
              </a:pathLst>
            </a:custGeom>
            <a:noFill/>
            <a:ln w="174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98" name="Line 52"/>
            <p:cNvSpPr>
              <a:spLocks noChangeShapeType="1"/>
            </p:cNvSpPr>
            <p:nvPr/>
          </p:nvSpPr>
          <p:spPr bwMode="auto">
            <a:xfrm flipV="1">
              <a:off x="2735" y="2893"/>
              <a:ext cx="1" cy="224"/>
            </a:xfrm>
            <a:prstGeom prst="line">
              <a:avLst/>
            </a:prstGeom>
            <a:noFill/>
            <a:ln w="17463">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3599" name="Freeform 53"/>
            <p:cNvSpPr>
              <a:spLocks/>
            </p:cNvSpPr>
            <p:nvPr/>
          </p:nvSpPr>
          <p:spPr bwMode="auto">
            <a:xfrm>
              <a:off x="2377" y="3083"/>
              <a:ext cx="805" cy="112"/>
            </a:xfrm>
            <a:custGeom>
              <a:avLst/>
              <a:gdLst>
                <a:gd name="T0" fmla="*/ 0 w 72"/>
                <a:gd name="T1" fmla="*/ 221000735 h 10"/>
                <a:gd name="T2" fmla="*/ 87881120 w 72"/>
                <a:gd name="T3" fmla="*/ 132175585 h 10"/>
                <a:gd name="T4" fmla="*/ 173841868 w 72"/>
                <a:gd name="T5" fmla="*/ 67141488 h 10"/>
                <a:gd name="T6" fmla="*/ 240222005 w 72"/>
                <a:gd name="T7" fmla="*/ 21683679 h 10"/>
                <a:gd name="T8" fmla="*/ 306617483 w 72"/>
                <a:gd name="T9" fmla="*/ 0 h 10"/>
                <a:gd name="T10" fmla="*/ 371091158 w 72"/>
                <a:gd name="T11" fmla="*/ 0 h 10"/>
                <a:gd name="T12" fmla="*/ 458956602 w 72"/>
                <a:gd name="T13" fmla="*/ 0 h 10"/>
                <a:gd name="T14" fmla="*/ 568512047 w 72"/>
                <a:gd name="T15" fmla="*/ 43350423 h 10"/>
                <a:gd name="T16" fmla="*/ 720851613 w 72"/>
                <a:gd name="T17" fmla="*/ 88825173 h 10"/>
                <a:gd name="T18" fmla="*/ 873191001 w 72"/>
                <a:gd name="T19" fmla="*/ 132175585 h 10"/>
                <a:gd name="T20" fmla="*/ 1004060332 w 72"/>
                <a:gd name="T21" fmla="*/ 154031973 h 10"/>
                <a:gd name="T22" fmla="*/ 1091927655 w 72"/>
                <a:gd name="T23" fmla="*/ 177650166 h 10"/>
                <a:gd name="T24" fmla="*/ 1179807858 w 72"/>
                <a:gd name="T25" fmla="*/ 177650166 h 10"/>
                <a:gd name="T26" fmla="*/ 1244281533 w 72"/>
                <a:gd name="T27" fmla="*/ 154031973 h 10"/>
                <a:gd name="T28" fmla="*/ 1332164598 w 72"/>
                <a:gd name="T29" fmla="*/ 132175585 h 10"/>
                <a:gd name="T30" fmla="*/ 1441530778 w 72"/>
                <a:gd name="T31" fmla="*/ 88825173 h 10"/>
                <a:gd name="T32" fmla="*/ 1572384725 w 72"/>
                <a:gd name="T33" fmla="*/ 21683679 h 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2"/>
                <a:gd name="T52" fmla="*/ 0 h 10"/>
                <a:gd name="T53" fmla="*/ 72 w 72"/>
                <a:gd name="T54" fmla="*/ 10 h 1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2" h="10">
                  <a:moveTo>
                    <a:pt x="0" y="10"/>
                  </a:moveTo>
                  <a:lnTo>
                    <a:pt x="4" y="6"/>
                  </a:lnTo>
                  <a:lnTo>
                    <a:pt x="8" y="3"/>
                  </a:lnTo>
                  <a:lnTo>
                    <a:pt x="11" y="1"/>
                  </a:lnTo>
                  <a:lnTo>
                    <a:pt x="14" y="0"/>
                  </a:lnTo>
                  <a:lnTo>
                    <a:pt x="17" y="0"/>
                  </a:lnTo>
                  <a:lnTo>
                    <a:pt x="21" y="0"/>
                  </a:lnTo>
                  <a:lnTo>
                    <a:pt x="26" y="2"/>
                  </a:lnTo>
                  <a:lnTo>
                    <a:pt x="33" y="4"/>
                  </a:lnTo>
                  <a:lnTo>
                    <a:pt x="40" y="6"/>
                  </a:lnTo>
                  <a:lnTo>
                    <a:pt x="46" y="7"/>
                  </a:lnTo>
                  <a:lnTo>
                    <a:pt x="50" y="8"/>
                  </a:lnTo>
                  <a:lnTo>
                    <a:pt x="54" y="8"/>
                  </a:lnTo>
                  <a:lnTo>
                    <a:pt x="57" y="7"/>
                  </a:lnTo>
                  <a:lnTo>
                    <a:pt x="61" y="6"/>
                  </a:lnTo>
                  <a:lnTo>
                    <a:pt x="66" y="4"/>
                  </a:lnTo>
                  <a:lnTo>
                    <a:pt x="72" y="1"/>
                  </a:lnTo>
                </a:path>
              </a:pathLst>
            </a:custGeom>
            <a:noFill/>
            <a:ln w="174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3572" name="Rectangle 38"/>
          <p:cNvSpPr>
            <a:spLocks noChangeArrowheads="1"/>
          </p:cNvSpPr>
          <p:nvPr/>
        </p:nvSpPr>
        <p:spPr bwMode="auto">
          <a:xfrm>
            <a:off x="3962400" y="3763963"/>
            <a:ext cx="650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300">
                <a:solidFill>
                  <a:srgbClr val="000000"/>
                </a:solidFill>
                <a:latin typeface="Nimbus Roman No9 L"/>
              </a:rPr>
              <a:t>Network</a:t>
            </a:r>
          </a:p>
          <a:p>
            <a:r>
              <a:rPr lang="en-US" sz="1300">
                <a:solidFill>
                  <a:srgbClr val="000000"/>
                </a:solidFill>
                <a:latin typeface="Nimbus Roman No9 L"/>
              </a:rPr>
              <a:t>Interface</a:t>
            </a:r>
            <a:endParaRPr lang="en-US" sz="2400">
              <a:latin typeface="Constantia" pitchFamily="18" charset="0"/>
            </a:endParaRPr>
          </a:p>
        </p:txBody>
      </p:sp>
    </p:spTree>
    <p:extLst>
      <p:ext uri="{BB962C8B-B14F-4D97-AF65-F5344CB8AC3E}">
        <p14:creationId xmlns:p14="http://schemas.microsoft.com/office/powerpoint/2010/main" val="27217826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1143000" y="1219200"/>
            <a:ext cx="7162800" cy="5421842"/>
          </a:xfrm>
          <a:prstGeom prst="rect">
            <a:avLst/>
          </a:prstGeom>
          <a:noFill/>
          <a:ln w="9525">
            <a:noFill/>
            <a:miter lim="800000"/>
            <a:headEnd/>
            <a:tailEnd/>
          </a:ln>
          <a:effectLst/>
        </p:spPr>
      </p:pic>
    </p:spTree>
    <p:extLst>
      <p:ext uri="{BB962C8B-B14F-4D97-AF65-F5344CB8AC3E}">
        <p14:creationId xmlns:p14="http://schemas.microsoft.com/office/powerpoint/2010/main" val="35929183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srcRect/>
          <a:stretch>
            <a:fillRect/>
          </a:stretch>
        </p:blipFill>
        <p:spPr bwMode="auto">
          <a:xfrm>
            <a:off x="1143000" y="838200"/>
            <a:ext cx="7483990" cy="5638800"/>
          </a:xfrm>
          <a:prstGeom prst="rect">
            <a:avLst/>
          </a:prstGeom>
          <a:noFill/>
          <a:ln w="9525">
            <a:noFill/>
            <a:miter lim="800000"/>
            <a:headEnd/>
            <a:tailEnd/>
          </a:ln>
          <a:effectLst/>
        </p:spPr>
      </p:pic>
    </p:spTree>
    <p:extLst>
      <p:ext uri="{BB962C8B-B14F-4D97-AF65-F5344CB8AC3E}">
        <p14:creationId xmlns:p14="http://schemas.microsoft.com/office/powerpoint/2010/main" val="8433235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04800" y="381000"/>
            <a:ext cx="8229600" cy="1143000"/>
          </a:xfrm>
        </p:spPr>
        <p:txBody>
          <a:bodyPr/>
          <a:lstStyle/>
          <a:p>
            <a:pPr eaLnBrk="1" hangingPunct="1"/>
            <a:r>
              <a:rPr lang="en-US" smtClean="0"/>
              <a:t>Direct Memory Access (contd..)</a:t>
            </a:r>
          </a:p>
        </p:txBody>
      </p:sp>
      <p:sp>
        <p:nvSpPr>
          <p:cNvPr id="401411" name="Rectangle 3"/>
          <p:cNvSpPr>
            <a:spLocks noGrp="1" noChangeArrowheads="1"/>
          </p:cNvSpPr>
          <p:nvPr>
            <p:ph type="body" idx="1"/>
          </p:nvPr>
        </p:nvSpPr>
        <p:spPr/>
        <p:txBody>
          <a:bodyPr>
            <a:normAutofit fontScale="92500" lnSpcReduction="20000"/>
          </a:bodyPr>
          <a:lstStyle/>
          <a:p>
            <a:pPr marL="274320" indent="-274320" eaLnBrk="1" fontAlgn="auto" hangingPunct="1">
              <a:spcAft>
                <a:spcPts val="0"/>
              </a:spcAft>
              <a:buClr>
                <a:schemeClr val="accent3"/>
              </a:buClr>
              <a:buFont typeface="Wingdings 2"/>
              <a:buChar char=""/>
              <a:defRPr/>
            </a:pPr>
            <a:r>
              <a:rPr lang="en-US" dirty="0">
                <a:solidFill>
                  <a:schemeClr val="accent2"/>
                </a:solidFill>
              </a:rPr>
              <a:t>Processor and DMA controllers have to use the bus in an interwoven fashion to access the memory.</a:t>
            </a:r>
            <a:r>
              <a:rPr lang="en-US" dirty="0"/>
              <a:t> </a:t>
            </a:r>
          </a:p>
          <a:p>
            <a:pPr marL="640080" lvl="1" indent="-246888" eaLnBrk="1" fontAlgn="auto" hangingPunct="1">
              <a:spcAft>
                <a:spcPts val="0"/>
              </a:spcAft>
              <a:buFont typeface="Wingdings 2"/>
              <a:buChar char=""/>
              <a:defRPr/>
            </a:pPr>
            <a:r>
              <a:rPr lang="en-US" sz="1800" dirty="0"/>
              <a:t>DMA devices are given higher priority than the processor to access the bus. </a:t>
            </a:r>
          </a:p>
          <a:p>
            <a:pPr marL="640080" lvl="1" indent="-246888" eaLnBrk="1" fontAlgn="auto" hangingPunct="1">
              <a:spcAft>
                <a:spcPts val="0"/>
              </a:spcAft>
              <a:buFont typeface="Wingdings 2"/>
              <a:buChar char=""/>
              <a:defRPr/>
            </a:pPr>
            <a:r>
              <a:rPr lang="en-US" sz="1800" dirty="0"/>
              <a:t>Among different DMA devices, high priority is given to high-speed peripherals such as a disk or a graphics display device.</a:t>
            </a:r>
          </a:p>
          <a:p>
            <a:pPr marL="274320" indent="-274320" eaLnBrk="1" fontAlgn="auto" hangingPunct="1">
              <a:spcAft>
                <a:spcPts val="0"/>
              </a:spcAft>
              <a:buClr>
                <a:schemeClr val="accent3"/>
              </a:buClr>
              <a:buFont typeface="Wingdings 2"/>
              <a:buChar char=""/>
              <a:defRPr/>
            </a:pPr>
            <a:endParaRPr lang="en-US" dirty="0" smtClean="0">
              <a:solidFill>
                <a:srgbClr val="CC3300"/>
              </a:solidFill>
            </a:endParaRPr>
          </a:p>
          <a:p>
            <a:pPr marL="274320" indent="-274320" eaLnBrk="1" fontAlgn="auto" hangingPunct="1">
              <a:spcAft>
                <a:spcPts val="0"/>
              </a:spcAft>
              <a:buClr>
                <a:schemeClr val="accent3"/>
              </a:buClr>
              <a:buFont typeface="Wingdings 2"/>
              <a:buChar char=""/>
              <a:defRPr/>
            </a:pPr>
            <a:r>
              <a:rPr lang="en-US" dirty="0" smtClean="0">
                <a:solidFill>
                  <a:srgbClr val="CC3300"/>
                </a:solidFill>
              </a:rPr>
              <a:t>An </a:t>
            </a:r>
            <a:r>
              <a:rPr lang="en-US" dirty="0">
                <a:solidFill>
                  <a:srgbClr val="CC3300"/>
                </a:solidFill>
              </a:rPr>
              <a:t>alternate approach is the provide a DMA controller an exclusive capability to initiate transfers on the bus, and hence exclusive access to the main memory. This is known as the </a:t>
            </a:r>
            <a:r>
              <a:rPr lang="en-US" u="sng" dirty="0">
                <a:solidFill>
                  <a:srgbClr val="CC3300"/>
                </a:solidFill>
              </a:rPr>
              <a:t>block or burst mode</a:t>
            </a:r>
            <a:r>
              <a:rPr lang="en-US" dirty="0">
                <a:solidFill>
                  <a:srgbClr val="CC3300"/>
                </a:solidFill>
              </a:rPr>
              <a:t>.</a:t>
            </a:r>
          </a:p>
        </p:txBody>
      </p:sp>
    </p:spTree>
    <p:extLst>
      <p:ext uri="{BB962C8B-B14F-4D97-AF65-F5344CB8AC3E}">
        <p14:creationId xmlns:p14="http://schemas.microsoft.com/office/powerpoint/2010/main" val="24956050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z="3200" smtClean="0"/>
              <a:t>Block Diagram of an I/O Module</a:t>
            </a:r>
          </a:p>
        </p:txBody>
      </p:sp>
      <p:pic>
        <p:nvPicPr>
          <p:cNvPr id="7171" name="Picture 2"/>
          <p:cNvPicPr>
            <a:picLocks noGrp="1" noChangeAspect="1" noChangeArrowheads="1"/>
          </p:cNvPicPr>
          <p:nvPr>
            <p:ph idx="1"/>
          </p:nvPr>
        </p:nvPicPr>
        <p:blipFill>
          <a:blip r:embed="rId2"/>
          <a:srcRect/>
          <a:stretch>
            <a:fillRect/>
          </a:stretch>
        </p:blipFill>
        <p:spPr>
          <a:xfrm>
            <a:off x="609600" y="1887538"/>
            <a:ext cx="8245475" cy="4665662"/>
          </a:xfrm>
          <a:noFill/>
        </p:spPr>
      </p:pic>
    </p:spTree>
    <p:extLst>
      <p:ext uri="{BB962C8B-B14F-4D97-AF65-F5344CB8AC3E}">
        <p14:creationId xmlns:p14="http://schemas.microsoft.com/office/powerpoint/2010/main" val="2237861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533400"/>
            <a:ext cx="8229600" cy="1143000"/>
          </a:xfrm>
        </p:spPr>
        <p:txBody>
          <a:bodyPr/>
          <a:lstStyle/>
          <a:p>
            <a:pPr eaLnBrk="1" hangingPunct="1"/>
            <a:r>
              <a:rPr lang="en-US" smtClean="0"/>
              <a:t>Bus arbitration</a:t>
            </a:r>
          </a:p>
        </p:txBody>
      </p:sp>
      <p:sp>
        <p:nvSpPr>
          <p:cNvPr id="4100" name="Rectangle 3"/>
          <p:cNvSpPr>
            <a:spLocks noGrp="1" noChangeArrowheads="1"/>
          </p:cNvSpPr>
          <p:nvPr>
            <p:ph type="body" idx="1"/>
          </p:nvPr>
        </p:nvSpPr>
        <p:spPr/>
        <p:txBody>
          <a:bodyPr>
            <a:normAutofit fontScale="85000" lnSpcReduction="10000"/>
          </a:bodyPr>
          <a:lstStyle/>
          <a:p>
            <a:pPr marL="274320" indent="-274320" eaLnBrk="1" fontAlgn="auto" hangingPunct="1">
              <a:spcAft>
                <a:spcPts val="0"/>
              </a:spcAft>
              <a:buClr>
                <a:schemeClr val="accent3"/>
              </a:buClr>
              <a:buFont typeface="Wingdings 2"/>
              <a:buChar char=""/>
              <a:defRPr/>
            </a:pPr>
            <a:r>
              <a:rPr lang="en-US" smtClean="0"/>
              <a:t>Processor and DMA controllers both need to initiate data transfers on the bus and access main memory. </a:t>
            </a:r>
          </a:p>
          <a:p>
            <a:pPr marL="274320" indent="-274320" eaLnBrk="1" fontAlgn="auto" hangingPunct="1">
              <a:spcAft>
                <a:spcPts val="0"/>
              </a:spcAft>
              <a:buClr>
                <a:schemeClr val="accent3"/>
              </a:buClr>
              <a:buFont typeface="Wingdings 2"/>
              <a:buChar char=""/>
              <a:defRPr/>
            </a:pPr>
            <a:r>
              <a:rPr lang="en-US" smtClean="0">
                <a:solidFill>
                  <a:schemeClr val="accent2"/>
                </a:solidFill>
              </a:rPr>
              <a:t>The device that is allowed to initiate transfers on the bus at any given time is called the bus master. </a:t>
            </a:r>
          </a:p>
          <a:p>
            <a:pPr marL="274320" indent="-274320" eaLnBrk="1" fontAlgn="auto" hangingPunct="1">
              <a:spcAft>
                <a:spcPts val="0"/>
              </a:spcAft>
              <a:buClr>
                <a:schemeClr val="accent3"/>
              </a:buClr>
              <a:buFont typeface="Wingdings 2"/>
              <a:buChar char=""/>
              <a:defRPr/>
            </a:pPr>
            <a:r>
              <a:rPr lang="en-US" smtClean="0"/>
              <a:t>When the current bus master relinquishes its status as the bus master, another device can acquire this status. </a:t>
            </a:r>
          </a:p>
          <a:p>
            <a:pPr marL="640080" lvl="1" indent="-246888" eaLnBrk="1" fontAlgn="auto" hangingPunct="1">
              <a:spcAft>
                <a:spcPts val="0"/>
              </a:spcAft>
              <a:buFont typeface="Wingdings 2"/>
              <a:buChar char=""/>
              <a:defRPr/>
            </a:pPr>
            <a:r>
              <a:rPr lang="en-US" sz="1800" smtClean="0">
                <a:solidFill>
                  <a:srgbClr val="CC3300"/>
                </a:solidFill>
              </a:rPr>
              <a:t>The process by which the next device to become the bus master is selected and bus mastership is transferred to it is called </a:t>
            </a:r>
            <a:r>
              <a:rPr lang="en-US" sz="1800" u="sng" smtClean="0">
                <a:solidFill>
                  <a:srgbClr val="CC3300"/>
                </a:solidFill>
              </a:rPr>
              <a:t>bus arbitration</a:t>
            </a:r>
            <a:r>
              <a:rPr lang="en-US" sz="1800" smtClean="0">
                <a:solidFill>
                  <a:srgbClr val="CC3300"/>
                </a:solidFill>
              </a:rPr>
              <a:t>.</a:t>
            </a:r>
          </a:p>
          <a:p>
            <a:pPr marL="274320" indent="-274320" eaLnBrk="1" fontAlgn="auto" hangingPunct="1">
              <a:spcAft>
                <a:spcPts val="0"/>
              </a:spcAft>
              <a:buClr>
                <a:schemeClr val="accent3"/>
              </a:buClr>
              <a:buFont typeface="Wingdings 2"/>
              <a:buChar char=""/>
              <a:defRPr/>
            </a:pPr>
            <a:r>
              <a:rPr lang="en-US" smtClean="0">
                <a:solidFill>
                  <a:schemeClr val="accent2"/>
                </a:solidFill>
              </a:rPr>
              <a:t>Centralized arbitration:</a:t>
            </a:r>
          </a:p>
          <a:p>
            <a:pPr marL="640080" lvl="1" indent="-246888" eaLnBrk="1" fontAlgn="auto" hangingPunct="1">
              <a:spcAft>
                <a:spcPts val="0"/>
              </a:spcAft>
              <a:buFont typeface="Wingdings 2"/>
              <a:buChar char=""/>
              <a:defRPr/>
            </a:pPr>
            <a:r>
              <a:rPr lang="en-US" sz="1800" smtClean="0"/>
              <a:t>A single bus arbiter performs the arbitration.</a:t>
            </a:r>
          </a:p>
          <a:p>
            <a:pPr marL="274320" indent="-274320" eaLnBrk="1" fontAlgn="auto" hangingPunct="1">
              <a:spcAft>
                <a:spcPts val="0"/>
              </a:spcAft>
              <a:buClr>
                <a:schemeClr val="accent3"/>
              </a:buClr>
              <a:buFont typeface="Wingdings 2"/>
              <a:buChar char=""/>
              <a:defRPr/>
            </a:pPr>
            <a:r>
              <a:rPr lang="en-US" smtClean="0">
                <a:solidFill>
                  <a:schemeClr val="accent2"/>
                </a:solidFill>
              </a:rPr>
              <a:t>Distributed arbitration:</a:t>
            </a:r>
          </a:p>
          <a:p>
            <a:pPr marL="640080" lvl="1" indent="-246888" eaLnBrk="1" fontAlgn="auto" hangingPunct="1">
              <a:spcAft>
                <a:spcPts val="0"/>
              </a:spcAft>
              <a:buFont typeface="Wingdings 2"/>
              <a:buChar char=""/>
              <a:defRPr/>
            </a:pPr>
            <a:r>
              <a:rPr lang="en-US" sz="1800" smtClean="0"/>
              <a:t>All devices participate in the selection of the next bus master.</a:t>
            </a:r>
          </a:p>
        </p:txBody>
      </p:sp>
    </p:spTree>
    <p:extLst>
      <p:ext uri="{BB962C8B-B14F-4D97-AF65-F5344CB8AC3E}">
        <p14:creationId xmlns:p14="http://schemas.microsoft.com/office/powerpoint/2010/main" val="21973880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smtClean="0"/>
              <a:t>Centralized Bus Arbitration</a:t>
            </a:r>
          </a:p>
        </p:txBody>
      </p:sp>
      <p:grpSp>
        <p:nvGrpSpPr>
          <p:cNvPr id="26627" name="Group 4"/>
          <p:cNvGrpSpPr>
            <a:grpSpLocks noGrp="1"/>
          </p:cNvGrpSpPr>
          <p:nvPr/>
        </p:nvGrpSpPr>
        <p:grpSpPr bwMode="auto">
          <a:xfrm>
            <a:off x="914400" y="2362200"/>
            <a:ext cx="7010400" cy="3048000"/>
            <a:chOff x="936" y="1154"/>
            <a:chExt cx="3888" cy="1536"/>
          </a:xfrm>
        </p:grpSpPr>
        <p:sp>
          <p:nvSpPr>
            <p:cNvPr id="26628" name="Freeform 5"/>
            <p:cNvSpPr>
              <a:spLocks/>
            </p:cNvSpPr>
            <p:nvPr/>
          </p:nvSpPr>
          <p:spPr bwMode="auto">
            <a:xfrm>
              <a:off x="2350" y="2337"/>
              <a:ext cx="81" cy="27"/>
            </a:xfrm>
            <a:custGeom>
              <a:avLst/>
              <a:gdLst>
                <a:gd name="T0" fmla="*/ 0 w 6"/>
                <a:gd name="T1" fmla="*/ 2147483647 h 2"/>
                <a:gd name="T2" fmla="*/ 2147483647 w 6"/>
                <a:gd name="T3" fmla="*/ 1143858991 h 2"/>
                <a:gd name="T4" fmla="*/ 0 w 6"/>
                <a:gd name="T5" fmla="*/ 0 h 2"/>
                <a:gd name="T6" fmla="*/ 0 w 6"/>
                <a:gd name="T7" fmla="*/ 1143858991 h 2"/>
                <a:gd name="T8" fmla="*/ 0 w 6"/>
                <a:gd name="T9" fmla="*/ 2147483647 h 2"/>
                <a:gd name="T10" fmla="*/ 0 60000 65536"/>
                <a:gd name="T11" fmla="*/ 0 60000 65536"/>
                <a:gd name="T12" fmla="*/ 0 60000 65536"/>
                <a:gd name="T13" fmla="*/ 0 60000 65536"/>
                <a:gd name="T14" fmla="*/ 0 60000 65536"/>
                <a:gd name="T15" fmla="*/ 0 w 6"/>
                <a:gd name="T16" fmla="*/ 0 h 2"/>
                <a:gd name="T17" fmla="*/ 6 w 6"/>
                <a:gd name="T18" fmla="*/ 2 h 2"/>
              </a:gdLst>
              <a:ahLst/>
              <a:cxnLst>
                <a:cxn ang="T10">
                  <a:pos x="T0" y="T1"/>
                </a:cxn>
                <a:cxn ang="T11">
                  <a:pos x="T2" y="T3"/>
                </a:cxn>
                <a:cxn ang="T12">
                  <a:pos x="T4" y="T5"/>
                </a:cxn>
                <a:cxn ang="T13">
                  <a:pos x="T6" y="T7"/>
                </a:cxn>
                <a:cxn ang="T14">
                  <a:pos x="T8" y="T9"/>
                </a:cxn>
              </a:cxnLst>
              <a:rect l="T15" t="T16" r="T17" b="T18"/>
              <a:pathLst>
                <a:path w="6" h="2">
                  <a:moveTo>
                    <a:pt x="0" y="2"/>
                  </a:moveTo>
                  <a:lnTo>
                    <a:pt x="6" y="1"/>
                  </a:lnTo>
                  <a:lnTo>
                    <a:pt x="0" y="0"/>
                  </a:lnTo>
                  <a:lnTo>
                    <a:pt x="0" y="1"/>
                  </a:lnTo>
                  <a:lnTo>
                    <a:pt x="0" y="2"/>
                  </a:lnTo>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29" name="Freeform 6"/>
            <p:cNvSpPr>
              <a:spLocks/>
            </p:cNvSpPr>
            <p:nvPr/>
          </p:nvSpPr>
          <p:spPr bwMode="auto">
            <a:xfrm>
              <a:off x="2350" y="2337"/>
              <a:ext cx="81" cy="27"/>
            </a:xfrm>
            <a:custGeom>
              <a:avLst/>
              <a:gdLst>
                <a:gd name="T0" fmla="*/ 0 w 81"/>
                <a:gd name="T1" fmla="*/ 27 h 27"/>
                <a:gd name="T2" fmla="*/ 81 w 81"/>
                <a:gd name="T3" fmla="*/ 13 h 27"/>
                <a:gd name="T4" fmla="*/ 0 w 81"/>
                <a:gd name="T5" fmla="*/ 0 h 27"/>
                <a:gd name="T6" fmla="*/ 0 w 81"/>
                <a:gd name="T7" fmla="*/ 13 h 27"/>
                <a:gd name="T8" fmla="*/ 0 w 81"/>
                <a:gd name="T9" fmla="*/ 27 h 27"/>
                <a:gd name="T10" fmla="*/ 0 60000 65536"/>
                <a:gd name="T11" fmla="*/ 0 60000 65536"/>
                <a:gd name="T12" fmla="*/ 0 60000 65536"/>
                <a:gd name="T13" fmla="*/ 0 60000 65536"/>
                <a:gd name="T14" fmla="*/ 0 60000 65536"/>
                <a:gd name="T15" fmla="*/ 0 w 81"/>
                <a:gd name="T16" fmla="*/ 0 h 27"/>
                <a:gd name="T17" fmla="*/ 81 w 81"/>
                <a:gd name="T18" fmla="*/ 27 h 27"/>
              </a:gdLst>
              <a:ahLst/>
              <a:cxnLst>
                <a:cxn ang="T10">
                  <a:pos x="T0" y="T1"/>
                </a:cxn>
                <a:cxn ang="T11">
                  <a:pos x="T2" y="T3"/>
                </a:cxn>
                <a:cxn ang="T12">
                  <a:pos x="T4" y="T5"/>
                </a:cxn>
                <a:cxn ang="T13">
                  <a:pos x="T6" y="T7"/>
                </a:cxn>
                <a:cxn ang="T14">
                  <a:pos x="T8" y="T9"/>
                </a:cxn>
              </a:cxnLst>
              <a:rect l="T15" t="T16" r="T17" b="T18"/>
              <a:pathLst>
                <a:path w="81" h="27">
                  <a:moveTo>
                    <a:pt x="0" y="27"/>
                  </a:moveTo>
                  <a:lnTo>
                    <a:pt x="81" y="13"/>
                  </a:lnTo>
                  <a:lnTo>
                    <a:pt x="0" y="0"/>
                  </a:lnTo>
                  <a:lnTo>
                    <a:pt x="0" y="13"/>
                  </a:lnTo>
                  <a:lnTo>
                    <a:pt x="0" y="27"/>
                  </a:lnTo>
                  <a:close/>
                </a:path>
              </a:pathLst>
            </a:custGeom>
            <a:solidFill>
              <a:srgbClr val="000000"/>
            </a:solidFill>
            <a:ln w="0">
              <a:solidFill>
                <a:srgbClr val="000000"/>
              </a:solidFill>
              <a:round/>
              <a:headEnd/>
              <a:tailEnd/>
            </a:ln>
          </p:spPr>
          <p:txBody>
            <a:bodyPr/>
            <a:lstStyle/>
            <a:p>
              <a:endParaRPr lang="en-US"/>
            </a:p>
          </p:txBody>
        </p:sp>
        <p:sp>
          <p:nvSpPr>
            <p:cNvPr id="26630" name="Line 7"/>
            <p:cNvSpPr>
              <a:spLocks noChangeShapeType="1"/>
            </p:cNvSpPr>
            <p:nvPr/>
          </p:nvSpPr>
          <p:spPr bwMode="auto">
            <a:xfrm flipH="1">
              <a:off x="1779" y="2350"/>
              <a:ext cx="571" cy="1"/>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6631" name="Freeform 8"/>
            <p:cNvSpPr>
              <a:spLocks/>
            </p:cNvSpPr>
            <p:nvPr/>
          </p:nvSpPr>
          <p:spPr bwMode="auto">
            <a:xfrm>
              <a:off x="4729" y="1317"/>
              <a:ext cx="81" cy="41"/>
            </a:xfrm>
            <a:custGeom>
              <a:avLst/>
              <a:gdLst>
                <a:gd name="T0" fmla="*/ 0 w 6"/>
                <a:gd name="T1" fmla="*/ 2147483647 h 3"/>
                <a:gd name="T2" fmla="*/ 2147483647 w 6"/>
                <a:gd name="T3" fmla="*/ 1244380436 h 3"/>
                <a:gd name="T4" fmla="*/ 0 w 6"/>
                <a:gd name="T5" fmla="*/ 0 h 3"/>
                <a:gd name="T6" fmla="*/ 0 w 6"/>
                <a:gd name="T7" fmla="*/ 1244380436 h 3"/>
                <a:gd name="T8" fmla="*/ 0 w 6"/>
                <a:gd name="T9" fmla="*/ 2147483647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3"/>
                  </a:moveTo>
                  <a:lnTo>
                    <a:pt x="6" y="1"/>
                  </a:lnTo>
                  <a:lnTo>
                    <a:pt x="0" y="0"/>
                  </a:lnTo>
                  <a:lnTo>
                    <a:pt x="0" y="1"/>
                  </a:lnTo>
                  <a:lnTo>
                    <a:pt x="0" y="3"/>
                  </a:lnTo>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32" name="Freeform 9"/>
            <p:cNvSpPr>
              <a:spLocks/>
            </p:cNvSpPr>
            <p:nvPr/>
          </p:nvSpPr>
          <p:spPr bwMode="auto">
            <a:xfrm>
              <a:off x="4729" y="1317"/>
              <a:ext cx="81" cy="41"/>
            </a:xfrm>
            <a:custGeom>
              <a:avLst/>
              <a:gdLst>
                <a:gd name="T0" fmla="*/ 0 w 81"/>
                <a:gd name="T1" fmla="*/ 41 h 41"/>
                <a:gd name="T2" fmla="*/ 81 w 81"/>
                <a:gd name="T3" fmla="*/ 14 h 41"/>
                <a:gd name="T4" fmla="*/ 0 w 81"/>
                <a:gd name="T5" fmla="*/ 0 h 41"/>
                <a:gd name="T6" fmla="*/ 0 w 81"/>
                <a:gd name="T7" fmla="*/ 14 h 41"/>
                <a:gd name="T8" fmla="*/ 0 w 81"/>
                <a:gd name="T9" fmla="*/ 41 h 41"/>
                <a:gd name="T10" fmla="*/ 0 60000 65536"/>
                <a:gd name="T11" fmla="*/ 0 60000 65536"/>
                <a:gd name="T12" fmla="*/ 0 60000 65536"/>
                <a:gd name="T13" fmla="*/ 0 60000 65536"/>
                <a:gd name="T14" fmla="*/ 0 60000 65536"/>
                <a:gd name="T15" fmla="*/ 0 w 81"/>
                <a:gd name="T16" fmla="*/ 0 h 41"/>
                <a:gd name="T17" fmla="*/ 81 w 81"/>
                <a:gd name="T18" fmla="*/ 41 h 41"/>
              </a:gdLst>
              <a:ahLst/>
              <a:cxnLst>
                <a:cxn ang="T10">
                  <a:pos x="T0" y="T1"/>
                </a:cxn>
                <a:cxn ang="T11">
                  <a:pos x="T2" y="T3"/>
                </a:cxn>
                <a:cxn ang="T12">
                  <a:pos x="T4" y="T5"/>
                </a:cxn>
                <a:cxn ang="T13">
                  <a:pos x="T6" y="T7"/>
                </a:cxn>
                <a:cxn ang="T14">
                  <a:pos x="T8" y="T9"/>
                </a:cxn>
              </a:cxnLst>
              <a:rect l="T15" t="T16" r="T17" b="T18"/>
              <a:pathLst>
                <a:path w="81" h="41">
                  <a:moveTo>
                    <a:pt x="0" y="41"/>
                  </a:moveTo>
                  <a:lnTo>
                    <a:pt x="81" y="14"/>
                  </a:lnTo>
                  <a:lnTo>
                    <a:pt x="0" y="0"/>
                  </a:lnTo>
                  <a:lnTo>
                    <a:pt x="0" y="14"/>
                  </a:lnTo>
                  <a:lnTo>
                    <a:pt x="0" y="41"/>
                  </a:lnTo>
                  <a:close/>
                </a:path>
              </a:pathLst>
            </a:custGeom>
            <a:solidFill>
              <a:srgbClr val="000000"/>
            </a:solidFill>
            <a:ln w="0">
              <a:solidFill>
                <a:srgbClr val="000000"/>
              </a:solidFill>
              <a:round/>
              <a:headEnd/>
              <a:tailEnd/>
            </a:ln>
          </p:spPr>
          <p:txBody>
            <a:bodyPr/>
            <a:lstStyle/>
            <a:p>
              <a:endParaRPr lang="en-US"/>
            </a:p>
          </p:txBody>
        </p:sp>
        <p:sp>
          <p:nvSpPr>
            <p:cNvPr id="26633" name="Freeform 10"/>
            <p:cNvSpPr>
              <a:spLocks/>
            </p:cNvSpPr>
            <p:nvPr/>
          </p:nvSpPr>
          <p:spPr bwMode="auto">
            <a:xfrm>
              <a:off x="1793" y="1317"/>
              <a:ext cx="81" cy="41"/>
            </a:xfrm>
            <a:custGeom>
              <a:avLst/>
              <a:gdLst>
                <a:gd name="T0" fmla="*/ 2147483647 w 6"/>
                <a:gd name="T1" fmla="*/ 0 h 3"/>
                <a:gd name="T2" fmla="*/ 0 w 6"/>
                <a:gd name="T3" fmla="*/ 1244380436 h 3"/>
                <a:gd name="T4" fmla="*/ 2147483647 w 6"/>
                <a:gd name="T5" fmla="*/ 2147483647 h 3"/>
                <a:gd name="T6" fmla="*/ 2147483647 w 6"/>
                <a:gd name="T7" fmla="*/ 1244380436 h 3"/>
                <a:gd name="T8" fmla="*/ 2147483647 w 6"/>
                <a:gd name="T9" fmla="*/ 0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6" y="0"/>
                  </a:moveTo>
                  <a:lnTo>
                    <a:pt x="0" y="1"/>
                  </a:lnTo>
                  <a:lnTo>
                    <a:pt x="6" y="3"/>
                  </a:lnTo>
                  <a:lnTo>
                    <a:pt x="6" y="1"/>
                  </a:lnTo>
                  <a:lnTo>
                    <a:pt x="6" y="0"/>
                  </a:lnTo>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34" name="Freeform 11"/>
            <p:cNvSpPr>
              <a:spLocks/>
            </p:cNvSpPr>
            <p:nvPr/>
          </p:nvSpPr>
          <p:spPr bwMode="auto">
            <a:xfrm>
              <a:off x="1793" y="1317"/>
              <a:ext cx="81" cy="41"/>
            </a:xfrm>
            <a:custGeom>
              <a:avLst/>
              <a:gdLst>
                <a:gd name="T0" fmla="*/ 81 w 81"/>
                <a:gd name="T1" fmla="*/ 0 h 41"/>
                <a:gd name="T2" fmla="*/ 0 w 81"/>
                <a:gd name="T3" fmla="*/ 14 h 41"/>
                <a:gd name="T4" fmla="*/ 81 w 81"/>
                <a:gd name="T5" fmla="*/ 41 h 41"/>
                <a:gd name="T6" fmla="*/ 81 w 81"/>
                <a:gd name="T7" fmla="*/ 14 h 41"/>
                <a:gd name="T8" fmla="*/ 81 w 81"/>
                <a:gd name="T9" fmla="*/ 0 h 41"/>
                <a:gd name="T10" fmla="*/ 0 60000 65536"/>
                <a:gd name="T11" fmla="*/ 0 60000 65536"/>
                <a:gd name="T12" fmla="*/ 0 60000 65536"/>
                <a:gd name="T13" fmla="*/ 0 60000 65536"/>
                <a:gd name="T14" fmla="*/ 0 60000 65536"/>
                <a:gd name="T15" fmla="*/ 0 w 81"/>
                <a:gd name="T16" fmla="*/ 0 h 41"/>
                <a:gd name="T17" fmla="*/ 81 w 81"/>
                <a:gd name="T18" fmla="*/ 41 h 41"/>
              </a:gdLst>
              <a:ahLst/>
              <a:cxnLst>
                <a:cxn ang="T10">
                  <a:pos x="T0" y="T1"/>
                </a:cxn>
                <a:cxn ang="T11">
                  <a:pos x="T2" y="T3"/>
                </a:cxn>
                <a:cxn ang="T12">
                  <a:pos x="T4" y="T5"/>
                </a:cxn>
                <a:cxn ang="T13">
                  <a:pos x="T6" y="T7"/>
                </a:cxn>
                <a:cxn ang="T14">
                  <a:pos x="T8" y="T9"/>
                </a:cxn>
              </a:cxnLst>
              <a:rect l="T15" t="T16" r="T17" b="T18"/>
              <a:pathLst>
                <a:path w="81" h="41">
                  <a:moveTo>
                    <a:pt x="81" y="0"/>
                  </a:moveTo>
                  <a:lnTo>
                    <a:pt x="0" y="14"/>
                  </a:lnTo>
                  <a:lnTo>
                    <a:pt x="81" y="41"/>
                  </a:lnTo>
                  <a:lnTo>
                    <a:pt x="81" y="14"/>
                  </a:lnTo>
                  <a:lnTo>
                    <a:pt x="81" y="0"/>
                  </a:lnTo>
                  <a:close/>
                </a:path>
              </a:pathLst>
            </a:custGeom>
            <a:solidFill>
              <a:srgbClr val="000000"/>
            </a:solidFill>
            <a:ln w="0">
              <a:solidFill>
                <a:srgbClr val="000000"/>
              </a:solidFill>
              <a:round/>
              <a:headEnd/>
              <a:tailEnd/>
            </a:ln>
          </p:spPr>
          <p:txBody>
            <a:bodyPr/>
            <a:lstStyle/>
            <a:p>
              <a:endParaRPr lang="en-US"/>
            </a:p>
          </p:txBody>
        </p:sp>
        <p:sp>
          <p:nvSpPr>
            <p:cNvPr id="26635" name="Line 12"/>
            <p:cNvSpPr>
              <a:spLocks noChangeShapeType="1"/>
            </p:cNvSpPr>
            <p:nvPr/>
          </p:nvSpPr>
          <p:spPr bwMode="auto">
            <a:xfrm>
              <a:off x="1888" y="1331"/>
              <a:ext cx="2841" cy="1"/>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6636" name="Freeform 13"/>
            <p:cNvSpPr>
              <a:spLocks/>
            </p:cNvSpPr>
            <p:nvPr/>
          </p:nvSpPr>
          <p:spPr bwMode="auto">
            <a:xfrm>
              <a:off x="1793" y="1657"/>
              <a:ext cx="81" cy="27"/>
            </a:xfrm>
            <a:custGeom>
              <a:avLst/>
              <a:gdLst>
                <a:gd name="T0" fmla="*/ 2147483647 w 6"/>
                <a:gd name="T1" fmla="*/ 0 h 2"/>
                <a:gd name="T2" fmla="*/ 0 w 6"/>
                <a:gd name="T3" fmla="*/ 1143858991 h 2"/>
                <a:gd name="T4" fmla="*/ 2147483647 w 6"/>
                <a:gd name="T5" fmla="*/ 2147483647 h 2"/>
                <a:gd name="T6" fmla="*/ 2147483647 w 6"/>
                <a:gd name="T7" fmla="*/ 1143858991 h 2"/>
                <a:gd name="T8" fmla="*/ 2147483647 w 6"/>
                <a:gd name="T9" fmla="*/ 0 h 2"/>
                <a:gd name="T10" fmla="*/ 0 60000 65536"/>
                <a:gd name="T11" fmla="*/ 0 60000 65536"/>
                <a:gd name="T12" fmla="*/ 0 60000 65536"/>
                <a:gd name="T13" fmla="*/ 0 60000 65536"/>
                <a:gd name="T14" fmla="*/ 0 60000 65536"/>
                <a:gd name="T15" fmla="*/ 0 w 6"/>
                <a:gd name="T16" fmla="*/ 0 h 2"/>
                <a:gd name="T17" fmla="*/ 6 w 6"/>
                <a:gd name="T18" fmla="*/ 2 h 2"/>
              </a:gdLst>
              <a:ahLst/>
              <a:cxnLst>
                <a:cxn ang="T10">
                  <a:pos x="T0" y="T1"/>
                </a:cxn>
                <a:cxn ang="T11">
                  <a:pos x="T2" y="T3"/>
                </a:cxn>
                <a:cxn ang="T12">
                  <a:pos x="T4" y="T5"/>
                </a:cxn>
                <a:cxn ang="T13">
                  <a:pos x="T6" y="T7"/>
                </a:cxn>
                <a:cxn ang="T14">
                  <a:pos x="T8" y="T9"/>
                </a:cxn>
              </a:cxnLst>
              <a:rect l="T15" t="T16" r="T17" b="T18"/>
              <a:pathLst>
                <a:path w="6" h="2">
                  <a:moveTo>
                    <a:pt x="6" y="0"/>
                  </a:moveTo>
                  <a:lnTo>
                    <a:pt x="0" y="1"/>
                  </a:lnTo>
                  <a:lnTo>
                    <a:pt x="6" y="2"/>
                  </a:lnTo>
                  <a:lnTo>
                    <a:pt x="6" y="1"/>
                  </a:lnTo>
                  <a:lnTo>
                    <a:pt x="6" y="0"/>
                  </a:lnTo>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37" name="Freeform 14"/>
            <p:cNvSpPr>
              <a:spLocks/>
            </p:cNvSpPr>
            <p:nvPr/>
          </p:nvSpPr>
          <p:spPr bwMode="auto">
            <a:xfrm>
              <a:off x="1793" y="1657"/>
              <a:ext cx="81" cy="27"/>
            </a:xfrm>
            <a:custGeom>
              <a:avLst/>
              <a:gdLst>
                <a:gd name="T0" fmla="*/ 81 w 81"/>
                <a:gd name="T1" fmla="*/ 0 h 27"/>
                <a:gd name="T2" fmla="*/ 0 w 81"/>
                <a:gd name="T3" fmla="*/ 14 h 27"/>
                <a:gd name="T4" fmla="*/ 81 w 81"/>
                <a:gd name="T5" fmla="*/ 27 h 27"/>
                <a:gd name="T6" fmla="*/ 81 w 81"/>
                <a:gd name="T7" fmla="*/ 14 h 27"/>
                <a:gd name="T8" fmla="*/ 81 w 81"/>
                <a:gd name="T9" fmla="*/ 0 h 27"/>
                <a:gd name="T10" fmla="*/ 0 60000 65536"/>
                <a:gd name="T11" fmla="*/ 0 60000 65536"/>
                <a:gd name="T12" fmla="*/ 0 60000 65536"/>
                <a:gd name="T13" fmla="*/ 0 60000 65536"/>
                <a:gd name="T14" fmla="*/ 0 60000 65536"/>
                <a:gd name="T15" fmla="*/ 0 w 81"/>
                <a:gd name="T16" fmla="*/ 0 h 27"/>
                <a:gd name="T17" fmla="*/ 81 w 81"/>
                <a:gd name="T18" fmla="*/ 27 h 27"/>
              </a:gdLst>
              <a:ahLst/>
              <a:cxnLst>
                <a:cxn ang="T10">
                  <a:pos x="T0" y="T1"/>
                </a:cxn>
                <a:cxn ang="T11">
                  <a:pos x="T2" y="T3"/>
                </a:cxn>
                <a:cxn ang="T12">
                  <a:pos x="T4" y="T5"/>
                </a:cxn>
                <a:cxn ang="T13">
                  <a:pos x="T6" y="T7"/>
                </a:cxn>
                <a:cxn ang="T14">
                  <a:pos x="T8" y="T9"/>
                </a:cxn>
              </a:cxnLst>
              <a:rect l="T15" t="T16" r="T17" b="T18"/>
              <a:pathLst>
                <a:path w="81" h="27">
                  <a:moveTo>
                    <a:pt x="81" y="0"/>
                  </a:moveTo>
                  <a:lnTo>
                    <a:pt x="0" y="14"/>
                  </a:lnTo>
                  <a:lnTo>
                    <a:pt x="81" y="27"/>
                  </a:lnTo>
                  <a:lnTo>
                    <a:pt x="81" y="14"/>
                  </a:lnTo>
                  <a:lnTo>
                    <a:pt x="81" y="0"/>
                  </a:lnTo>
                  <a:close/>
                </a:path>
              </a:pathLst>
            </a:custGeom>
            <a:solidFill>
              <a:srgbClr val="000000"/>
            </a:solidFill>
            <a:ln w="0">
              <a:solidFill>
                <a:srgbClr val="000000"/>
              </a:solidFill>
              <a:round/>
              <a:headEnd/>
              <a:tailEnd/>
            </a:ln>
          </p:spPr>
          <p:txBody>
            <a:bodyPr/>
            <a:lstStyle/>
            <a:p>
              <a:endParaRPr lang="en-US"/>
            </a:p>
          </p:txBody>
        </p:sp>
        <p:sp>
          <p:nvSpPr>
            <p:cNvPr id="26638" name="Line 15"/>
            <p:cNvSpPr>
              <a:spLocks noChangeShapeType="1"/>
            </p:cNvSpPr>
            <p:nvPr/>
          </p:nvSpPr>
          <p:spPr bwMode="auto">
            <a:xfrm>
              <a:off x="1888" y="1671"/>
              <a:ext cx="2936" cy="1"/>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6639" name="Freeform 16"/>
            <p:cNvSpPr>
              <a:spLocks/>
            </p:cNvSpPr>
            <p:nvPr/>
          </p:nvSpPr>
          <p:spPr bwMode="auto">
            <a:xfrm>
              <a:off x="2948" y="1698"/>
              <a:ext cx="27" cy="81"/>
            </a:xfrm>
            <a:custGeom>
              <a:avLst/>
              <a:gdLst>
                <a:gd name="T0" fmla="*/ 2147483647 w 2"/>
                <a:gd name="T1" fmla="*/ 2147483647 h 6"/>
                <a:gd name="T2" fmla="*/ 1143858991 w 2"/>
                <a:gd name="T3" fmla="*/ 0 h 6"/>
                <a:gd name="T4" fmla="*/ 0 w 2"/>
                <a:gd name="T5" fmla="*/ 2147483647 h 6"/>
                <a:gd name="T6" fmla="*/ 1143858991 w 2"/>
                <a:gd name="T7" fmla="*/ 2147483647 h 6"/>
                <a:gd name="T8" fmla="*/ 2147483647 w 2"/>
                <a:gd name="T9" fmla="*/ 2147483647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2" y="6"/>
                  </a:moveTo>
                  <a:lnTo>
                    <a:pt x="1" y="0"/>
                  </a:lnTo>
                  <a:lnTo>
                    <a:pt x="0" y="6"/>
                  </a:lnTo>
                  <a:lnTo>
                    <a:pt x="1" y="6"/>
                  </a:lnTo>
                  <a:lnTo>
                    <a:pt x="2" y="6"/>
                  </a:lnTo>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40" name="Freeform 17"/>
            <p:cNvSpPr>
              <a:spLocks/>
            </p:cNvSpPr>
            <p:nvPr/>
          </p:nvSpPr>
          <p:spPr bwMode="auto">
            <a:xfrm>
              <a:off x="2948" y="1698"/>
              <a:ext cx="27" cy="81"/>
            </a:xfrm>
            <a:custGeom>
              <a:avLst/>
              <a:gdLst>
                <a:gd name="T0" fmla="*/ 27 w 27"/>
                <a:gd name="T1" fmla="*/ 81 h 81"/>
                <a:gd name="T2" fmla="*/ 14 w 27"/>
                <a:gd name="T3" fmla="*/ 0 h 81"/>
                <a:gd name="T4" fmla="*/ 0 w 27"/>
                <a:gd name="T5" fmla="*/ 81 h 81"/>
                <a:gd name="T6" fmla="*/ 14 w 27"/>
                <a:gd name="T7" fmla="*/ 81 h 81"/>
                <a:gd name="T8" fmla="*/ 27 w 27"/>
                <a:gd name="T9" fmla="*/ 81 h 81"/>
                <a:gd name="T10" fmla="*/ 0 60000 65536"/>
                <a:gd name="T11" fmla="*/ 0 60000 65536"/>
                <a:gd name="T12" fmla="*/ 0 60000 65536"/>
                <a:gd name="T13" fmla="*/ 0 60000 65536"/>
                <a:gd name="T14" fmla="*/ 0 60000 65536"/>
                <a:gd name="T15" fmla="*/ 0 w 27"/>
                <a:gd name="T16" fmla="*/ 0 h 81"/>
                <a:gd name="T17" fmla="*/ 27 w 27"/>
                <a:gd name="T18" fmla="*/ 81 h 81"/>
              </a:gdLst>
              <a:ahLst/>
              <a:cxnLst>
                <a:cxn ang="T10">
                  <a:pos x="T0" y="T1"/>
                </a:cxn>
                <a:cxn ang="T11">
                  <a:pos x="T2" y="T3"/>
                </a:cxn>
                <a:cxn ang="T12">
                  <a:pos x="T4" y="T5"/>
                </a:cxn>
                <a:cxn ang="T13">
                  <a:pos x="T6" y="T7"/>
                </a:cxn>
                <a:cxn ang="T14">
                  <a:pos x="T8" y="T9"/>
                </a:cxn>
              </a:cxnLst>
              <a:rect l="T15" t="T16" r="T17" b="T18"/>
              <a:pathLst>
                <a:path w="27" h="81">
                  <a:moveTo>
                    <a:pt x="27" y="81"/>
                  </a:moveTo>
                  <a:lnTo>
                    <a:pt x="14" y="0"/>
                  </a:lnTo>
                  <a:lnTo>
                    <a:pt x="0" y="81"/>
                  </a:lnTo>
                  <a:lnTo>
                    <a:pt x="14" y="81"/>
                  </a:lnTo>
                  <a:lnTo>
                    <a:pt x="27" y="81"/>
                  </a:lnTo>
                  <a:close/>
                </a:path>
              </a:pathLst>
            </a:custGeom>
            <a:solidFill>
              <a:srgbClr val="000000"/>
            </a:solidFill>
            <a:ln w="0">
              <a:solidFill>
                <a:srgbClr val="000000"/>
              </a:solidFill>
              <a:round/>
              <a:headEnd/>
              <a:tailEnd/>
            </a:ln>
          </p:spPr>
          <p:txBody>
            <a:bodyPr/>
            <a:lstStyle/>
            <a:p>
              <a:endParaRPr lang="en-US"/>
            </a:p>
          </p:txBody>
        </p:sp>
        <p:sp>
          <p:nvSpPr>
            <p:cNvPr id="26641" name="Line 18"/>
            <p:cNvSpPr>
              <a:spLocks noChangeShapeType="1"/>
            </p:cNvSpPr>
            <p:nvPr/>
          </p:nvSpPr>
          <p:spPr bwMode="auto">
            <a:xfrm>
              <a:off x="2962" y="1779"/>
              <a:ext cx="1" cy="232"/>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6642" name="Freeform 19"/>
            <p:cNvSpPr>
              <a:spLocks/>
            </p:cNvSpPr>
            <p:nvPr/>
          </p:nvSpPr>
          <p:spPr bwMode="auto">
            <a:xfrm>
              <a:off x="2608" y="1915"/>
              <a:ext cx="41" cy="82"/>
            </a:xfrm>
            <a:custGeom>
              <a:avLst/>
              <a:gdLst>
                <a:gd name="T0" fmla="*/ 0 w 3"/>
                <a:gd name="T1" fmla="*/ 0 h 6"/>
                <a:gd name="T2" fmla="*/ 1244380436 w 3"/>
                <a:gd name="T3" fmla="*/ 2147483647 h 6"/>
                <a:gd name="T4" fmla="*/ 2147483647 w 3"/>
                <a:gd name="T5" fmla="*/ 0 h 6"/>
                <a:gd name="T6" fmla="*/ 1244380436 w 3"/>
                <a:gd name="T7" fmla="*/ 0 h 6"/>
                <a:gd name="T8" fmla="*/ 0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1" y="6"/>
                  </a:lnTo>
                  <a:lnTo>
                    <a:pt x="3" y="0"/>
                  </a:lnTo>
                  <a:lnTo>
                    <a:pt x="1" y="0"/>
                  </a:lnTo>
                  <a:lnTo>
                    <a:pt x="0" y="0"/>
                  </a:lnTo>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43" name="Freeform 20"/>
            <p:cNvSpPr>
              <a:spLocks/>
            </p:cNvSpPr>
            <p:nvPr/>
          </p:nvSpPr>
          <p:spPr bwMode="auto">
            <a:xfrm>
              <a:off x="2608" y="1915"/>
              <a:ext cx="41" cy="82"/>
            </a:xfrm>
            <a:custGeom>
              <a:avLst/>
              <a:gdLst>
                <a:gd name="T0" fmla="*/ 0 w 41"/>
                <a:gd name="T1" fmla="*/ 0 h 82"/>
                <a:gd name="T2" fmla="*/ 14 w 41"/>
                <a:gd name="T3" fmla="*/ 82 h 82"/>
                <a:gd name="T4" fmla="*/ 41 w 41"/>
                <a:gd name="T5" fmla="*/ 0 h 82"/>
                <a:gd name="T6" fmla="*/ 14 w 41"/>
                <a:gd name="T7" fmla="*/ 0 h 82"/>
                <a:gd name="T8" fmla="*/ 0 w 41"/>
                <a:gd name="T9" fmla="*/ 0 h 82"/>
                <a:gd name="T10" fmla="*/ 0 60000 65536"/>
                <a:gd name="T11" fmla="*/ 0 60000 65536"/>
                <a:gd name="T12" fmla="*/ 0 60000 65536"/>
                <a:gd name="T13" fmla="*/ 0 60000 65536"/>
                <a:gd name="T14" fmla="*/ 0 60000 65536"/>
                <a:gd name="T15" fmla="*/ 0 w 41"/>
                <a:gd name="T16" fmla="*/ 0 h 82"/>
                <a:gd name="T17" fmla="*/ 41 w 41"/>
                <a:gd name="T18" fmla="*/ 82 h 82"/>
              </a:gdLst>
              <a:ahLst/>
              <a:cxnLst>
                <a:cxn ang="T10">
                  <a:pos x="T0" y="T1"/>
                </a:cxn>
                <a:cxn ang="T11">
                  <a:pos x="T2" y="T3"/>
                </a:cxn>
                <a:cxn ang="T12">
                  <a:pos x="T4" y="T5"/>
                </a:cxn>
                <a:cxn ang="T13">
                  <a:pos x="T6" y="T7"/>
                </a:cxn>
                <a:cxn ang="T14">
                  <a:pos x="T8" y="T9"/>
                </a:cxn>
              </a:cxnLst>
              <a:rect l="T15" t="T16" r="T17" b="T18"/>
              <a:pathLst>
                <a:path w="41" h="82">
                  <a:moveTo>
                    <a:pt x="0" y="0"/>
                  </a:moveTo>
                  <a:lnTo>
                    <a:pt x="14" y="82"/>
                  </a:lnTo>
                  <a:lnTo>
                    <a:pt x="41" y="0"/>
                  </a:lnTo>
                  <a:lnTo>
                    <a:pt x="14" y="0"/>
                  </a:lnTo>
                  <a:lnTo>
                    <a:pt x="0" y="0"/>
                  </a:lnTo>
                  <a:close/>
                </a:path>
              </a:pathLst>
            </a:custGeom>
            <a:solidFill>
              <a:srgbClr val="000000"/>
            </a:solidFill>
            <a:ln w="0">
              <a:solidFill>
                <a:srgbClr val="000000"/>
              </a:solidFill>
              <a:round/>
              <a:headEnd/>
              <a:tailEnd/>
            </a:ln>
          </p:spPr>
          <p:txBody>
            <a:bodyPr/>
            <a:lstStyle/>
            <a:p>
              <a:endParaRPr lang="en-US"/>
            </a:p>
          </p:txBody>
        </p:sp>
        <p:sp>
          <p:nvSpPr>
            <p:cNvPr id="26644" name="Freeform 21"/>
            <p:cNvSpPr>
              <a:spLocks/>
            </p:cNvSpPr>
            <p:nvPr/>
          </p:nvSpPr>
          <p:spPr bwMode="auto">
            <a:xfrm>
              <a:off x="2608" y="1358"/>
              <a:ext cx="41" cy="82"/>
            </a:xfrm>
            <a:custGeom>
              <a:avLst/>
              <a:gdLst>
                <a:gd name="T0" fmla="*/ 2147483647 w 3"/>
                <a:gd name="T1" fmla="*/ 2147483647 h 6"/>
                <a:gd name="T2" fmla="*/ 1244380436 w 3"/>
                <a:gd name="T3" fmla="*/ 0 h 6"/>
                <a:gd name="T4" fmla="*/ 0 w 3"/>
                <a:gd name="T5" fmla="*/ 2147483647 h 6"/>
                <a:gd name="T6" fmla="*/ 1244380436 w 3"/>
                <a:gd name="T7" fmla="*/ 2147483647 h 6"/>
                <a:gd name="T8" fmla="*/ 2147483647 w 3"/>
                <a:gd name="T9" fmla="*/ 2147483647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3" y="6"/>
                  </a:moveTo>
                  <a:lnTo>
                    <a:pt x="1" y="0"/>
                  </a:lnTo>
                  <a:lnTo>
                    <a:pt x="0" y="6"/>
                  </a:lnTo>
                  <a:lnTo>
                    <a:pt x="1" y="6"/>
                  </a:lnTo>
                  <a:lnTo>
                    <a:pt x="3" y="6"/>
                  </a:lnTo>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45" name="Freeform 22"/>
            <p:cNvSpPr>
              <a:spLocks/>
            </p:cNvSpPr>
            <p:nvPr/>
          </p:nvSpPr>
          <p:spPr bwMode="auto">
            <a:xfrm>
              <a:off x="2608" y="1358"/>
              <a:ext cx="41" cy="82"/>
            </a:xfrm>
            <a:custGeom>
              <a:avLst/>
              <a:gdLst>
                <a:gd name="T0" fmla="*/ 41 w 41"/>
                <a:gd name="T1" fmla="*/ 82 h 82"/>
                <a:gd name="T2" fmla="*/ 14 w 41"/>
                <a:gd name="T3" fmla="*/ 0 h 82"/>
                <a:gd name="T4" fmla="*/ 0 w 41"/>
                <a:gd name="T5" fmla="*/ 82 h 82"/>
                <a:gd name="T6" fmla="*/ 14 w 41"/>
                <a:gd name="T7" fmla="*/ 82 h 82"/>
                <a:gd name="T8" fmla="*/ 41 w 41"/>
                <a:gd name="T9" fmla="*/ 82 h 82"/>
                <a:gd name="T10" fmla="*/ 0 60000 65536"/>
                <a:gd name="T11" fmla="*/ 0 60000 65536"/>
                <a:gd name="T12" fmla="*/ 0 60000 65536"/>
                <a:gd name="T13" fmla="*/ 0 60000 65536"/>
                <a:gd name="T14" fmla="*/ 0 60000 65536"/>
                <a:gd name="T15" fmla="*/ 0 w 41"/>
                <a:gd name="T16" fmla="*/ 0 h 82"/>
                <a:gd name="T17" fmla="*/ 41 w 41"/>
                <a:gd name="T18" fmla="*/ 82 h 82"/>
              </a:gdLst>
              <a:ahLst/>
              <a:cxnLst>
                <a:cxn ang="T10">
                  <a:pos x="T0" y="T1"/>
                </a:cxn>
                <a:cxn ang="T11">
                  <a:pos x="T2" y="T3"/>
                </a:cxn>
                <a:cxn ang="T12">
                  <a:pos x="T4" y="T5"/>
                </a:cxn>
                <a:cxn ang="T13">
                  <a:pos x="T6" y="T7"/>
                </a:cxn>
                <a:cxn ang="T14">
                  <a:pos x="T8" y="T9"/>
                </a:cxn>
              </a:cxnLst>
              <a:rect l="T15" t="T16" r="T17" b="T18"/>
              <a:pathLst>
                <a:path w="41" h="82">
                  <a:moveTo>
                    <a:pt x="41" y="82"/>
                  </a:moveTo>
                  <a:lnTo>
                    <a:pt x="14" y="0"/>
                  </a:lnTo>
                  <a:lnTo>
                    <a:pt x="0" y="82"/>
                  </a:lnTo>
                  <a:lnTo>
                    <a:pt x="14" y="82"/>
                  </a:lnTo>
                  <a:lnTo>
                    <a:pt x="41" y="82"/>
                  </a:lnTo>
                  <a:close/>
                </a:path>
              </a:pathLst>
            </a:custGeom>
            <a:solidFill>
              <a:srgbClr val="000000"/>
            </a:solidFill>
            <a:ln w="0">
              <a:solidFill>
                <a:srgbClr val="000000"/>
              </a:solidFill>
              <a:round/>
              <a:headEnd/>
              <a:tailEnd/>
            </a:ln>
          </p:spPr>
          <p:txBody>
            <a:bodyPr/>
            <a:lstStyle/>
            <a:p>
              <a:endParaRPr lang="en-US"/>
            </a:p>
          </p:txBody>
        </p:sp>
        <p:sp>
          <p:nvSpPr>
            <p:cNvPr id="26646" name="Line 23"/>
            <p:cNvSpPr>
              <a:spLocks noChangeShapeType="1"/>
            </p:cNvSpPr>
            <p:nvPr/>
          </p:nvSpPr>
          <p:spPr bwMode="auto">
            <a:xfrm>
              <a:off x="2622" y="1440"/>
              <a:ext cx="1" cy="462"/>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6647" name="Freeform 24"/>
            <p:cNvSpPr>
              <a:spLocks/>
            </p:cNvSpPr>
            <p:nvPr/>
          </p:nvSpPr>
          <p:spPr bwMode="auto">
            <a:xfrm>
              <a:off x="3967" y="1915"/>
              <a:ext cx="28" cy="82"/>
            </a:xfrm>
            <a:custGeom>
              <a:avLst/>
              <a:gdLst>
                <a:gd name="T0" fmla="*/ 0 w 2"/>
                <a:gd name="T1" fmla="*/ 0 h 6"/>
                <a:gd name="T2" fmla="*/ 1475787904 w 2"/>
                <a:gd name="T3" fmla="*/ 2147483647 h 6"/>
                <a:gd name="T4" fmla="*/ 2147483647 w 2"/>
                <a:gd name="T5" fmla="*/ 0 h 6"/>
                <a:gd name="T6" fmla="*/ 1475787904 w 2"/>
                <a:gd name="T7" fmla="*/ 0 h 6"/>
                <a:gd name="T8" fmla="*/ 0 w 2"/>
                <a:gd name="T9" fmla="*/ 0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0" y="0"/>
                  </a:moveTo>
                  <a:lnTo>
                    <a:pt x="1" y="6"/>
                  </a:lnTo>
                  <a:lnTo>
                    <a:pt x="2" y="0"/>
                  </a:lnTo>
                  <a:lnTo>
                    <a:pt x="1" y="0"/>
                  </a:lnTo>
                  <a:lnTo>
                    <a:pt x="0" y="0"/>
                  </a:lnTo>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48" name="Freeform 25"/>
            <p:cNvSpPr>
              <a:spLocks/>
            </p:cNvSpPr>
            <p:nvPr/>
          </p:nvSpPr>
          <p:spPr bwMode="auto">
            <a:xfrm>
              <a:off x="3967" y="1915"/>
              <a:ext cx="28" cy="82"/>
            </a:xfrm>
            <a:custGeom>
              <a:avLst/>
              <a:gdLst>
                <a:gd name="T0" fmla="*/ 0 w 28"/>
                <a:gd name="T1" fmla="*/ 0 h 82"/>
                <a:gd name="T2" fmla="*/ 14 w 28"/>
                <a:gd name="T3" fmla="*/ 82 h 82"/>
                <a:gd name="T4" fmla="*/ 28 w 28"/>
                <a:gd name="T5" fmla="*/ 0 h 82"/>
                <a:gd name="T6" fmla="*/ 14 w 28"/>
                <a:gd name="T7" fmla="*/ 0 h 82"/>
                <a:gd name="T8" fmla="*/ 0 w 28"/>
                <a:gd name="T9" fmla="*/ 0 h 82"/>
                <a:gd name="T10" fmla="*/ 0 60000 65536"/>
                <a:gd name="T11" fmla="*/ 0 60000 65536"/>
                <a:gd name="T12" fmla="*/ 0 60000 65536"/>
                <a:gd name="T13" fmla="*/ 0 60000 65536"/>
                <a:gd name="T14" fmla="*/ 0 60000 65536"/>
                <a:gd name="T15" fmla="*/ 0 w 28"/>
                <a:gd name="T16" fmla="*/ 0 h 82"/>
                <a:gd name="T17" fmla="*/ 28 w 28"/>
                <a:gd name="T18" fmla="*/ 82 h 82"/>
              </a:gdLst>
              <a:ahLst/>
              <a:cxnLst>
                <a:cxn ang="T10">
                  <a:pos x="T0" y="T1"/>
                </a:cxn>
                <a:cxn ang="T11">
                  <a:pos x="T2" y="T3"/>
                </a:cxn>
                <a:cxn ang="T12">
                  <a:pos x="T4" y="T5"/>
                </a:cxn>
                <a:cxn ang="T13">
                  <a:pos x="T6" y="T7"/>
                </a:cxn>
                <a:cxn ang="T14">
                  <a:pos x="T8" y="T9"/>
                </a:cxn>
              </a:cxnLst>
              <a:rect l="T15" t="T16" r="T17" b="T18"/>
              <a:pathLst>
                <a:path w="28" h="82">
                  <a:moveTo>
                    <a:pt x="0" y="0"/>
                  </a:moveTo>
                  <a:lnTo>
                    <a:pt x="14" y="82"/>
                  </a:lnTo>
                  <a:lnTo>
                    <a:pt x="28" y="0"/>
                  </a:lnTo>
                  <a:lnTo>
                    <a:pt x="14" y="0"/>
                  </a:lnTo>
                  <a:lnTo>
                    <a:pt x="0" y="0"/>
                  </a:lnTo>
                  <a:close/>
                </a:path>
              </a:pathLst>
            </a:custGeom>
            <a:solidFill>
              <a:srgbClr val="000000"/>
            </a:solidFill>
            <a:ln w="0">
              <a:solidFill>
                <a:srgbClr val="000000"/>
              </a:solidFill>
              <a:round/>
              <a:headEnd/>
              <a:tailEnd/>
            </a:ln>
          </p:spPr>
          <p:txBody>
            <a:bodyPr/>
            <a:lstStyle/>
            <a:p>
              <a:endParaRPr lang="en-US"/>
            </a:p>
          </p:txBody>
        </p:sp>
        <p:sp>
          <p:nvSpPr>
            <p:cNvPr id="26649" name="Freeform 26"/>
            <p:cNvSpPr>
              <a:spLocks/>
            </p:cNvSpPr>
            <p:nvPr/>
          </p:nvSpPr>
          <p:spPr bwMode="auto">
            <a:xfrm>
              <a:off x="3967" y="1358"/>
              <a:ext cx="28" cy="82"/>
            </a:xfrm>
            <a:custGeom>
              <a:avLst/>
              <a:gdLst>
                <a:gd name="T0" fmla="*/ 2147483647 w 2"/>
                <a:gd name="T1" fmla="*/ 2147483647 h 6"/>
                <a:gd name="T2" fmla="*/ 1475787904 w 2"/>
                <a:gd name="T3" fmla="*/ 0 h 6"/>
                <a:gd name="T4" fmla="*/ 0 w 2"/>
                <a:gd name="T5" fmla="*/ 2147483647 h 6"/>
                <a:gd name="T6" fmla="*/ 1475787904 w 2"/>
                <a:gd name="T7" fmla="*/ 2147483647 h 6"/>
                <a:gd name="T8" fmla="*/ 2147483647 w 2"/>
                <a:gd name="T9" fmla="*/ 2147483647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2" y="6"/>
                  </a:moveTo>
                  <a:lnTo>
                    <a:pt x="1" y="0"/>
                  </a:lnTo>
                  <a:lnTo>
                    <a:pt x="0" y="6"/>
                  </a:lnTo>
                  <a:lnTo>
                    <a:pt x="1" y="6"/>
                  </a:lnTo>
                  <a:lnTo>
                    <a:pt x="2" y="6"/>
                  </a:lnTo>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50" name="Freeform 27"/>
            <p:cNvSpPr>
              <a:spLocks/>
            </p:cNvSpPr>
            <p:nvPr/>
          </p:nvSpPr>
          <p:spPr bwMode="auto">
            <a:xfrm>
              <a:off x="3967" y="1358"/>
              <a:ext cx="28" cy="82"/>
            </a:xfrm>
            <a:custGeom>
              <a:avLst/>
              <a:gdLst>
                <a:gd name="T0" fmla="*/ 28 w 28"/>
                <a:gd name="T1" fmla="*/ 82 h 82"/>
                <a:gd name="T2" fmla="*/ 14 w 28"/>
                <a:gd name="T3" fmla="*/ 0 h 82"/>
                <a:gd name="T4" fmla="*/ 0 w 28"/>
                <a:gd name="T5" fmla="*/ 82 h 82"/>
                <a:gd name="T6" fmla="*/ 14 w 28"/>
                <a:gd name="T7" fmla="*/ 82 h 82"/>
                <a:gd name="T8" fmla="*/ 28 w 28"/>
                <a:gd name="T9" fmla="*/ 82 h 82"/>
                <a:gd name="T10" fmla="*/ 0 60000 65536"/>
                <a:gd name="T11" fmla="*/ 0 60000 65536"/>
                <a:gd name="T12" fmla="*/ 0 60000 65536"/>
                <a:gd name="T13" fmla="*/ 0 60000 65536"/>
                <a:gd name="T14" fmla="*/ 0 60000 65536"/>
                <a:gd name="T15" fmla="*/ 0 w 28"/>
                <a:gd name="T16" fmla="*/ 0 h 82"/>
                <a:gd name="T17" fmla="*/ 28 w 28"/>
                <a:gd name="T18" fmla="*/ 82 h 82"/>
              </a:gdLst>
              <a:ahLst/>
              <a:cxnLst>
                <a:cxn ang="T10">
                  <a:pos x="T0" y="T1"/>
                </a:cxn>
                <a:cxn ang="T11">
                  <a:pos x="T2" y="T3"/>
                </a:cxn>
                <a:cxn ang="T12">
                  <a:pos x="T4" y="T5"/>
                </a:cxn>
                <a:cxn ang="T13">
                  <a:pos x="T6" y="T7"/>
                </a:cxn>
                <a:cxn ang="T14">
                  <a:pos x="T8" y="T9"/>
                </a:cxn>
              </a:cxnLst>
              <a:rect l="T15" t="T16" r="T17" b="T18"/>
              <a:pathLst>
                <a:path w="28" h="82">
                  <a:moveTo>
                    <a:pt x="28" y="82"/>
                  </a:moveTo>
                  <a:lnTo>
                    <a:pt x="14" y="0"/>
                  </a:lnTo>
                  <a:lnTo>
                    <a:pt x="0" y="82"/>
                  </a:lnTo>
                  <a:lnTo>
                    <a:pt x="14" y="82"/>
                  </a:lnTo>
                  <a:lnTo>
                    <a:pt x="28" y="82"/>
                  </a:lnTo>
                  <a:close/>
                </a:path>
              </a:pathLst>
            </a:custGeom>
            <a:solidFill>
              <a:srgbClr val="000000"/>
            </a:solidFill>
            <a:ln w="0">
              <a:solidFill>
                <a:srgbClr val="000000"/>
              </a:solidFill>
              <a:round/>
              <a:headEnd/>
              <a:tailEnd/>
            </a:ln>
          </p:spPr>
          <p:txBody>
            <a:bodyPr/>
            <a:lstStyle/>
            <a:p>
              <a:endParaRPr lang="en-US"/>
            </a:p>
          </p:txBody>
        </p:sp>
        <p:sp>
          <p:nvSpPr>
            <p:cNvPr id="26651" name="Line 28"/>
            <p:cNvSpPr>
              <a:spLocks noChangeShapeType="1"/>
            </p:cNvSpPr>
            <p:nvPr/>
          </p:nvSpPr>
          <p:spPr bwMode="auto">
            <a:xfrm>
              <a:off x="3981" y="1440"/>
              <a:ext cx="1" cy="462"/>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6652" name="Freeform 29"/>
            <p:cNvSpPr>
              <a:spLocks/>
            </p:cNvSpPr>
            <p:nvPr/>
          </p:nvSpPr>
          <p:spPr bwMode="auto">
            <a:xfrm>
              <a:off x="4307" y="1698"/>
              <a:ext cx="27" cy="81"/>
            </a:xfrm>
            <a:custGeom>
              <a:avLst/>
              <a:gdLst>
                <a:gd name="T0" fmla="*/ 2147483647 w 2"/>
                <a:gd name="T1" fmla="*/ 2147483647 h 6"/>
                <a:gd name="T2" fmla="*/ 1143858991 w 2"/>
                <a:gd name="T3" fmla="*/ 0 h 6"/>
                <a:gd name="T4" fmla="*/ 0 w 2"/>
                <a:gd name="T5" fmla="*/ 2147483647 h 6"/>
                <a:gd name="T6" fmla="*/ 1143858991 w 2"/>
                <a:gd name="T7" fmla="*/ 2147483647 h 6"/>
                <a:gd name="T8" fmla="*/ 2147483647 w 2"/>
                <a:gd name="T9" fmla="*/ 2147483647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2" y="6"/>
                  </a:moveTo>
                  <a:lnTo>
                    <a:pt x="1" y="0"/>
                  </a:lnTo>
                  <a:lnTo>
                    <a:pt x="0" y="6"/>
                  </a:lnTo>
                  <a:lnTo>
                    <a:pt x="1" y="6"/>
                  </a:lnTo>
                  <a:lnTo>
                    <a:pt x="2" y="6"/>
                  </a:lnTo>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53" name="Freeform 30"/>
            <p:cNvSpPr>
              <a:spLocks/>
            </p:cNvSpPr>
            <p:nvPr/>
          </p:nvSpPr>
          <p:spPr bwMode="auto">
            <a:xfrm>
              <a:off x="4307" y="1698"/>
              <a:ext cx="27" cy="81"/>
            </a:xfrm>
            <a:custGeom>
              <a:avLst/>
              <a:gdLst>
                <a:gd name="T0" fmla="*/ 27 w 27"/>
                <a:gd name="T1" fmla="*/ 81 h 81"/>
                <a:gd name="T2" fmla="*/ 14 w 27"/>
                <a:gd name="T3" fmla="*/ 0 h 81"/>
                <a:gd name="T4" fmla="*/ 0 w 27"/>
                <a:gd name="T5" fmla="*/ 81 h 81"/>
                <a:gd name="T6" fmla="*/ 14 w 27"/>
                <a:gd name="T7" fmla="*/ 81 h 81"/>
                <a:gd name="T8" fmla="*/ 27 w 27"/>
                <a:gd name="T9" fmla="*/ 81 h 81"/>
                <a:gd name="T10" fmla="*/ 0 60000 65536"/>
                <a:gd name="T11" fmla="*/ 0 60000 65536"/>
                <a:gd name="T12" fmla="*/ 0 60000 65536"/>
                <a:gd name="T13" fmla="*/ 0 60000 65536"/>
                <a:gd name="T14" fmla="*/ 0 60000 65536"/>
                <a:gd name="T15" fmla="*/ 0 w 27"/>
                <a:gd name="T16" fmla="*/ 0 h 81"/>
                <a:gd name="T17" fmla="*/ 27 w 27"/>
                <a:gd name="T18" fmla="*/ 81 h 81"/>
              </a:gdLst>
              <a:ahLst/>
              <a:cxnLst>
                <a:cxn ang="T10">
                  <a:pos x="T0" y="T1"/>
                </a:cxn>
                <a:cxn ang="T11">
                  <a:pos x="T2" y="T3"/>
                </a:cxn>
                <a:cxn ang="T12">
                  <a:pos x="T4" y="T5"/>
                </a:cxn>
                <a:cxn ang="T13">
                  <a:pos x="T6" y="T7"/>
                </a:cxn>
                <a:cxn ang="T14">
                  <a:pos x="T8" y="T9"/>
                </a:cxn>
              </a:cxnLst>
              <a:rect l="T15" t="T16" r="T17" b="T18"/>
              <a:pathLst>
                <a:path w="27" h="81">
                  <a:moveTo>
                    <a:pt x="27" y="81"/>
                  </a:moveTo>
                  <a:lnTo>
                    <a:pt x="14" y="0"/>
                  </a:lnTo>
                  <a:lnTo>
                    <a:pt x="0" y="81"/>
                  </a:lnTo>
                  <a:lnTo>
                    <a:pt x="14" y="81"/>
                  </a:lnTo>
                  <a:lnTo>
                    <a:pt x="27" y="81"/>
                  </a:lnTo>
                  <a:close/>
                </a:path>
              </a:pathLst>
            </a:custGeom>
            <a:solidFill>
              <a:srgbClr val="000000"/>
            </a:solidFill>
            <a:ln w="0">
              <a:solidFill>
                <a:srgbClr val="000000"/>
              </a:solidFill>
              <a:round/>
              <a:headEnd/>
              <a:tailEnd/>
            </a:ln>
          </p:spPr>
          <p:txBody>
            <a:bodyPr/>
            <a:lstStyle/>
            <a:p>
              <a:endParaRPr lang="en-US"/>
            </a:p>
          </p:txBody>
        </p:sp>
        <p:sp>
          <p:nvSpPr>
            <p:cNvPr id="26654" name="Line 31"/>
            <p:cNvSpPr>
              <a:spLocks noChangeShapeType="1"/>
            </p:cNvSpPr>
            <p:nvPr/>
          </p:nvSpPr>
          <p:spPr bwMode="auto">
            <a:xfrm>
              <a:off x="4321" y="1779"/>
              <a:ext cx="1" cy="232"/>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6655" name="Rectangle 32"/>
            <p:cNvSpPr>
              <a:spLocks noChangeArrowheads="1"/>
            </p:cNvSpPr>
            <p:nvPr/>
          </p:nvSpPr>
          <p:spPr bwMode="auto">
            <a:xfrm>
              <a:off x="1113" y="1766"/>
              <a:ext cx="46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Nimbus Roman No9 L"/>
                </a:rPr>
                <a:t>Processor</a:t>
              </a:r>
              <a:endParaRPr lang="en-US" sz="2400">
                <a:latin typeface="Constantia" pitchFamily="18" charset="0"/>
              </a:endParaRPr>
            </a:p>
          </p:txBody>
        </p:sp>
        <p:sp>
          <p:nvSpPr>
            <p:cNvPr id="26656" name="Rectangle 33"/>
            <p:cNvSpPr>
              <a:spLocks noChangeArrowheads="1"/>
            </p:cNvSpPr>
            <p:nvPr/>
          </p:nvSpPr>
          <p:spPr bwMode="auto">
            <a:xfrm>
              <a:off x="2649" y="2120"/>
              <a:ext cx="281"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Nimbus Roman No9 L"/>
                </a:rPr>
                <a:t>DMA</a:t>
              </a:r>
              <a:endParaRPr lang="en-US" sz="2400">
                <a:latin typeface="Constantia" pitchFamily="18" charset="0"/>
              </a:endParaRPr>
            </a:p>
          </p:txBody>
        </p:sp>
        <p:sp>
          <p:nvSpPr>
            <p:cNvPr id="26657" name="Rectangle 34"/>
            <p:cNvSpPr>
              <a:spLocks noChangeArrowheads="1"/>
            </p:cNvSpPr>
            <p:nvPr/>
          </p:nvSpPr>
          <p:spPr bwMode="auto">
            <a:xfrm>
              <a:off x="2554" y="2256"/>
              <a:ext cx="465"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Nimbus Roman No9 L"/>
                </a:rPr>
                <a:t>controller</a:t>
              </a:r>
              <a:endParaRPr lang="en-US" sz="2400">
                <a:latin typeface="Constantia" pitchFamily="18" charset="0"/>
              </a:endParaRPr>
            </a:p>
          </p:txBody>
        </p:sp>
        <p:sp>
          <p:nvSpPr>
            <p:cNvPr id="26658" name="Rectangle 35"/>
            <p:cNvSpPr>
              <a:spLocks noChangeArrowheads="1"/>
            </p:cNvSpPr>
            <p:nvPr/>
          </p:nvSpPr>
          <p:spPr bwMode="auto">
            <a:xfrm>
              <a:off x="2758" y="2405"/>
              <a:ext cx="6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Nimbus Roman No9 L"/>
                </a:rPr>
                <a:t>1</a:t>
              </a:r>
              <a:endParaRPr lang="en-US" sz="2400">
                <a:latin typeface="Constantia" pitchFamily="18" charset="0"/>
              </a:endParaRPr>
            </a:p>
          </p:txBody>
        </p:sp>
        <p:sp>
          <p:nvSpPr>
            <p:cNvPr id="26659" name="Rectangle 36"/>
            <p:cNvSpPr>
              <a:spLocks noChangeArrowheads="1"/>
            </p:cNvSpPr>
            <p:nvPr/>
          </p:nvSpPr>
          <p:spPr bwMode="auto">
            <a:xfrm>
              <a:off x="4008" y="2120"/>
              <a:ext cx="281"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Nimbus Roman No9 L"/>
                </a:rPr>
                <a:t>DMA</a:t>
              </a:r>
              <a:endParaRPr lang="en-US" sz="2400">
                <a:latin typeface="Constantia" pitchFamily="18" charset="0"/>
              </a:endParaRPr>
            </a:p>
          </p:txBody>
        </p:sp>
        <p:sp>
          <p:nvSpPr>
            <p:cNvPr id="26660" name="Rectangle 37"/>
            <p:cNvSpPr>
              <a:spLocks noChangeArrowheads="1"/>
            </p:cNvSpPr>
            <p:nvPr/>
          </p:nvSpPr>
          <p:spPr bwMode="auto">
            <a:xfrm>
              <a:off x="3913" y="2256"/>
              <a:ext cx="465"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Nimbus Roman No9 L"/>
                </a:rPr>
                <a:t>controller</a:t>
              </a:r>
              <a:endParaRPr lang="en-US" sz="2400">
                <a:latin typeface="Constantia" pitchFamily="18" charset="0"/>
              </a:endParaRPr>
            </a:p>
          </p:txBody>
        </p:sp>
        <p:sp>
          <p:nvSpPr>
            <p:cNvPr id="26661" name="Rectangle 38"/>
            <p:cNvSpPr>
              <a:spLocks noChangeArrowheads="1"/>
            </p:cNvSpPr>
            <p:nvPr/>
          </p:nvSpPr>
          <p:spPr bwMode="auto">
            <a:xfrm>
              <a:off x="4117" y="2405"/>
              <a:ext cx="6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Nimbus Roman No9 L"/>
                </a:rPr>
                <a:t>2</a:t>
              </a:r>
              <a:endParaRPr lang="en-US" sz="2400">
                <a:latin typeface="Constantia" pitchFamily="18" charset="0"/>
              </a:endParaRPr>
            </a:p>
          </p:txBody>
        </p:sp>
        <p:sp>
          <p:nvSpPr>
            <p:cNvPr id="26662" name="Rectangle 39"/>
            <p:cNvSpPr>
              <a:spLocks noChangeArrowheads="1"/>
            </p:cNvSpPr>
            <p:nvPr/>
          </p:nvSpPr>
          <p:spPr bwMode="auto">
            <a:xfrm>
              <a:off x="1997" y="2392"/>
              <a:ext cx="22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Nimbus Roman No9 L"/>
                </a:rPr>
                <a:t>BG1</a:t>
              </a:r>
              <a:endParaRPr lang="en-US" sz="2400">
                <a:latin typeface="Constantia" pitchFamily="18" charset="0"/>
              </a:endParaRPr>
            </a:p>
          </p:txBody>
        </p:sp>
        <p:sp>
          <p:nvSpPr>
            <p:cNvPr id="26663" name="Rectangle 40"/>
            <p:cNvSpPr>
              <a:spLocks noChangeArrowheads="1"/>
            </p:cNvSpPr>
            <p:nvPr/>
          </p:nvSpPr>
          <p:spPr bwMode="auto">
            <a:xfrm>
              <a:off x="3356" y="2392"/>
              <a:ext cx="22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Nimbus Roman No9 L"/>
                </a:rPr>
                <a:t>BG2</a:t>
              </a:r>
              <a:endParaRPr lang="en-US" sz="2400">
                <a:latin typeface="Constantia" pitchFamily="18" charset="0"/>
              </a:endParaRPr>
            </a:p>
          </p:txBody>
        </p:sp>
        <p:sp>
          <p:nvSpPr>
            <p:cNvPr id="26664" name="Freeform 41"/>
            <p:cNvSpPr>
              <a:spLocks/>
            </p:cNvSpPr>
            <p:nvPr/>
          </p:nvSpPr>
          <p:spPr bwMode="auto">
            <a:xfrm>
              <a:off x="3709" y="2337"/>
              <a:ext cx="82" cy="27"/>
            </a:xfrm>
            <a:custGeom>
              <a:avLst/>
              <a:gdLst>
                <a:gd name="T0" fmla="*/ 0 w 6"/>
                <a:gd name="T1" fmla="*/ 2147483647 h 2"/>
                <a:gd name="T2" fmla="*/ 2147483647 w 6"/>
                <a:gd name="T3" fmla="*/ 1143858991 h 2"/>
                <a:gd name="T4" fmla="*/ 0 w 6"/>
                <a:gd name="T5" fmla="*/ 0 h 2"/>
                <a:gd name="T6" fmla="*/ 0 w 6"/>
                <a:gd name="T7" fmla="*/ 1143858991 h 2"/>
                <a:gd name="T8" fmla="*/ 0 w 6"/>
                <a:gd name="T9" fmla="*/ 2147483647 h 2"/>
                <a:gd name="T10" fmla="*/ 0 60000 65536"/>
                <a:gd name="T11" fmla="*/ 0 60000 65536"/>
                <a:gd name="T12" fmla="*/ 0 60000 65536"/>
                <a:gd name="T13" fmla="*/ 0 60000 65536"/>
                <a:gd name="T14" fmla="*/ 0 60000 65536"/>
                <a:gd name="T15" fmla="*/ 0 w 6"/>
                <a:gd name="T16" fmla="*/ 0 h 2"/>
                <a:gd name="T17" fmla="*/ 6 w 6"/>
                <a:gd name="T18" fmla="*/ 2 h 2"/>
              </a:gdLst>
              <a:ahLst/>
              <a:cxnLst>
                <a:cxn ang="T10">
                  <a:pos x="T0" y="T1"/>
                </a:cxn>
                <a:cxn ang="T11">
                  <a:pos x="T2" y="T3"/>
                </a:cxn>
                <a:cxn ang="T12">
                  <a:pos x="T4" y="T5"/>
                </a:cxn>
                <a:cxn ang="T13">
                  <a:pos x="T6" y="T7"/>
                </a:cxn>
                <a:cxn ang="T14">
                  <a:pos x="T8" y="T9"/>
                </a:cxn>
              </a:cxnLst>
              <a:rect l="T15" t="T16" r="T17" b="T18"/>
              <a:pathLst>
                <a:path w="6" h="2">
                  <a:moveTo>
                    <a:pt x="0" y="2"/>
                  </a:moveTo>
                  <a:lnTo>
                    <a:pt x="6" y="1"/>
                  </a:lnTo>
                  <a:lnTo>
                    <a:pt x="0" y="0"/>
                  </a:lnTo>
                  <a:lnTo>
                    <a:pt x="0" y="1"/>
                  </a:lnTo>
                  <a:lnTo>
                    <a:pt x="0" y="2"/>
                  </a:lnTo>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65" name="Freeform 42"/>
            <p:cNvSpPr>
              <a:spLocks/>
            </p:cNvSpPr>
            <p:nvPr/>
          </p:nvSpPr>
          <p:spPr bwMode="auto">
            <a:xfrm>
              <a:off x="3709" y="2337"/>
              <a:ext cx="82" cy="27"/>
            </a:xfrm>
            <a:custGeom>
              <a:avLst/>
              <a:gdLst>
                <a:gd name="T0" fmla="*/ 0 w 82"/>
                <a:gd name="T1" fmla="*/ 27 h 27"/>
                <a:gd name="T2" fmla="*/ 82 w 82"/>
                <a:gd name="T3" fmla="*/ 13 h 27"/>
                <a:gd name="T4" fmla="*/ 0 w 82"/>
                <a:gd name="T5" fmla="*/ 0 h 27"/>
                <a:gd name="T6" fmla="*/ 0 w 82"/>
                <a:gd name="T7" fmla="*/ 13 h 27"/>
                <a:gd name="T8" fmla="*/ 0 w 82"/>
                <a:gd name="T9" fmla="*/ 27 h 27"/>
                <a:gd name="T10" fmla="*/ 0 60000 65536"/>
                <a:gd name="T11" fmla="*/ 0 60000 65536"/>
                <a:gd name="T12" fmla="*/ 0 60000 65536"/>
                <a:gd name="T13" fmla="*/ 0 60000 65536"/>
                <a:gd name="T14" fmla="*/ 0 60000 65536"/>
                <a:gd name="T15" fmla="*/ 0 w 82"/>
                <a:gd name="T16" fmla="*/ 0 h 27"/>
                <a:gd name="T17" fmla="*/ 82 w 82"/>
                <a:gd name="T18" fmla="*/ 27 h 27"/>
              </a:gdLst>
              <a:ahLst/>
              <a:cxnLst>
                <a:cxn ang="T10">
                  <a:pos x="T0" y="T1"/>
                </a:cxn>
                <a:cxn ang="T11">
                  <a:pos x="T2" y="T3"/>
                </a:cxn>
                <a:cxn ang="T12">
                  <a:pos x="T4" y="T5"/>
                </a:cxn>
                <a:cxn ang="T13">
                  <a:pos x="T6" y="T7"/>
                </a:cxn>
                <a:cxn ang="T14">
                  <a:pos x="T8" y="T9"/>
                </a:cxn>
              </a:cxnLst>
              <a:rect l="T15" t="T16" r="T17" b="T18"/>
              <a:pathLst>
                <a:path w="82" h="27">
                  <a:moveTo>
                    <a:pt x="0" y="27"/>
                  </a:moveTo>
                  <a:lnTo>
                    <a:pt x="82" y="13"/>
                  </a:lnTo>
                  <a:lnTo>
                    <a:pt x="0" y="0"/>
                  </a:lnTo>
                  <a:lnTo>
                    <a:pt x="0" y="13"/>
                  </a:lnTo>
                  <a:lnTo>
                    <a:pt x="0" y="27"/>
                  </a:lnTo>
                  <a:close/>
                </a:path>
              </a:pathLst>
            </a:custGeom>
            <a:solidFill>
              <a:srgbClr val="000000"/>
            </a:solidFill>
            <a:ln w="0">
              <a:solidFill>
                <a:srgbClr val="000000"/>
              </a:solidFill>
              <a:round/>
              <a:headEnd/>
              <a:tailEnd/>
            </a:ln>
          </p:spPr>
          <p:txBody>
            <a:bodyPr/>
            <a:lstStyle/>
            <a:p>
              <a:endParaRPr lang="en-US"/>
            </a:p>
          </p:txBody>
        </p:sp>
        <p:sp>
          <p:nvSpPr>
            <p:cNvPr id="26666" name="Line 43"/>
            <p:cNvSpPr>
              <a:spLocks noChangeShapeType="1"/>
            </p:cNvSpPr>
            <p:nvPr/>
          </p:nvSpPr>
          <p:spPr bwMode="auto">
            <a:xfrm flipH="1">
              <a:off x="3138" y="2350"/>
              <a:ext cx="571" cy="1"/>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6667" name="Rectangle 44"/>
            <p:cNvSpPr>
              <a:spLocks noChangeArrowheads="1"/>
            </p:cNvSpPr>
            <p:nvPr/>
          </p:nvSpPr>
          <p:spPr bwMode="auto">
            <a:xfrm>
              <a:off x="3206" y="1494"/>
              <a:ext cx="8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Nimbus Roman No9 L"/>
                </a:rPr>
                <a:t>B</a:t>
              </a:r>
              <a:endParaRPr lang="en-US" sz="2400">
                <a:latin typeface="Constantia" pitchFamily="18" charset="0"/>
              </a:endParaRPr>
            </a:p>
          </p:txBody>
        </p:sp>
        <p:sp>
          <p:nvSpPr>
            <p:cNvPr id="26668" name="Rectangle 45"/>
            <p:cNvSpPr>
              <a:spLocks noChangeArrowheads="1"/>
            </p:cNvSpPr>
            <p:nvPr/>
          </p:nvSpPr>
          <p:spPr bwMode="auto">
            <a:xfrm>
              <a:off x="3301" y="1494"/>
              <a:ext cx="8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Nimbus Roman No9 L"/>
                </a:rPr>
                <a:t>R</a:t>
              </a:r>
              <a:endParaRPr lang="en-US" sz="2400">
                <a:latin typeface="Constantia" pitchFamily="18" charset="0"/>
              </a:endParaRPr>
            </a:p>
          </p:txBody>
        </p:sp>
        <p:sp>
          <p:nvSpPr>
            <p:cNvPr id="26669" name="Line 46"/>
            <p:cNvSpPr>
              <a:spLocks noChangeShapeType="1"/>
            </p:cNvSpPr>
            <p:nvPr/>
          </p:nvSpPr>
          <p:spPr bwMode="auto">
            <a:xfrm flipH="1">
              <a:off x="3220" y="1500"/>
              <a:ext cx="149" cy="1"/>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6670" name="Rectangle 47"/>
            <p:cNvSpPr>
              <a:spLocks noChangeArrowheads="1"/>
            </p:cNvSpPr>
            <p:nvPr/>
          </p:nvSpPr>
          <p:spPr bwMode="auto">
            <a:xfrm>
              <a:off x="3125" y="1154"/>
              <a:ext cx="8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Nimbus Roman No9 L"/>
                </a:rPr>
                <a:t>B</a:t>
              </a:r>
              <a:endParaRPr lang="en-US" sz="2400">
                <a:latin typeface="Constantia" pitchFamily="18" charset="0"/>
              </a:endParaRPr>
            </a:p>
          </p:txBody>
        </p:sp>
        <p:sp>
          <p:nvSpPr>
            <p:cNvPr id="26671" name="Rectangle 48"/>
            <p:cNvSpPr>
              <a:spLocks noChangeArrowheads="1"/>
            </p:cNvSpPr>
            <p:nvPr/>
          </p:nvSpPr>
          <p:spPr bwMode="auto">
            <a:xfrm>
              <a:off x="3220" y="1154"/>
              <a:ext cx="8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Nimbus Roman No9 L"/>
                </a:rPr>
                <a:t>B</a:t>
              </a:r>
              <a:endParaRPr lang="en-US" sz="2400">
                <a:latin typeface="Constantia" pitchFamily="18" charset="0"/>
              </a:endParaRPr>
            </a:p>
          </p:txBody>
        </p:sp>
        <p:sp>
          <p:nvSpPr>
            <p:cNvPr id="26672" name="Rectangle 49"/>
            <p:cNvSpPr>
              <a:spLocks noChangeArrowheads="1"/>
            </p:cNvSpPr>
            <p:nvPr/>
          </p:nvSpPr>
          <p:spPr bwMode="auto">
            <a:xfrm>
              <a:off x="3301" y="1154"/>
              <a:ext cx="6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Nimbus Roman No9 L"/>
                </a:rPr>
                <a:t>S</a:t>
              </a:r>
              <a:endParaRPr lang="en-US" sz="2400">
                <a:latin typeface="Constantia" pitchFamily="18" charset="0"/>
              </a:endParaRPr>
            </a:p>
          </p:txBody>
        </p:sp>
        <p:sp>
          <p:nvSpPr>
            <p:cNvPr id="26673" name="Rectangle 50"/>
            <p:cNvSpPr>
              <a:spLocks noChangeArrowheads="1"/>
            </p:cNvSpPr>
            <p:nvPr/>
          </p:nvSpPr>
          <p:spPr bwMode="auto">
            <a:xfrm>
              <a:off x="3383" y="1154"/>
              <a:ext cx="87"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500">
                  <a:solidFill>
                    <a:srgbClr val="000000"/>
                  </a:solidFill>
                  <a:latin typeface="Nimbus Roman No9 L"/>
                </a:rPr>
                <a:t>Y</a:t>
              </a:r>
              <a:endParaRPr lang="en-US" sz="2400">
                <a:latin typeface="Constantia" pitchFamily="18" charset="0"/>
              </a:endParaRPr>
            </a:p>
          </p:txBody>
        </p:sp>
        <p:sp>
          <p:nvSpPr>
            <p:cNvPr id="26674" name="Line 51"/>
            <p:cNvSpPr>
              <a:spLocks noChangeShapeType="1"/>
            </p:cNvSpPr>
            <p:nvPr/>
          </p:nvSpPr>
          <p:spPr bwMode="auto">
            <a:xfrm flipH="1">
              <a:off x="3138" y="1154"/>
              <a:ext cx="313" cy="1"/>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6675" name="Freeform 52"/>
            <p:cNvSpPr>
              <a:spLocks/>
            </p:cNvSpPr>
            <p:nvPr/>
          </p:nvSpPr>
          <p:spPr bwMode="auto">
            <a:xfrm>
              <a:off x="4729" y="2337"/>
              <a:ext cx="81" cy="41"/>
            </a:xfrm>
            <a:custGeom>
              <a:avLst/>
              <a:gdLst>
                <a:gd name="T0" fmla="*/ 0 w 6"/>
                <a:gd name="T1" fmla="*/ 2147483647 h 3"/>
                <a:gd name="T2" fmla="*/ 2147483647 w 6"/>
                <a:gd name="T3" fmla="*/ 1244380436 h 3"/>
                <a:gd name="T4" fmla="*/ 0 w 6"/>
                <a:gd name="T5" fmla="*/ 0 h 3"/>
                <a:gd name="T6" fmla="*/ 0 w 6"/>
                <a:gd name="T7" fmla="*/ 1244380436 h 3"/>
                <a:gd name="T8" fmla="*/ 0 w 6"/>
                <a:gd name="T9" fmla="*/ 2147483647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3"/>
                  </a:moveTo>
                  <a:lnTo>
                    <a:pt x="6" y="1"/>
                  </a:lnTo>
                  <a:lnTo>
                    <a:pt x="0" y="0"/>
                  </a:lnTo>
                  <a:lnTo>
                    <a:pt x="0" y="1"/>
                  </a:lnTo>
                  <a:lnTo>
                    <a:pt x="0" y="3"/>
                  </a:lnTo>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76" name="Freeform 53"/>
            <p:cNvSpPr>
              <a:spLocks/>
            </p:cNvSpPr>
            <p:nvPr/>
          </p:nvSpPr>
          <p:spPr bwMode="auto">
            <a:xfrm>
              <a:off x="4729" y="2337"/>
              <a:ext cx="81" cy="41"/>
            </a:xfrm>
            <a:custGeom>
              <a:avLst/>
              <a:gdLst>
                <a:gd name="T0" fmla="*/ 0 w 81"/>
                <a:gd name="T1" fmla="*/ 41 h 41"/>
                <a:gd name="T2" fmla="*/ 81 w 81"/>
                <a:gd name="T3" fmla="*/ 13 h 41"/>
                <a:gd name="T4" fmla="*/ 0 w 81"/>
                <a:gd name="T5" fmla="*/ 0 h 41"/>
                <a:gd name="T6" fmla="*/ 0 w 81"/>
                <a:gd name="T7" fmla="*/ 13 h 41"/>
                <a:gd name="T8" fmla="*/ 0 w 81"/>
                <a:gd name="T9" fmla="*/ 41 h 41"/>
                <a:gd name="T10" fmla="*/ 0 60000 65536"/>
                <a:gd name="T11" fmla="*/ 0 60000 65536"/>
                <a:gd name="T12" fmla="*/ 0 60000 65536"/>
                <a:gd name="T13" fmla="*/ 0 60000 65536"/>
                <a:gd name="T14" fmla="*/ 0 60000 65536"/>
                <a:gd name="T15" fmla="*/ 0 w 81"/>
                <a:gd name="T16" fmla="*/ 0 h 41"/>
                <a:gd name="T17" fmla="*/ 81 w 81"/>
                <a:gd name="T18" fmla="*/ 41 h 41"/>
              </a:gdLst>
              <a:ahLst/>
              <a:cxnLst>
                <a:cxn ang="T10">
                  <a:pos x="T0" y="T1"/>
                </a:cxn>
                <a:cxn ang="T11">
                  <a:pos x="T2" y="T3"/>
                </a:cxn>
                <a:cxn ang="T12">
                  <a:pos x="T4" y="T5"/>
                </a:cxn>
                <a:cxn ang="T13">
                  <a:pos x="T6" y="T7"/>
                </a:cxn>
                <a:cxn ang="T14">
                  <a:pos x="T8" y="T9"/>
                </a:cxn>
              </a:cxnLst>
              <a:rect l="T15" t="T16" r="T17" b="T18"/>
              <a:pathLst>
                <a:path w="81" h="41">
                  <a:moveTo>
                    <a:pt x="0" y="41"/>
                  </a:moveTo>
                  <a:lnTo>
                    <a:pt x="81" y="13"/>
                  </a:lnTo>
                  <a:lnTo>
                    <a:pt x="0" y="0"/>
                  </a:lnTo>
                  <a:lnTo>
                    <a:pt x="0" y="13"/>
                  </a:lnTo>
                  <a:lnTo>
                    <a:pt x="0" y="41"/>
                  </a:lnTo>
                  <a:close/>
                </a:path>
              </a:pathLst>
            </a:custGeom>
            <a:solidFill>
              <a:srgbClr val="000000"/>
            </a:solidFill>
            <a:ln w="0">
              <a:solidFill>
                <a:srgbClr val="000000"/>
              </a:solidFill>
              <a:round/>
              <a:headEnd/>
              <a:tailEnd/>
            </a:ln>
          </p:spPr>
          <p:txBody>
            <a:bodyPr/>
            <a:lstStyle/>
            <a:p>
              <a:endParaRPr lang="en-US"/>
            </a:p>
          </p:txBody>
        </p:sp>
        <p:sp>
          <p:nvSpPr>
            <p:cNvPr id="26677" name="Line 54"/>
            <p:cNvSpPr>
              <a:spLocks noChangeShapeType="1"/>
            </p:cNvSpPr>
            <p:nvPr/>
          </p:nvSpPr>
          <p:spPr bwMode="auto">
            <a:xfrm flipH="1">
              <a:off x="4484" y="2350"/>
              <a:ext cx="245" cy="1"/>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6678" name="Rectangle 55"/>
            <p:cNvSpPr>
              <a:spLocks noChangeArrowheads="1"/>
            </p:cNvSpPr>
            <p:nvPr/>
          </p:nvSpPr>
          <p:spPr bwMode="auto">
            <a:xfrm>
              <a:off x="2459" y="2011"/>
              <a:ext cx="679" cy="679"/>
            </a:xfrm>
            <a:prstGeom prst="rect">
              <a:avLst/>
            </a:prstGeom>
            <a:noFill/>
            <a:ln w="2222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onstantia" pitchFamily="18" charset="0"/>
              </a:endParaRPr>
            </a:p>
          </p:txBody>
        </p:sp>
        <p:sp>
          <p:nvSpPr>
            <p:cNvPr id="26679" name="Rectangle 56"/>
            <p:cNvSpPr>
              <a:spLocks noChangeArrowheads="1"/>
            </p:cNvSpPr>
            <p:nvPr/>
          </p:nvSpPr>
          <p:spPr bwMode="auto">
            <a:xfrm>
              <a:off x="3818" y="2011"/>
              <a:ext cx="666" cy="679"/>
            </a:xfrm>
            <a:prstGeom prst="rect">
              <a:avLst/>
            </a:prstGeom>
            <a:noFill/>
            <a:ln w="2222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onstantia" pitchFamily="18" charset="0"/>
              </a:endParaRPr>
            </a:p>
          </p:txBody>
        </p:sp>
        <p:sp>
          <p:nvSpPr>
            <p:cNvPr id="26680" name="Rectangle 57"/>
            <p:cNvSpPr>
              <a:spLocks noChangeArrowheads="1"/>
            </p:cNvSpPr>
            <p:nvPr/>
          </p:nvSpPr>
          <p:spPr bwMode="auto">
            <a:xfrm>
              <a:off x="936" y="1168"/>
              <a:ext cx="843" cy="1359"/>
            </a:xfrm>
            <a:prstGeom prst="rect">
              <a:avLst/>
            </a:prstGeom>
            <a:noFill/>
            <a:ln w="222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atin typeface="Constantia" pitchFamily="18" charset="0"/>
              </a:endParaRPr>
            </a:p>
          </p:txBody>
        </p:sp>
      </p:grpSp>
    </p:spTree>
    <p:extLst>
      <p:ext uri="{BB962C8B-B14F-4D97-AF65-F5344CB8AC3E}">
        <p14:creationId xmlns:p14="http://schemas.microsoft.com/office/powerpoint/2010/main" val="8307483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228600" y="381000"/>
            <a:ext cx="8229600" cy="1143000"/>
          </a:xfrm>
        </p:spPr>
        <p:txBody>
          <a:bodyPr/>
          <a:lstStyle/>
          <a:p>
            <a:pPr eaLnBrk="1" hangingPunct="1"/>
            <a:r>
              <a:rPr lang="en-US" smtClean="0"/>
              <a:t>Distributed arbitration</a:t>
            </a:r>
          </a:p>
        </p:txBody>
      </p:sp>
      <p:pic>
        <p:nvPicPr>
          <p:cNvPr id="27651" name="Picture 2"/>
          <p:cNvPicPr>
            <a:picLocks noChangeAspect="1" noChangeArrowheads="1"/>
          </p:cNvPicPr>
          <p:nvPr/>
        </p:nvPicPr>
        <p:blipFill>
          <a:blip r:embed="rId2">
            <a:extLst>
              <a:ext uri="{28A0092B-C50C-407E-A947-70E740481C1C}">
                <a14:useLocalDpi xmlns:a14="http://schemas.microsoft.com/office/drawing/2010/main" val="0"/>
              </a:ext>
            </a:extLst>
          </a:blip>
          <a:srcRect l="2925"/>
          <a:stretch>
            <a:fillRect/>
          </a:stretch>
        </p:blipFill>
        <p:spPr bwMode="auto">
          <a:xfrm>
            <a:off x="1120775" y="1676400"/>
            <a:ext cx="6575425"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1842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Memory Hierarchy</a:t>
            </a:r>
            <a:endParaRPr lang="en-US" dirty="0">
              <a:solidFill>
                <a:schemeClr val="accent1">
                  <a:satMod val="150000"/>
                </a:schemeClr>
              </a:solidFill>
            </a:endParaRPr>
          </a:p>
        </p:txBody>
      </p:sp>
      <p:sp>
        <p:nvSpPr>
          <p:cNvPr id="39938" name="Content Placeholder 2"/>
          <p:cNvSpPr>
            <a:spLocks noGrp="1"/>
          </p:cNvSpPr>
          <p:nvPr>
            <p:ph idx="1"/>
          </p:nvPr>
        </p:nvSpPr>
        <p:spPr/>
        <p:txBody>
          <a:bodyPr/>
          <a:lstStyle/>
          <a:p>
            <a:endParaRPr lang="en-US" smtClean="0"/>
          </a:p>
        </p:txBody>
      </p:sp>
      <p:grpSp>
        <p:nvGrpSpPr>
          <p:cNvPr id="3" name="Group 67"/>
          <p:cNvGrpSpPr>
            <a:grpSpLocks/>
          </p:cNvGrpSpPr>
          <p:nvPr/>
        </p:nvGrpSpPr>
        <p:grpSpPr bwMode="auto">
          <a:xfrm>
            <a:off x="438150" y="1371600"/>
            <a:ext cx="8553450" cy="5137150"/>
            <a:chOff x="409" y="740"/>
            <a:chExt cx="5388" cy="3236"/>
          </a:xfrm>
        </p:grpSpPr>
        <p:sp>
          <p:nvSpPr>
            <p:cNvPr id="5" name="Rectangle 66"/>
            <p:cNvSpPr>
              <a:spLocks noChangeArrowheads="1"/>
            </p:cNvSpPr>
            <p:nvPr/>
          </p:nvSpPr>
          <p:spPr bwMode="auto">
            <a:xfrm>
              <a:off x="424" y="740"/>
              <a:ext cx="5373" cy="3236"/>
            </a:xfrm>
            <a:prstGeom prst="rect">
              <a:avLst/>
            </a:prstGeom>
            <a:solidFill>
              <a:schemeClr val="accent1">
                <a:lumMod val="40000"/>
                <a:lumOff val="60000"/>
              </a:schemeClr>
            </a:solidFill>
            <a:ln w="12700">
              <a:noFill/>
              <a:miter lim="800000"/>
              <a:headEnd/>
              <a:tailEnd/>
            </a:ln>
            <a:effectLst/>
          </p:spPr>
          <p:txBody>
            <a:bodyPr wrap="none" anchor="ctr"/>
            <a:lstStyle/>
            <a:p>
              <a:pPr fontAlgn="auto">
                <a:spcBef>
                  <a:spcPts val="0"/>
                </a:spcBef>
                <a:spcAft>
                  <a:spcPts val="0"/>
                </a:spcAft>
                <a:defRPr/>
              </a:pPr>
              <a:endParaRPr lang="en-US">
                <a:latin typeface="+mn-lt"/>
              </a:endParaRPr>
            </a:p>
          </p:txBody>
        </p:sp>
        <p:sp>
          <p:nvSpPr>
            <p:cNvPr id="39941" name="Rectangle 4"/>
            <p:cNvSpPr>
              <a:spLocks noChangeArrowheads="1"/>
            </p:cNvSpPr>
            <p:nvPr/>
          </p:nvSpPr>
          <p:spPr bwMode="auto">
            <a:xfrm>
              <a:off x="1011" y="796"/>
              <a:ext cx="1215" cy="1155"/>
            </a:xfrm>
            <a:prstGeom prst="rect">
              <a:avLst/>
            </a:prstGeom>
            <a:noFill/>
            <a:ln w="0">
              <a:noFill/>
              <a:miter lim="800000"/>
              <a:headEnd/>
              <a:tailEnd/>
            </a:ln>
          </p:spPr>
          <p:txBody>
            <a:bodyPr/>
            <a:lstStyle/>
            <a:p>
              <a:endParaRPr lang="en-US">
                <a:latin typeface="Corbel" pitchFamily="34" charset="0"/>
              </a:endParaRPr>
            </a:p>
          </p:txBody>
        </p:sp>
        <p:sp>
          <p:nvSpPr>
            <p:cNvPr id="39942" name="Rectangle 5"/>
            <p:cNvSpPr>
              <a:spLocks noChangeArrowheads="1"/>
            </p:cNvSpPr>
            <p:nvPr/>
          </p:nvSpPr>
          <p:spPr bwMode="auto">
            <a:xfrm>
              <a:off x="1011" y="796"/>
              <a:ext cx="1215" cy="1155"/>
            </a:xfrm>
            <a:prstGeom prst="rect">
              <a:avLst/>
            </a:prstGeom>
            <a:noFill/>
            <a:ln w="19050">
              <a:solidFill>
                <a:srgbClr val="000000"/>
              </a:solidFill>
              <a:miter lim="800000"/>
              <a:headEnd/>
              <a:tailEnd/>
            </a:ln>
          </p:spPr>
          <p:txBody>
            <a:bodyPr/>
            <a:lstStyle/>
            <a:p>
              <a:endParaRPr lang="en-US">
                <a:latin typeface="Corbel" pitchFamily="34" charset="0"/>
              </a:endParaRPr>
            </a:p>
          </p:txBody>
        </p:sp>
        <p:sp>
          <p:nvSpPr>
            <p:cNvPr id="39943" name="Rectangle 6"/>
            <p:cNvSpPr>
              <a:spLocks noChangeArrowheads="1"/>
            </p:cNvSpPr>
            <p:nvPr/>
          </p:nvSpPr>
          <p:spPr bwMode="auto">
            <a:xfrm>
              <a:off x="1227" y="1530"/>
              <a:ext cx="782" cy="277"/>
            </a:xfrm>
            <a:prstGeom prst="rect">
              <a:avLst/>
            </a:prstGeom>
            <a:solidFill>
              <a:srgbClr val="FFFFFF"/>
            </a:solidFill>
            <a:ln w="0">
              <a:solidFill>
                <a:srgbClr val="FFFFFF"/>
              </a:solidFill>
              <a:miter lim="800000"/>
              <a:headEnd/>
              <a:tailEnd/>
            </a:ln>
          </p:spPr>
          <p:txBody>
            <a:bodyPr/>
            <a:lstStyle/>
            <a:p>
              <a:endParaRPr lang="en-US">
                <a:latin typeface="Corbel" pitchFamily="34" charset="0"/>
              </a:endParaRPr>
            </a:p>
          </p:txBody>
        </p:sp>
        <p:sp>
          <p:nvSpPr>
            <p:cNvPr id="39944" name="Rectangle 7"/>
            <p:cNvSpPr>
              <a:spLocks noChangeArrowheads="1"/>
            </p:cNvSpPr>
            <p:nvPr/>
          </p:nvSpPr>
          <p:spPr bwMode="auto">
            <a:xfrm>
              <a:off x="1227" y="1530"/>
              <a:ext cx="782" cy="277"/>
            </a:xfrm>
            <a:prstGeom prst="rect">
              <a:avLst/>
            </a:prstGeom>
            <a:noFill/>
            <a:ln w="19050">
              <a:solidFill>
                <a:schemeClr val="tx1"/>
              </a:solidFill>
              <a:miter lim="800000"/>
              <a:headEnd/>
              <a:tailEnd/>
            </a:ln>
          </p:spPr>
          <p:txBody>
            <a:bodyPr/>
            <a:lstStyle/>
            <a:p>
              <a:endParaRPr lang="en-US">
                <a:latin typeface="Corbel" pitchFamily="34" charset="0"/>
              </a:endParaRPr>
            </a:p>
          </p:txBody>
        </p:sp>
        <p:sp>
          <p:nvSpPr>
            <p:cNvPr id="39945" name="Freeform 14"/>
            <p:cNvSpPr>
              <a:spLocks/>
            </p:cNvSpPr>
            <p:nvPr/>
          </p:nvSpPr>
          <p:spPr bwMode="auto">
            <a:xfrm>
              <a:off x="1600" y="1819"/>
              <a:ext cx="36" cy="84"/>
            </a:xfrm>
            <a:custGeom>
              <a:avLst/>
              <a:gdLst>
                <a:gd name="T0" fmla="*/ 3 w 3"/>
                <a:gd name="T1" fmla="*/ 7 h 7"/>
                <a:gd name="T2" fmla="*/ 1 w 3"/>
                <a:gd name="T3" fmla="*/ 0 h 7"/>
                <a:gd name="T4" fmla="*/ 0 w 3"/>
                <a:gd name="T5" fmla="*/ 7 h 7"/>
                <a:gd name="T6" fmla="*/ 1 w 3"/>
                <a:gd name="T7" fmla="*/ 7 h 7"/>
                <a:gd name="T8" fmla="*/ 3 w 3"/>
                <a:gd name="T9" fmla="*/ 7 h 7"/>
                <a:gd name="T10" fmla="*/ 0 60000 65536"/>
                <a:gd name="T11" fmla="*/ 0 60000 65536"/>
                <a:gd name="T12" fmla="*/ 0 60000 65536"/>
                <a:gd name="T13" fmla="*/ 0 60000 65536"/>
                <a:gd name="T14" fmla="*/ 0 60000 65536"/>
                <a:gd name="T15" fmla="*/ 0 w 3"/>
                <a:gd name="T16" fmla="*/ 0 h 7"/>
                <a:gd name="T17" fmla="*/ 3 w 3"/>
                <a:gd name="T18" fmla="*/ 7 h 7"/>
              </a:gdLst>
              <a:ahLst/>
              <a:cxnLst>
                <a:cxn ang="T10">
                  <a:pos x="T0" y="T1"/>
                </a:cxn>
                <a:cxn ang="T11">
                  <a:pos x="T2" y="T3"/>
                </a:cxn>
                <a:cxn ang="T12">
                  <a:pos x="T4" y="T5"/>
                </a:cxn>
                <a:cxn ang="T13">
                  <a:pos x="T6" y="T7"/>
                </a:cxn>
                <a:cxn ang="T14">
                  <a:pos x="T8" y="T9"/>
                </a:cxn>
              </a:cxnLst>
              <a:rect l="T15" t="T16" r="T17" b="T18"/>
              <a:pathLst>
                <a:path w="3" h="7">
                  <a:moveTo>
                    <a:pt x="3" y="7"/>
                  </a:moveTo>
                  <a:lnTo>
                    <a:pt x="1" y="0"/>
                  </a:lnTo>
                  <a:lnTo>
                    <a:pt x="0" y="7"/>
                  </a:lnTo>
                  <a:lnTo>
                    <a:pt x="1" y="7"/>
                  </a:lnTo>
                  <a:lnTo>
                    <a:pt x="3" y="7"/>
                  </a:lnTo>
                </a:path>
              </a:pathLst>
            </a:custGeom>
            <a:noFill/>
            <a:ln w="19050">
              <a:solidFill>
                <a:srgbClr val="00FFFF"/>
              </a:solidFill>
              <a:prstDash val="solid"/>
              <a:round/>
              <a:headEnd/>
              <a:tailEnd/>
            </a:ln>
          </p:spPr>
          <p:txBody>
            <a:bodyPr/>
            <a:lstStyle/>
            <a:p>
              <a:endParaRPr lang="en-US"/>
            </a:p>
          </p:txBody>
        </p:sp>
        <p:sp>
          <p:nvSpPr>
            <p:cNvPr id="39946" name="Freeform 15"/>
            <p:cNvSpPr>
              <a:spLocks/>
            </p:cNvSpPr>
            <p:nvPr/>
          </p:nvSpPr>
          <p:spPr bwMode="auto">
            <a:xfrm>
              <a:off x="1600" y="1819"/>
              <a:ext cx="36" cy="84"/>
            </a:xfrm>
            <a:custGeom>
              <a:avLst/>
              <a:gdLst>
                <a:gd name="T0" fmla="*/ 36 w 36"/>
                <a:gd name="T1" fmla="*/ 84 h 84"/>
                <a:gd name="T2" fmla="*/ 12 w 36"/>
                <a:gd name="T3" fmla="*/ 0 h 84"/>
                <a:gd name="T4" fmla="*/ 0 w 36"/>
                <a:gd name="T5" fmla="*/ 84 h 84"/>
                <a:gd name="T6" fmla="*/ 12 w 36"/>
                <a:gd name="T7" fmla="*/ 84 h 84"/>
                <a:gd name="T8" fmla="*/ 36 w 36"/>
                <a:gd name="T9" fmla="*/ 84 h 84"/>
                <a:gd name="T10" fmla="*/ 0 60000 65536"/>
                <a:gd name="T11" fmla="*/ 0 60000 65536"/>
                <a:gd name="T12" fmla="*/ 0 60000 65536"/>
                <a:gd name="T13" fmla="*/ 0 60000 65536"/>
                <a:gd name="T14" fmla="*/ 0 60000 65536"/>
                <a:gd name="T15" fmla="*/ 0 w 36"/>
                <a:gd name="T16" fmla="*/ 0 h 84"/>
                <a:gd name="T17" fmla="*/ 36 w 36"/>
                <a:gd name="T18" fmla="*/ 84 h 84"/>
              </a:gdLst>
              <a:ahLst/>
              <a:cxnLst>
                <a:cxn ang="T10">
                  <a:pos x="T0" y="T1"/>
                </a:cxn>
                <a:cxn ang="T11">
                  <a:pos x="T2" y="T3"/>
                </a:cxn>
                <a:cxn ang="T12">
                  <a:pos x="T4" y="T5"/>
                </a:cxn>
                <a:cxn ang="T13">
                  <a:pos x="T6" y="T7"/>
                </a:cxn>
                <a:cxn ang="T14">
                  <a:pos x="T8" y="T9"/>
                </a:cxn>
              </a:cxnLst>
              <a:rect l="T15" t="T16" r="T17" b="T18"/>
              <a:pathLst>
                <a:path w="36" h="84">
                  <a:moveTo>
                    <a:pt x="36" y="84"/>
                  </a:moveTo>
                  <a:lnTo>
                    <a:pt x="12" y="0"/>
                  </a:lnTo>
                  <a:lnTo>
                    <a:pt x="0" y="84"/>
                  </a:lnTo>
                  <a:lnTo>
                    <a:pt x="12" y="84"/>
                  </a:lnTo>
                  <a:lnTo>
                    <a:pt x="36" y="84"/>
                  </a:lnTo>
                  <a:close/>
                </a:path>
              </a:pathLst>
            </a:custGeom>
            <a:solidFill>
              <a:schemeClr val="tx1"/>
            </a:solidFill>
            <a:ln w="0">
              <a:solidFill>
                <a:schemeClr val="tx1"/>
              </a:solidFill>
              <a:prstDash val="solid"/>
              <a:round/>
              <a:headEnd/>
              <a:tailEnd/>
            </a:ln>
          </p:spPr>
          <p:txBody>
            <a:bodyPr/>
            <a:lstStyle/>
            <a:p>
              <a:endParaRPr lang="en-US"/>
            </a:p>
          </p:txBody>
        </p:sp>
        <p:sp>
          <p:nvSpPr>
            <p:cNvPr id="39947" name="Freeform 16"/>
            <p:cNvSpPr>
              <a:spLocks/>
            </p:cNvSpPr>
            <p:nvPr/>
          </p:nvSpPr>
          <p:spPr bwMode="auto">
            <a:xfrm>
              <a:off x="1600" y="2066"/>
              <a:ext cx="36" cy="72"/>
            </a:xfrm>
            <a:custGeom>
              <a:avLst/>
              <a:gdLst>
                <a:gd name="T0" fmla="*/ 0 w 3"/>
                <a:gd name="T1" fmla="*/ 0 h 6"/>
                <a:gd name="T2" fmla="*/ 1 w 3"/>
                <a:gd name="T3" fmla="*/ 6 h 6"/>
                <a:gd name="T4" fmla="*/ 3 w 3"/>
                <a:gd name="T5" fmla="*/ 0 h 6"/>
                <a:gd name="T6" fmla="*/ 1 w 3"/>
                <a:gd name="T7" fmla="*/ 0 h 6"/>
                <a:gd name="T8" fmla="*/ 0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1" y="6"/>
                  </a:lnTo>
                  <a:lnTo>
                    <a:pt x="3" y="0"/>
                  </a:lnTo>
                  <a:lnTo>
                    <a:pt x="1" y="0"/>
                  </a:lnTo>
                  <a:lnTo>
                    <a:pt x="0" y="0"/>
                  </a:lnTo>
                </a:path>
              </a:pathLst>
            </a:custGeom>
            <a:noFill/>
            <a:ln w="19050">
              <a:solidFill>
                <a:srgbClr val="00FFFF"/>
              </a:solidFill>
              <a:prstDash val="solid"/>
              <a:round/>
              <a:headEnd/>
              <a:tailEnd/>
            </a:ln>
          </p:spPr>
          <p:txBody>
            <a:bodyPr/>
            <a:lstStyle/>
            <a:p>
              <a:endParaRPr lang="en-US"/>
            </a:p>
          </p:txBody>
        </p:sp>
        <p:sp>
          <p:nvSpPr>
            <p:cNvPr id="39948" name="Freeform 17"/>
            <p:cNvSpPr>
              <a:spLocks/>
            </p:cNvSpPr>
            <p:nvPr/>
          </p:nvSpPr>
          <p:spPr bwMode="auto">
            <a:xfrm>
              <a:off x="1600" y="2066"/>
              <a:ext cx="36" cy="72"/>
            </a:xfrm>
            <a:custGeom>
              <a:avLst/>
              <a:gdLst>
                <a:gd name="T0" fmla="*/ 0 w 36"/>
                <a:gd name="T1" fmla="*/ 0 h 72"/>
                <a:gd name="T2" fmla="*/ 12 w 36"/>
                <a:gd name="T3" fmla="*/ 72 h 72"/>
                <a:gd name="T4" fmla="*/ 36 w 36"/>
                <a:gd name="T5" fmla="*/ 0 h 72"/>
                <a:gd name="T6" fmla="*/ 12 w 36"/>
                <a:gd name="T7" fmla="*/ 0 h 72"/>
                <a:gd name="T8" fmla="*/ 0 w 36"/>
                <a:gd name="T9" fmla="*/ 0 h 72"/>
                <a:gd name="T10" fmla="*/ 0 60000 65536"/>
                <a:gd name="T11" fmla="*/ 0 60000 65536"/>
                <a:gd name="T12" fmla="*/ 0 60000 65536"/>
                <a:gd name="T13" fmla="*/ 0 60000 65536"/>
                <a:gd name="T14" fmla="*/ 0 60000 65536"/>
                <a:gd name="T15" fmla="*/ 0 w 36"/>
                <a:gd name="T16" fmla="*/ 0 h 72"/>
                <a:gd name="T17" fmla="*/ 36 w 36"/>
                <a:gd name="T18" fmla="*/ 72 h 72"/>
              </a:gdLst>
              <a:ahLst/>
              <a:cxnLst>
                <a:cxn ang="T10">
                  <a:pos x="T0" y="T1"/>
                </a:cxn>
                <a:cxn ang="T11">
                  <a:pos x="T2" y="T3"/>
                </a:cxn>
                <a:cxn ang="T12">
                  <a:pos x="T4" y="T5"/>
                </a:cxn>
                <a:cxn ang="T13">
                  <a:pos x="T6" y="T7"/>
                </a:cxn>
                <a:cxn ang="T14">
                  <a:pos x="T8" y="T9"/>
                </a:cxn>
              </a:cxnLst>
              <a:rect l="T15" t="T16" r="T17" b="T18"/>
              <a:pathLst>
                <a:path w="36" h="72">
                  <a:moveTo>
                    <a:pt x="0" y="0"/>
                  </a:moveTo>
                  <a:lnTo>
                    <a:pt x="12" y="72"/>
                  </a:lnTo>
                  <a:lnTo>
                    <a:pt x="36" y="0"/>
                  </a:lnTo>
                  <a:lnTo>
                    <a:pt x="12" y="0"/>
                  </a:lnTo>
                  <a:lnTo>
                    <a:pt x="0" y="0"/>
                  </a:lnTo>
                  <a:close/>
                </a:path>
              </a:pathLst>
            </a:custGeom>
            <a:solidFill>
              <a:schemeClr val="tx1"/>
            </a:solidFill>
            <a:ln w="0">
              <a:solidFill>
                <a:schemeClr val="tx1"/>
              </a:solidFill>
              <a:prstDash val="solid"/>
              <a:round/>
              <a:headEnd/>
              <a:tailEnd/>
            </a:ln>
          </p:spPr>
          <p:txBody>
            <a:bodyPr/>
            <a:lstStyle/>
            <a:p>
              <a:endParaRPr lang="en-US"/>
            </a:p>
          </p:txBody>
        </p:sp>
        <p:sp>
          <p:nvSpPr>
            <p:cNvPr id="39949" name="Line 18"/>
            <p:cNvSpPr>
              <a:spLocks noChangeShapeType="1"/>
            </p:cNvSpPr>
            <p:nvPr/>
          </p:nvSpPr>
          <p:spPr bwMode="auto">
            <a:xfrm flipV="1">
              <a:off x="1619" y="1903"/>
              <a:ext cx="1" cy="161"/>
            </a:xfrm>
            <a:prstGeom prst="line">
              <a:avLst/>
            </a:prstGeom>
            <a:noFill/>
            <a:ln w="19050">
              <a:solidFill>
                <a:schemeClr val="tx1"/>
              </a:solidFill>
              <a:round/>
              <a:headEnd/>
              <a:tailEnd/>
            </a:ln>
          </p:spPr>
          <p:txBody>
            <a:bodyPr/>
            <a:lstStyle/>
            <a:p>
              <a:endParaRPr lang="en-US"/>
            </a:p>
          </p:txBody>
        </p:sp>
        <p:sp>
          <p:nvSpPr>
            <p:cNvPr id="39950" name="Freeform 21"/>
            <p:cNvSpPr>
              <a:spLocks/>
            </p:cNvSpPr>
            <p:nvPr/>
          </p:nvSpPr>
          <p:spPr bwMode="auto">
            <a:xfrm>
              <a:off x="1600" y="2707"/>
              <a:ext cx="36" cy="72"/>
            </a:xfrm>
            <a:custGeom>
              <a:avLst/>
              <a:gdLst>
                <a:gd name="T0" fmla="*/ 0 w 3"/>
                <a:gd name="T1" fmla="*/ 0 h 6"/>
                <a:gd name="T2" fmla="*/ 1 w 3"/>
                <a:gd name="T3" fmla="*/ 6 h 6"/>
                <a:gd name="T4" fmla="*/ 3 w 3"/>
                <a:gd name="T5" fmla="*/ 0 h 6"/>
                <a:gd name="T6" fmla="*/ 1 w 3"/>
                <a:gd name="T7" fmla="*/ 0 h 6"/>
                <a:gd name="T8" fmla="*/ 0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1" y="6"/>
                  </a:lnTo>
                  <a:lnTo>
                    <a:pt x="3" y="0"/>
                  </a:lnTo>
                  <a:lnTo>
                    <a:pt x="1" y="0"/>
                  </a:lnTo>
                  <a:lnTo>
                    <a:pt x="0" y="0"/>
                  </a:lnTo>
                </a:path>
              </a:pathLst>
            </a:custGeom>
            <a:solidFill>
              <a:schemeClr val="tx1"/>
            </a:solidFill>
            <a:ln w="19050">
              <a:solidFill>
                <a:schemeClr val="tx1"/>
              </a:solidFill>
              <a:prstDash val="solid"/>
              <a:round/>
              <a:headEnd/>
              <a:tailEnd/>
            </a:ln>
          </p:spPr>
          <p:txBody>
            <a:bodyPr/>
            <a:lstStyle/>
            <a:p>
              <a:endParaRPr lang="en-US"/>
            </a:p>
          </p:txBody>
        </p:sp>
        <p:sp>
          <p:nvSpPr>
            <p:cNvPr id="39951" name="Freeform 22"/>
            <p:cNvSpPr>
              <a:spLocks/>
            </p:cNvSpPr>
            <p:nvPr/>
          </p:nvSpPr>
          <p:spPr bwMode="auto">
            <a:xfrm>
              <a:off x="1600" y="2707"/>
              <a:ext cx="36" cy="72"/>
            </a:xfrm>
            <a:custGeom>
              <a:avLst/>
              <a:gdLst>
                <a:gd name="T0" fmla="*/ 0 w 36"/>
                <a:gd name="T1" fmla="*/ 0 h 72"/>
                <a:gd name="T2" fmla="*/ 12 w 36"/>
                <a:gd name="T3" fmla="*/ 72 h 72"/>
                <a:gd name="T4" fmla="*/ 36 w 36"/>
                <a:gd name="T5" fmla="*/ 0 h 72"/>
                <a:gd name="T6" fmla="*/ 12 w 36"/>
                <a:gd name="T7" fmla="*/ 0 h 72"/>
                <a:gd name="T8" fmla="*/ 0 w 36"/>
                <a:gd name="T9" fmla="*/ 0 h 72"/>
                <a:gd name="T10" fmla="*/ 0 60000 65536"/>
                <a:gd name="T11" fmla="*/ 0 60000 65536"/>
                <a:gd name="T12" fmla="*/ 0 60000 65536"/>
                <a:gd name="T13" fmla="*/ 0 60000 65536"/>
                <a:gd name="T14" fmla="*/ 0 60000 65536"/>
                <a:gd name="T15" fmla="*/ 0 w 36"/>
                <a:gd name="T16" fmla="*/ 0 h 72"/>
                <a:gd name="T17" fmla="*/ 36 w 36"/>
                <a:gd name="T18" fmla="*/ 72 h 72"/>
              </a:gdLst>
              <a:ahLst/>
              <a:cxnLst>
                <a:cxn ang="T10">
                  <a:pos x="T0" y="T1"/>
                </a:cxn>
                <a:cxn ang="T11">
                  <a:pos x="T2" y="T3"/>
                </a:cxn>
                <a:cxn ang="T12">
                  <a:pos x="T4" y="T5"/>
                </a:cxn>
                <a:cxn ang="T13">
                  <a:pos x="T6" y="T7"/>
                </a:cxn>
                <a:cxn ang="T14">
                  <a:pos x="T8" y="T9"/>
                </a:cxn>
              </a:cxnLst>
              <a:rect l="T15" t="T16" r="T17" b="T18"/>
              <a:pathLst>
                <a:path w="36" h="72">
                  <a:moveTo>
                    <a:pt x="0" y="0"/>
                  </a:moveTo>
                  <a:lnTo>
                    <a:pt x="12" y="72"/>
                  </a:lnTo>
                  <a:lnTo>
                    <a:pt x="36" y="0"/>
                  </a:lnTo>
                  <a:lnTo>
                    <a:pt x="12" y="0"/>
                  </a:lnTo>
                  <a:lnTo>
                    <a:pt x="0" y="0"/>
                  </a:lnTo>
                  <a:close/>
                </a:path>
              </a:pathLst>
            </a:custGeom>
            <a:solidFill>
              <a:schemeClr val="tx1"/>
            </a:solidFill>
            <a:ln w="0">
              <a:solidFill>
                <a:schemeClr val="tx1"/>
              </a:solidFill>
              <a:prstDash val="solid"/>
              <a:round/>
              <a:headEnd/>
              <a:tailEnd/>
            </a:ln>
          </p:spPr>
          <p:txBody>
            <a:bodyPr/>
            <a:lstStyle/>
            <a:p>
              <a:endParaRPr lang="en-US"/>
            </a:p>
          </p:txBody>
        </p:sp>
        <p:sp>
          <p:nvSpPr>
            <p:cNvPr id="39952" name="Line 23"/>
            <p:cNvSpPr>
              <a:spLocks noChangeShapeType="1"/>
            </p:cNvSpPr>
            <p:nvPr/>
          </p:nvSpPr>
          <p:spPr bwMode="auto">
            <a:xfrm flipV="1">
              <a:off x="1619" y="2577"/>
              <a:ext cx="1" cy="132"/>
            </a:xfrm>
            <a:prstGeom prst="line">
              <a:avLst/>
            </a:prstGeom>
            <a:noFill/>
            <a:ln w="19050">
              <a:solidFill>
                <a:schemeClr val="tx1"/>
              </a:solidFill>
              <a:round/>
              <a:headEnd/>
              <a:tailEnd/>
            </a:ln>
          </p:spPr>
          <p:txBody>
            <a:bodyPr/>
            <a:lstStyle/>
            <a:p>
              <a:endParaRPr lang="en-US"/>
            </a:p>
          </p:txBody>
        </p:sp>
        <p:sp>
          <p:nvSpPr>
            <p:cNvPr id="39953" name="Freeform 26"/>
            <p:cNvSpPr>
              <a:spLocks/>
            </p:cNvSpPr>
            <p:nvPr/>
          </p:nvSpPr>
          <p:spPr bwMode="auto">
            <a:xfrm>
              <a:off x="1600" y="3376"/>
              <a:ext cx="36" cy="72"/>
            </a:xfrm>
            <a:custGeom>
              <a:avLst/>
              <a:gdLst>
                <a:gd name="T0" fmla="*/ 0 w 3"/>
                <a:gd name="T1" fmla="*/ 0 h 6"/>
                <a:gd name="T2" fmla="*/ 1 w 3"/>
                <a:gd name="T3" fmla="*/ 6 h 6"/>
                <a:gd name="T4" fmla="*/ 3 w 3"/>
                <a:gd name="T5" fmla="*/ 0 h 6"/>
                <a:gd name="T6" fmla="*/ 1 w 3"/>
                <a:gd name="T7" fmla="*/ 0 h 6"/>
                <a:gd name="T8" fmla="*/ 0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1" y="6"/>
                  </a:lnTo>
                  <a:lnTo>
                    <a:pt x="3" y="0"/>
                  </a:lnTo>
                  <a:lnTo>
                    <a:pt x="1" y="0"/>
                  </a:lnTo>
                  <a:lnTo>
                    <a:pt x="0" y="0"/>
                  </a:lnTo>
                </a:path>
              </a:pathLst>
            </a:custGeom>
            <a:noFill/>
            <a:ln w="19050">
              <a:solidFill>
                <a:srgbClr val="00FFFF"/>
              </a:solidFill>
              <a:prstDash val="solid"/>
              <a:round/>
              <a:headEnd/>
              <a:tailEnd/>
            </a:ln>
          </p:spPr>
          <p:txBody>
            <a:bodyPr/>
            <a:lstStyle/>
            <a:p>
              <a:endParaRPr lang="en-US"/>
            </a:p>
          </p:txBody>
        </p:sp>
        <p:sp>
          <p:nvSpPr>
            <p:cNvPr id="39954" name="Freeform 27"/>
            <p:cNvSpPr>
              <a:spLocks/>
            </p:cNvSpPr>
            <p:nvPr/>
          </p:nvSpPr>
          <p:spPr bwMode="auto">
            <a:xfrm>
              <a:off x="1600" y="3376"/>
              <a:ext cx="36" cy="72"/>
            </a:xfrm>
            <a:custGeom>
              <a:avLst/>
              <a:gdLst>
                <a:gd name="T0" fmla="*/ 0 w 36"/>
                <a:gd name="T1" fmla="*/ 0 h 72"/>
                <a:gd name="T2" fmla="*/ 12 w 36"/>
                <a:gd name="T3" fmla="*/ 72 h 72"/>
                <a:gd name="T4" fmla="*/ 36 w 36"/>
                <a:gd name="T5" fmla="*/ 0 h 72"/>
                <a:gd name="T6" fmla="*/ 12 w 36"/>
                <a:gd name="T7" fmla="*/ 0 h 72"/>
                <a:gd name="T8" fmla="*/ 0 w 36"/>
                <a:gd name="T9" fmla="*/ 0 h 72"/>
                <a:gd name="T10" fmla="*/ 0 60000 65536"/>
                <a:gd name="T11" fmla="*/ 0 60000 65536"/>
                <a:gd name="T12" fmla="*/ 0 60000 65536"/>
                <a:gd name="T13" fmla="*/ 0 60000 65536"/>
                <a:gd name="T14" fmla="*/ 0 60000 65536"/>
                <a:gd name="T15" fmla="*/ 0 w 36"/>
                <a:gd name="T16" fmla="*/ 0 h 72"/>
                <a:gd name="T17" fmla="*/ 36 w 36"/>
                <a:gd name="T18" fmla="*/ 72 h 72"/>
              </a:gdLst>
              <a:ahLst/>
              <a:cxnLst>
                <a:cxn ang="T10">
                  <a:pos x="T0" y="T1"/>
                </a:cxn>
                <a:cxn ang="T11">
                  <a:pos x="T2" y="T3"/>
                </a:cxn>
                <a:cxn ang="T12">
                  <a:pos x="T4" y="T5"/>
                </a:cxn>
                <a:cxn ang="T13">
                  <a:pos x="T6" y="T7"/>
                </a:cxn>
                <a:cxn ang="T14">
                  <a:pos x="T8" y="T9"/>
                </a:cxn>
              </a:cxnLst>
              <a:rect l="T15" t="T16" r="T17" b="T18"/>
              <a:pathLst>
                <a:path w="36" h="72">
                  <a:moveTo>
                    <a:pt x="0" y="0"/>
                  </a:moveTo>
                  <a:lnTo>
                    <a:pt x="12" y="72"/>
                  </a:lnTo>
                  <a:lnTo>
                    <a:pt x="36" y="0"/>
                  </a:lnTo>
                  <a:lnTo>
                    <a:pt x="12" y="0"/>
                  </a:lnTo>
                  <a:lnTo>
                    <a:pt x="0" y="0"/>
                  </a:lnTo>
                  <a:close/>
                </a:path>
              </a:pathLst>
            </a:custGeom>
            <a:solidFill>
              <a:schemeClr val="tx1"/>
            </a:solidFill>
            <a:ln w="0">
              <a:solidFill>
                <a:schemeClr val="tx1"/>
              </a:solidFill>
              <a:prstDash val="solid"/>
              <a:round/>
              <a:headEnd/>
              <a:tailEnd/>
            </a:ln>
          </p:spPr>
          <p:txBody>
            <a:bodyPr/>
            <a:lstStyle/>
            <a:p>
              <a:endParaRPr lang="en-US"/>
            </a:p>
          </p:txBody>
        </p:sp>
        <p:sp>
          <p:nvSpPr>
            <p:cNvPr id="39955" name="Line 28"/>
            <p:cNvSpPr>
              <a:spLocks noChangeShapeType="1"/>
            </p:cNvSpPr>
            <p:nvPr/>
          </p:nvSpPr>
          <p:spPr bwMode="auto">
            <a:xfrm flipV="1">
              <a:off x="1619" y="3225"/>
              <a:ext cx="1" cy="144"/>
            </a:xfrm>
            <a:prstGeom prst="line">
              <a:avLst/>
            </a:prstGeom>
            <a:noFill/>
            <a:ln w="19050">
              <a:solidFill>
                <a:schemeClr val="tx1"/>
              </a:solidFill>
              <a:round/>
              <a:headEnd/>
              <a:tailEnd/>
            </a:ln>
          </p:spPr>
          <p:txBody>
            <a:bodyPr/>
            <a:lstStyle/>
            <a:p>
              <a:endParaRPr lang="en-US"/>
            </a:p>
          </p:txBody>
        </p:sp>
        <p:sp>
          <p:nvSpPr>
            <p:cNvPr id="39956" name="Freeform 29"/>
            <p:cNvSpPr>
              <a:spLocks/>
            </p:cNvSpPr>
            <p:nvPr/>
          </p:nvSpPr>
          <p:spPr bwMode="auto">
            <a:xfrm>
              <a:off x="2473" y="1626"/>
              <a:ext cx="24" cy="85"/>
            </a:xfrm>
            <a:custGeom>
              <a:avLst/>
              <a:gdLst>
                <a:gd name="T0" fmla="*/ 2 w 2"/>
                <a:gd name="T1" fmla="*/ 7 h 7"/>
                <a:gd name="T2" fmla="*/ 1 w 2"/>
                <a:gd name="T3" fmla="*/ 0 h 7"/>
                <a:gd name="T4" fmla="*/ 0 w 2"/>
                <a:gd name="T5" fmla="*/ 7 h 7"/>
                <a:gd name="T6" fmla="*/ 1 w 2"/>
                <a:gd name="T7" fmla="*/ 7 h 7"/>
                <a:gd name="T8" fmla="*/ 2 w 2"/>
                <a:gd name="T9" fmla="*/ 7 h 7"/>
                <a:gd name="T10" fmla="*/ 0 60000 65536"/>
                <a:gd name="T11" fmla="*/ 0 60000 65536"/>
                <a:gd name="T12" fmla="*/ 0 60000 65536"/>
                <a:gd name="T13" fmla="*/ 0 60000 65536"/>
                <a:gd name="T14" fmla="*/ 0 60000 65536"/>
                <a:gd name="T15" fmla="*/ 0 w 2"/>
                <a:gd name="T16" fmla="*/ 0 h 7"/>
                <a:gd name="T17" fmla="*/ 2 w 2"/>
                <a:gd name="T18" fmla="*/ 7 h 7"/>
              </a:gdLst>
              <a:ahLst/>
              <a:cxnLst>
                <a:cxn ang="T10">
                  <a:pos x="T0" y="T1"/>
                </a:cxn>
                <a:cxn ang="T11">
                  <a:pos x="T2" y="T3"/>
                </a:cxn>
                <a:cxn ang="T12">
                  <a:pos x="T4" y="T5"/>
                </a:cxn>
                <a:cxn ang="T13">
                  <a:pos x="T6" y="T7"/>
                </a:cxn>
                <a:cxn ang="T14">
                  <a:pos x="T8" y="T9"/>
                </a:cxn>
              </a:cxnLst>
              <a:rect l="T15" t="T16" r="T17" b="T18"/>
              <a:pathLst>
                <a:path w="2" h="7">
                  <a:moveTo>
                    <a:pt x="2" y="7"/>
                  </a:moveTo>
                  <a:lnTo>
                    <a:pt x="1" y="0"/>
                  </a:lnTo>
                  <a:lnTo>
                    <a:pt x="0" y="7"/>
                  </a:lnTo>
                  <a:lnTo>
                    <a:pt x="1" y="7"/>
                  </a:lnTo>
                  <a:lnTo>
                    <a:pt x="2" y="7"/>
                  </a:lnTo>
                </a:path>
              </a:pathLst>
            </a:custGeom>
            <a:noFill/>
            <a:ln w="19050">
              <a:solidFill>
                <a:srgbClr val="000000"/>
              </a:solidFill>
              <a:prstDash val="solid"/>
              <a:round/>
              <a:headEnd/>
              <a:tailEnd/>
            </a:ln>
          </p:spPr>
          <p:txBody>
            <a:bodyPr/>
            <a:lstStyle/>
            <a:p>
              <a:endParaRPr lang="en-US"/>
            </a:p>
          </p:txBody>
        </p:sp>
        <p:sp>
          <p:nvSpPr>
            <p:cNvPr id="39957" name="Freeform 30"/>
            <p:cNvSpPr>
              <a:spLocks/>
            </p:cNvSpPr>
            <p:nvPr/>
          </p:nvSpPr>
          <p:spPr bwMode="auto">
            <a:xfrm>
              <a:off x="2473" y="1626"/>
              <a:ext cx="24" cy="85"/>
            </a:xfrm>
            <a:custGeom>
              <a:avLst/>
              <a:gdLst>
                <a:gd name="T0" fmla="*/ 24 w 24"/>
                <a:gd name="T1" fmla="*/ 85 h 85"/>
                <a:gd name="T2" fmla="*/ 12 w 24"/>
                <a:gd name="T3" fmla="*/ 0 h 85"/>
                <a:gd name="T4" fmla="*/ 0 w 24"/>
                <a:gd name="T5" fmla="*/ 85 h 85"/>
                <a:gd name="T6" fmla="*/ 12 w 24"/>
                <a:gd name="T7" fmla="*/ 85 h 85"/>
                <a:gd name="T8" fmla="*/ 24 w 24"/>
                <a:gd name="T9" fmla="*/ 85 h 85"/>
                <a:gd name="T10" fmla="*/ 0 60000 65536"/>
                <a:gd name="T11" fmla="*/ 0 60000 65536"/>
                <a:gd name="T12" fmla="*/ 0 60000 65536"/>
                <a:gd name="T13" fmla="*/ 0 60000 65536"/>
                <a:gd name="T14" fmla="*/ 0 60000 65536"/>
                <a:gd name="T15" fmla="*/ 0 w 24"/>
                <a:gd name="T16" fmla="*/ 0 h 85"/>
                <a:gd name="T17" fmla="*/ 24 w 24"/>
                <a:gd name="T18" fmla="*/ 85 h 85"/>
              </a:gdLst>
              <a:ahLst/>
              <a:cxnLst>
                <a:cxn ang="T10">
                  <a:pos x="T0" y="T1"/>
                </a:cxn>
                <a:cxn ang="T11">
                  <a:pos x="T2" y="T3"/>
                </a:cxn>
                <a:cxn ang="T12">
                  <a:pos x="T4" y="T5"/>
                </a:cxn>
                <a:cxn ang="T13">
                  <a:pos x="T6" y="T7"/>
                </a:cxn>
                <a:cxn ang="T14">
                  <a:pos x="T8" y="T9"/>
                </a:cxn>
              </a:cxnLst>
              <a:rect l="T15" t="T16" r="T17" b="T18"/>
              <a:pathLst>
                <a:path w="24" h="85">
                  <a:moveTo>
                    <a:pt x="24" y="85"/>
                  </a:moveTo>
                  <a:lnTo>
                    <a:pt x="12" y="0"/>
                  </a:lnTo>
                  <a:lnTo>
                    <a:pt x="0" y="85"/>
                  </a:lnTo>
                  <a:lnTo>
                    <a:pt x="12" y="85"/>
                  </a:lnTo>
                  <a:lnTo>
                    <a:pt x="24" y="85"/>
                  </a:lnTo>
                  <a:close/>
                </a:path>
              </a:pathLst>
            </a:custGeom>
            <a:solidFill>
              <a:srgbClr val="000000"/>
            </a:solidFill>
            <a:ln w="0">
              <a:solidFill>
                <a:srgbClr val="000000"/>
              </a:solidFill>
              <a:prstDash val="solid"/>
              <a:round/>
              <a:headEnd/>
              <a:tailEnd/>
            </a:ln>
          </p:spPr>
          <p:txBody>
            <a:bodyPr/>
            <a:lstStyle/>
            <a:p>
              <a:endParaRPr lang="en-US"/>
            </a:p>
          </p:txBody>
        </p:sp>
        <p:sp>
          <p:nvSpPr>
            <p:cNvPr id="39958" name="Line 31"/>
            <p:cNvSpPr>
              <a:spLocks noChangeShapeType="1"/>
            </p:cNvSpPr>
            <p:nvPr/>
          </p:nvSpPr>
          <p:spPr bwMode="auto">
            <a:xfrm flipH="1">
              <a:off x="2477" y="1711"/>
              <a:ext cx="8" cy="2128"/>
            </a:xfrm>
            <a:prstGeom prst="line">
              <a:avLst/>
            </a:prstGeom>
            <a:noFill/>
            <a:ln w="19050">
              <a:solidFill>
                <a:srgbClr val="000000"/>
              </a:solidFill>
              <a:round/>
              <a:headEnd/>
              <a:tailEnd/>
            </a:ln>
          </p:spPr>
          <p:txBody>
            <a:bodyPr/>
            <a:lstStyle/>
            <a:p>
              <a:endParaRPr lang="en-US"/>
            </a:p>
          </p:txBody>
        </p:sp>
        <p:sp>
          <p:nvSpPr>
            <p:cNvPr id="39959" name="Rectangle 32"/>
            <p:cNvSpPr>
              <a:spLocks noChangeArrowheads="1"/>
            </p:cNvSpPr>
            <p:nvPr/>
          </p:nvSpPr>
          <p:spPr bwMode="auto">
            <a:xfrm>
              <a:off x="1372" y="845"/>
              <a:ext cx="126" cy="144"/>
            </a:xfrm>
            <a:prstGeom prst="rect">
              <a:avLst/>
            </a:prstGeom>
            <a:noFill/>
            <a:ln w="9525">
              <a:noFill/>
              <a:miter lim="800000"/>
              <a:headEnd/>
              <a:tailEnd/>
            </a:ln>
          </p:spPr>
          <p:txBody>
            <a:bodyPr wrap="none" lIns="0" tIns="0" rIns="0" bIns="0">
              <a:spAutoFit/>
            </a:bodyPr>
            <a:lstStyle/>
            <a:p>
              <a:r>
                <a:rPr lang="en-CA" sz="1500" b="1">
                  <a:solidFill>
                    <a:srgbClr val="000000"/>
                  </a:solidFill>
                  <a:latin typeface="Nimbus Roman No9 L"/>
                </a:rPr>
                <a:t>Pr</a:t>
              </a:r>
              <a:endParaRPr lang="en-CA" sz="2400">
                <a:latin typeface="Corbel" pitchFamily="34" charset="0"/>
              </a:endParaRPr>
            </a:p>
          </p:txBody>
        </p:sp>
        <p:sp>
          <p:nvSpPr>
            <p:cNvPr id="39960" name="Rectangle 33"/>
            <p:cNvSpPr>
              <a:spLocks noChangeArrowheads="1"/>
            </p:cNvSpPr>
            <p:nvPr/>
          </p:nvSpPr>
          <p:spPr bwMode="auto">
            <a:xfrm>
              <a:off x="1492" y="845"/>
              <a:ext cx="373" cy="144"/>
            </a:xfrm>
            <a:prstGeom prst="rect">
              <a:avLst/>
            </a:prstGeom>
            <a:noFill/>
            <a:ln w="9525">
              <a:noFill/>
              <a:miter lim="800000"/>
              <a:headEnd/>
              <a:tailEnd/>
            </a:ln>
          </p:spPr>
          <p:txBody>
            <a:bodyPr wrap="none" lIns="0" tIns="0" rIns="0" bIns="0">
              <a:spAutoFit/>
            </a:bodyPr>
            <a:lstStyle/>
            <a:p>
              <a:r>
                <a:rPr lang="en-CA" sz="1500" b="1">
                  <a:solidFill>
                    <a:srgbClr val="000000"/>
                  </a:solidFill>
                  <a:latin typeface="Nimbus Roman No9 L"/>
                </a:rPr>
                <a:t>ocessor</a:t>
              </a:r>
              <a:endParaRPr lang="en-CA" sz="2400">
                <a:latin typeface="Corbel" pitchFamily="34" charset="0"/>
              </a:endParaRPr>
            </a:p>
          </p:txBody>
        </p:sp>
        <p:sp>
          <p:nvSpPr>
            <p:cNvPr id="39961" name="Rectangle 34"/>
            <p:cNvSpPr>
              <a:spLocks noChangeArrowheads="1"/>
            </p:cNvSpPr>
            <p:nvPr/>
          </p:nvSpPr>
          <p:spPr bwMode="auto">
            <a:xfrm>
              <a:off x="1360" y="1543"/>
              <a:ext cx="360"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Primary</a:t>
              </a:r>
              <a:endParaRPr lang="en-CA" sz="2400">
                <a:latin typeface="Corbel" pitchFamily="34" charset="0"/>
              </a:endParaRPr>
            </a:p>
          </p:txBody>
        </p:sp>
        <p:sp>
          <p:nvSpPr>
            <p:cNvPr id="39962" name="Rectangle 35"/>
            <p:cNvSpPr>
              <a:spLocks noChangeArrowheads="1"/>
            </p:cNvSpPr>
            <p:nvPr/>
          </p:nvSpPr>
          <p:spPr bwMode="auto">
            <a:xfrm>
              <a:off x="1408" y="1627"/>
              <a:ext cx="256"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cache</a:t>
              </a:r>
              <a:endParaRPr lang="en-CA" sz="2400">
                <a:latin typeface="Corbel" pitchFamily="34" charset="0"/>
              </a:endParaRPr>
            </a:p>
          </p:txBody>
        </p:sp>
        <p:sp>
          <p:nvSpPr>
            <p:cNvPr id="39963" name="Rectangle 10"/>
            <p:cNvSpPr>
              <a:spLocks noChangeArrowheads="1"/>
            </p:cNvSpPr>
            <p:nvPr/>
          </p:nvSpPr>
          <p:spPr bwMode="auto">
            <a:xfrm>
              <a:off x="1227" y="2798"/>
              <a:ext cx="782" cy="337"/>
            </a:xfrm>
            <a:prstGeom prst="rect">
              <a:avLst/>
            </a:prstGeom>
            <a:solidFill>
              <a:srgbClr val="FFFFFF"/>
            </a:solidFill>
            <a:ln w="0">
              <a:solidFill>
                <a:srgbClr val="FFFFFF"/>
              </a:solidFill>
              <a:miter lim="800000"/>
              <a:headEnd/>
              <a:tailEnd/>
            </a:ln>
          </p:spPr>
          <p:txBody>
            <a:bodyPr/>
            <a:lstStyle/>
            <a:p>
              <a:endParaRPr lang="en-US">
                <a:latin typeface="Corbel" pitchFamily="34" charset="0"/>
              </a:endParaRPr>
            </a:p>
          </p:txBody>
        </p:sp>
        <p:sp>
          <p:nvSpPr>
            <p:cNvPr id="39964" name="Rectangle 11"/>
            <p:cNvSpPr>
              <a:spLocks noChangeArrowheads="1"/>
            </p:cNvSpPr>
            <p:nvPr/>
          </p:nvSpPr>
          <p:spPr bwMode="auto">
            <a:xfrm>
              <a:off x="1227" y="2798"/>
              <a:ext cx="782" cy="337"/>
            </a:xfrm>
            <a:prstGeom prst="rect">
              <a:avLst/>
            </a:prstGeom>
            <a:noFill/>
            <a:ln w="19050">
              <a:solidFill>
                <a:schemeClr val="tx1"/>
              </a:solidFill>
              <a:miter lim="800000"/>
              <a:headEnd/>
              <a:tailEnd/>
            </a:ln>
          </p:spPr>
          <p:txBody>
            <a:bodyPr/>
            <a:lstStyle/>
            <a:p>
              <a:endParaRPr lang="en-US">
                <a:latin typeface="Corbel" pitchFamily="34" charset="0"/>
              </a:endParaRPr>
            </a:p>
          </p:txBody>
        </p:sp>
        <p:sp>
          <p:nvSpPr>
            <p:cNvPr id="39965" name="Freeform 24"/>
            <p:cNvSpPr>
              <a:spLocks/>
            </p:cNvSpPr>
            <p:nvPr/>
          </p:nvSpPr>
          <p:spPr bwMode="auto">
            <a:xfrm>
              <a:off x="1600" y="3147"/>
              <a:ext cx="36" cy="72"/>
            </a:xfrm>
            <a:custGeom>
              <a:avLst/>
              <a:gdLst>
                <a:gd name="T0" fmla="*/ 3 w 3"/>
                <a:gd name="T1" fmla="*/ 6 h 6"/>
                <a:gd name="T2" fmla="*/ 1 w 3"/>
                <a:gd name="T3" fmla="*/ 0 h 6"/>
                <a:gd name="T4" fmla="*/ 0 w 3"/>
                <a:gd name="T5" fmla="*/ 6 h 6"/>
                <a:gd name="T6" fmla="*/ 1 w 3"/>
                <a:gd name="T7" fmla="*/ 6 h 6"/>
                <a:gd name="T8" fmla="*/ 3 w 3"/>
                <a:gd name="T9" fmla="*/ 6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3" y="6"/>
                  </a:moveTo>
                  <a:lnTo>
                    <a:pt x="1" y="0"/>
                  </a:lnTo>
                  <a:lnTo>
                    <a:pt x="0" y="6"/>
                  </a:lnTo>
                  <a:lnTo>
                    <a:pt x="1" y="6"/>
                  </a:lnTo>
                  <a:lnTo>
                    <a:pt x="3" y="6"/>
                  </a:lnTo>
                </a:path>
              </a:pathLst>
            </a:custGeom>
            <a:noFill/>
            <a:ln w="19050">
              <a:solidFill>
                <a:srgbClr val="00FFFF"/>
              </a:solidFill>
              <a:prstDash val="solid"/>
              <a:round/>
              <a:headEnd/>
              <a:tailEnd/>
            </a:ln>
          </p:spPr>
          <p:txBody>
            <a:bodyPr/>
            <a:lstStyle/>
            <a:p>
              <a:endParaRPr lang="en-US"/>
            </a:p>
          </p:txBody>
        </p:sp>
        <p:sp>
          <p:nvSpPr>
            <p:cNvPr id="39966" name="Freeform 25"/>
            <p:cNvSpPr>
              <a:spLocks/>
            </p:cNvSpPr>
            <p:nvPr/>
          </p:nvSpPr>
          <p:spPr bwMode="auto">
            <a:xfrm>
              <a:off x="1600" y="3147"/>
              <a:ext cx="36" cy="72"/>
            </a:xfrm>
            <a:custGeom>
              <a:avLst/>
              <a:gdLst>
                <a:gd name="T0" fmla="*/ 36 w 36"/>
                <a:gd name="T1" fmla="*/ 72 h 72"/>
                <a:gd name="T2" fmla="*/ 12 w 36"/>
                <a:gd name="T3" fmla="*/ 0 h 72"/>
                <a:gd name="T4" fmla="*/ 0 w 36"/>
                <a:gd name="T5" fmla="*/ 72 h 72"/>
                <a:gd name="T6" fmla="*/ 12 w 36"/>
                <a:gd name="T7" fmla="*/ 72 h 72"/>
                <a:gd name="T8" fmla="*/ 36 w 36"/>
                <a:gd name="T9" fmla="*/ 72 h 72"/>
                <a:gd name="T10" fmla="*/ 0 60000 65536"/>
                <a:gd name="T11" fmla="*/ 0 60000 65536"/>
                <a:gd name="T12" fmla="*/ 0 60000 65536"/>
                <a:gd name="T13" fmla="*/ 0 60000 65536"/>
                <a:gd name="T14" fmla="*/ 0 60000 65536"/>
                <a:gd name="T15" fmla="*/ 0 w 36"/>
                <a:gd name="T16" fmla="*/ 0 h 72"/>
                <a:gd name="T17" fmla="*/ 36 w 36"/>
                <a:gd name="T18" fmla="*/ 72 h 72"/>
              </a:gdLst>
              <a:ahLst/>
              <a:cxnLst>
                <a:cxn ang="T10">
                  <a:pos x="T0" y="T1"/>
                </a:cxn>
                <a:cxn ang="T11">
                  <a:pos x="T2" y="T3"/>
                </a:cxn>
                <a:cxn ang="T12">
                  <a:pos x="T4" y="T5"/>
                </a:cxn>
                <a:cxn ang="T13">
                  <a:pos x="T6" y="T7"/>
                </a:cxn>
                <a:cxn ang="T14">
                  <a:pos x="T8" y="T9"/>
                </a:cxn>
              </a:cxnLst>
              <a:rect l="T15" t="T16" r="T17" b="T18"/>
              <a:pathLst>
                <a:path w="36" h="72">
                  <a:moveTo>
                    <a:pt x="36" y="72"/>
                  </a:moveTo>
                  <a:lnTo>
                    <a:pt x="12" y="0"/>
                  </a:lnTo>
                  <a:lnTo>
                    <a:pt x="0" y="72"/>
                  </a:lnTo>
                  <a:lnTo>
                    <a:pt x="12" y="72"/>
                  </a:lnTo>
                  <a:lnTo>
                    <a:pt x="36" y="72"/>
                  </a:lnTo>
                  <a:close/>
                </a:path>
              </a:pathLst>
            </a:custGeom>
            <a:solidFill>
              <a:schemeClr val="tx1"/>
            </a:solidFill>
            <a:ln w="0">
              <a:solidFill>
                <a:schemeClr val="tx1"/>
              </a:solidFill>
              <a:prstDash val="solid"/>
              <a:round/>
              <a:headEnd/>
              <a:tailEnd/>
            </a:ln>
          </p:spPr>
          <p:txBody>
            <a:bodyPr/>
            <a:lstStyle/>
            <a:p>
              <a:endParaRPr lang="en-US"/>
            </a:p>
          </p:txBody>
        </p:sp>
        <p:sp>
          <p:nvSpPr>
            <p:cNvPr id="39967" name="Rectangle 38"/>
            <p:cNvSpPr>
              <a:spLocks noChangeArrowheads="1"/>
            </p:cNvSpPr>
            <p:nvPr/>
          </p:nvSpPr>
          <p:spPr bwMode="auto">
            <a:xfrm>
              <a:off x="1504" y="2835"/>
              <a:ext cx="237"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Main</a:t>
              </a:r>
              <a:endParaRPr lang="en-CA" sz="2400">
                <a:latin typeface="Corbel" pitchFamily="34" charset="0"/>
              </a:endParaRPr>
            </a:p>
          </p:txBody>
        </p:sp>
        <p:sp>
          <p:nvSpPr>
            <p:cNvPr id="39968" name="Rectangle 40"/>
            <p:cNvSpPr>
              <a:spLocks noChangeArrowheads="1"/>
            </p:cNvSpPr>
            <p:nvPr/>
          </p:nvSpPr>
          <p:spPr bwMode="auto">
            <a:xfrm>
              <a:off x="1432" y="2931"/>
              <a:ext cx="373"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memory</a:t>
              </a:r>
              <a:endParaRPr lang="en-CA" sz="2400">
                <a:latin typeface="Corbel" pitchFamily="34" charset="0"/>
              </a:endParaRPr>
            </a:p>
          </p:txBody>
        </p:sp>
        <p:sp>
          <p:nvSpPr>
            <p:cNvPr id="39969" name="Rectangle 41"/>
            <p:cNvSpPr>
              <a:spLocks noChangeArrowheads="1"/>
            </p:cNvSpPr>
            <p:nvPr/>
          </p:nvSpPr>
          <p:spPr bwMode="auto">
            <a:xfrm>
              <a:off x="409" y="1338"/>
              <a:ext cx="467"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Increasing</a:t>
              </a:r>
              <a:endParaRPr lang="en-CA" sz="2400">
                <a:latin typeface="Corbel" pitchFamily="34" charset="0"/>
              </a:endParaRPr>
            </a:p>
          </p:txBody>
        </p:sp>
        <p:sp>
          <p:nvSpPr>
            <p:cNvPr id="39970" name="Rectangle 42"/>
            <p:cNvSpPr>
              <a:spLocks noChangeArrowheads="1"/>
            </p:cNvSpPr>
            <p:nvPr/>
          </p:nvSpPr>
          <p:spPr bwMode="auto">
            <a:xfrm>
              <a:off x="541" y="1434"/>
              <a:ext cx="175"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size</a:t>
              </a:r>
              <a:endParaRPr lang="en-CA" sz="2400">
                <a:latin typeface="Corbel" pitchFamily="34" charset="0"/>
              </a:endParaRPr>
            </a:p>
          </p:txBody>
        </p:sp>
        <p:sp>
          <p:nvSpPr>
            <p:cNvPr id="39971" name="Rectangle 43"/>
            <p:cNvSpPr>
              <a:spLocks noChangeArrowheads="1"/>
            </p:cNvSpPr>
            <p:nvPr/>
          </p:nvSpPr>
          <p:spPr bwMode="auto">
            <a:xfrm>
              <a:off x="2256" y="1350"/>
              <a:ext cx="467"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Increasing</a:t>
              </a:r>
              <a:endParaRPr lang="en-CA" sz="2400">
                <a:latin typeface="Corbel" pitchFamily="34" charset="0"/>
              </a:endParaRPr>
            </a:p>
          </p:txBody>
        </p:sp>
        <p:sp>
          <p:nvSpPr>
            <p:cNvPr id="39972" name="Rectangle 44"/>
            <p:cNvSpPr>
              <a:spLocks noChangeArrowheads="1"/>
            </p:cNvSpPr>
            <p:nvPr/>
          </p:nvSpPr>
          <p:spPr bwMode="auto">
            <a:xfrm>
              <a:off x="2365" y="1446"/>
              <a:ext cx="256"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speed</a:t>
              </a:r>
              <a:endParaRPr lang="en-CA" sz="2400">
                <a:latin typeface="Corbel" pitchFamily="34" charset="0"/>
              </a:endParaRPr>
            </a:p>
          </p:txBody>
        </p:sp>
        <p:sp>
          <p:nvSpPr>
            <p:cNvPr id="39973" name="Rectangle 12"/>
            <p:cNvSpPr>
              <a:spLocks noChangeArrowheads="1"/>
            </p:cNvSpPr>
            <p:nvPr/>
          </p:nvSpPr>
          <p:spPr bwMode="auto">
            <a:xfrm>
              <a:off x="1227" y="3453"/>
              <a:ext cx="770" cy="470"/>
            </a:xfrm>
            <a:prstGeom prst="rect">
              <a:avLst/>
            </a:prstGeom>
            <a:solidFill>
              <a:srgbClr val="FFFFFF"/>
            </a:solidFill>
            <a:ln w="0">
              <a:solidFill>
                <a:srgbClr val="FFFFFF"/>
              </a:solidFill>
              <a:miter lim="800000"/>
              <a:headEnd/>
              <a:tailEnd/>
            </a:ln>
          </p:spPr>
          <p:txBody>
            <a:bodyPr/>
            <a:lstStyle/>
            <a:p>
              <a:endParaRPr lang="en-US">
                <a:latin typeface="Corbel" pitchFamily="34" charset="0"/>
              </a:endParaRPr>
            </a:p>
          </p:txBody>
        </p:sp>
        <p:sp>
          <p:nvSpPr>
            <p:cNvPr id="39974" name="Rectangle 13"/>
            <p:cNvSpPr>
              <a:spLocks noChangeArrowheads="1"/>
            </p:cNvSpPr>
            <p:nvPr/>
          </p:nvSpPr>
          <p:spPr bwMode="auto">
            <a:xfrm>
              <a:off x="1227" y="3453"/>
              <a:ext cx="770" cy="470"/>
            </a:xfrm>
            <a:prstGeom prst="rect">
              <a:avLst/>
            </a:prstGeom>
            <a:noFill/>
            <a:ln w="19050">
              <a:solidFill>
                <a:schemeClr val="tx1"/>
              </a:solidFill>
              <a:miter lim="800000"/>
              <a:headEnd/>
              <a:tailEnd/>
            </a:ln>
          </p:spPr>
          <p:txBody>
            <a:bodyPr/>
            <a:lstStyle/>
            <a:p>
              <a:endParaRPr lang="en-US">
                <a:latin typeface="Corbel" pitchFamily="34" charset="0"/>
              </a:endParaRPr>
            </a:p>
          </p:txBody>
        </p:sp>
        <p:sp>
          <p:nvSpPr>
            <p:cNvPr id="39975" name="Rectangle 39"/>
            <p:cNvSpPr>
              <a:spLocks noChangeArrowheads="1"/>
            </p:cNvSpPr>
            <p:nvPr/>
          </p:nvSpPr>
          <p:spPr bwMode="auto">
            <a:xfrm>
              <a:off x="1311" y="3502"/>
              <a:ext cx="639"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Magnetic disk</a:t>
              </a:r>
              <a:endParaRPr lang="en-CA" sz="2400">
                <a:latin typeface="Corbel" pitchFamily="34" charset="0"/>
              </a:endParaRPr>
            </a:p>
          </p:txBody>
        </p:sp>
        <p:sp>
          <p:nvSpPr>
            <p:cNvPr id="39976" name="Rectangle 45"/>
            <p:cNvSpPr>
              <a:spLocks noChangeArrowheads="1"/>
            </p:cNvSpPr>
            <p:nvPr/>
          </p:nvSpPr>
          <p:spPr bwMode="auto">
            <a:xfrm>
              <a:off x="1396" y="3610"/>
              <a:ext cx="455"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secondary</a:t>
              </a:r>
              <a:endParaRPr lang="en-CA" sz="2400">
                <a:latin typeface="Corbel" pitchFamily="34" charset="0"/>
              </a:endParaRPr>
            </a:p>
          </p:txBody>
        </p:sp>
        <p:sp>
          <p:nvSpPr>
            <p:cNvPr id="39977" name="Rectangle 46"/>
            <p:cNvSpPr>
              <a:spLocks noChangeArrowheads="1"/>
            </p:cNvSpPr>
            <p:nvPr/>
          </p:nvSpPr>
          <p:spPr bwMode="auto">
            <a:xfrm>
              <a:off x="1432" y="3718"/>
              <a:ext cx="373"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memory</a:t>
              </a:r>
              <a:endParaRPr lang="en-CA" sz="2400">
                <a:latin typeface="Corbel" pitchFamily="34" charset="0"/>
              </a:endParaRPr>
            </a:p>
          </p:txBody>
        </p:sp>
        <p:sp>
          <p:nvSpPr>
            <p:cNvPr id="39978" name="Freeform 47"/>
            <p:cNvSpPr>
              <a:spLocks/>
            </p:cNvSpPr>
            <p:nvPr/>
          </p:nvSpPr>
          <p:spPr bwMode="auto">
            <a:xfrm>
              <a:off x="602" y="3733"/>
              <a:ext cx="36" cy="84"/>
            </a:xfrm>
            <a:custGeom>
              <a:avLst/>
              <a:gdLst>
                <a:gd name="T0" fmla="*/ 0 w 3"/>
                <a:gd name="T1" fmla="*/ 0 h 7"/>
                <a:gd name="T2" fmla="*/ 2 w 3"/>
                <a:gd name="T3" fmla="*/ 7 h 7"/>
                <a:gd name="T4" fmla="*/ 3 w 3"/>
                <a:gd name="T5" fmla="*/ 0 h 7"/>
                <a:gd name="T6" fmla="*/ 2 w 3"/>
                <a:gd name="T7" fmla="*/ 0 h 7"/>
                <a:gd name="T8" fmla="*/ 0 w 3"/>
                <a:gd name="T9" fmla="*/ 0 h 7"/>
                <a:gd name="T10" fmla="*/ 0 60000 65536"/>
                <a:gd name="T11" fmla="*/ 0 60000 65536"/>
                <a:gd name="T12" fmla="*/ 0 60000 65536"/>
                <a:gd name="T13" fmla="*/ 0 60000 65536"/>
                <a:gd name="T14" fmla="*/ 0 60000 65536"/>
                <a:gd name="T15" fmla="*/ 0 w 3"/>
                <a:gd name="T16" fmla="*/ 0 h 7"/>
                <a:gd name="T17" fmla="*/ 3 w 3"/>
                <a:gd name="T18" fmla="*/ 7 h 7"/>
              </a:gdLst>
              <a:ahLst/>
              <a:cxnLst>
                <a:cxn ang="T10">
                  <a:pos x="T0" y="T1"/>
                </a:cxn>
                <a:cxn ang="T11">
                  <a:pos x="T2" y="T3"/>
                </a:cxn>
                <a:cxn ang="T12">
                  <a:pos x="T4" y="T5"/>
                </a:cxn>
                <a:cxn ang="T13">
                  <a:pos x="T6" y="T7"/>
                </a:cxn>
                <a:cxn ang="T14">
                  <a:pos x="T8" y="T9"/>
                </a:cxn>
              </a:cxnLst>
              <a:rect l="T15" t="T16" r="T17" b="T18"/>
              <a:pathLst>
                <a:path w="3" h="7">
                  <a:moveTo>
                    <a:pt x="0" y="0"/>
                  </a:moveTo>
                  <a:lnTo>
                    <a:pt x="2" y="7"/>
                  </a:lnTo>
                  <a:lnTo>
                    <a:pt x="3" y="0"/>
                  </a:lnTo>
                  <a:lnTo>
                    <a:pt x="2" y="0"/>
                  </a:lnTo>
                  <a:lnTo>
                    <a:pt x="0" y="0"/>
                  </a:lnTo>
                </a:path>
              </a:pathLst>
            </a:custGeom>
            <a:noFill/>
            <a:ln w="19050">
              <a:solidFill>
                <a:srgbClr val="000000"/>
              </a:solidFill>
              <a:prstDash val="solid"/>
              <a:round/>
              <a:headEnd/>
              <a:tailEnd/>
            </a:ln>
          </p:spPr>
          <p:txBody>
            <a:bodyPr/>
            <a:lstStyle/>
            <a:p>
              <a:endParaRPr lang="en-US"/>
            </a:p>
          </p:txBody>
        </p:sp>
        <p:sp>
          <p:nvSpPr>
            <p:cNvPr id="39979" name="Freeform 48"/>
            <p:cNvSpPr>
              <a:spLocks/>
            </p:cNvSpPr>
            <p:nvPr/>
          </p:nvSpPr>
          <p:spPr bwMode="auto">
            <a:xfrm>
              <a:off x="602" y="3733"/>
              <a:ext cx="36" cy="84"/>
            </a:xfrm>
            <a:custGeom>
              <a:avLst/>
              <a:gdLst>
                <a:gd name="T0" fmla="*/ 0 w 36"/>
                <a:gd name="T1" fmla="*/ 0 h 84"/>
                <a:gd name="T2" fmla="*/ 24 w 36"/>
                <a:gd name="T3" fmla="*/ 84 h 84"/>
                <a:gd name="T4" fmla="*/ 36 w 36"/>
                <a:gd name="T5" fmla="*/ 0 h 84"/>
                <a:gd name="T6" fmla="*/ 24 w 36"/>
                <a:gd name="T7" fmla="*/ 0 h 84"/>
                <a:gd name="T8" fmla="*/ 0 w 36"/>
                <a:gd name="T9" fmla="*/ 0 h 84"/>
                <a:gd name="T10" fmla="*/ 0 60000 65536"/>
                <a:gd name="T11" fmla="*/ 0 60000 65536"/>
                <a:gd name="T12" fmla="*/ 0 60000 65536"/>
                <a:gd name="T13" fmla="*/ 0 60000 65536"/>
                <a:gd name="T14" fmla="*/ 0 60000 65536"/>
                <a:gd name="T15" fmla="*/ 0 w 36"/>
                <a:gd name="T16" fmla="*/ 0 h 84"/>
                <a:gd name="T17" fmla="*/ 36 w 36"/>
                <a:gd name="T18" fmla="*/ 84 h 84"/>
              </a:gdLst>
              <a:ahLst/>
              <a:cxnLst>
                <a:cxn ang="T10">
                  <a:pos x="T0" y="T1"/>
                </a:cxn>
                <a:cxn ang="T11">
                  <a:pos x="T2" y="T3"/>
                </a:cxn>
                <a:cxn ang="T12">
                  <a:pos x="T4" y="T5"/>
                </a:cxn>
                <a:cxn ang="T13">
                  <a:pos x="T6" y="T7"/>
                </a:cxn>
                <a:cxn ang="T14">
                  <a:pos x="T8" y="T9"/>
                </a:cxn>
              </a:cxnLst>
              <a:rect l="T15" t="T16" r="T17" b="T18"/>
              <a:pathLst>
                <a:path w="36" h="84">
                  <a:moveTo>
                    <a:pt x="0" y="0"/>
                  </a:moveTo>
                  <a:lnTo>
                    <a:pt x="24" y="84"/>
                  </a:lnTo>
                  <a:lnTo>
                    <a:pt x="36" y="0"/>
                  </a:lnTo>
                  <a:lnTo>
                    <a:pt x="24"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39980" name="Line 49"/>
            <p:cNvSpPr>
              <a:spLocks noChangeShapeType="1"/>
            </p:cNvSpPr>
            <p:nvPr/>
          </p:nvSpPr>
          <p:spPr bwMode="auto">
            <a:xfrm flipV="1">
              <a:off x="626" y="1614"/>
              <a:ext cx="1" cy="2119"/>
            </a:xfrm>
            <a:prstGeom prst="line">
              <a:avLst/>
            </a:prstGeom>
            <a:noFill/>
            <a:ln w="19050">
              <a:solidFill>
                <a:srgbClr val="000000"/>
              </a:solidFill>
              <a:round/>
              <a:headEnd/>
              <a:tailEnd/>
            </a:ln>
          </p:spPr>
          <p:txBody>
            <a:bodyPr/>
            <a:lstStyle/>
            <a:p>
              <a:endParaRPr lang="en-US"/>
            </a:p>
          </p:txBody>
        </p:sp>
        <p:sp>
          <p:nvSpPr>
            <p:cNvPr id="39981" name="Freeform 50"/>
            <p:cNvSpPr>
              <a:spLocks/>
            </p:cNvSpPr>
            <p:nvPr/>
          </p:nvSpPr>
          <p:spPr bwMode="auto">
            <a:xfrm>
              <a:off x="3010" y="1626"/>
              <a:ext cx="36" cy="85"/>
            </a:xfrm>
            <a:custGeom>
              <a:avLst/>
              <a:gdLst>
                <a:gd name="T0" fmla="*/ 3 w 3"/>
                <a:gd name="T1" fmla="*/ 7 h 7"/>
                <a:gd name="T2" fmla="*/ 2 w 3"/>
                <a:gd name="T3" fmla="*/ 0 h 7"/>
                <a:gd name="T4" fmla="*/ 0 w 3"/>
                <a:gd name="T5" fmla="*/ 7 h 7"/>
                <a:gd name="T6" fmla="*/ 2 w 3"/>
                <a:gd name="T7" fmla="*/ 7 h 7"/>
                <a:gd name="T8" fmla="*/ 3 w 3"/>
                <a:gd name="T9" fmla="*/ 7 h 7"/>
                <a:gd name="T10" fmla="*/ 0 60000 65536"/>
                <a:gd name="T11" fmla="*/ 0 60000 65536"/>
                <a:gd name="T12" fmla="*/ 0 60000 65536"/>
                <a:gd name="T13" fmla="*/ 0 60000 65536"/>
                <a:gd name="T14" fmla="*/ 0 60000 65536"/>
                <a:gd name="T15" fmla="*/ 0 w 3"/>
                <a:gd name="T16" fmla="*/ 0 h 7"/>
                <a:gd name="T17" fmla="*/ 3 w 3"/>
                <a:gd name="T18" fmla="*/ 7 h 7"/>
              </a:gdLst>
              <a:ahLst/>
              <a:cxnLst>
                <a:cxn ang="T10">
                  <a:pos x="T0" y="T1"/>
                </a:cxn>
                <a:cxn ang="T11">
                  <a:pos x="T2" y="T3"/>
                </a:cxn>
                <a:cxn ang="T12">
                  <a:pos x="T4" y="T5"/>
                </a:cxn>
                <a:cxn ang="T13">
                  <a:pos x="T6" y="T7"/>
                </a:cxn>
                <a:cxn ang="T14">
                  <a:pos x="T8" y="T9"/>
                </a:cxn>
              </a:cxnLst>
              <a:rect l="T15" t="T16" r="T17" b="T18"/>
              <a:pathLst>
                <a:path w="3" h="7">
                  <a:moveTo>
                    <a:pt x="3" y="7"/>
                  </a:moveTo>
                  <a:lnTo>
                    <a:pt x="2" y="0"/>
                  </a:lnTo>
                  <a:lnTo>
                    <a:pt x="0" y="7"/>
                  </a:lnTo>
                  <a:lnTo>
                    <a:pt x="2" y="7"/>
                  </a:lnTo>
                  <a:lnTo>
                    <a:pt x="3" y="7"/>
                  </a:lnTo>
                </a:path>
              </a:pathLst>
            </a:custGeom>
            <a:noFill/>
            <a:ln w="19050">
              <a:solidFill>
                <a:srgbClr val="000000"/>
              </a:solidFill>
              <a:prstDash val="solid"/>
              <a:round/>
              <a:headEnd/>
              <a:tailEnd/>
            </a:ln>
          </p:spPr>
          <p:txBody>
            <a:bodyPr/>
            <a:lstStyle/>
            <a:p>
              <a:endParaRPr lang="en-US"/>
            </a:p>
          </p:txBody>
        </p:sp>
        <p:sp>
          <p:nvSpPr>
            <p:cNvPr id="39982" name="Freeform 51"/>
            <p:cNvSpPr>
              <a:spLocks/>
            </p:cNvSpPr>
            <p:nvPr/>
          </p:nvSpPr>
          <p:spPr bwMode="auto">
            <a:xfrm>
              <a:off x="3010" y="1626"/>
              <a:ext cx="36" cy="85"/>
            </a:xfrm>
            <a:custGeom>
              <a:avLst/>
              <a:gdLst>
                <a:gd name="T0" fmla="*/ 36 w 36"/>
                <a:gd name="T1" fmla="*/ 85 h 85"/>
                <a:gd name="T2" fmla="*/ 24 w 36"/>
                <a:gd name="T3" fmla="*/ 0 h 85"/>
                <a:gd name="T4" fmla="*/ 0 w 36"/>
                <a:gd name="T5" fmla="*/ 85 h 85"/>
                <a:gd name="T6" fmla="*/ 24 w 36"/>
                <a:gd name="T7" fmla="*/ 85 h 85"/>
                <a:gd name="T8" fmla="*/ 36 w 36"/>
                <a:gd name="T9" fmla="*/ 85 h 85"/>
                <a:gd name="T10" fmla="*/ 0 60000 65536"/>
                <a:gd name="T11" fmla="*/ 0 60000 65536"/>
                <a:gd name="T12" fmla="*/ 0 60000 65536"/>
                <a:gd name="T13" fmla="*/ 0 60000 65536"/>
                <a:gd name="T14" fmla="*/ 0 60000 65536"/>
                <a:gd name="T15" fmla="*/ 0 w 36"/>
                <a:gd name="T16" fmla="*/ 0 h 85"/>
                <a:gd name="T17" fmla="*/ 36 w 36"/>
                <a:gd name="T18" fmla="*/ 85 h 85"/>
              </a:gdLst>
              <a:ahLst/>
              <a:cxnLst>
                <a:cxn ang="T10">
                  <a:pos x="T0" y="T1"/>
                </a:cxn>
                <a:cxn ang="T11">
                  <a:pos x="T2" y="T3"/>
                </a:cxn>
                <a:cxn ang="T12">
                  <a:pos x="T4" y="T5"/>
                </a:cxn>
                <a:cxn ang="T13">
                  <a:pos x="T6" y="T7"/>
                </a:cxn>
                <a:cxn ang="T14">
                  <a:pos x="T8" y="T9"/>
                </a:cxn>
              </a:cxnLst>
              <a:rect l="T15" t="T16" r="T17" b="T18"/>
              <a:pathLst>
                <a:path w="36" h="85">
                  <a:moveTo>
                    <a:pt x="36" y="85"/>
                  </a:moveTo>
                  <a:lnTo>
                    <a:pt x="24" y="0"/>
                  </a:lnTo>
                  <a:lnTo>
                    <a:pt x="0" y="85"/>
                  </a:lnTo>
                  <a:lnTo>
                    <a:pt x="24" y="85"/>
                  </a:lnTo>
                  <a:lnTo>
                    <a:pt x="36" y="85"/>
                  </a:lnTo>
                  <a:close/>
                </a:path>
              </a:pathLst>
            </a:custGeom>
            <a:solidFill>
              <a:srgbClr val="000000"/>
            </a:solidFill>
            <a:ln w="0">
              <a:solidFill>
                <a:srgbClr val="000000"/>
              </a:solidFill>
              <a:prstDash val="solid"/>
              <a:round/>
              <a:headEnd/>
              <a:tailEnd/>
            </a:ln>
          </p:spPr>
          <p:txBody>
            <a:bodyPr/>
            <a:lstStyle/>
            <a:p>
              <a:endParaRPr lang="en-US"/>
            </a:p>
          </p:txBody>
        </p:sp>
        <p:sp>
          <p:nvSpPr>
            <p:cNvPr id="39983" name="Line 52"/>
            <p:cNvSpPr>
              <a:spLocks noChangeShapeType="1"/>
            </p:cNvSpPr>
            <p:nvPr/>
          </p:nvSpPr>
          <p:spPr bwMode="auto">
            <a:xfrm>
              <a:off x="3034" y="1711"/>
              <a:ext cx="1" cy="2118"/>
            </a:xfrm>
            <a:prstGeom prst="line">
              <a:avLst/>
            </a:prstGeom>
            <a:noFill/>
            <a:ln w="19050">
              <a:solidFill>
                <a:srgbClr val="000000"/>
              </a:solidFill>
              <a:round/>
              <a:headEnd/>
              <a:tailEnd/>
            </a:ln>
          </p:spPr>
          <p:txBody>
            <a:bodyPr/>
            <a:lstStyle/>
            <a:p>
              <a:endParaRPr lang="en-US"/>
            </a:p>
          </p:txBody>
        </p:sp>
        <p:sp>
          <p:nvSpPr>
            <p:cNvPr id="39984" name="Rectangle 53"/>
            <p:cNvSpPr>
              <a:spLocks noChangeArrowheads="1"/>
            </p:cNvSpPr>
            <p:nvPr/>
          </p:nvSpPr>
          <p:spPr bwMode="auto">
            <a:xfrm>
              <a:off x="2806" y="1350"/>
              <a:ext cx="467"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Increasing</a:t>
              </a:r>
              <a:endParaRPr lang="en-CA" sz="2400">
                <a:latin typeface="Corbel" pitchFamily="34" charset="0"/>
              </a:endParaRPr>
            </a:p>
          </p:txBody>
        </p:sp>
        <p:sp>
          <p:nvSpPr>
            <p:cNvPr id="39985" name="Rectangle 54"/>
            <p:cNvSpPr>
              <a:spLocks noChangeArrowheads="1"/>
            </p:cNvSpPr>
            <p:nvPr/>
          </p:nvSpPr>
          <p:spPr bwMode="auto">
            <a:xfrm>
              <a:off x="2782" y="1446"/>
              <a:ext cx="498"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cost per bit</a:t>
              </a:r>
              <a:endParaRPr lang="en-CA" sz="2400">
                <a:latin typeface="Corbel" pitchFamily="34" charset="0"/>
              </a:endParaRPr>
            </a:p>
          </p:txBody>
        </p:sp>
        <p:sp>
          <p:nvSpPr>
            <p:cNvPr id="39986" name="Rectangle 55"/>
            <p:cNvSpPr>
              <a:spLocks noChangeArrowheads="1"/>
            </p:cNvSpPr>
            <p:nvPr/>
          </p:nvSpPr>
          <p:spPr bwMode="auto">
            <a:xfrm>
              <a:off x="1227" y="1121"/>
              <a:ext cx="782" cy="277"/>
            </a:xfrm>
            <a:prstGeom prst="rect">
              <a:avLst/>
            </a:prstGeom>
            <a:solidFill>
              <a:srgbClr val="FFFFFF"/>
            </a:solidFill>
            <a:ln w="0">
              <a:solidFill>
                <a:srgbClr val="FFFFFF"/>
              </a:solidFill>
              <a:miter lim="800000"/>
              <a:headEnd/>
              <a:tailEnd/>
            </a:ln>
          </p:spPr>
          <p:txBody>
            <a:bodyPr/>
            <a:lstStyle/>
            <a:p>
              <a:endParaRPr lang="en-US">
                <a:latin typeface="Corbel" pitchFamily="34" charset="0"/>
              </a:endParaRPr>
            </a:p>
          </p:txBody>
        </p:sp>
        <p:sp>
          <p:nvSpPr>
            <p:cNvPr id="39987" name="Rectangle 56"/>
            <p:cNvSpPr>
              <a:spLocks noChangeArrowheads="1"/>
            </p:cNvSpPr>
            <p:nvPr/>
          </p:nvSpPr>
          <p:spPr bwMode="auto">
            <a:xfrm>
              <a:off x="1227" y="1121"/>
              <a:ext cx="782" cy="277"/>
            </a:xfrm>
            <a:prstGeom prst="rect">
              <a:avLst/>
            </a:prstGeom>
            <a:noFill/>
            <a:ln w="19050">
              <a:solidFill>
                <a:schemeClr val="tx1"/>
              </a:solidFill>
              <a:miter lim="800000"/>
              <a:headEnd/>
              <a:tailEnd/>
            </a:ln>
          </p:spPr>
          <p:txBody>
            <a:bodyPr/>
            <a:lstStyle/>
            <a:p>
              <a:endParaRPr lang="en-US">
                <a:latin typeface="Corbel" pitchFamily="34" charset="0"/>
              </a:endParaRPr>
            </a:p>
          </p:txBody>
        </p:sp>
        <p:sp>
          <p:nvSpPr>
            <p:cNvPr id="39988" name="Rectangle 57"/>
            <p:cNvSpPr>
              <a:spLocks noChangeArrowheads="1"/>
            </p:cNvSpPr>
            <p:nvPr/>
          </p:nvSpPr>
          <p:spPr bwMode="auto">
            <a:xfrm>
              <a:off x="1396" y="1145"/>
              <a:ext cx="133" cy="144"/>
            </a:xfrm>
            <a:prstGeom prst="rect">
              <a:avLst/>
            </a:prstGeom>
            <a:noFill/>
            <a:ln w="9525">
              <a:noFill/>
              <a:miter lim="800000"/>
              <a:headEnd/>
              <a:tailEnd/>
            </a:ln>
          </p:spPr>
          <p:txBody>
            <a:bodyPr wrap="none" lIns="0" tIns="0" rIns="0" bIns="0">
              <a:spAutoFit/>
            </a:bodyPr>
            <a:lstStyle/>
            <a:p>
              <a:r>
                <a:rPr lang="en-CA" sz="1500">
                  <a:solidFill>
                    <a:srgbClr val="000000"/>
                  </a:solidFill>
                  <a:latin typeface="Nimbus Roman No9 L"/>
                </a:rPr>
                <a:t>Re</a:t>
              </a:r>
              <a:endParaRPr lang="en-CA" sz="2400">
                <a:latin typeface="Corbel" pitchFamily="34" charset="0"/>
              </a:endParaRPr>
            </a:p>
          </p:txBody>
        </p:sp>
        <p:sp>
          <p:nvSpPr>
            <p:cNvPr id="39989" name="Rectangle 58"/>
            <p:cNvSpPr>
              <a:spLocks noChangeArrowheads="1"/>
            </p:cNvSpPr>
            <p:nvPr/>
          </p:nvSpPr>
          <p:spPr bwMode="auto">
            <a:xfrm>
              <a:off x="1528" y="1145"/>
              <a:ext cx="313" cy="144"/>
            </a:xfrm>
            <a:prstGeom prst="rect">
              <a:avLst/>
            </a:prstGeom>
            <a:noFill/>
            <a:ln w="9525">
              <a:noFill/>
              <a:miter lim="800000"/>
              <a:headEnd/>
              <a:tailEnd/>
            </a:ln>
          </p:spPr>
          <p:txBody>
            <a:bodyPr wrap="none" lIns="0" tIns="0" rIns="0" bIns="0">
              <a:spAutoFit/>
            </a:bodyPr>
            <a:lstStyle/>
            <a:p>
              <a:r>
                <a:rPr lang="en-CA" sz="1500">
                  <a:solidFill>
                    <a:srgbClr val="000000"/>
                  </a:solidFill>
                  <a:latin typeface="Nimbus Roman No9 L"/>
                </a:rPr>
                <a:t>gisters</a:t>
              </a:r>
              <a:endParaRPr lang="en-CA" sz="2400">
                <a:latin typeface="Corbel" pitchFamily="34" charset="0"/>
              </a:endParaRPr>
            </a:p>
          </p:txBody>
        </p:sp>
        <p:sp>
          <p:nvSpPr>
            <p:cNvPr id="39990" name="Rectangle 59"/>
            <p:cNvSpPr>
              <a:spLocks noChangeArrowheads="1"/>
            </p:cNvSpPr>
            <p:nvPr/>
          </p:nvSpPr>
          <p:spPr bwMode="auto">
            <a:xfrm>
              <a:off x="1829" y="1567"/>
              <a:ext cx="133" cy="144"/>
            </a:xfrm>
            <a:prstGeom prst="rect">
              <a:avLst/>
            </a:prstGeom>
            <a:noFill/>
            <a:ln w="9525">
              <a:noFill/>
              <a:miter lim="800000"/>
              <a:headEnd/>
              <a:tailEnd/>
            </a:ln>
          </p:spPr>
          <p:txBody>
            <a:bodyPr wrap="none" lIns="0" tIns="0" rIns="0" bIns="0">
              <a:spAutoFit/>
            </a:bodyPr>
            <a:lstStyle/>
            <a:p>
              <a:r>
                <a:rPr lang="en-CA" sz="1500">
                  <a:solidFill>
                    <a:srgbClr val="000000"/>
                  </a:solidFill>
                  <a:latin typeface="Nimbus Roman No9 L"/>
                </a:rPr>
                <a:t>L1</a:t>
              </a:r>
              <a:endParaRPr lang="en-CA" sz="2400">
                <a:latin typeface="Corbel" pitchFamily="34" charset="0"/>
              </a:endParaRPr>
            </a:p>
          </p:txBody>
        </p:sp>
        <p:sp>
          <p:nvSpPr>
            <p:cNvPr id="39991" name="Rectangle 8"/>
            <p:cNvSpPr>
              <a:spLocks noChangeArrowheads="1"/>
            </p:cNvSpPr>
            <p:nvPr/>
          </p:nvSpPr>
          <p:spPr bwMode="auto">
            <a:xfrm>
              <a:off x="1227" y="2143"/>
              <a:ext cx="782" cy="337"/>
            </a:xfrm>
            <a:prstGeom prst="rect">
              <a:avLst/>
            </a:prstGeom>
            <a:solidFill>
              <a:srgbClr val="FFFFFF"/>
            </a:solidFill>
            <a:ln w="0">
              <a:solidFill>
                <a:srgbClr val="FFFFFF"/>
              </a:solidFill>
              <a:miter lim="800000"/>
              <a:headEnd/>
              <a:tailEnd/>
            </a:ln>
          </p:spPr>
          <p:txBody>
            <a:bodyPr/>
            <a:lstStyle/>
            <a:p>
              <a:endParaRPr lang="en-US">
                <a:latin typeface="Corbel" pitchFamily="34" charset="0"/>
              </a:endParaRPr>
            </a:p>
          </p:txBody>
        </p:sp>
        <p:sp>
          <p:nvSpPr>
            <p:cNvPr id="39992" name="Rectangle 9"/>
            <p:cNvSpPr>
              <a:spLocks noChangeArrowheads="1"/>
            </p:cNvSpPr>
            <p:nvPr/>
          </p:nvSpPr>
          <p:spPr bwMode="auto">
            <a:xfrm>
              <a:off x="1227" y="2150"/>
              <a:ext cx="782" cy="337"/>
            </a:xfrm>
            <a:prstGeom prst="rect">
              <a:avLst/>
            </a:prstGeom>
            <a:noFill/>
            <a:ln w="19050">
              <a:solidFill>
                <a:schemeClr val="tx1"/>
              </a:solidFill>
              <a:miter lim="800000"/>
              <a:headEnd/>
              <a:tailEnd/>
            </a:ln>
          </p:spPr>
          <p:txBody>
            <a:bodyPr/>
            <a:lstStyle/>
            <a:p>
              <a:endParaRPr lang="en-US">
                <a:latin typeface="Corbel" pitchFamily="34" charset="0"/>
              </a:endParaRPr>
            </a:p>
          </p:txBody>
        </p:sp>
        <p:sp>
          <p:nvSpPr>
            <p:cNvPr id="39993" name="Freeform 19"/>
            <p:cNvSpPr>
              <a:spLocks/>
            </p:cNvSpPr>
            <p:nvPr/>
          </p:nvSpPr>
          <p:spPr bwMode="auto">
            <a:xfrm>
              <a:off x="1600" y="2499"/>
              <a:ext cx="36" cy="73"/>
            </a:xfrm>
            <a:custGeom>
              <a:avLst/>
              <a:gdLst>
                <a:gd name="T0" fmla="*/ 3 w 3"/>
                <a:gd name="T1" fmla="*/ 6 h 6"/>
                <a:gd name="T2" fmla="*/ 1 w 3"/>
                <a:gd name="T3" fmla="*/ 0 h 6"/>
                <a:gd name="T4" fmla="*/ 0 w 3"/>
                <a:gd name="T5" fmla="*/ 6 h 6"/>
                <a:gd name="T6" fmla="*/ 1 w 3"/>
                <a:gd name="T7" fmla="*/ 6 h 6"/>
                <a:gd name="T8" fmla="*/ 3 w 3"/>
                <a:gd name="T9" fmla="*/ 6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3" y="6"/>
                  </a:moveTo>
                  <a:lnTo>
                    <a:pt x="1" y="0"/>
                  </a:lnTo>
                  <a:lnTo>
                    <a:pt x="0" y="6"/>
                  </a:lnTo>
                  <a:lnTo>
                    <a:pt x="1" y="6"/>
                  </a:lnTo>
                  <a:lnTo>
                    <a:pt x="3" y="6"/>
                  </a:lnTo>
                </a:path>
              </a:pathLst>
            </a:custGeom>
            <a:noFill/>
            <a:ln w="19050">
              <a:solidFill>
                <a:srgbClr val="00FFFF"/>
              </a:solidFill>
              <a:prstDash val="solid"/>
              <a:round/>
              <a:headEnd/>
              <a:tailEnd/>
            </a:ln>
          </p:spPr>
          <p:txBody>
            <a:bodyPr/>
            <a:lstStyle/>
            <a:p>
              <a:endParaRPr lang="en-US"/>
            </a:p>
          </p:txBody>
        </p:sp>
        <p:sp>
          <p:nvSpPr>
            <p:cNvPr id="39994" name="Freeform 20"/>
            <p:cNvSpPr>
              <a:spLocks/>
            </p:cNvSpPr>
            <p:nvPr/>
          </p:nvSpPr>
          <p:spPr bwMode="auto">
            <a:xfrm>
              <a:off x="1600" y="2499"/>
              <a:ext cx="36" cy="73"/>
            </a:xfrm>
            <a:custGeom>
              <a:avLst/>
              <a:gdLst>
                <a:gd name="T0" fmla="*/ 36 w 36"/>
                <a:gd name="T1" fmla="*/ 73 h 73"/>
                <a:gd name="T2" fmla="*/ 12 w 36"/>
                <a:gd name="T3" fmla="*/ 0 h 73"/>
                <a:gd name="T4" fmla="*/ 0 w 36"/>
                <a:gd name="T5" fmla="*/ 73 h 73"/>
                <a:gd name="T6" fmla="*/ 12 w 36"/>
                <a:gd name="T7" fmla="*/ 73 h 73"/>
                <a:gd name="T8" fmla="*/ 36 w 36"/>
                <a:gd name="T9" fmla="*/ 73 h 73"/>
                <a:gd name="T10" fmla="*/ 0 60000 65536"/>
                <a:gd name="T11" fmla="*/ 0 60000 65536"/>
                <a:gd name="T12" fmla="*/ 0 60000 65536"/>
                <a:gd name="T13" fmla="*/ 0 60000 65536"/>
                <a:gd name="T14" fmla="*/ 0 60000 65536"/>
                <a:gd name="T15" fmla="*/ 0 w 36"/>
                <a:gd name="T16" fmla="*/ 0 h 73"/>
                <a:gd name="T17" fmla="*/ 36 w 36"/>
                <a:gd name="T18" fmla="*/ 73 h 73"/>
              </a:gdLst>
              <a:ahLst/>
              <a:cxnLst>
                <a:cxn ang="T10">
                  <a:pos x="T0" y="T1"/>
                </a:cxn>
                <a:cxn ang="T11">
                  <a:pos x="T2" y="T3"/>
                </a:cxn>
                <a:cxn ang="T12">
                  <a:pos x="T4" y="T5"/>
                </a:cxn>
                <a:cxn ang="T13">
                  <a:pos x="T6" y="T7"/>
                </a:cxn>
                <a:cxn ang="T14">
                  <a:pos x="T8" y="T9"/>
                </a:cxn>
              </a:cxnLst>
              <a:rect l="T15" t="T16" r="T17" b="T18"/>
              <a:pathLst>
                <a:path w="36" h="73">
                  <a:moveTo>
                    <a:pt x="36" y="73"/>
                  </a:moveTo>
                  <a:lnTo>
                    <a:pt x="12" y="0"/>
                  </a:lnTo>
                  <a:lnTo>
                    <a:pt x="0" y="73"/>
                  </a:lnTo>
                  <a:lnTo>
                    <a:pt x="12" y="73"/>
                  </a:lnTo>
                  <a:lnTo>
                    <a:pt x="36" y="73"/>
                  </a:lnTo>
                  <a:close/>
                </a:path>
              </a:pathLst>
            </a:custGeom>
            <a:solidFill>
              <a:schemeClr val="tx1"/>
            </a:solidFill>
            <a:ln w="0">
              <a:solidFill>
                <a:schemeClr val="tx1"/>
              </a:solidFill>
              <a:prstDash val="solid"/>
              <a:round/>
              <a:headEnd/>
              <a:tailEnd/>
            </a:ln>
          </p:spPr>
          <p:txBody>
            <a:bodyPr/>
            <a:lstStyle/>
            <a:p>
              <a:endParaRPr lang="en-US"/>
            </a:p>
          </p:txBody>
        </p:sp>
        <p:sp>
          <p:nvSpPr>
            <p:cNvPr id="39995" name="Rectangle 36"/>
            <p:cNvSpPr>
              <a:spLocks noChangeArrowheads="1"/>
            </p:cNvSpPr>
            <p:nvPr/>
          </p:nvSpPr>
          <p:spPr bwMode="auto">
            <a:xfrm>
              <a:off x="1299" y="2187"/>
              <a:ext cx="473"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Secondary</a:t>
              </a:r>
              <a:endParaRPr lang="en-CA" sz="2400">
                <a:latin typeface="Corbel" pitchFamily="34" charset="0"/>
              </a:endParaRPr>
            </a:p>
          </p:txBody>
        </p:sp>
        <p:sp>
          <p:nvSpPr>
            <p:cNvPr id="39996" name="Rectangle 37"/>
            <p:cNvSpPr>
              <a:spLocks noChangeArrowheads="1"/>
            </p:cNvSpPr>
            <p:nvPr/>
          </p:nvSpPr>
          <p:spPr bwMode="auto">
            <a:xfrm>
              <a:off x="1408" y="2283"/>
              <a:ext cx="256" cy="134"/>
            </a:xfrm>
            <a:prstGeom prst="rect">
              <a:avLst/>
            </a:prstGeom>
            <a:noFill/>
            <a:ln w="9525">
              <a:noFill/>
              <a:miter lim="800000"/>
              <a:headEnd/>
              <a:tailEnd/>
            </a:ln>
          </p:spPr>
          <p:txBody>
            <a:bodyPr wrap="none" lIns="0" tIns="0" rIns="0" bIns="0">
              <a:spAutoFit/>
            </a:bodyPr>
            <a:lstStyle/>
            <a:p>
              <a:r>
                <a:rPr lang="en-CA" sz="1400">
                  <a:solidFill>
                    <a:srgbClr val="000000"/>
                  </a:solidFill>
                  <a:latin typeface="Nimbus Roman No9 L"/>
                </a:rPr>
                <a:t>cache</a:t>
              </a:r>
              <a:endParaRPr lang="en-CA" sz="2400">
                <a:latin typeface="Corbel" pitchFamily="34" charset="0"/>
              </a:endParaRPr>
            </a:p>
          </p:txBody>
        </p:sp>
        <p:sp>
          <p:nvSpPr>
            <p:cNvPr id="39997" name="Rectangle 60"/>
            <p:cNvSpPr>
              <a:spLocks noChangeArrowheads="1"/>
            </p:cNvSpPr>
            <p:nvPr/>
          </p:nvSpPr>
          <p:spPr bwMode="auto">
            <a:xfrm>
              <a:off x="1817" y="2211"/>
              <a:ext cx="133" cy="144"/>
            </a:xfrm>
            <a:prstGeom prst="rect">
              <a:avLst/>
            </a:prstGeom>
            <a:noFill/>
            <a:ln w="9525">
              <a:noFill/>
              <a:miter lim="800000"/>
              <a:headEnd/>
              <a:tailEnd/>
            </a:ln>
          </p:spPr>
          <p:txBody>
            <a:bodyPr wrap="none" lIns="0" tIns="0" rIns="0" bIns="0">
              <a:spAutoFit/>
            </a:bodyPr>
            <a:lstStyle/>
            <a:p>
              <a:r>
                <a:rPr lang="en-CA" sz="1500">
                  <a:solidFill>
                    <a:srgbClr val="000000"/>
                  </a:solidFill>
                  <a:latin typeface="Nimbus Roman No9 L"/>
                </a:rPr>
                <a:t>L2</a:t>
              </a:r>
              <a:endParaRPr lang="en-CA" sz="2400">
                <a:latin typeface="Corbel" pitchFamily="34" charset="0"/>
              </a:endParaRPr>
            </a:p>
          </p:txBody>
        </p:sp>
      </p:grpSp>
    </p:spTree>
    <p:extLst>
      <p:ext uri="{BB962C8B-B14F-4D97-AF65-F5344CB8AC3E}">
        <p14:creationId xmlns:p14="http://schemas.microsoft.com/office/powerpoint/2010/main" val="814300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92500" lnSpcReduction="10000"/>
          </a:bodyPr>
          <a:lstStyle/>
          <a:p>
            <a:pPr>
              <a:buFontTx/>
              <a:buChar char="•"/>
            </a:pPr>
            <a:r>
              <a:rPr lang="en-US" sz="2000" dirty="0" smtClean="0"/>
              <a:t>Computer memory is organized into a hierarchy </a:t>
            </a:r>
          </a:p>
          <a:p>
            <a:pPr>
              <a:buFontTx/>
              <a:buChar char="•"/>
            </a:pPr>
            <a:endParaRPr lang="en-US" sz="2000" i="1" dirty="0" smtClean="0">
              <a:latin typeface="Corbel" pitchFamily="34" charset="0"/>
            </a:endParaRPr>
          </a:p>
          <a:p>
            <a:pPr>
              <a:buFontTx/>
              <a:buChar char="•"/>
            </a:pPr>
            <a:r>
              <a:rPr lang="en-US" sz="2000" dirty="0" smtClean="0"/>
              <a:t>At the highest level (closest to the processor) are the processor registers. Next comes one or more levels of cache, When multiple levels are used, they are denoted L1, L2, and so on. </a:t>
            </a:r>
          </a:p>
          <a:p>
            <a:pPr>
              <a:buFontTx/>
              <a:buChar char="•"/>
            </a:pPr>
            <a:endParaRPr lang="en-US" sz="2000" dirty="0" smtClean="0"/>
          </a:p>
          <a:p>
            <a:pPr>
              <a:buFontTx/>
              <a:buChar char="•"/>
            </a:pPr>
            <a:r>
              <a:rPr lang="en-US" sz="2000" dirty="0" smtClean="0"/>
              <a:t>Next comes main memory, which is usually made out of dynamic random-access memory (DRAM).</a:t>
            </a:r>
            <a:endParaRPr lang="en-US" sz="2000" i="1" dirty="0" smtClean="0">
              <a:latin typeface="Corbel" pitchFamily="34" charset="0"/>
            </a:endParaRPr>
          </a:p>
          <a:p>
            <a:pPr>
              <a:buFontTx/>
              <a:buChar char="•"/>
            </a:pPr>
            <a:endParaRPr lang="en-US" sz="2000" i="1" dirty="0" smtClean="0">
              <a:latin typeface="Corbel" pitchFamily="34" charset="0"/>
            </a:endParaRPr>
          </a:p>
          <a:p>
            <a:pPr>
              <a:buFontTx/>
              <a:buChar char="•"/>
            </a:pPr>
            <a:r>
              <a:rPr lang="en-US" sz="2000" dirty="0" smtClean="0"/>
              <a:t>All of these are considered internal to the computer system.</a:t>
            </a:r>
          </a:p>
          <a:p>
            <a:pPr>
              <a:buFontTx/>
              <a:buChar char="•"/>
            </a:pPr>
            <a:endParaRPr lang="en-US" sz="2000" i="1" dirty="0" smtClean="0">
              <a:latin typeface="Corbel" pitchFamily="34" charset="0"/>
            </a:endParaRPr>
          </a:p>
          <a:p>
            <a:pPr>
              <a:buFontTx/>
              <a:buChar char="•"/>
            </a:pPr>
            <a:r>
              <a:rPr lang="en-US" sz="2000" dirty="0" smtClean="0"/>
              <a:t>Next  level typically being a fixed hard disk, and one or more levels below that consisting of removable media such as optical disks and tape</a:t>
            </a:r>
          </a:p>
          <a:p>
            <a:pPr>
              <a:buFontTx/>
              <a:buChar char="•"/>
            </a:pPr>
            <a:endParaRPr lang="en-US" sz="2000" i="1" dirty="0" smtClean="0">
              <a:latin typeface="Corbel" pitchFamily="34" charset="0"/>
            </a:endParaRPr>
          </a:p>
          <a:p>
            <a:pPr>
              <a:buFontTx/>
              <a:buChar char="•"/>
            </a:pPr>
            <a:r>
              <a:rPr lang="en-US" sz="2000" i="1" dirty="0" smtClean="0">
                <a:latin typeface="Corbel" pitchFamily="34" charset="0"/>
              </a:rPr>
              <a:t>Fastest access is to the data held in  processor registers.</a:t>
            </a:r>
          </a:p>
          <a:p>
            <a:pPr>
              <a:buFontTx/>
              <a:buChar char="•"/>
            </a:pPr>
            <a:endParaRPr lang="en-US" sz="2000" i="1" dirty="0" smtClean="0">
              <a:latin typeface="Corbel" pitchFamily="34" charset="0"/>
            </a:endParaRPr>
          </a:p>
          <a:p>
            <a:pPr>
              <a:buFontTx/>
              <a:buChar char="•"/>
            </a:pPr>
            <a:r>
              <a:rPr lang="en-US" sz="2000" dirty="0" smtClean="0"/>
              <a:t>As one goes down the memory hierarchy, one finds decreasing cost/bit, increasing capacity, and slower access time.</a:t>
            </a:r>
            <a:endParaRPr lang="en-US" sz="2000" i="1" dirty="0" smtClean="0">
              <a:latin typeface="Corbel" pitchFamily="34" charset="0"/>
            </a:endParaRPr>
          </a:p>
          <a:p>
            <a:pPr>
              <a:buFontTx/>
              <a:buChar char="•"/>
            </a:pPr>
            <a:endParaRPr lang="en-US" sz="2000" i="1" dirty="0" smtClean="0">
              <a:latin typeface="Corbel" pitchFamily="34" charset="0"/>
            </a:endParaRPr>
          </a:p>
          <a:p>
            <a:endParaRPr lang="en-US" sz="2000" dirty="0"/>
          </a:p>
        </p:txBody>
      </p:sp>
    </p:spTree>
    <p:extLst>
      <p:ext uri="{BB962C8B-B14F-4D97-AF65-F5344CB8AC3E}">
        <p14:creationId xmlns:p14="http://schemas.microsoft.com/office/powerpoint/2010/main" val="37209102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 characteristics of memory system</a:t>
            </a:r>
            <a:endParaRPr lang="en-IN" dirty="0"/>
          </a:p>
        </p:txBody>
      </p:sp>
      <p:pic>
        <p:nvPicPr>
          <p:cNvPr id="7170" name="Picture 2"/>
          <p:cNvPicPr>
            <a:picLocks noGrp="1" noChangeAspect="1" noChangeArrowheads="1"/>
          </p:cNvPicPr>
          <p:nvPr>
            <p:ph idx="1"/>
          </p:nvPr>
        </p:nvPicPr>
        <p:blipFill>
          <a:blip r:embed="rId2"/>
          <a:srcRect/>
          <a:stretch>
            <a:fillRect/>
          </a:stretch>
        </p:blipFill>
        <p:spPr bwMode="auto">
          <a:xfrm>
            <a:off x="1142999" y="1453761"/>
            <a:ext cx="7543801" cy="5404239"/>
          </a:xfrm>
          <a:prstGeom prst="rect">
            <a:avLst/>
          </a:prstGeom>
          <a:noFill/>
          <a:ln w="9525">
            <a:noFill/>
            <a:miter lim="800000"/>
            <a:headEnd/>
            <a:tailEnd/>
          </a:ln>
          <a:effectLst/>
        </p:spPr>
      </p:pic>
    </p:spTree>
    <p:extLst>
      <p:ext uri="{BB962C8B-B14F-4D97-AF65-F5344CB8AC3E}">
        <p14:creationId xmlns:p14="http://schemas.microsoft.com/office/powerpoint/2010/main" val="18647318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a:srcRect/>
          <a:stretch>
            <a:fillRect/>
          </a:stretch>
        </p:blipFill>
        <p:spPr bwMode="auto">
          <a:xfrm>
            <a:off x="407233" y="2209800"/>
            <a:ext cx="8508167" cy="3733800"/>
          </a:xfrm>
          <a:prstGeom prst="rect">
            <a:avLst/>
          </a:prstGeom>
          <a:noFill/>
          <a:ln w="9525">
            <a:noFill/>
            <a:miter lim="800000"/>
            <a:headEnd/>
            <a:tailEnd/>
          </a:ln>
          <a:effectLst/>
        </p:spPr>
      </p:pic>
      <p:pic>
        <p:nvPicPr>
          <p:cNvPr id="8195" name="Picture 3"/>
          <p:cNvPicPr>
            <a:picLocks noChangeAspect="1" noChangeArrowheads="1"/>
          </p:cNvPicPr>
          <p:nvPr/>
        </p:nvPicPr>
        <p:blipFill>
          <a:blip r:embed="rId3"/>
          <a:srcRect/>
          <a:stretch>
            <a:fillRect/>
          </a:stretch>
        </p:blipFill>
        <p:spPr bwMode="auto">
          <a:xfrm>
            <a:off x="2743200" y="876300"/>
            <a:ext cx="4566285" cy="647700"/>
          </a:xfrm>
          <a:prstGeom prst="rect">
            <a:avLst/>
          </a:prstGeom>
          <a:noFill/>
          <a:ln w="9525">
            <a:noFill/>
            <a:miter lim="800000"/>
            <a:headEnd/>
            <a:tailEnd/>
          </a:ln>
          <a:effectLst/>
        </p:spPr>
      </p:pic>
    </p:spTree>
    <p:extLst>
      <p:ext uri="{BB962C8B-B14F-4D97-AF65-F5344CB8AC3E}">
        <p14:creationId xmlns:p14="http://schemas.microsoft.com/office/powerpoint/2010/main" val="3240012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srcRect/>
          <a:stretch>
            <a:fillRect/>
          </a:stretch>
        </p:blipFill>
        <p:spPr bwMode="auto">
          <a:xfrm>
            <a:off x="1066800" y="2362200"/>
            <a:ext cx="2971800" cy="2057400"/>
          </a:xfrm>
          <a:prstGeom prst="rect">
            <a:avLst/>
          </a:prstGeom>
          <a:noFill/>
          <a:ln w="9525">
            <a:noFill/>
            <a:miter lim="800000"/>
            <a:headEnd/>
            <a:tailEnd/>
          </a:ln>
          <a:effectLst/>
        </p:spPr>
      </p:pic>
      <p:pic>
        <p:nvPicPr>
          <p:cNvPr id="9219" name="Picture 3"/>
          <p:cNvPicPr>
            <a:picLocks noChangeAspect="1" noChangeArrowheads="1"/>
          </p:cNvPicPr>
          <p:nvPr/>
        </p:nvPicPr>
        <p:blipFill>
          <a:blip r:embed="rId3"/>
          <a:srcRect/>
          <a:stretch>
            <a:fillRect/>
          </a:stretch>
        </p:blipFill>
        <p:spPr bwMode="auto">
          <a:xfrm>
            <a:off x="4648200" y="1981200"/>
            <a:ext cx="3747247" cy="2743200"/>
          </a:xfrm>
          <a:prstGeom prst="rect">
            <a:avLst/>
          </a:prstGeom>
          <a:noFill/>
          <a:ln w="9525">
            <a:noFill/>
            <a:miter lim="800000"/>
            <a:headEnd/>
            <a:tailEnd/>
          </a:ln>
          <a:effectLst/>
        </p:spPr>
      </p:pic>
    </p:spTree>
    <p:extLst>
      <p:ext uri="{BB962C8B-B14F-4D97-AF65-F5344CB8AC3E}">
        <p14:creationId xmlns:p14="http://schemas.microsoft.com/office/powerpoint/2010/main" val="23053680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Memory </a:t>
            </a:r>
            <a:r>
              <a:rPr lang="en-US" dirty="0" err="1" smtClean="0">
                <a:solidFill>
                  <a:schemeClr val="accent1">
                    <a:satMod val="150000"/>
                  </a:schemeClr>
                </a:solidFill>
              </a:rPr>
              <a:t>cells:SRAM</a:t>
            </a:r>
            <a:r>
              <a:rPr lang="en-US" dirty="0" smtClean="0">
                <a:solidFill>
                  <a:schemeClr val="accent1">
                    <a:satMod val="150000"/>
                  </a:schemeClr>
                </a:solidFill>
              </a:rPr>
              <a:t> Cell</a:t>
            </a:r>
            <a:endParaRPr lang="en-US" dirty="0">
              <a:solidFill>
                <a:schemeClr val="accent1">
                  <a:satMod val="150000"/>
                </a:schemeClr>
              </a:solidFill>
            </a:endParaRPr>
          </a:p>
        </p:txBody>
      </p:sp>
      <p:sp>
        <p:nvSpPr>
          <p:cNvPr id="21506" name="Content Placeholder 2"/>
          <p:cNvSpPr>
            <a:spLocks noGrp="1"/>
          </p:cNvSpPr>
          <p:nvPr>
            <p:ph idx="1"/>
          </p:nvPr>
        </p:nvSpPr>
        <p:spPr/>
        <p:txBody>
          <a:bodyPr/>
          <a:lstStyle/>
          <a:p>
            <a:endParaRPr lang="en-US" sz="1800" dirty="0" smtClean="0"/>
          </a:p>
        </p:txBody>
      </p:sp>
      <p:grpSp>
        <p:nvGrpSpPr>
          <p:cNvPr id="3" name="Group 59"/>
          <p:cNvGrpSpPr>
            <a:grpSpLocks/>
          </p:cNvGrpSpPr>
          <p:nvPr/>
        </p:nvGrpSpPr>
        <p:grpSpPr bwMode="auto">
          <a:xfrm>
            <a:off x="2286000" y="2133600"/>
            <a:ext cx="5029200" cy="4114800"/>
            <a:chOff x="1697038" y="1893490"/>
            <a:chExt cx="5875337" cy="4126310"/>
          </a:xfrm>
        </p:grpSpPr>
        <p:sp>
          <p:nvSpPr>
            <p:cNvPr id="4" name="Line 2"/>
            <p:cNvSpPr>
              <a:spLocks noChangeShapeType="1"/>
            </p:cNvSpPr>
            <p:nvPr/>
          </p:nvSpPr>
          <p:spPr bwMode="auto">
            <a:xfrm flipH="1">
              <a:off x="5167519" y="3615110"/>
              <a:ext cx="480011" cy="2323"/>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5" name="Line 3"/>
            <p:cNvSpPr>
              <a:spLocks noChangeShapeType="1"/>
            </p:cNvSpPr>
            <p:nvPr/>
          </p:nvSpPr>
          <p:spPr bwMode="auto">
            <a:xfrm flipH="1">
              <a:off x="1989845" y="3615110"/>
              <a:ext cx="376810" cy="2323"/>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21510" name="Rectangle 4"/>
            <p:cNvSpPr>
              <a:spLocks noChangeArrowheads="1"/>
            </p:cNvSpPr>
            <p:nvPr/>
          </p:nvSpPr>
          <p:spPr bwMode="auto">
            <a:xfrm>
              <a:off x="4916488" y="3489325"/>
              <a:ext cx="355600" cy="271462"/>
            </a:xfrm>
            <a:prstGeom prst="rect">
              <a:avLst/>
            </a:prstGeom>
            <a:noFill/>
            <a:ln w="9525">
              <a:noFill/>
              <a:miter lim="800000"/>
              <a:headEnd/>
              <a:tailEnd/>
            </a:ln>
          </p:spPr>
          <p:txBody>
            <a:bodyPr wrap="none" lIns="0" tIns="0" rIns="0" bIns="0">
              <a:spAutoFit/>
            </a:bodyPr>
            <a:lstStyle/>
            <a:p>
              <a:r>
                <a:rPr lang="en-CA" sz="1500" i="1">
                  <a:solidFill>
                    <a:srgbClr val="000000"/>
                  </a:solidFill>
                  <a:latin typeface="Nimbus Roman No9 L"/>
                </a:rPr>
                <a:t>Y</a:t>
              </a:r>
              <a:endParaRPr lang="en-CA">
                <a:latin typeface="Corbel" pitchFamily="34" charset="0"/>
              </a:endParaRPr>
            </a:p>
          </p:txBody>
        </p:sp>
        <p:sp>
          <p:nvSpPr>
            <p:cNvPr id="21511" name="Rectangle 5"/>
            <p:cNvSpPr>
              <a:spLocks noChangeArrowheads="1"/>
            </p:cNvSpPr>
            <p:nvPr/>
          </p:nvSpPr>
          <p:spPr bwMode="auto">
            <a:xfrm>
              <a:off x="3390900" y="3489325"/>
              <a:ext cx="355600" cy="271462"/>
            </a:xfrm>
            <a:prstGeom prst="rect">
              <a:avLst/>
            </a:prstGeom>
            <a:noFill/>
            <a:ln w="9525">
              <a:noFill/>
              <a:miter lim="800000"/>
              <a:headEnd/>
              <a:tailEnd/>
            </a:ln>
          </p:spPr>
          <p:txBody>
            <a:bodyPr wrap="none" lIns="0" tIns="0" rIns="0" bIns="0">
              <a:spAutoFit/>
            </a:bodyPr>
            <a:lstStyle/>
            <a:p>
              <a:r>
                <a:rPr lang="en-CA" sz="1500" i="1">
                  <a:solidFill>
                    <a:srgbClr val="000000"/>
                  </a:solidFill>
                  <a:latin typeface="Nimbus Roman No9 L"/>
                </a:rPr>
                <a:t>X</a:t>
              </a:r>
              <a:endParaRPr lang="en-CA">
                <a:latin typeface="Corbel" pitchFamily="34" charset="0"/>
              </a:endParaRPr>
            </a:p>
          </p:txBody>
        </p:sp>
        <p:sp>
          <p:nvSpPr>
            <p:cNvPr id="8" name="Freeform 6"/>
            <p:cNvSpPr>
              <a:spLocks/>
            </p:cNvSpPr>
            <p:nvPr/>
          </p:nvSpPr>
          <p:spPr bwMode="auto">
            <a:xfrm>
              <a:off x="3912290" y="2841426"/>
              <a:ext cx="482410" cy="376386"/>
            </a:xfrm>
            <a:custGeom>
              <a:avLst/>
              <a:gdLst/>
              <a:ahLst/>
              <a:cxnLst>
                <a:cxn ang="0">
                  <a:pos x="0" y="0"/>
                </a:cxn>
                <a:cxn ang="0">
                  <a:pos x="23" y="9"/>
                </a:cxn>
                <a:cxn ang="0">
                  <a:pos x="0" y="18"/>
                </a:cxn>
                <a:cxn ang="0">
                  <a:pos x="0" y="0"/>
                </a:cxn>
              </a:cxnLst>
              <a:rect l="0" t="0" r="r" b="b"/>
              <a:pathLst>
                <a:path w="23" h="18">
                  <a:moveTo>
                    <a:pt x="0" y="0"/>
                  </a:moveTo>
                  <a:lnTo>
                    <a:pt x="23" y="9"/>
                  </a:lnTo>
                  <a:lnTo>
                    <a:pt x="0" y="18"/>
                  </a:lnTo>
                  <a:lnTo>
                    <a:pt x="0" y="0"/>
                  </a:lnTo>
                </a:path>
              </a:pathLst>
            </a:custGeom>
            <a:noFill/>
            <a:ln w="20638">
              <a:solidFill>
                <a:schemeClr val="accent1">
                  <a:lumMod val="75000"/>
                </a:schemeClr>
              </a:solidFill>
              <a:prstDash val="solid"/>
              <a:round/>
              <a:headEnd/>
              <a:tailEnd/>
            </a:ln>
          </p:spPr>
          <p:txBody>
            <a:bodyPr/>
            <a:lstStyle/>
            <a:p>
              <a:pPr fontAlgn="auto">
                <a:spcBef>
                  <a:spcPts val="0"/>
                </a:spcBef>
                <a:spcAft>
                  <a:spcPts val="0"/>
                </a:spcAft>
                <a:defRPr/>
              </a:pPr>
              <a:endParaRPr lang="en-US">
                <a:latin typeface="+mn-lt"/>
              </a:endParaRPr>
            </a:p>
          </p:txBody>
        </p:sp>
        <p:sp>
          <p:nvSpPr>
            <p:cNvPr id="9" name="Line 7"/>
            <p:cNvSpPr>
              <a:spLocks noChangeShapeType="1"/>
            </p:cNvSpPr>
            <p:nvPr/>
          </p:nvSpPr>
          <p:spPr bwMode="auto">
            <a:xfrm flipH="1">
              <a:off x="3245075" y="3029620"/>
              <a:ext cx="667216" cy="2323"/>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10" name="Line 8"/>
            <p:cNvSpPr>
              <a:spLocks noChangeShapeType="1"/>
            </p:cNvSpPr>
            <p:nvPr/>
          </p:nvSpPr>
          <p:spPr bwMode="auto">
            <a:xfrm flipH="1">
              <a:off x="4497904" y="3029620"/>
              <a:ext cx="669615" cy="2323"/>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21515" name="Rectangle 9"/>
            <p:cNvSpPr>
              <a:spLocks noChangeArrowheads="1"/>
            </p:cNvSpPr>
            <p:nvPr/>
          </p:nvSpPr>
          <p:spPr bwMode="auto">
            <a:xfrm>
              <a:off x="6715125" y="5183187"/>
              <a:ext cx="857250" cy="271463"/>
            </a:xfrm>
            <a:prstGeom prst="rect">
              <a:avLst/>
            </a:prstGeom>
            <a:noFill/>
            <a:ln w="9525">
              <a:noFill/>
              <a:miter lim="800000"/>
              <a:headEnd/>
              <a:tailEnd/>
            </a:ln>
          </p:spPr>
          <p:txBody>
            <a:bodyPr wrap="none" lIns="0" tIns="0" rIns="0" bIns="0">
              <a:spAutoFit/>
            </a:bodyPr>
            <a:lstStyle/>
            <a:p>
              <a:r>
                <a:rPr lang="en-CA" sz="1500">
                  <a:solidFill>
                    <a:srgbClr val="000000"/>
                  </a:solidFill>
                  <a:latin typeface="Nimbus Roman No9 L"/>
                </a:rPr>
                <a:t>Word line</a:t>
              </a:r>
              <a:endParaRPr lang="en-CA">
                <a:latin typeface="Corbel" pitchFamily="34" charset="0"/>
              </a:endParaRPr>
            </a:p>
          </p:txBody>
        </p:sp>
        <p:sp>
          <p:nvSpPr>
            <p:cNvPr id="21516" name="Line 10"/>
            <p:cNvSpPr>
              <a:spLocks noChangeShapeType="1"/>
            </p:cNvSpPr>
            <p:nvPr/>
          </p:nvSpPr>
          <p:spPr bwMode="auto">
            <a:xfrm flipH="1" flipV="1">
              <a:off x="1697038" y="5435600"/>
              <a:ext cx="5581650" cy="17462"/>
            </a:xfrm>
            <a:prstGeom prst="line">
              <a:avLst/>
            </a:prstGeom>
            <a:noFill/>
            <a:ln w="20638">
              <a:solidFill>
                <a:srgbClr val="000000"/>
              </a:solidFill>
              <a:round/>
              <a:headEnd/>
              <a:tailEnd/>
            </a:ln>
          </p:spPr>
          <p:txBody>
            <a:bodyPr/>
            <a:lstStyle/>
            <a:p>
              <a:endParaRPr lang="en-US"/>
            </a:p>
          </p:txBody>
        </p:sp>
        <p:sp>
          <p:nvSpPr>
            <p:cNvPr id="21517" name="Freeform 11"/>
            <p:cNvSpPr>
              <a:spLocks/>
            </p:cNvSpPr>
            <p:nvPr/>
          </p:nvSpPr>
          <p:spPr bwMode="auto">
            <a:xfrm>
              <a:off x="2073275" y="5789612"/>
              <a:ext cx="125413" cy="63500"/>
            </a:xfrm>
            <a:custGeom>
              <a:avLst/>
              <a:gdLst>
                <a:gd name="T0" fmla="*/ 6 w 6"/>
                <a:gd name="T1" fmla="*/ 0 h 3"/>
                <a:gd name="T2" fmla="*/ 0 w 6"/>
                <a:gd name="T3" fmla="*/ 2 h 3"/>
                <a:gd name="T4" fmla="*/ 6 w 6"/>
                <a:gd name="T5" fmla="*/ 3 h 3"/>
                <a:gd name="T6" fmla="*/ 6 w 6"/>
                <a:gd name="T7" fmla="*/ 2 h 3"/>
                <a:gd name="T8" fmla="*/ 6 w 6"/>
                <a:gd name="T9" fmla="*/ 0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6" y="0"/>
                  </a:moveTo>
                  <a:lnTo>
                    <a:pt x="0" y="2"/>
                  </a:lnTo>
                  <a:lnTo>
                    <a:pt x="6" y="3"/>
                  </a:lnTo>
                  <a:lnTo>
                    <a:pt x="6" y="2"/>
                  </a:lnTo>
                  <a:lnTo>
                    <a:pt x="6" y="0"/>
                  </a:lnTo>
                </a:path>
              </a:pathLst>
            </a:custGeom>
            <a:noFill/>
            <a:ln w="20638">
              <a:solidFill>
                <a:srgbClr val="000000"/>
              </a:solidFill>
              <a:prstDash val="solid"/>
              <a:round/>
              <a:headEnd/>
              <a:tailEnd/>
            </a:ln>
          </p:spPr>
          <p:txBody>
            <a:bodyPr/>
            <a:lstStyle/>
            <a:p>
              <a:endParaRPr lang="en-US"/>
            </a:p>
          </p:txBody>
        </p:sp>
        <p:sp>
          <p:nvSpPr>
            <p:cNvPr id="21518" name="Freeform 12"/>
            <p:cNvSpPr>
              <a:spLocks/>
            </p:cNvSpPr>
            <p:nvPr/>
          </p:nvSpPr>
          <p:spPr bwMode="auto">
            <a:xfrm>
              <a:off x="2073275" y="5789612"/>
              <a:ext cx="125413" cy="63500"/>
            </a:xfrm>
            <a:custGeom>
              <a:avLst/>
              <a:gdLst>
                <a:gd name="T0" fmla="*/ 79 w 79"/>
                <a:gd name="T1" fmla="*/ 0 h 40"/>
                <a:gd name="T2" fmla="*/ 0 w 79"/>
                <a:gd name="T3" fmla="*/ 27 h 40"/>
                <a:gd name="T4" fmla="*/ 79 w 79"/>
                <a:gd name="T5" fmla="*/ 40 h 40"/>
                <a:gd name="T6" fmla="*/ 79 w 79"/>
                <a:gd name="T7" fmla="*/ 27 h 40"/>
                <a:gd name="T8" fmla="*/ 79 w 79"/>
                <a:gd name="T9" fmla="*/ 0 h 40"/>
                <a:gd name="T10" fmla="*/ 0 60000 65536"/>
                <a:gd name="T11" fmla="*/ 0 60000 65536"/>
                <a:gd name="T12" fmla="*/ 0 60000 65536"/>
                <a:gd name="T13" fmla="*/ 0 60000 65536"/>
                <a:gd name="T14" fmla="*/ 0 60000 65536"/>
                <a:gd name="T15" fmla="*/ 0 w 79"/>
                <a:gd name="T16" fmla="*/ 0 h 40"/>
                <a:gd name="T17" fmla="*/ 79 w 79"/>
                <a:gd name="T18" fmla="*/ 40 h 40"/>
              </a:gdLst>
              <a:ahLst/>
              <a:cxnLst>
                <a:cxn ang="T10">
                  <a:pos x="T0" y="T1"/>
                </a:cxn>
                <a:cxn ang="T11">
                  <a:pos x="T2" y="T3"/>
                </a:cxn>
                <a:cxn ang="T12">
                  <a:pos x="T4" y="T5"/>
                </a:cxn>
                <a:cxn ang="T13">
                  <a:pos x="T6" y="T7"/>
                </a:cxn>
                <a:cxn ang="T14">
                  <a:pos x="T8" y="T9"/>
                </a:cxn>
              </a:cxnLst>
              <a:rect l="T15" t="T16" r="T17" b="T18"/>
              <a:pathLst>
                <a:path w="79" h="40">
                  <a:moveTo>
                    <a:pt x="79" y="0"/>
                  </a:moveTo>
                  <a:lnTo>
                    <a:pt x="0" y="27"/>
                  </a:lnTo>
                  <a:lnTo>
                    <a:pt x="79" y="40"/>
                  </a:lnTo>
                  <a:lnTo>
                    <a:pt x="79" y="27"/>
                  </a:lnTo>
                  <a:lnTo>
                    <a:pt x="79" y="0"/>
                  </a:lnTo>
                  <a:close/>
                </a:path>
              </a:pathLst>
            </a:custGeom>
            <a:solidFill>
              <a:srgbClr val="000000"/>
            </a:solidFill>
            <a:ln w="0">
              <a:solidFill>
                <a:srgbClr val="000000"/>
              </a:solidFill>
              <a:prstDash val="solid"/>
              <a:round/>
              <a:headEnd/>
              <a:tailEnd/>
            </a:ln>
          </p:spPr>
          <p:txBody>
            <a:bodyPr/>
            <a:lstStyle/>
            <a:p>
              <a:endParaRPr lang="en-US"/>
            </a:p>
          </p:txBody>
        </p:sp>
        <p:sp>
          <p:nvSpPr>
            <p:cNvPr id="21519" name="Line 13"/>
            <p:cNvSpPr>
              <a:spLocks noChangeShapeType="1"/>
            </p:cNvSpPr>
            <p:nvPr/>
          </p:nvSpPr>
          <p:spPr bwMode="auto">
            <a:xfrm>
              <a:off x="2198688" y="5832475"/>
              <a:ext cx="1527175" cy="1587"/>
            </a:xfrm>
            <a:prstGeom prst="line">
              <a:avLst/>
            </a:prstGeom>
            <a:noFill/>
            <a:ln w="20638">
              <a:solidFill>
                <a:srgbClr val="000000"/>
              </a:solidFill>
              <a:round/>
              <a:headEnd/>
              <a:tailEnd/>
            </a:ln>
          </p:spPr>
          <p:txBody>
            <a:bodyPr/>
            <a:lstStyle/>
            <a:p>
              <a:endParaRPr lang="en-US"/>
            </a:p>
          </p:txBody>
        </p:sp>
        <p:sp>
          <p:nvSpPr>
            <p:cNvPr id="21520" name="Rectangle 14"/>
            <p:cNvSpPr>
              <a:spLocks noChangeArrowheads="1"/>
            </p:cNvSpPr>
            <p:nvPr/>
          </p:nvSpPr>
          <p:spPr bwMode="auto">
            <a:xfrm>
              <a:off x="3933825" y="5705475"/>
              <a:ext cx="773113" cy="271462"/>
            </a:xfrm>
            <a:prstGeom prst="rect">
              <a:avLst/>
            </a:prstGeom>
            <a:noFill/>
            <a:ln w="9525">
              <a:noFill/>
              <a:miter lim="800000"/>
              <a:headEnd/>
              <a:tailEnd/>
            </a:ln>
          </p:spPr>
          <p:txBody>
            <a:bodyPr wrap="none" lIns="0" tIns="0" rIns="0" bIns="0">
              <a:spAutoFit/>
            </a:bodyPr>
            <a:lstStyle/>
            <a:p>
              <a:r>
                <a:rPr lang="en-CA" sz="1500">
                  <a:solidFill>
                    <a:srgbClr val="000000"/>
                  </a:solidFill>
                  <a:latin typeface="Nimbus Roman No9 L"/>
                </a:rPr>
                <a:t>Bit lines</a:t>
              </a:r>
              <a:endParaRPr lang="en-CA">
                <a:latin typeface="Corbel" pitchFamily="34" charset="0"/>
              </a:endParaRPr>
            </a:p>
          </p:txBody>
        </p:sp>
        <p:sp>
          <p:nvSpPr>
            <p:cNvPr id="21521" name="Freeform 15"/>
            <p:cNvSpPr>
              <a:spLocks/>
            </p:cNvSpPr>
            <p:nvPr/>
          </p:nvSpPr>
          <p:spPr bwMode="auto">
            <a:xfrm>
              <a:off x="6213475" y="5789612"/>
              <a:ext cx="125413" cy="63500"/>
            </a:xfrm>
            <a:custGeom>
              <a:avLst/>
              <a:gdLst>
                <a:gd name="T0" fmla="*/ 0 w 6"/>
                <a:gd name="T1" fmla="*/ 3 h 3"/>
                <a:gd name="T2" fmla="*/ 6 w 6"/>
                <a:gd name="T3" fmla="*/ 2 h 3"/>
                <a:gd name="T4" fmla="*/ 0 w 6"/>
                <a:gd name="T5" fmla="*/ 0 h 3"/>
                <a:gd name="T6" fmla="*/ 0 w 6"/>
                <a:gd name="T7" fmla="*/ 2 h 3"/>
                <a:gd name="T8" fmla="*/ 0 w 6"/>
                <a:gd name="T9" fmla="*/ 3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3"/>
                  </a:moveTo>
                  <a:lnTo>
                    <a:pt x="6" y="2"/>
                  </a:lnTo>
                  <a:lnTo>
                    <a:pt x="0" y="0"/>
                  </a:lnTo>
                  <a:lnTo>
                    <a:pt x="0" y="2"/>
                  </a:lnTo>
                  <a:lnTo>
                    <a:pt x="0" y="3"/>
                  </a:lnTo>
                </a:path>
              </a:pathLst>
            </a:custGeom>
            <a:noFill/>
            <a:ln w="20638">
              <a:solidFill>
                <a:srgbClr val="000000"/>
              </a:solidFill>
              <a:prstDash val="solid"/>
              <a:round/>
              <a:headEnd/>
              <a:tailEnd/>
            </a:ln>
          </p:spPr>
          <p:txBody>
            <a:bodyPr/>
            <a:lstStyle/>
            <a:p>
              <a:endParaRPr lang="en-US"/>
            </a:p>
          </p:txBody>
        </p:sp>
        <p:sp>
          <p:nvSpPr>
            <p:cNvPr id="21522" name="Freeform 16"/>
            <p:cNvSpPr>
              <a:spLocks/>
            </p:cNvSpPr>
            <p:nvPr/>
          </p:nvSpPr>
          <p:spPr bwMode="auto">
            <a:xfrm>
              <a:off x="6213475" y="5789612"/>
              <a:ext cx="125413" cy="63500"/>
            </a:xfrm>
            <a:custGeom>
              <a:avLst/>
              <a:gdLst>
                <a:gd name="T0" fmla="*/ 0 w 79"/>
                <a:gd name="T1" fmla="*/ 40 h 40"/>
                <a:gd name="T2" fmla="*/ 79 w 79"/>
                <a:gd name="T3" fmla="*/ 27 h 40"/>
                <a:gd name="T4" fmla="*/ 0 w 79"/>
                <a:gd name="T5" fmla="*/ 0 h 40"/>
                <a:gd name="T6" fmla="*/ 0 w 79"/>
                <a:gd name="T7" fmla="*/ 27 h 40"/>
                <a:gd name="T8" fmla="*/ 0 w 79"/>
                <a:gd name="T9" fmla="*/ 40 h 40"/>
                <a:gd name="T10" fmla="*/ 0 60000 65536"/>
                <a:gd name="T11" fmla="*/ 0 60000 65536"/>
                <a:gd name="T12" fmla="*/ 0 60000 65536"/>
                <a:gd name="T13" fmla="*/ 0 60000 65536"/>
                <a:gd name="T14" fmla="*/ 0 60000 65536"/>
                <a:gd name="T15" fmla="*/ 0 w 79"/>
                <a:gd name="T16" fmla="*/ 0 h 40"/>
                <a:gd name="T17" fmla="*/ 79 w 79"/>
                <a:gd name="T18" fmla="*/ 40 h 40"/>
              </a:gdLst>
              <a:ahLst/>
              <a:cxnLst>
                <a:cxn ang="T10">
                  <a:pos x="T0" y="T1"/>
                </a:cxn>
                <a:cxn ang="T11">
                  <a:pos x="T2" y="T3"/>
                </a:cxn>
                <a:cxn ang="T12">
                  <a:pos x="T4" y="T5"/>
                </a:cxn>
                <a:cxn ang="T13">
                  <a:pos x="T6" y="T7"/>
                </a:cxn>
                <a:cxn ang="T14">
                  <a:pos x="T8" y="T9"/>
                </a:cxn>
              </a:cxnLst>
              <a:rect l="T15" t="T16" r="T17" b="T18"/>
              <a:pathLst>
                <a:path w="79" h="40">
                  <a:moveTo>
                    <a:pt x="0" y="40"/>
                  </a:moveTo>
                  <a:lnTo>
                    <a:pt x="79" y="27"/>
                  </a:lnTo>
                  <a:lnTo>
                    <a:pt x="0" y="0"/>
                  </a:lnTo>
                  <a:lnTo>
                    <a:pt x="0" y="27"/>
                  </a:lnTo>
                  <a:lnTo>
                    <a:pt x="0" y="40"/>
                  </a:lnTo>
                  <a:close/>
                </a:path>
              </a:pathLst>
            </a:custGeom>
            <a:solidFill>
              <a:srgbClr val="000000"/>
            </a:solidFill>
            <a:ln w="0">
              <a:solidFill>
                <a:srgbClr val="000000"/>
              </a:solidFill>
              <a:prstDash val="solid"/>
              <a:round/>
              <a:headEnd/>
              <a:tailEnd/>
            </a:ln>
          </p:spPr>
          <p:txBody>
            <a:bodyPr/>
            <a:lstStyle/>
            <a:p>
              <a:endParaRPr lang="en-US"/>
            </a:p>
          </p:txBody>
        </p:sp>
        <p:sp>
          <p:nvSpPr>
            <p:cNvPr id="21523" name="Line 17"/>
            <p:cNvSpPr>
              <a:spLocks noChangeShapeType="1"/>
            </p:cNvSpPr>
            <p:nvPr/>
          </p:nvSpPr>
          <p:spPr bwMode="auto">
            <a:xfrm flipH="1">
              <a:off x="4686300" y="5832475"/>
              <a:ext cx="1527175" cy="1587"/>
            </a:xfrm>
            <a:prstGeom prst="line">
              <a:avLst/>
            </a:prstGeom>
            <a:noFill/>
            <a:ln w="20638">
              <a:solidFill>
                <a:srgbClr val="000000"/>
              </a:solidFill>
              <a:round/>
              <a:headEnd/>
              <a:tailEnd/>
            </a:ln>
          </p:spPr>
          <p:txBody>
            <a:bodyPr/>
            <a:lstStyle/>
            <a:p>
              <a:endParaRPr lang="en-US"/>
            </a:p>
          </p:txBody>
        </p:sp>
        <p:sp>
          <p:nvSpPr>
            <p:cNvPr id="20" name="Line 18"/>
            <p:cNvSpPr>
              <a:spLocks noChangeShapeType="1"/>
            </p:cNvSpPr>
            <p:nvPr/>
          </p:nvSpPr>
          <p:spPr bwMode="auto">
            <a:xfrm flipV="1">
              <a:off x="5837135" y="3803302"/>
              <a:ext cx="2399" cy="1631008"/>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21" name="Line 19"/>
            <p:cNvSpPr>
              <a:spLocks noChangeShapeType="1"/>
            </p:cNvSpPr>
            <p:nvPr/>
          </p:nvSpPr>
          <p:spPr bwMode="auto">
            <a:xfrm flipV="1">
              <a:off x="2575458" y="3803302"/>
              <a:ext cx="0" cy="1631008"/>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22" name="Line 20"/>
            <p:cNvSpPr>
              <a:spLocks noChangeShapeType="1"/>
            </p:cNvSpPr>
            <p:nvPr/>
          </p:nvSpPr>
          <p:spPr bwMode="auto">
            <a:xfrm flipH="1">
              <a:off x="4497904" y="4179689"/>
              <a:ext cx="669615" cy="2324"/>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23" name="Line 21"/>
            <p:cNvSpPr>
              <a:spLocks noChangeShapeType="1"/>
            </p:cNvSpPr>
            <p:nvPr/>
          </p:nvSpPr>
          <p:spPr bwMode="auto">
            <a:xfrm flipH="1">
              <a:off x="3245075" y="4179689"/>
              <a:ext cx="667216" cy="2324"/>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24" name="Freeform 22"/>
            <p:cNvSpPr>
              <a:spLocks/>
            </p:cNvSpPr>
            <p:nvPr/>
          </p:nvSpPr>
          <p:spPr bwMode="auto">
            <a:xfrm>
              <a:off x="4017893" y="3991496"/>
              <a:ext cx="480011" cy="397296"/>
            </a:xfrm>
            <a:custGeom>
              <a:avLst/>
              <a:gdLst/>
              <a:ahLst/>
              <a:cxnLst>
                <a:cxn ang="0">
                  <a:pos x="23" y="0"/>
                </a:cxn>
                <a:cxn ang="0">
                  <a:pos x="0" y="9"/>
                </a:cxn>
                <a:cxn ang="0">
                  <a:pos x="23" y="19"/>
                </a:cxn>
                <a:cxn ang="0">
                  <a:pos x="23" y="0"/>
                </a:cxn>
              </a:cxnLst>
              <a:rect l="0" t="0" r="r" b="b"/>
              <a:pathLst>
                <a:path w="23" h="19">
                  <a:moveTo>
                    <a:pt x="23" y="0"/>
                  </a:moveTo>
                  <a:lnTo>
                    <a:pt x="0" y="9"/>
                  </a:lnTo>
                  <a:lnTo>
                    <a:pt x="23" y="19"/>
                  </a:lnTo>
                  <a:lnTo>
                    <a:pt x="23" y="0"/>
                  </a:lnTo>
                </a:path>
              </a:pathLst>
            </a:custGeom>
            <a:noFill/>
            <a:ln w="20638">
              <a:solidFill>
                <a:schemeClr val="accent1">
                  <a:lumMod val="75000"/>
                </a:schemeClr>
              </a:solidFill>
              <a:prstDash val="solid"/>
              <a:round/>
              <a:headEnd/>
              <a:tailEnd/>
            </a:ln>
          </p:spPr>
          <p:txBody>
            <a:bodyPr/>
            <a:lstStyle/>
            <a:p>
              <a:pPr fontAlgn="auto">
                <a:spcBef>
                  <a:spcPts val="0"/>
                </a:spcBef>
                <a:spcAft>
                  <a:spcPts val="0"/>
                </a:spcAft>
                <a:defRPr/>
              </a:pPr>
              <a:endParaRPr lang="en-US">
                <a:latin typeface="+mn-lt"/>
              </a:endParaRPr>
            </a:p>
          </p:txBody>
        </p:sp>
        <p:sp>
          <p:nvSpPr>
            <p:cNvPr id="21529" name="Line 24"/>
            <p:cNvSpPr>
              <a:spLocks noChangeShapeType="1"/>
            </p:cNvSpPr>
            <p:nvPr/>
          </p:nvSpPr>
          <p:spPr bwMode="auto">
            <a:xfrm flipV="1">
              <a:off x="1990725" y="2255837"/>
              <a:ext cx="1588" cy="3763963"/>
            </a:xfrm>
            <a:prstGeom prst="line">
              <a:avLst/>
            </a:prstGeom>
            <a:noFill/>
            <a:ln w="20638">
              <a:solidFill>
                <a:srgbClr val="000000"/>
              </a:solidFill>
              <a:round/>
              <a:headEnd/>
              <a:tailEnd/>
            </a:ln>
          </p:spPr>
          <p:txBody>
            <a:bodyPr/>
            <a:lstStyle/>
            <a:p>
              <a:endParaRPr lang="en-US"/>
            </a:p>
          </p:txBody>
        </p:sp>
        <p:sp>
          <p:nvSpPr>
            <p:cNvPr id="21530" name="Line 25"/>
            <p:cNvSpPr>
              <a:spLocks noChangeShapeType="1"/>
            </p:cNvSpPr>
            <p:nvPr/>
          </p:nvSpPr>
          <p:spPr bwMode="auto">
            <a:xfrm flipV="1">
              <a:off x="6423025" y="2255837"/>
              <a:ext cx="1588" cy="3763963"/>
            </a:xfrm>
            <a:prstGeom prst="line">
              <a:avLst/>
            </a:prstGeom>
            <a:noFill/>
            <a:ln w="20638">
              <a:solidFill>
                <a:srgbClr val="000000"/>
              </a:solidFill>
              <a:round/>
              <a:headEnd/>
              <a:tailEnd/>
            </a:ln>
          </p:spPr>
          <p:txBody>
            <a:bodyPr/>
            <a:lstStyle/>
            <a:p>
              <a:endParaRPr lang="en-US"/>
            </a:p>
          </p:txBody>
        </p:sp>
        <p:sp>
          <p:nvSpPr>
            <p:cNvPr id="27" name="Line 26"/>
            <p:cNvSpPr>
              <a:spLocks noChangeShapeType="1"/>
            </p:cNvSpPr>
            <p:nvPr/>
          </p:nvSpPr>
          <p:spPr bwMode="auto">
            <a:xfrm flipV="1">
              <a:off x="3245075" y="3029620"/>
              <a:ext cx="2399" cy="1150069"/>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28" name="Line 27"/>
            <p:cNvSpPr>
              <a:spLocks noChangeShapeType="1"/>
            </p:cNvSpPr>
            <p:nvPr/>
          </p:nvSpPr>
          <p:spPr bwMode="auto">
            <a:xfrm flipV="1">
              <a:off x="5167519" y="3029620"/>
              <a:ext cx="2401" cy="1150069"/>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29" name="Rectangle 28"/>
            <p:cNvSpPr>
              <a:spLocks noChangeArrowheads="1"/>
            </p:cNvSpPr>
            <p:nvPr/>
          </p:nvSpPr>
          <p:spPr bwMode="auto">
            <a:xfrm>
              <a:off x="2366654" y="3615110"/>
              <a:ext cx="396008" cy="83641"/>
            </a:xfrm>
            <a:prstGeom prst="rect">
              <a:avLst/>
            </a:prstGeom>
            <a:noFill/>
            <a:ln w="20638">
              <a:solidFill>
                <a:schemeClr val="accent1">
                  <a:lumMod val="75000"/>
                </a:schemeClr>
              </a:solidFill>
              <a:miter lim="800000"/>
              <a:headEnd/>
              <a:tailEnd/>
            </a:ln>
          </p:spPr>
          <p:txBody>
            <a:bodyPr/>
            <a:lstStyle/>
            <a:p>
              <a:pPr fontAlgn="auto">
                <a:spcBef>
                  <a:spcPts val="0"/>
                </a:spcBef>
                <a:spcAft>
                  <a:spcPts val="0"/>
                </a:spcAft>
                <a:defRPr/>
              </a:pPr>
              <a:endParaRPr lang="en-US">
                <a:latin typeface="+mn-lt"/>
              </a:endParaRPr>
            </a:p>
          </p:txBody>
        </p:sp>
        <p:sp>
          <p:nvSpPr>
            <p:cNvPr id="30" name="Line 29"/>
            <p:cNvSpPr>
              <a:spLocks noChangeShapeType="1"/>
            </p:cNvSpPr>
            <p:nvPr/>
          </p:nvSpPr>
          <p:spPr bwMode="auto">
            <a:xfrm flipH="1">
              <a:off x="5647530" y="3803302"/>
              <a:ext cx="376810" cy="2324"/>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31" name="Line 30"/>
            <p:cNvSpPr>
              <a:spLocks noChangeShapeType="1"/>
            </p:cNvSpPr>
            <p:nvPr/>
          </p:nvSpPr>
          <p:spPr bwMode="auto">
            <a:xfrm flipH="1">
              <a:off x="2366654" y="3803302"/>
              <a:ext cx="396008" cy="2324"/>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21536" name="Rectangle 31"/>
            <p:cNvSpPr>
              <a:spLocks noChangeArrowheads="1"/>
            </p:cNvSpPr>
            <p:nvPr/>
          </p:nvSpPr>
          <p:spPr bwMode="auto">
            <a:xfrm>
              <a:off x="1812241" y="2005012"/>
              <a:ext cx="314325" cy="271464"/>
            </a:xfrm>
            <a:prstGeom prst="rect">
              <a:avLst/>
            </a:prstGeom>
            <a:noFill/>
            <a:ln w="9525">
              <a:noFill/>
              <a:miter lim="800000"/>
              <a:headEnd/>
              <a:tailEnd/>
            </a:ln>
          </p:spPr>
          <p:txBody>
            <a:bodyPr wrap="none" lIns="0" tIns="0" rIns="0" bIns="0">
              <a:spAutoFit/>
            </a:bodyPr>
            <a:lstStyle/>
            <a:p>
              <a:r>
                <a:rPr lang="en-CA" sz="1500" i="1">
                  <a:solidFill>
                    <a:srgbClr val="000000"/>
                  </a:solidFill>
                  <a:latin typeface="Nimbus Roman No9 L"/>
                </a:rPr>
                <a:t>b</a:t>
              </a:r>
              <a:endParaRPr lang="en-CA">
                <a:latin typeface="Corbel" pitchFamily="34" charset="0"/>
              </a:endParaRPr>
            </a:p>
          </p:txBody>
        </p:sp>
        <p:sp>
          <p:nvSpPr>
            <p:cNvPr id="21537" name="Rectangle 32"/>
            <p:cNvSpPr>
              <a:spLocks noChangeArrowheads="1"/>
            </p:cNvSpPr>
            <p:nvPr/>
          </p:nvSpPr>
          <p:spPr bwMode="auto">
            <a:xfrm>
              <a:off x="5613929" y="3343275"/>
              <a:ext cx="314325" cy="271464"/>
            </a:xfrm>
            <a:prstGeom prst="rect">
              <a:avLst/>
            </a:prstGeom>
            <a:noFill/>
            <a:ln w="9525">
              <a:noFill/>
              <a:miter lim="800000"/>
              <a:headEnd/>
              <a:tailEnd/>
            </a:ln>
          </p:spPr>
          <p:txBody>
            <a:bodyPr wrap="none" lIns="0" tIns="0" rIns="0" bIns="0">
              <a:spAutoFit/>
            </a:bodyPr>
            <a:lstStyle/>
            <a:p>
              <a:r>
                <a:rPr lang="en-CA" sz="1500" i="1">
                  <a:solidFill>
                    <a:srgbClr val="000000"/>
                  </a:solidFill>
                  <a:latin typeface="Nimbus Roman No9 L"/>
                </a:rPr>
                <a:t>T</a:t>
              </a:r>
              <a:endParaRPr lang="en-CA">
                <a:latin typeface="Corbel" pitchFamily="34" charset="0"/>
              </a:endParaRPr>
            </a:p>
          </p:txBody>
        </p:sp>
        <p:sp>
          <p:nvSpPr>
            <p:cNvPr id="21538" name="Rectangle 33"/>
            <p:cNvSpPr>
              <a:spLocks noChangeArrowheads="1"/>
            </p:cNvSpPr>
            <p:nvPr/>
          </p:nvSpPr>
          <p:spPr bwMode="auto">
            <a:xfrm>
              <a:off x="5857875" y="3468687"/>
              <a:ext cx="146050" cy="166689"/>
            </a:xfrm>
            <a:prstGeom prst="rect">
              <a:avLst/>
            </a:prstGeom>
            <a:noFill/>
            <a:ln w="9525">
              <a:noFill/>
              <a:miter lim="800000"/>
              <a:headEnd/>
              <a:tailEnd/>
            </a:ln>
          </p:spPr>
          <p:txBody>
            <a:bodyPr wrap="none" lIns="0" tIns="0" rIns="0" bIns="0">
              <a:spAutoFit/>
            </a:bodyPr>
            <a:lstStyle/>
            <a:p>
              <a:r>
                <a:rPr lang="en-CA" sz="1000">
                  <a:solidFill>
                    <a:srgbClr val="000000"/>
                  </a:solidFill>
                  <a:latin typeface="Nimbus Roman No9 L"/>
                </a:rPr>
                <a:t>2</a:t>
              </a:r>
              <a:endParaRPr lang="en-CA">
                <a:latin typeface="Corbel" pitchFamily="34" charset="0"/>
              </a:endParaRPr>
            </a:p>
          </p:txBody>
        </p:sp>
        <p:sp>
          <p:nvSpPr>
            <p:cNvPr id="21539" name="Rectangle 34"/>
            <p:cNvSpPr>
              <a:spLocks noChangeArrowheads="1"/>
            </p:cNvSpPr>
            <p:nvPr/>
          </p:nvSpPr>
          <p:spPr bwMode="auto">
            <a:xfrm>
              <a:off x="2388254" y="3363912"/>
              <a:ext cx="314325" cy="271464"/>
            </a:xfrm>
            <a:prstGeom prst="rect">
              <a:avLst/>
            </a:prstGeom>
            <a:noFill/>
            <a:ln w="9525">
              <a:noFill/>
              <a:miter lim="800000"/>
              <a:headEnd/>
              <a:tailEnd/>
            </a:ln>
          </p:spPr>
          <p:txBody>
            <a:bodyPr wrap="none" lIns="0" tIns="0" rIns="0" bIns="0">
              <a:spAutoFit/>
            </a:bodyPr>
            <a:lstStyle/>
            <a:p>
              <a:r>
                <a:rPr lang="en-CA" sz="1500" i="1">
                  <a:solidFill>
                    <a:srgbClr val="000000"/>
                  </a:solidFill>
                  <a:latin typeface="Nimbus Roman No9 L"/>
                </a:rPr>
                <a:t>T</a:t>
              </a:r>
              <a:endParaRPr lang="en-CA">
                <a:latin typeface="Corbel" pitchFamily="34" charset="0"/>
              </a:endParaRPr>
            </a:p>
          </p:txBody>
        </p:sp>
        <p:sp>
          <p:nvSpPr>
            <p:cNvPr id="21540" name="Rectangle 35"/>
            <p:cNvSpPr>
              <a:spLocks noChangeArrowheads="1"/>
            </p:cNvSpPr>
            <p:nvPr/>
          </p:nvSpPr>
          <p:spPr bwMode="auto">
            <a:xfrm>
              <a:off x="2595563" y="3468687"/>
              <a:ext cx="146050" cy="166688"/>
            </a:xfrm>
            <a:prstGeom prst="rect">
              <a:avLst/>
            </a:prstGeom>
            <a:noFill/>
            <a:ln w="9525">
              <a:noFill/>
              <a:miter lim="800000"/>
              <a:headEnd/>
              <a:tailEnd/>
            </a:ln>
          </p:spPr>
          <p:txBody>
            <a:bodyPr wrap="none" lIns="0" tIns="0" rIns="0" bIns="0">
              <a:spAutoFit/>
            </a:bodyPr>
            <a:lstStyle/>
            <a:p>
              <a:r>
                <a:rPr lang="en-CA" sz="1000">
                  <a:solidFill>
                    <a:srgbClr val="000000"/>
                  </a:solidFill>
                  <a:latin typeface="Nimbus Roman No9 L"/>
                </a:rPr>
                <a:t>1</a:t>
              </a:r>
              <a:endParaRPr lang="en-CA">
                <a:latin typeface="Corbel" pitchFamily="34" charset="0"/>
              </a:endParaRPr>
            </a:p>
          </p:txBody>
        </p:sp>
        <p:sp>
          <p:nvSpPr>
            <p:cNvPr id="21541" name="Freeform 36"/>
            <p:cNvSpPr>
              <a:spLocks/>
            </p:cNvSpPr>
            <p:nvPr/>
          </p:nvSpPr>
          <p:spPr bwMode="auto">
            <a:xfrm>
              <a:off x="4414838" y="2987675"/>
              <a:ext cx="84137" cy="84137"/>
            </a:xfrm>
            <a:custGeom>
              <a:avLst/>
              <a:gdLst>
                <a:gd name="T0" fmla="*/ 27 w 53"/>
                <a:gd name="T1" fmla="*/ 27 h 53"/>
                <a:gd name="T2" fmla="*/ 27 w 53"/>
                <a:gd name="T3" fmla="*/ 0 h 53"/>
                <a:gd name="T4" fmla="*/ 13 w 53"/>
                <a:gd name="T5" fmla="*/ 13 h 53"/>
                <a:gd name="T6" fmla="*/ 0 w 53"/>
                <a:gd name="T7" fmla="*/ 27 h 53"/>
                <a:gd name="T8" fmla="*/ 13 w 53"/>
                <a:gd name="T9" fmla="*/ 40 h 53"/>
                <a:gd name="T10" fmla="*/ 27 w 53"/>
                <a:gd name="T11" fmla="*/ 53 h 53"/>
                <a:gd name="T12" fmla="*/ 40 w 53"/>
                <a:gd name="T13" fmla="*/ 40 h 53"/>
                <a:gd name="T14" fmla="*/ 53 w 53"/>
                <a:gd name="T15" fmla="*/ 27 h 53"/>
                <a:gd name="T16" fmla="*/ 40 w 53"/>
                <a:gd name="T17" fmla="*/ 13 h 53"/>
                <a:gd name="T18" fmla="*/ 27 w 53"/>
                <a:gd name="T19" fmla="*/ 0 h 53"/>
                <a:gd name="T20" fmla="*/ 27 w 53"/>
                <a:gd name="T21" fmla="*/ 27 h 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3"/>
                <a:gd name="T34" fmla="*/ 0 h 53"/>
                <a:gd name="T35" fmla="*/ 53 w 53"/>
                <a:gd name="T36" fmla="*/ 53 h 5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3" h="53">
                  <a:moveTo>
                    <a:pt x="27" y="27"/>
                  </a:moveTo>
                  <a:lnTo>
                    <a:pt x="27" y="0"/>
                  </a:lnTo>
                  <a:lnTo>
                    <a:pt x="13" y="13"/>
                  </a:lnTo>
                  <a:lnTo>
                    <a:pt x="0" y="27"/>
                  </a:lnTo>
                  <a:lnTo>
                    <a:pt x="13" y="40"/>
                  </a:lnTo>
                  <a:lnTo>
                    <a:pt x="27" y="53"/>
                  </a:lnTo>
                  <a:lnTo>
                    <a:pt x="40" y="40"/>
                  </a:lnTo>
                  <a:lnTo>
                    <a:pt x="53" y="27"/>
                  </a:lnTo>
                  <a:lnTo>
                    <a:pt x="40" y="13"/>
                  </a:lnTo>
                  <a:lnTo>
                    <a:pt x="27" y="0"/>
                  </a:lnTo>
                  <a:lnTo>
                    <a:pt x="27" y="27"/>
                  </a:lnTo>
                  <a:close/>
                </a:path>
              </a:pathLst>
            </a:custGeom>
            <a:solidFill>
              <a:srgbClr val="FFFFFF"/>
            </a:solidFill>
            <a:ln w="0">
              <a:solidFill>
                <a:srgbClr val="FFFFFF"/>
              </a:solidFill>
              <a:prstDash val="solid"/>
              <a:round/>
              <a:headEnd/>
              <a:tailEnd/>
            </a:ln>
          </p:spPr>
          <p:txBody>
            <a:bodyPr/>
            <a:lstStyle/>
            <a:p>
              <a:endParaRPr lang="en-US"/>
            </a:p>
          </p:txBody>
        </p:sp>
        <p:sp>
          <p:nvSpPr>
            <p:cNvPr id="38" name="Freeform 37"/>
            <p:cNvSpPr>
              <a:spLocks/>
            </p:cNvSpPr>
            <p:nvPr/>
          </p:nvSpPr>
          <p:spPr bwMode="auto">
            <a:xfrm>
              <a:off x="4413901" y="2987799"/>
              <a:ext cx="84003" cy="83641"/>
            </a:xfrm>
            <a:custGeom>
              <a:avLst/>
              <a:gdLst/>
              <a:ahLst/>
              <a:cxnLst>
                <a:cxn ang="0">
                  <a:pos x="2" y="0"/>
                </a:cxn>
                <a:cxn ang="0">
                  <a:pos x="1" y="1"/>
                </a:cxn>
                <a:cxn ang="0">
                  <a:pos x="0" y="2"/>
                </a:cxn>
                <a:cxn ang="0">
                  <a:pos x="1" y="4"/>
                </a:cxn>
                <a:cxn ang="0">
                  <a:pos x="2" y="4"/>
                </a:cxn>
                <a:cxn ang="0">
                  <a:pos x="4" y="4"/>
                </a:cxn>
                <a:cxn ang="0">
                  <a:pos x="4" y="2"/>
                </a:cxn>
                <a:cxn ang="0">
                  <a:pos x="4" y="1"/>
                </a:cxn>
                <a:cxn ang="0">
                  <a:pos x="2" y="0"/>
                </a:cxn>
              </a:cxnLst>
              <a:rect l="0" t="0" r="r" b="b"/>
              <a:pathLst>
                <a:path w="4" h="4">
                  <a:moveTo>
                    <a:pt x="2" y="0"/>
                  </a:moveTo>
                  <a:lnTo>
                    <a:pt x="1" y="1"/>
                  </a:lnTo>
                  <a:lnTo>
                    <a:pt x="0" y="2"/>
                  </a:lnTo>
                  <a:lnTo>
                    <a:pt x="1" y="4"/>
                  </a:lnTo>
                  <a:lnTo>
                    <a:pt x="2" y="4"/>
                  </a:lnTo>
                  <a:lnTo>
                    <a:pt x="4" y="4"/>
                  </a:lnTo>
                  <a:lnTo>
                    <a:pt x="4" y="2"/>
                  </a:lnTo>
                  <a:lnTo>
                    <a:pt x="4" y="1"/>
                  </a:lnTo>
                  <a:lnTo>
                    <a:pt x="2" y="0"/>
                  </a:lnTo>
                </a:path>
              </a:pathLst>
            </a:custGeom>
            <a:noFill/>
            <a:ln w="20638">
              <a:solidFill>
                <a:schemeClr val="accent1">
                  <a:lumMod val="75000"/>
                </a:schemeClr>
              </a:solidFill>
              <a:prstDash val="solid"/>
              <a:round/>
              <a:headEnd/>
              <a:tailEnd/>
            </a:ln>
          </p:spPr>
          <p:txBody>
            <a:bodyPr/>
            <a:lstStyle/>
            <a:p>
              <a:pPr fontAlgn="auto">
                <a:spcBef>
                  <a:spcPts val="0"/>
                </a:spcBef>
                <a:spcAft>
                  <a:spcPts val="0"/>
                </a:spcAft>
                <a:defRPr/>
              </a:pPr>
              <a:endParaRPr lang="en-US">
                <a:latin typeface="+mn-lt"/>
              </a:endParaRPr>
            </a:p>
          </p:txBody>
        </p:sp>
        <p:sp>
          <p:nvSpPr>
            <p:cNvPr id="21543" name="Freeform 38"/>
            <p:cNvSpPr>
              <a:spLocks/>
            </p:cNvSpPr>
            <p:nvPr/>
          </p:nvSpPr>
          <p:spPr bwMode="auto">
            <a:xfrm>
              <a:off x="3913188" y="4138612"/>
              <a:ext cx="84137" cy="82550"/>
            </a:xfrm>
            <a:custGeom>
              <a:avLst/>
              <a:gdLst>
                <a:gd name="T0" fmla="*/ 26 w 53"/>
                <a:gd name="T1" fmla="*/ 26 h 52"/>
                <a:gd name="T2" fmla="*/ 26 w 53"/>
                <a:gd name="T3" fmla="*/ 0 h 52"/>
                <a:gd name="T4" fmla="*/ 13 w 53"/>
                <a:gd name="T5" fmla="*/ 13 h 52"/>
                <a:gd name="T6" fmla="*/ 0 w 53"/>
                <a:gd name="T7" fmla="*/ 26 h 52"/>
                <a:gd name="T8" fmla="*/ 13 w 53"/>
                <a:gd name="T9" fmla="*/ 39 h 52"/>
                <a:gd name="T10" fmla="*/ 26 w 53"/>
                <a:gd name="T11" fmla="*/ 52 h 52"/>
                <a:gd name="T12" fmla="*/ 40 w 53"/>
                <a:gd name="T13" fmla="*/ 39 h 52"/>
                <a:gd name="T14" fmla="*/ 53 w 53"/>
                <a:gd name="T15" fmla="*/ 26 h 52"/>
                <a:gd name="T16" fmla="*/ 40 w 53"/>
                <a:gd name="T17" fmla="*/ 13 h 52"/>
                <a:gd name="T18" fmla="*/ 26 w 53"/>
                <a:gd name="T19" fmla="*/ 0 h 52"/>
                <a:gd name="T20" fmla="*/ 26 w 53"/>
                <a:gd name="T21" fmla="*/ 26 h 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3"/>
                <a:gd name="T34" fmla="*/ 0 h 52"/>
                <a:gd name="T35" fmla="*/ 53 w 53"/>
                <a:gd name="T36" fmla="*/ 52 h 5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3" h="52">
                  <a:moveTo>
                    <a:pt x="26" y="26"/>
                  </a:moveTo>
                  <a:lnTo>
                    <a:pt x="26" y="0"/>
                  </a:lnTo>
                  <a:lnTo>
                    <a:pt x="13" y="13"/>
                  </a:lnTo>
                  <a:lnTo>
                    <a:pt x="0" y="26"/>
                  </a:lnTo>
                  <a:lnTo>
                    <a:pt x="13" y="39"/>
                  </a:lnTo>
                  <a:lnTo>
                    <a:pt x="26" y="52"/>
                  </a:lnTo>
                  <a:lnTo>
                    <a:pt x="40" y="39"/>
                  </a:lnTo>
                  <a:lnTo>
                    <a:pt x="53" y="26"/>
                  </a:lnTo>
                  <a:lnTo>
                    <a:pt x="40" y="13"/>
                  </a:lnTo>
                  <a:lnTo>
                    <a:pt x="26" y="0"/>
                  </a:lnTo>
                  <a:lnTo>
                    <a:pt x="26" y="26"/>
                  </a:lnTo>
                  <a:close/>
                </a:path>
              </a:pathLst>
            </a:custGeom>
            <a:solidFill>
              <a:srgbClr val="FFFFFF"/>
            </a:solidFill>
            <a:ln w="0">
              <a:solidFill>
                <a:srgbClr val="FFFFFF"/>
              </a:solidFill>
              <a:prstDash val="solid"/>
              <a:round/>
              <a:headEnd/>
              <a:tailEnd/>
            </a:ln>
          </p:spPr>
          <p:txBody>
            <a:bodyPr/>
            <a:lstStyle/>
            <a:p>
              <a:endParaRPr lang="en-US"/>
            </a:p>
          </p:txBody>
        </p:sp>
        <p:sp>
          <p:nvSpPr>
            <p:cNvPr id="40" name="Freeform 39"/>
            <p:cNvSpPr>
              <a:spLocks/>
            </p:cNvSpPr>
            <p:nvPr/>
          </p:nvSpPr>
          <p:spPr bwMode="auto">
            <a:xfrm>
              <a:off x="3912290" y="4137868"/>
              <a:ext cx="84001" cy="83641"/>
            </a:xfrm>
            <a:custGeom>
              <a:avLst/>
              <a:gdLst/>
              <a:ahLst/>
              <a:cxnLst>
                <a:cxn ang="0">
                  <a:pos x="2" y="0"/>
                </a:cxn>
                <a:cxn ang="0">
                  <a:pos x="1" y="1"/>
                </a:cxn>
                <a:cxn ang="0">
                  <a:pos x="0" y="2"/>
                </a:cxn>
                <a:cxn ang="0">
                  <a:pos x="1" y="4"/>
                </a:cxn>
                <a:cxn ang="0">
                  <a:pos x="2" y="4"/>
                </a:cxn>
                <a:cxn ang="0">
                  <a:pos x="4" y="4"/>
                </a:cxn>
                <a:cxn ang="0">
                  <a:pos x="4" y="2"/>
                </a:cxn>
                <a:cxn ang="0">
                  <a:pos x="4" y="1"/>
                </a:cxn>
                <a:cxn ang="0">
                  <a:pos x="2" y="0"/>
                </a:cxn>
              </a:cxnLst>
              <a:rect l="0" t="0" r="r" b="b"/>
              <a:pathLst>
                <a:path w="4" h="4">
                  <a:moveTo>
                    <a:pt x="2" y="0"/>
                  </a:moveTo>
                  <a:lnTo>
                    <a:pt x="1" y="1"/>
                  </a:lnTo>
                  <a:lnTo>
                    <a:pt x="0" y="2"/>
                  </a:lnTo>
                  <a:lnTo>
                    <a:pt x="1" y="4"/>
                  </a:lnTo>
                  <a:lnTo>
                    <a:pt x="2" y="4"/>
                  </a:lnTo>
                  <a:lnTo>
                    <a:pt x="4" y="4"/>
                  </a:lnTo>
                  <a:lnTo>
                    <a:pt x="4" y="2"/>
                  </a:lnTo>
                  <a:lnTo>
                    <a:pt x="4" y="1"/>
                  </a:lnTo>
                  <a:lnTo>
                    <a:pt x="2" y="0"/>
                  </a:lnTo>
                </a:path>
              </a:pathLst>
            </a:custGeom>
            <a:noFill/>
            <a:ln w="20638">
              <a:solidFill>
                <a:schemeClr val="accent1">
                  <a:lumMod val="75000"/>
                </a:schemeClr>
              </a:solidFill>
              <a:prstDash val="solid"/>
              <a:round/>
              <a:headEnd/>
              <a:tailEnd/>
            </a:ln>
          </p:spPr>
          <p:txBody>
            <a:bodyPr/>
            <a:lstStyle/>
            <a:p>
              <a:pPr fontAlgn="auto">
                <a:spcBef>
                  <a:spcPts val="0"/>
                </a:spcBef>
                <a:spcAft>
                  <a:spcPts val="0"/>
                </a:spcAft>
                <a:defRPr/>
              </a:pPr>
              <a:endParaRPr lang="en-US">
                <a:latin typeface="+mn-lt"/>
              </a:endParaRPr>
            </a:p>
          </p:txBody>
        </p:sp>
        <p:sp>
          <p:nvSpPr>
            <p:cNvPr id="21545" name="Rectangle 40"/>
            <p:cNvSpPr>
              <a:spLocks noChangeArrowheads="1"/>
            </p:cNvSpPr>
            <p:nvPr/>
          </p:nvSpPr>
          <p:spPr bwMode="auto">
            <a:xfrm>
              <a:off x="6305145" y="2005012"/>
              <a:ext cx="314325" cy="271464"/>
            </a:xfrm>
            <a:prstGeom prst="rect">
              <a:avLst/>
            </a:prstGeom>
            <a:noFill/>
            <a:ln w="9525">
              <a:noFill/>
              <a:miter lim="800000"/>
              <a:headEnd/>
              <a:tailEnd/>
            </a:ln>
          </p:spPr>
          <p:txBody>
            <a:bodyPr wrap="none" lIns="0" tIns="0" rIns="0" bIns="0">
              <a:spAutoFit/>
            </a:bodyPr>
            <a:lstStyle/>
            <a:p>
              <a:r>
                <a:rPr lang="en-CA" sz="1500" i="1">
                  <a:solidFill>
                    <a:srgbClr val="000000"/>
                  </a:solidFill>
                  <a:latin typeface="Nimbus Roman No9 L"/>
                </a:rPr>
                <a:t>b</a:t>
              </a:r>
              <a:endParaRPr lang="en-CA">
                <a:latin typeface="Corbel" pitchFamily="34" charset="0"/>
              </a:endParaRPr>
            </a:p>
          </p:txBody>
        </p:sp>
        <p:sp>
          <p:nvSpPr>
            <p:cNvPr id="21546" name="Rectangle 41"/>
            <p:cNvSpPr>
              <a:spLocks noChangeArrowheads="1"/>
            </p:cNvSpPr>
            <p:nvPr/>
          </p:nvSpPr>
          <p:spPr bwMode="auto">
            <a:xfrm>
              <a:off x="6535551" y="1893490"/>
              <a:ext cx="146050" cy="271464"/>
            </a:xfrm>
            <a:prstGeom prst="rect">
              <a:avLst/>
            </a:prstGeom>
            <a:noFill/>
            <a:ln w="9525">
              <a:noFill/>
              <a:miter lim="800000"/>
              <a:headEnd/>
              <a:tailEnd/>
            </a:ln>
          </p:spPr>
          <p:txBody>
            <a:bodyPr wrap="none" lIns="0" tIns="0" rIns="0" bIns="0">
              <a:spAutoFit/>
            </a:bodyPr>
            <a:lstStyle/>
            <a:p>
              <a:r>
                <a:rPr lang="en-CA" sz="1500">
                  <a:solidFill>
                    <a:srgbClr val="000000"/>
                  </a:solidFill>
                  <a:latin typeface="Symbol" pitchFamily="18" charset="2"/>
                </a:rPr>
                <a:t>¢</a:t>
              </a:r>
              <a:endParaRPr lang="en-CA">
                <a:latin typeface="Corbel" pitchFamily="34" charset="0"/>
              </a:endParaRPr>
            </a:p>
          </p:txBody>
        </p:sp>
        <p:sp>
          <p:nvSpPr>
            <p:cNvPr id="21547" name="Freeform 42"/>
            <p:cNvSpPr>
              <a:spLocks/>
            </p:cNvSpPr>
            <p:nvPr/>
          </p:nvSpPr>
          <p:spPr bwMode="auto">
            <a:xfrm>
              <a:off x="5146675" y="3594100"/>
              <a:ext cx="42863" cy="42862"/>
            </a:xfrm>
            <a:custGeom>
              <a:avLst/>
              <a:gdLst>
                <a:gd name="T0" fmla="*/ 13 w 27"/>
                <a:gd name="T1" fmla="*/ 13 h 27"/>
                <a:gd name="T2" fmla="*/ 13 w 27"/>
                <a:gd name="T3" fmla="*/ 0 h 27"/>
                <a:gd name="T4" fmla="*/ 0 w 27"/>
                <a:gd name="T5" fmla="*/ 0 h 27"/>
                <a:gd name="T6" fmla="*/ 0 w 27"/>
                <a:gd name="T7" fmla="*/ 13 h 27"/>
                <a:gd name="T8" fmla="*/ 0 w 27"/>
                <a:gd name="T9" fmla="*/ 27 h 27"/>
                <a:gd name="T10" fmla="*/ 13 w 27"/>
                <a:gd name="T11" fmla="*/ 27 h 27"/>
                <a:gd name="T12" fmla="*/ 27 w 27"/>
                <a:gd name="T13" fmla="*/ 27 h 27"/>
                <a:gd name="T14" fmla="*/ 27 w 27"/>
                <a:gd name="T15" fmla="*/ 13 h 27"/>
                <a:gd name="T16" fmla="*/ 27 w 27"/>
                <a:gd name="T17" fmla="*/ 0 h 27"/>
                <a:gd name="T18" fmla="*/ 13 w 27"/>
                <a:gd name="T19" fmla="*/ 0 h 27"/>
                <a:gd name="T20" fmla="*/ 13 w 27"/>
                <a:gd name="T21" fmla="*/ 13 h 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7"/>
                <a:gd name="T34" fmla="*/ 0 h 27"/>
                <a:gd name="T35" fmla="*/ 27 w 27"/>
                <a:gd name="T36" fmla="*/ 27 h 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7" h="27">
                  <a:moveTo>
                    <a:pt x="13" y="13"/>
                  </a:moveTo>
                  <a:lnTo>
                    <a:pt x="13" y="0"/>
                  </a:lnTo>
                  <a:lnTo>
                    <a:pt x="0" y="0"/>
                  </a:lnTo>
                  <a:lnTo>
                    <a:pt x="0" y="13"/>
                  </a:lnTo>
                  <a:lnTo>
                    <a:pt x="0" y="27"/>
                  </a:lnTo>
                  <a:lnTo>
                    <a:pt x="13" y="27"/>
                  </a:lnTo>
                  <a:lnTo>
                    <a:pt x="27" y="27"/>
                  </a:lnTo>
                  <a:lnTo>
                    <a:pt x="27" y="13"/>
                  </a:lnTo>
                  <a:lnTo>
                    <a:pt x="27" y="0"/>
                  </a:lnTo>
                  <a:lnTo>
                    <a:pt x="13" y="0"/>
                  </a:lnTo>
                  <a:lnTo>
                    <a:pt x="13" y="13"/>
                  </a:lnTo>
                  <a:close/>
                </a:path>
              </a:pathLst>
            </a:custGeom>
            <a:solidFill>
              <a:srgbClr val="00FFFF"/>
            </a:solidFill>
            <a:ln w="0">
              <a:solidFill>
                <a:srgbClr val="00FFFF"/>
              </a:solidFill>
              <a:prstDash val="solid"/>
              <a:round/>
              <a:headEnd/>
              <a:tailEnd/>
            </a:ln>
          </p:spPr>
          <p:txBody>
            <a:bodyPr/>
            <a:lstStyle/>
            <a:p>
              <a:endParaRPr lang="en-US"/>
            </a:p>
          </p:txBody>
        </p:sp>
        <p:sp>
          <p:nvSpPr>
            <p:cNvPr id="44" name="Freeform 43"/>
            <p:cNvSpPr>
              <a:spLocks/>
            </p:cNvSpPr>
            <p:nvPr/>
          </p:nvSpPr>
          <p:spPr bwMode="auto">
            <a:xfrm>
              <a:off x="5126719" y="3573289"/>
              <a:ext cx="62401" cy="62730"/>
            </a:xfrm>
            <a:custGeom>
              <a:avLst/>
              <a:gdLst/>
              <a:ahLst/>
              <a:cxnLst>
                <a:cxn ang="0">
                  <a:pos x="2" y="0"/>
                </a:cxn>
                <a:cxn ang="0">
                  <a:pos x="1" y="1"/>
                </a:cxn>
                <a:cxn ang="0">
                  <a:pos x="0" y="2"/>
                </a:cxn>
                <a:cxn ang="0">
                  <a:pos x="1" y="2"/>
                </a:cxn>
                <a:cxn ang="0">
                  <a:pos x="2" y="3"/>
                </a:cxn>
                <a:cxn ang="0">
                  <a:pos x="2" y="2"/>
                </a:cxn>
                <a:cxn ang="0">
                  <a:pos x="3" y="2"/>
                </a:cxn>
                <a:cxn ang="0">
                  <a:pos x="2" y="1"/>
                </a:cxn>
                <a:cxn ang="0">
                  <a:pos x="2" y="0"/>
                </a:cxn>
              </a:cxnLst>
              <a:rect l="0" t="0" r="r" b="b"/>
              <a:pathLst>
                <a:path w="3" h="3">
                  <a:moveTo>
                    <a:pt x="2" y="0"/>
                  </a:moveTo>
                  <a:lnTo>
                    <a:pt x="1" y="1"/>
                  </a:lnTo>
                  <a:lnTo>
                    <a:pt x="0" y="2"/>
                  </a:lnTo>
                  <a:lnTo>
                    <a:pt x="1" y="2"/>
                  </a:lnTo>
                  <a:lnTo>
                    <a:pt x="2" y="3"/>
                  </a:lnTo>
                  <a:lnTo>
                    <a:pt x="2" y="2"/>
                  </a:lnTo>
                  <a:lnTo>
                    <a:pt x="3" y="2"/>
                  </a:lnTo>
                  <a:lnTo>
                    <a:pt x="2" y="1"/>
                  </a:lnTo>
                  <a:lnTo>
                    <a:pt x="2" y="0"/>
                  </a:lnTo>
                </a:path>
              </a:pathLst>
            </a:custGeom>
            <a:solidFill>
              <a:schemeClr val="accent1">
                <a:lumMod val="75000"/>
              </a:schemeClr>
            </a:solidFill>
            <a:ln w="20638">
              <a:solidFill>
                <a:schemeClr val="accent1">
                  <a:lumMod val="75000"/>
                </a:schemeClr>
              </a:solidFill>
              <a:prstDash val="solid"/>
              <a:round/>
              <a:headEnd/>
              <a:tailEnd/>
            </a:ln>
          </p:spPr>
          <p:txBody>
            <a:bodyPr/>
            <a:lstStyle/>
            <a:p>
              <a:pPr fontAlgn="auto">
                <a:spcBef>
                  <a:spcPts val="0"/>
                </a:spcBef>
                <a:spcAft>
                  <a:spcPts val="0"/>
                </a:spcAft>
                <a:defRPr/>
              </a:pPr>
              <a:endParaRPr lang="en-US">
                <a:latin typeface="+mn-lt"/>
              </a:endParaRPr>
            </a:p>
          </p:txBody>
        </p:sp>
        <p:sp>
          <p:nvSpPr>
            <p:cNvPr id="21549" name="Freeform 44"/>
            <p:cNvSpPr>
              <a:spLocks/>
            </p:cNvSpPr>
            <p:nvPr/>
          </p:nvSpPr>
          <p:spPr bwMode="auto">
            <a:xfrm>
              <a:off x="6400800" y="3594100"/>
              <a:ext cx="42863" cy="42862"/>
            </a:xfrm>
            <a:custGeom>
              <a:avLst/>
              <a:gdLst>
                <a:gd name="T0" fmla="*/ 14 w 27"/>
                <a:gd name="T1" fmla="*/ 13 h 27"/>
                <a:gd name="T2" fmla="*/ 14 w 27"/>
                <a:gd name="T3" fmla="*/ 0 h 27"/>
                <a:gd name="T4" fmla="*/ 0 w 27"/>
                <a:gd name="T5" fmla="*/ 0 h 27"/>
                <a:gd name="T6" fmla="*/ 0 w 27"/>
                <a:gd name="T7" fmla="*/ 13 h 27"/>
                <a:gd name="T8" fmla="*/ 0 w 27"/>
                <a:gd name="T9" fmla="*/ 27 h 27"/>
                <a:gd name="T10" fmla="*/ 14 w 27"/>
                <a:gd name="T11" fmla="*/ 27 h 27"/>
                <a:gd name="T12" fmla="*/ 27 w 27"/>
                <a:gd name="T13" fmla="*/ 27 h 27"/>
                <a:gd name="T14" fmla="*/ 27 w 27"/>
                <a:gd name="T15" fmla="*/ 13 h 27"/>
                <a:gd name="T16" fmla="*/ 27 w 27"/>
                <a:gd name="T17" fmla="*/ 0 h 27"/>
                <a:gd name="T18" fmla="*/ 14 w 27"/>
                <a:gd name="T19" fmla="*/ 0 h 27"/>
                <a:gd name="T20" fmla="*/ 14 w 27"/>
                <a:gd name="T21" fmla="*/ 13 h 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7"/>
                <a:gd name="T34" fmla="*/ 0 h 27"/>
                <a:gd name="T35" fmla="*/ 27 w 27"/>
                <a:gd name="T36" fmla="*/ 27 h 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7" h="27">
                  <a:moveTo>
                    <a:pt x="14" y="13"/>
                  </a:moveTo>
                  <a:lnTo>
                    <a:pt x="14" y="0"/>
                  </a:lnTo>
                  <a:lnTo>
                    <a:pt x="0" y="0"/>
                  </a:lnTo>
                  <a:lnTo>
                    <a:pt x="0" y="13"/>
                  </a:lnTo>
                  <a:lnTo>
                    <a:pt x="0" y="27"/>
                  </a:lnTo>
                  <a:lnTo>
                    <a:pt x="14" y="27"/>
                  </a:lnTo>
                  <a:lnTo>
                    <a:pt x="27" y="27"/>
                  </a:lnTo>
                  <a:lnTo>
                    <a:pt x="27" y="13"/>
                  </a:lnTo>
                  <a:lnTo>
                    <a:pt x="27" y="0"/>
                  </a:lnTo>
                  <a:lnTo>
                    <a:pt x="14" y="0"/>
                  </a:lnTo>
                  <a:lnTo>
                    <a:pt x="14" y="13"/>
                  </a:lnTo>
                  <a:close/>
                </a:path>
              </a:pathLst>
            </a:custGeom>
            <a:solidFill>
              <a:srgbClr val="00FFFF"/>
            </a:solidFill>
            <a:ln w="0">
              <a:solidFill>
                <a:srgbClr val="00FFFF"/>
              </a:solidFill>
              <a:prstDash val="solid"/>
              <a:round/>
              <a:headEnd/>
              <a:tailEnd/>
            </a:ln>
          </p:spPr>
          <p:txBody>
            <a:bodyPr/>
            <a:lstStyle/>
            <a:p>
              <a:endParaRPr lang="en-US"/>
            </a:p>
          </p:txBody>
        </p:sp>
        <p:sp>
          <p:nvSpPr>
            <p:cNvPr id="46" name="Freeform 45"/>
            <p:cNvSpPr>
              <a:spLocks/>
            </p:cNvSpPr>
            <p:nvPr/>
          </p:nvSpPr>
          <p:spPr bwMode="auto">
            <a:xfrm>
              <a:off x="6379548" y="3573289"/>
              <a:ext cx="64801" cy="62730"/>
            </a:xfrm>
            <a:custGeom>
              <a:avLst/>
              <a:gdLst/>
              <a:ahLst/>
              <a:cxnLst>
                <a:cxn ang="0">
                  <a:pos x="2" y="0"/>
                </a:cxn>
                <a:cxn ang="0">
                  <a:pos x="1" y="1"/>
                </a:cxn>
                <a:cxn ang="0">
                  <a:pos x="0" y="2"/>
                </a:cxn>
                <a:cxn ang="0">
                  <a:pos x="1" y="2"/>
                </a:cxn>
                <a:cxn ang="0">
                  <a:pos x="2" y="3"/>
                </a:cxn>
                <a:cxn ang="0">
                  <a:pos x="2" y="2"/>
                </a:cxn>
                <a:cxn ang="0">
                  <a:pos x="3" y="2"/>
                </a:cxn>
                <a:cxn ang="0">
                  <a:pos x="2" y="1"/>
                </a:cxn>
                <a:cxn ang="0">
                  <a:pos x="2" y="0"/>
                </a:cxn>
              </a:cxnLst>
              <a:rect l="0" t="0" r="r" b="b"/>
              <a:pathLst>
                <a:path w="3" h="3">
                  <a:moveTo>
                    <a:pt x="2" y="0"/>
                  </a:moveTo>
                  <a:lnTo>
                    <a:pt x="1" y="1"/>
                  </a:lnTo>
                  <a:lnTo>
                    <a:pt x="0" y="2"/>
                  </a:lnTo>
                  <a:lnTo>
                    <a:pt x="1" y="2"/>
                  </a:lnTo>
                  <a:lnTo>
                    <a:pt x="2" y="3"/>
                  </a:lnTo>
                  <a:lnTo>
                    <a:pt x="2" y="2"/>
                  </a:lnTo>
                  <a:lnTo>
                    <a:pt x="3" y="2"/>
                  </a:lnTo>
                  <a:lnTo>
                    <a:pt x="2" y="1"/>
                  </a:lnTo>
                  <a:lnTo>
                    <a:pt x="2" y="0"/>
                  </a:lnTo>
                </a:path>
              </a:pathLst>
            </a:custGeom>
            <a:solidFill>
              <a:schemeClr val="accent1">
                <a:lumMod val="75000"/>
              </a:schemeClr>
            </a:solidFill>
            <a:ln w="20638">
              <a:solidFill>
                <a:schemeClr val="accent1">
                  <a:lumMod val="75000"/>
                </a:schemeClr>
              </a:solidFill>
              <a:prstDash val="solid"/>
              <a:round/>
              <a:headEnd/>
              <a:tailEnd/>
            </a:ln>
          </p:spPr>
          <p:txBody>
            <a:bodyPr/>
            <a:lstStyle/>
            <a:p>
              <a:pPr fontAlgn="auto">
                <a:spcBef>
                  <a:spcPts val="0"/>
                </a:spcBef>
                <a:spcAft>
                  <a:spcPts val="0"/>
                </a:spcAft>
                <a:defRPr/>
              </a:pPr>
              <a:endParaRPr lang="en-US">
                <a:latin typeface="+mn-lt"/>
              </a:endParaRPr>
            </a:p>
          </p:txBody>
        </p:sp>
        <p:sp>
          <p:nvSpPr>
            <p:cNvPr id="21551" name="Freeform 46"/>
            <p:cNvSpPr>
              <a:spLocks/>
            </p:cNvSpPr>
            <p:nvPr/>
          </p:nvSpPr>
          <p:spPr bwMode="auto">
            <a:xfrm>
              <a:off x="5816600" y="5413375"/>
              <a:ext cx="41275" cy="42862"/>
            </a:xfrm>
            <a:custGeom>
              <a:avLst/>
              <a:gdLst>
                <a:gd name="T0" fmla="*/ 13 w 26"/>
                <a:gd name="T1" fmla="*/ 13 h 27"/>
                <a:gd name="T2" fmla="*/ 13 w 26"/>
                <a:gd name="T3" fmla="*/ 0 h 27"/>
                <a:gd name="T4" fmla="*/ 0 w 26"/>
                <a:gd name="T5" fmla="*/ 0 h 27"/>
                <a:gd name="T6" fmla="*/ 0 w 26"/>
                <a:gd name="T7" fmla="*/ 13 h 27"/>
                <a:gd name="T8" fmla="*/ 0 w 26"/>
                <a:gd name="T9" fmla="*/ 27 h 27"/>
                <a:gd name="T10" fmla="*/ 13 w 26"/>
                <a:gd name="T11" fmla="*/ 27 h 27"/>
                <a:gd name="T12" fmla="*/ 26 w 26"/>
                <a:gd name="T13" fmla="*/ 27 h 27"/>
                <a:gd name="T14" fmla="*/ 26 w 26"/>
                <a:gd name="T15" fmla="*/ 13 h 27"/>
                <a:gd name="T16" fmla="*/ 26 w 26"/>
                <a:gd name="T17" fmla="*/ 0 h 27"/>
                <a:gd name="T18" fmla="*/ 13 w 26"/>
                <a:gd name="T19" fmla="*/ 0 h 27"/>
                <a:gd name="T20" fmla="*/ 13 w 26"/>
                <a:gd name="T21" fmla="*/ 13 h 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
                <a:gd name="T34" fmla="*/ 0 h 27"/>
                <a:gd name="T35" fmla="*/ 26 w 26"/>
                <a:gd name="T36" fmla="*/ 27 h 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 h="27">
                  <a:moveTo>
                    <a:pt x="13" y="13"/>
                  </a:moveTo>
                  <a:lnTo>
                    <a:pt x="13" y="0"/>
                  </a:lnTo>
                  <a:lnTo>
                    <a:pt x="0" y="0"/>
                  </a:lnTo>
                  <a:lnTo>
                    <a:pt x="0" y="13"/>
                  </a:lnTo>
                  <a:lnTo>
                    <a:pt x="0" y="27"/>
                  </a:lnTo>
                  <a:lnTo>
                    <a:pt x="13" y="27"/>
                  </a:lnTo>
                  <a:lnTo>
                    <a:pt x="26" y="27"/>
                  </a:lnTo>
                  <a:lnTo>
                    <a:pt x="26" y="13"/>
                  </a:lnTo>
                  <a:lnTo>
                    <a:pt x="26" y="0"/>
                  </a:lnTo>
                  <a:lnTo>
                    <a:pt x="13" y="0"/>
                  </a:lnTo>
                  <a:lnTo>
                    <a:pt x="13" y="13"/>
                  </a:lnTo>
                  <a:close/>
                </a:path>
              </a:pathLst>
            </a:custGeom>
            <a:solidFill>
              <a:srgbClr val="00FFFF"/>
            </a:solidFill>
            <a:ln w="0">
              <a:solidFill>
                <a:srgbClr val="00FFFF"/>
              </a:solidFill>
              <a:prstDash val="solid"/>
              <a:round/>
              <a:headEnd/>
              <a:tailEnd/>
            </a:ln>
          </p:spPr>
          <p:txBody>
            <a:bodyPr/>
            <a:lstStyle/>
            <a:p>
              <a:endParaRPr lang="en-US"/>
            </a:p>
          </p:txBody>
        </p:sp>
        <p:sp>
          <p:nvSpPr>
            <p:cNvPr id="48" name="Freeform 47"/>
            <p:cNvSpPr>
              <a:spLocks/>
            </p:cNvSpPr>
            <p:nvPr/>
          </p:nvSpPr>
          <p:spPr bwMode="auto">
            <a:xfrm>
              <a:off x="5815534" y="5413400"/>
              <a:ext cx="62401" cy="62730"/>
            </a:xfrm>
            <a:custGeom>
              <a:avLst/>
              <a:gdLst/>
              <a:ahLst/>
              <a:cxnLst>
                <a:cxn ang="0">
                  <a:pos x="2" y="0"/>
                </a:cxn>
                <a:cxn ang="0">
                  <a:pos x="1" y="1"/>
                </a:cxn>
                <a:cxn ang="0">
                  <a:pos x="0" y="2"/>
                </a:cxn>
                <a:cxn ang="0">
                  <a:pos x="1" y="2"/>
                </a:cxn>
                <a:cxn ang="0">
                  <a:pos x="2" y="3"/>
                </a:cxn>
                <a:cxn ang="0">
                  <a:pos x="2" y="2"/>
                </a:cxn>
                <a:cxn ang="0">
                  <a:pos x="3" y="2"/>
                </a:cxn>
                <a:cxn ang="0">
                  <a:pos x="2" y="1"/>
                </a:cxn>
                <a:cxn ang="0">
                  <a:pos x="2" y="0"/>
                </a:cxn>
              </a:cxnLst>
              <a:rect l="0" t="0" r="r" b="b"/>
              <a:pathLst>
                <a:path w="3" h="3">
                  <a:moveTo>
                    <a:pt x="2" y="0"/>
                  </a:moveTo>
                  <a:lnTo>
                    <a:pt x="1" y="1"/>
                  </a:lnTo>
                  <a:lnTo>
                    <a:pt x="0" y="2"/>
                  </a:lnTo>
                  <a:lnTo>
                    <a:pt x="1" y="2"/>
                  </a:lnTo>
                  <a:lnTo>
                    <a:pt x="2" y="3"/>
                  </a:lnTo>
                  <a:lnTo>
                    <a:pt x="2" y="2"/>
                  </a:lnTo>
                  <a:lnTo>
                    <a:pt x="3" y="2"/>
                  </a:lnTo>
                  <a:lnTo>
                    <a:pt x="2" y="1"/>
                  </a:lnTo>
                  <a:lnTo>
                    <a:pt x="2" y="0"/>
                  </a:lnTo>
                </a:path>
              </a:pathLst>
            </a:custGeom>
            <a:solidFill>
              <a:schemeClr val="accent1">
                <a:lumMod val="75000"/>
              </a:schemeClr>
            </a:solidFill>
            <a:ln w="20638">
              <a:solidFill>
                <a:schemeClr val="accent1">
                  <a:lumMod val="75000"/>
                </a:schemeClr>
              </a:solidFill>
              <a:prstDash val="solid"/>
              <a:round/>
              <a:headEnd/>
              <a:tailEnd/>
            </a:ln>
          </p:spPr>
          <p:txBody>
            <a:bodyPr/>
            <a:lstStyle/>
            <a:p>
              <a:pPr fontAlgn="auto">
                <a:spcBef>
                  <a:spcPts val="0"/>
                </a:spcBef>
                <a:spcAft>
                  <a:spcPts val="0"/>
                </a:spcAft>
                <a:defRPr/>
              </a:pPr>
              <a:endParaRPr lang="en-US">
                <a:latin typeface="+mn-lt"/>
              </a:endParaRPr>
            </a:p>
          </p:txBody>
        </p:sp>
        <p:sp>
          <p:nvSpPr>
            <p:cNvPr id="21553" name="Freeform 48"/>
            <p:cNvSpPr>
              <a:spLocks/>
            </p:cNvSpPr>
            <p:nvPr/>
          </p:nvSpPr>
          <p:spPr bwMode="auto">
            <a:xfrm>
              <a:off x="2554288" y="5413375"/>
              <a:ext cx="41275" cy="42862"/>
            </a:xfrm>
            <a:custGeom>
              <a:avLst/>
              <a:gdLst>
                <a:gd name="T0" fmla="*/ 13 w 26"/>
                <a:gd name="T1" fmla="*/ 13 h 27"/>
                <a:gd name="T2" fmla="*/ 13 w 26"/>
                <a:gd name="T3" fmla="*/ 0 h 27"/>
                <a:gd name="T4" fmla="*/ 0 w 26"/>
                <a:gd name="T5" fmla="*/ 0 h 27"/>
                <a:gd name="T6" fmla="*/ 0 w 26"/>
                <a:gd name="T7" fmla="*/ 13 h 27"/>
                <a:gd name="T8" fmla="*/ 0 w 26"/>
                <a:gd name="T9" fmla="*/ 27 h 27"/>
                <a:gd name="T10" fmla="*/ 13 w 26"/>
                <a:gd name="T11" fmla="*/ 27 h 27"/>
                <a:gd name="T12" fmla="*/ 26 w 26"/>
                <a:gd name="T13" fmla="*/ 27 h 27"/>
                <a:gd name="T14" fmla="*/ 26 w 26"/>
                <a:gd name="T15" fmla="*/ 13 h 27"/>
                <a:gd name="T16" fmla="*/ 26 w 26"/>
                <a:gd name="T17" fmla="*/ 0 h 27"/>
                <a:gd name="T18" fmla="*/ 13 w 26"/>
                <a:gd name="T19" fmla="*/ 0 h 27"/>
                <a:gd name="T20" fmla="*/ 13 w 26"/>
                <a:gd name="T21" fmla="*/ 13 h 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
                <a:gd name="T34" fmla="*/ 0 h 27"/>
                <a:gd name="T35" fmla="*/ 26 w 26"/>
                <a:gd name="T36" fmla="*/ 27 h 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 h="27">
                  <a:moveTo>
                    <a:pt x="13" y="13"/>
                  </a:moveTo>
                  <a:lnTo>
                    <a:pt x="13" y="0"/>
                  </a:lnTo>
                  <a:lnTo>
                    <a:pt x="0" y="0"/>
                  </a:lnTo>
                  <a:lnTo>
                    <a:pt x="0" y="13"/>
                  </a:lnTo>
                  <a:lnTo>
                    <a:pt x="0" y="27"/>
                  </a:lnTo>
                  <a:lnTo>
                    <a:pt x="13" y="27"/>
                  </a:lnTo>
                  <a:lnTo>
                    <a:pt x="26" y="27"/>
                  </a:lnTo>
                  <a:lnTo>
                    <a:pt x="26" y="13"/>
                  </a:lnTo>
                  <a:lnTo>
                    <a:pt x="26" y="0"/>
                  </a:lnTo>
                  <a:lnTo>
                    <a:pt x="13" y="0"/>
                  </a:lnTo>
                  <a:lnTo>
                    <a:pt x="13" y="13"/>
                  </a:lnTo>
                  <a:close/>
                </a:path>
              </a:pathLst>
            </a:custGeom>
            <a:solidFill>
              <a:srgbClr val="00FFFF"/>
            </a:solidFill>
            <a:ln w="0">
              <a:solidFill>
                <a:srgbClr val="00FFFF"/>
              </a:solidFill>
              <a:prstDash val="solid"/>
              <a:round/>
              <a:headEnd/>
              <a:tailEnd/>
            </a:ln>
          </p:spPr>
          <p:txBody>
            <a:bodyPr/>
            <a:lstStyle/>
            <a:p>
              <a:endParaRPr lang="en-US"/>
            </a:p>
          </p:txBody>
        </p:sp>
        <p:sp>
          <p:nvSpPr>
            <p:cNvPr id="50" name="Freeform 49"/>
            <p:cNvSpPr>
              <a:spLocks/>
            </p:cNvSpPr>
            <p:nvPr/>
          </p:nvSpPr>
          <p:spPr bwMode="auto">
            <a:xfrm>
              <a:off x="2534658" y="5413400"/>
              <a:ext cx="60001" cy="62730"/>
            </a:xfrm>
            <a:custGeom>
              <a:avLst/>
              <a:gdLst/>
              <a:ahLst/>
              <a:cxnLst>
                <a:cxn ang="0">
                  <a:pos x="2" y="0"/>
                </a:cxn>
                <a:cxn ang="0">
                  <a:pos x="1" y="1"/>
                </a:cxn>
                <a:cxn ang="0">
                  <a:pos x="0" y="2"/>
                </a:cxn>
                <a:cxn ang="0">
                  <a:pos x="1" y="2"/>
                </a:cxn>
                <a:cxn ang="0">
                  <a:pos x="2" y="3"/>
                </a:cxn>
                <a:cxn ang="0">
                  <a:pos x="2" y="2"/>
                </a:cxn>
                <a:cxn ang="0">
                  <a:pos x="3" y="2"/>
                </a:cxn>
                <a:cxn ang="0">
                  <a:pos x="2" y="1"/>
                </a:cxn>
                <a:cxn ang="0">
                  <a:pos x="2" y="0"/>
                </a:cxn>
              </a:cxnLst>
              <a:rect l="0" t="0" r="r" b="b"/>
              <a:pathLst>
                <a:path w="3" h="3">
                  <a:moveTo>
                    <a:pt x="2" y="0"/>
                  </a:moveTo>
                  <a:lnTo>
                    <a:pt x="1" y="1"/>
                  </a:lnTo>
                  <a:lnTo>
                    <a:pt x="0" y="2"/>
                  </a:lnTo>
                  <a:lnTo>
                    <a:pt x="1" y="2"/>
                  </a:lnTo>
                  <a:lnTo>
                    <a:pt x="2" y="3"/>
                  </a:lnTo>
                  <a:lnTo>
                    <a:pt x="2" y="2"/>
                  </a:lnTo>
                  <a:lnTo>
                    <a:pt x="3" y="2"/>
                  </a:lnTo>
                  <a:lnTo>
                    <a:pt x="2" y="1"/>
                  </a:lnTo>
                  <a:lnTo>
                    <a:pt x="2" y="0"/>
                  </a:lnTo>
                </a:path>
              </a:pathLst>
            </a:custGeom>
            <a:solidFill>
              <a:schemeClr val="accent1">
                <a:lumMod val="75000"/>
              </a:schemeClr>
            </a:solidFill>
            <a:ln w="20638">
              <a:solidFill>
                <a:schemeClr val="accent1">
                  <a:lumMod val="75000"/>
                </a:schemeClr>
              </a:solidFill>
              <a:prstDash val="solid"/>
              <a:round/>
              <a:headEnd/>
              <a:tailEnd/>
            </a:ln>
          </p:spPr>
          <p:txBody>
            <a:bodyPr/>
            <a:lstStyle/>
            <a:p>
              <a:pPr fontAlgn="auto">
                <a:spcBef>
                  <a:spcPts val="0"/>
                </a:spcBef>
                <a:spcAft>
                  <a:spcPts val="0"/>
                </a:spcAft>
                <a:defRPr/>
              </a:pPr>
              <a:endParaRPr lang="en-US">
                <a:latin typeface="+mn-lt"/>
              </a:endParaRPr>
            </a:p>
          </p:txBody>
        </p:sp>
        <p:sp>
          <p:nvSpPr>
            <p:cNvPr id="21555" name="Freeform 50"/>
            <p:cNvSpPr>
              <a:spLocks/>
            </p:cNvSpPr>
            <p:nvPr/>
          </p:nvSpPr>
          <p:spPr bwMode="auto">
            <a:xfrm>
              <a:off x="3224213" y="3594100"/>
              <a:ext cx="41275" cy="42862"/>
            </a:xfrm>
            <a:custGeom>
              <a:avLst/>
              <a:gdLst>
                <a:gd name="T0" fmla="*/ 13 w 26"/>
                <a:gd name="T1" fmla="*/ 13 h 27"/>
                <a:gd name="T2" fmla="*/ 13 w 26"/>
                <a:gd name="T3" fmla="*/ 0 h 27"/>
                <a:gd name="T4" fmla="*/ 0 w 26"/>
                <a:gd name="T5" fmla="*/ 0 h 27"/>
                <a:gd name="T6" fmla="*/ 0 w 26"/>
                <a:gd name="T7" fmla="*/ 13 h 27"/>
                <a:gd name="T8" fmla="*/ 0 w 26"/>
                <a:gd name="T9" fmla="*/ 27 h 27"/>
                <a:gd name="T10" fmla="*/ 13 w 26"/>
                <a:gd name="T11" fmla="*/ 27 h 27"/>
                <a:gd name="T12" fmla="*/ 26 w 26"/>
                <a:gd name="T13" fmla="*/ 27 h 27"/>
                <a:gd name="T14" fmla="*/ 26 w 26"/>
                <a:gd name="T15" fmla="*/ 13 h 27"/>
                <a:gd name="T16" fmla="*/ 26 w 26"/>
                <a:gd name="T17" fmla="*/ 0 h 27"/>
                <a:gd name="T18" fmla="*/ 13 w 26"/>
                <a:gd name="T19" fmla="*/ 0 h 27"/>
                <a:gd name="T20" fmla="*/ 13 w 26"/>
                <a:gd name="T21" fmla="*/ 13 h 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
                <a:gd name="T34" fmla="*/ 0 h 27"/>
                <a:gd name="T35" fmla="*/ 26 w 26"/>
                <a:gd name="T36" fmla="*/ 27 h 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 h="27">
                  <a:moveTo>
                    <a:pt x="13" y="13"/>
                  </a:moveTo>
                  <a:lnTo>
                    <a:pt x="13" y="0"/>
                  </a:lnTo>
                  <a:lnTo>
                    <a:pt x="0" y="0"/>
                  </a:lnTo>
                  <a:lnTo>
                    <a:pt x="0" y="13"/>
                  </a:lnTo>
                  <a:lnTo>
                    <a:pt x="0" y="27"/>
                  </a:lnTo>
                  <a:lnTo>
                    <a:pt x="13" y="27"/>
                  </a:lnTo>
                  <a:lnTo>
                    <a:pt x="26" y="27"/>
                  </a:lnTo>
                  <a:lnTo>
                    <a:pt x="26" y="13"/>
                  </a:lnTo>
                  <a:lnTo>
                    <a:pt x="26" y="0"/>
                  </a:lnTo>
                  <a:lnTo>
                    <a:pt x="13" y="0"/>
                  </a:lnTo>
                  <a:lnTo>
                    <a:pt x="13" y="13"/>
                  </a:lnTo>
                  <a:close/>
                </a:path>
              </a:pathLst>
            </a:custGeom>
            <a:solidFill>
              <a:srgbClr val="00FFFF"/>
            </a:solidFill>
            <a:ln w="0">
              <a:solidFill>
                <a:srgbClr val="00FFFF"/>
              </a:solidFill>
              <a:prstDash val="solid"/>
              <a:round/>
              <a:headEnd/>
              <a:tailEnd/>
            </a:ln>
          </p:spPr>
          <p:txBody>
            <a:bodyPr/>
            <a:lstStyle/>
            <a:p>
              <a:endParaRPr lang="en-US"/>
            </a:p>
          </p:txBody>
        </p:sp>
        <p:sp>
          <p:nvSpPr>
            <p:cNvPr id="52" name="Freeform 51"/>
            <p:cNvSpPr>
              <a:spLocks/>
            </p:cNvSpPr>
            <p:nvPr/>
          </p:nvSpPr>
          <p:spPr bwMode="auto">
            <a:xfrm>
              <a:off x="3201874" y="3573289"/>
              <a:ext cx="64801" cy="62730"/>
            </a:xfrm>
            <a:custGeom>
              <a:avLst/>
              <a:gdLst/>
              <a:ahLst/>
              <a:cxnLst>
                <a:cxn ang="0">
                  <a:pos x="2" y="0"/>
                </a:cxn>
                <a:cxn ang="0">
                  <a:pos x="1" y="1"/>
                </a:cxn>
                <a:cxn ang="0">
                  <a:pos x="0" y="2"/>
                </a:cxn>
                <a:cxn ang="0">
                  <a:pos x="1" y="2"/>
                </a:cxn>
                <a:cxn ang="0">
                  <a:pos x="2" y="3"/>
                </a:cxn>
                <a:cxn ang="0">
                  <a:pos x="2" y="2"/>
                </a:cxn>
                <a:cxn ang="0">
                  <a:pos x="3" y="2"/>
                </a:cxn>
                <a:cxn ang="0">
                  <a:pos x="2" y="1"/>
                </a:cxn>
                <a:cxn ang="0">
                  <a:pos x="2" y="0"/>
                </a:cxn>
              </a:cxnLst>
              <a:rect l="0" t="0" r="r" b="b"/>
              <a:pathLst>
                <a:path w="3" h="3">
                  <a:moveTo>
                    <a:pt x="2" y="0"/>
                  </a:moveTo>
                  <a:lnTo>
                    <a:pt x="1" y="1"/>
                  </a:lnTo>
                  <a:lnTo>
                    <a:pt x="0" y="2"/>
                  </a:lnTo>
                  <a:lnTo>
                    <a:pt x="1" y="2"/>
                  </a:lnTo>
                  <a:lnTo>
                    <a:pt x="2" y="3"/>
                  </a:lnTo>
                  <a:lnTo>
                    <a:pt x="2" y="2"/>
                  </a:lnTo>
                  <a:lnTo>
                    <a:pt x="3" y="2"/>
                  </a:lnTo>
                  <a:lnTo>
                    <a:pt x="2" y="1"/>
                  </a:lnTo>
                  <a:lnTo>
                    <a:pt x="2" y="0"/>
                  </a:lnTo>
                </a:path>
              </a:pathLst>
            </a:custGeom>
            <a:solidFill>
              <a:schemeClr val="accent1">
                <a:lumMod val="75000"/>
              </a:schemeClr>
            </a:solidFill>
            <a:ln w="20638">
              <a:solidFill>
                <a:schemeClr val="accent1">
                  <a:lumMod val="75000"/>
                </a:schemeClr>
              </a:solidFill>
              <a:prstDash val="solid"/>
              <a:round/>
              <a:headEnd/>
              <a:tailEnd/>
            </a:ln>
          </p:spPr>
          <p:txBody>
            <a:bodyPr/>
            <a:lstStyle/>
            <a:p>
              <a:pPr fontAlgn="auto">
                <a:spcBef>
                  <a:spcPts val="0"/>
                </a:spcBef>
                <a:spcAft>
                  <a:spcPts val="0"/>
                </a:spcAft>
                <a:defRPr/>
              </a:pPr>
              <a:endParaRPr lang="en-US">
                <a:latin typeface="+mn-lt"/>
              </a:endParaRPr>
            </a:p>
          </p:txBody>
        </p:sp>
        <p:sp>
          <p:nvSpPr>
            <p:cNvPr id="21557" name="Freeform 52"/>
            <p:cNvSpPr>
              <a:spLocks/>
            </p:cNvSpPr>
            <p:nvPr/>
          </p:nvSpPr>
          <p:spPr bwMode="auto">
            <a:xfrm>
              <a:off x="1968500" y="3594100"/>
              <a:ext cx="42863" cy="42862"/>
            </a:xfrm>
            <a:custGeom>
              <a:avLst/>
              <a:gdLst>
                <a:gd name="T0" fmla="*/ 14 w 27"/>
                <a:gd name="T1" fmla="*/ 13 h 27"/>
                <a:gd name="T2" fmla="*/ 14 w 27"/>
                <a:gd name="T3" fmla="*/ 0 h 27"/>
                <a:gd name="T4" fmla="*/ 0 w 27"/>
                <a:gd name="T5" fmla="*/ 0 h 27"/>
                <a:gd name="T6" fmla="*/ 0 w 27"/>
                <a:gd name="T7" fmla="*/ 13 h 27"/>
                <a:gd name="T8" fmla="*/ 0 w 27"/>
                <a:gd name="T9" fmla="*/ 27 h 27"/>
                <a:gd name="T10" fmla="*/ 14 w 27"/>
                <a:gd name="T11" fmla="*/ 27 h 27"/>
                <a:gd name="T12" fmla="*/ 27 w 27"/>
                <a:gd name="T13" fmla="*/ 27 h 27"/>
                <a:gd name="T14" fmla="*/ 27 w 27"/>
                <a:gd name="T15" fmla="*/ 13 h 27"/>
                <a:gd name="T16" fmla="*/ 27 w 27"/>
                <a:gd name="T17" fmla="*/ 0 h 27"/>
                <a:gd name="T18" fmla="*/ 14 w 27"/>
                <a:gd name="T19" fmla="*/ 0 h 27"/>
                <a:gd name="T20" fmla="*/ 14 w 27"/>
                <a:gd name="T21" fmla="*/ 13 h 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7"/>
                <a:gd name="T34" fmla="*/ 0 h 27"/>
                <a:gd name="T35" fmla="*/ 27 w 27"/>
                <a:gd name="T36" fmla="*/ 27 h 2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7" h="27">
                  <a:moveTo>
                    <a:pt x="14" y="13"/>
                  </a:moveTo>
                  <a:lnTo>
                    <a:pt x="14" y="0"/>
                  </a:lnTo>
                  <a:lnTo>
                    <a:pt x="0" y="0"/>
                  </a:lnTo>
                  <a:lnTo>
                    <a:pt x="0" y="13"/>
                  </a:lnTo>
                  <a:lnTo>
                    <a:pt x="0" y="27"/>
                  </a:lnTo>
                  <a:lnTo>
                    <a:pt x="14" y="27"/>
                  </a:lnTo>
                  <a:lnTo>
                    <a:pt x="27" y="27"/>
                  </a:lnTo>
                  <a:lnTo>
                    <a:pt x="27" y="13"/>
                  </a:lnTo>
                  <a:lnTo>
                    <a:pt x="27" y="0"/>
                  </a:lnTo>
                  <a:lnTo>
                    <a:pt x="14" y="0"/>
                  </a:lnTo>
                  <a:lnTo>
                    <a:pt x="14" y="13"/>
                  </a:lnTo>
                  <a:close/>
                </a:path>
              </a:pathLst>
            </a:custGeom>
            <a:solidFill>
              <a:srgbClr val="00FFFF"/>
            </a:solidFill>
            <a:ln w="0">
              <a:solidFill>
                <a:srgbClr val="00FFFF"/>
              </a:solidFill>
              <a:prstDash val="solid"/>
              <a:round/>
              <a:headEnd/>
              <a:tailEnd/>
            </a:ln>
          </p:spPr>
          <p:txBody>
            <a:bodyPr/>
            <a:lstStyle/>
            <a:p>
              <a:endParaRPr lang="en-US"/>
            </a:p>
          </p:txBody>
        </p:sp>
        <p:sp>
          <p:nvSpPr>
            <p:cNvPr id="54" name="Freeform 53"/>
            <p:cNvSpPr>
              <a:spLocks/>
            </p:cNvSpPr>
            <p:nvPr/>
          </p:nvSpPr>
          <p:spPr bwMode="auto">
            <a:xfrm>
              <a:off x="1949045" y="3573289"/>
              <a:ext cx="62401" cy="62730"/>
            </a:xfrm>
            <a:custGeom>
              <a:avLst/>
              <a:gdLst/>
              <a:ahLst/>
              <a:cxnLst>
                <a:cxn ang="0">
                  <a:pos x="2" y="0"/>
                </a:cxn>
                <a:cxn ang="0">
                  <a:pos x="1" y="1"/>
                </a:cxn>
                <a:cxn ang="0">
                  <a:pos x="0" y="2"/>
                </a:cxn>
                <a:cxn ang="0">
                  <a:pos x="1" y="2"/>
                </a:cxn>
                <a:cxn ang="0">
                  <a:pos x="2" y="3"/>
                </a:cxn>
                <a:cxn ang="0">
                  <a:pos x="2" y="2"/>
                </a:cxn>
                <a:cxn ang="0">
                  <a:pos x="3" y="2"/>
                </a:cxn>
                <a:cxn ang="0">
                  <a:pos x="2" y="1"/>
                </a:cxn>
                <a:cxn ang="0">
                  <a:pos x="2" y="0"/>
                </a:cxn>
              </a:cxnLst>
              <a:rect l="0" t="0" r="r" b="b"/>
              <a:pathLst>
                <a:path w="3" h="3">
                  <a:moveTo>
                    <a:pt x="2" y="0"/>
                  </a:moveTo>
                  <a:lnTo>
                    <a:pt x="1" y="1"/>
                  </a:lnTo>
                  <a:lnTo>
                    <a:pt x="0" y="2"/>
                  </a:lnTo>
                  <a:lnTo>
                    <a:pt x="1" y="2"/>
                  </a:lnTo>
                  <a:lnTo>
                    <a:pt x="2" y="3"/>
                  </a:lnTo>
                  <a:lnTo>
                    <a:pt x="2" y="2"/>
                  </a:lnTo>
                  <a:lnTo>
                    <a:pt x="3" y="2"/>
                  </a:lnTo>
                  <a:lnTo>
                    <a:pt x="2" y="1"/>
                  </a:lnTo>
                  <a:lnTo>
                    <a:pt x="2" y="0"/>
                  </a:lnTo>
                </a:path>
              </a:pathLst>
            </a:custGeom>
            <a:solidFill>
              <a:schemeClr val="accent1">
                <a:lumMod val="75000"/>
              </a:schemeClr>
            </a:solidFill>
            <a:ln w="20638">
              <a:solidFill>
                <a:schemeClr val="accent1">
                  <a:lumMod val="75000"/>
                </a:schemeClr>
              </a:solidFill>
              <a:prstDash val="solid"/>
              <a:round/>
              <a:headEnd/>
              <a:tailEnd/>
            </a:ln>
          </p:spPr>
          <p:txBody>
            <a:bodyPr/>
            <a:lstStyle/>
            <a:p>
              <a:pPr fontAlgn="auto">
                <a:spcBef>
                  <a:spcPts val="0"/>
                </a:spcBef>
                <a:spcAft>
                  <a:spcPts val="0"/>
                </a:spcAft>
                <a:defRPr/>
              </a:pPr>
              <a:endParaRPr lang="en-US">
                <a:latin typeface="+mn-lt"/>
              </a:endParaRPr>
            </a:p>
          </p:txBody>
        </p:sp>
        <p:sp>
          <p:nvSpPr>
            <p:cNvPr id="21559" name="Line 54"/>
            <p:cNvSpPr>
              <a:spLocks noChangeShapeType="1"/>
            </p:cNvSpPr>
            <p:nvPr/>
          </p:nvSpPr>
          <p:spPr bwMode="auto">
            <a:xfrm flipV="1">
              <a:off x="2381250" y="3614737"/>
              <a:ext cx="469900" cy="0"/>
            </a:xfrm>
            <a:prstGeom prst="line">
              <a:avLst/>
            </a:prstGeom>
            <a:noFill/>
            <a:ln w="19050">
              <a:solidFill>
                <a:schemeClr val="bg1"/>
              </a:solidFill>
              <a:round/>
              <a:headEnd/>
              <a:tailEnd/>
            </a:ln>
          </p:spPr>
          <p:txBody>
            <a:bodyPr/>
            <a:lstStyle/>
            <a:p>
              <a:endParaRPr lang="en-US"/>
            </a:p>
          </p:txBody>
        </p:sp>
        <p:sp>
          <p:nvSpPr>
            <p:cNvPr id="56" name="Line 55"/>
            <p:cNvSpPr>
              <a:spLocks noChangeShapeType="1"/>
            </p:cNvSpPr>
            <p:nvPr/>
          </p:nvSpPr>
          <p:spPr bwMode="auto">
            <a:xfrm flipH="1">
              <a:off x="2762663" y="3615110"/>
              <a:ext cx="482412" cy="2323"/>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sp>
          <p:nvSpPr>
            <p:cNvPr id="57" name="Rectangle 56"/>
            <p:cNvSpPr>
              <a:spLocks noChangeArrowheads="1"/>
            </p:cNvSpPr>
            <p:nvPr/>
          </p:nvSpPr>
          <p:spPr bwMode="auto">
            <a:xfrm>
              <a:off x="5647530" y="3615110"/>
              <a:ext cx="376810" cy="83641"/>
            </a:xfrm>
            <a:prstGeom prst="rect">
              <a:avLst/>
            </a:prstGeom>
            <a:noFill/>
            <a:ln w="20638">
              <a:solidFill>
                <a:schemeClr val="accent1">
                  <a:lumMod val="75000"/>
                </a:schemeClr>
              </a:solidFill>
              <a:miter lim="800000"/>
              <a:headEnd/>
              <a:tailEnd/>
            </a:ln>
          </p:spPr>
          <p:txBody>
            <a:bodyPr/>
            <a:lstStyle/>
            <a:p>
              <a:pPr fontAlgn="auto">
                <a:spcBef>
                  <a:spcPts val="0"/>
                </a:spcBef>
                <a:spcAft>
                  <a:spcPts val="0"/>
                </a:spcAft>
                <a:defRPr/>
              </a:pPr>
              <a:endParaRPr lang="en-US">
                <a:latin typeface="+mn-lt"/>
              </a:endParaRPr>
            </a:p>
          </p:txBody>
        </p:sp>
        <p:sp>
          <p:nvSpPr>
            <p:cNvPr id="21562" name="Line 57"/>
            <p:cNvSpPr>
              <a:spLocks noChangeShapeType="1"/>
            </p:cNvSpPr>
            <p:nvPr/>
          </p:nvSpPr>
          <p:spPr bwMode="auto">
            <a:xfrm flipV="1">
              <a:off x="5664200" y="3614737"/>
              <a:ext cx="469900" cy="0"/>
            </a:xfrm>
            <a:prstGeom prst="line">
              <a:avLst/>
            </a:prstGeom>
            <a:noFill/>
            <a:ln w="19050">
              <a:solidFill>
                <a:schemeClr val="bg1"/>
              </a:solidFill>
              <a:round/>
              <a:headEnd/>
              <a:tailEnd/>
            </a:ln>
          </p:spPr>
          <p:txBody>
            <a:bodyPr/>
            <a:lstStyle/>
            <a:p>
              <a:endParaRPr lang="en-US"/>
            </a:p>
          </p:txBody>
        </p:sp>
        <p:sp>
          <p:nvSpPr>
            <p:cNvPr id="59" name="Line 58"/>
            <p:cNvSpPr>
              <a:spLocks noChangeShapeType="1"/>
            </p:cNvSpPr>
            <p:nvPr/>
          </p:nvSpPr>
          <p:spPr bwMode="auto">
            <a:xfrm flipH="1">
              <a:off x="6024340" y="3615110"/>
              <a:ext cx="398409" cy="2323"/>
            </a:xfrm>
            <a:prstGeom prst="line">
              <a:avLst/>
            </a:prstGeom>
            <a:noFill/>
            <a:ln w="20638">
              <a:solidFill>
                <a:schemeClr val="accent1">
                  <a:lumMod val="75000"/>
                </a:schemeClr>
              </a:solidFill>
              <a:round/>
              <a:headEnd/>
              <a:tailEnd/>
            </a:ln>
          </p:spPr>
          <p:txBody>
            <a:bodyPr/>
            <a:lstStyle/>
            <a:p>
              <a:pPr fontAlgn="auto">
                <a:spcBef>
                  <a:spcPts val="0"/>
                </a:spcBef>
                <a:spcAft>
                  <a:spcPts val="0"/>
                </a:spcAft>
                <a:defRPr/>
              </a:pPr>
              <a:endParaRPr lang="en-US">
                <a:latin typeface="+mn-lt"/>
              </a:endParaRPr>
            </a:p>
          </p:txBody>
        </p:sp>
      </p:grpSp>
    </p:spTree>
    <p:extLst>
      <p:ext uri="{BB962C8B-B14F-4D97-AF65-F5344CB8AC3E}">
        <p14:creationId xmlns:p14="http://schemas.microsoft.com/office/powerpoint/2010/main" val="3292290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SRAM WITH CMOS cell</a:t>
            </a:r>
            <a:endParaRPr lang="en-US" dirty="0"/>
          </a:p>
        </p:txBody>
      </p:sp>
      <p:pic>
        <p:nvPicPr>
          <p:cNvPr id="4" name="Content Placeholder 3"/>
          <p:cNvPicPr>
            <a:picLocks noGrp="1"/>
          </p:cNvPicPr>
          <p:nvPr>
            <p:ph idx="1"/>
          </p:nvPr>
        </p:nvPicPr>
        <p:blipFill>
          <a:blip r:embed="rId2" cstate="print"/>
          <a:srcRect/>
          <a:stretch>
            <a:fillRect/>
          </a:stretch>
        </p:blipFill>
        <p:spPr bwMode="auto">
          <a:xfrm>
            <a:off x="1371600" y="1704181"/>
            <a:ext cx="6477000" cy="4318000"/>
          </a:xfrm>
          <a:prstGeom prst="rect">
            <a:avLst/>
          </a:prstGeom>
          <a:noFill/>
          <a:ln w="9525">
            <a:noFill/>
            <a:miter lim="800000"/>
            <a:headEnd/>
            <a:tailEnd/>
          </a:ln>
        </p:spPr>
      </p:pic>
    </p:spTree>
    <p:extLst>
      <p:ext uri="{BB962C8B-B14F-4D97-AF65-F5344CB8AC3E}">
        <p14:creationId xmlns:p14="http://schemas.microsoft.com/office/powerpoint/2010/main" val="28294093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2" name="Rectangle 2"/>
          <p:cNvSpPr>
            <a:spLocks noGrp="1" noChangeArrowheads="1"/>
          </p:cNvSpPr>
          <p:nvPr>
            <p:ph type="title"/>
          </p:nvPr>
        </p:nvSpPr>
        <p:spPr>
          <a:xfrm>
            <a:off x="228600" y="609600"/>
            <a:ext cx="8305800" cy="1143000"/>
          </a:xfrm>
        </p:spPr>
        <p:txBody>
          <a:bodyPr/>
          <a:lstStyle/>
          <a:p>
            <a:pPr eaLnBrk="1" fontAlgn="auto" hangingPunct="1">
              <a:spcAft>
                <a:spcPts val="0"/>
              </a:spcAft>
              <a:defRPr/>
            </a:pPr>
            <a:r>
              <a:rPr lang="en-US" dirty="0"/>
              <a:t>Accessing I/O devices</a:t>
            </a:r>
          </a:p>
        </p:txBody>
      </p:sp>
      <p:grpSp>
        <p:nvGrpSpPr>
          <p:cNvPr id="2" name="Group 30"/>
          <p:cNvGrpSpPr>
            <a:grpSpLocks/>
          </p:cNvGrpSpPr>
          <p:nvPr/>
        </p:nvGrpSpPr>
        <p:grpSpPr bwMode="auto">
          <a:xfrm>
            <a:off x="1236663" y="2001838"/>
            <a:ext cx="6481762" cy="2552700"/>
            <a:chOff x="779" y="1000"/>
            <a:chExt cx="4083" cy="1608"/>
          </a:xfrm>
        </p:grpSpPr>
        <p:sp>
          <p:nvSpPr>
            <p:cNvPr id="10245" name="Line 4"/>
            <p:cNvSpPr>
              <a:spLocks noChangeShapeType="1"/>
            </p:cNvSpPr>
            <p:nvPr/>
          </p:nvSpPr>
          <p:spPr bwMode="auto">
            <a:xfrm flipH="1">
              <a:off x="932" y="1801"/>
              <a:ext cx="3930" cy="1"/>
            </a:xfrm>
            <a:prstGeom prst="line">
              <a:avLst/>
            </a:prstGeom>
            <a:noFill/>
            <a:ln w="23813">
              <a:solidFill>
                <a:srgbClr val="000000"/>
              </a:solidFill>
              <a:round/>
              <a:headEnd/>
              <a:tailEnd/>
            </a:ln>
          </p:spPr>
          <p:txBody>
            <a:bodyPr/>
            <a:lstStyle/>
            <a:p>
              <a:endParaRPr lang="en-US"/>
            </a:p>
          </p:txBody>
        </p:sp>
        <p:sp>
          <p:nvSpPr>
            <p:cNvPr id="10246" name="Line 5"/>
            <p:cNvSpPr>
              <a:spLocks noChangeShapeType="1"/>
            </p:cNvSpPr>
            <p:nvPr/>
          </p:nvSpPr>
          <p:spPr bwMode="auto">
            <a:xfrm flipV="1">
              <a:off x="3772" y="1584"/>
              <a:ext cx="1" cy="213"/>
            </a:xfrm>
            <a:prstGeom prst="line">
              <a:avLst/>
            </a:prstGeom>
            <a:noFill/>
            <a:ln w="23876">
              <a:solidFill>
                <a:srgbClr val="000000"/>
              </a:solidFill>
              <a:round/>
              <a:headEnd/>
              <a:tailEnd/>
            </a:ln>
          </p:spPr>
          <p:txBody>
            <a:bodyPr/>
            <a:lstStyle/>
            <a:p>
              <a:endParaRPr lang="en-US"/>
            </a:p>
          </p:txBody>
        </p:sp>
        <p:sp>
          <p:nvSpPr>
            <p:cNvPr id="10247" name="Line 6"/>
            <p:cNvSpPr>
              <a:spLocks noChangeShapeType="1"/>
            </p:cNvSpPr>
            <p:nvPr/>
          </p:nvSpPr>
          <p:spPr bwMode="auto">
            <a:xfrm flipV="1">
              <a:off x="4171" y="1801"/>
              <a:ext cx="1" cy="213"/>
            </a:xfrm>
            <a:prstGeom prst="line">
              <a:avLst/>
            </a:prstGeom>
            <a:noFill/>
            <a:ln w="23876">
              <a:solidFill>
                <a:srgbClr val="000000"/>
              </a:solidFill>
              <a:round/>
              <a:headEnd/>
              <a:tailEnd/>
            </a:ln>
          </p:spPr>
          <p:txBody>
            <a:bodyPr/>
            <a:lstStyle/>
            <a:p>
              <a:endParaRPr lang="en-US"/>
            </a:p>
          </p:txBody>
        </p:sp>
        <p:sp>
          <p:nvSpPr>
            <p:cNvPr id="10248" name="Line 7"/>
            <p:cNvSpPr>
              <a:spLocks noChangeShapeType="1"/>
            </p:cNvSpPr>
            <p:nvPr/>
          </p:nvSpPr>
          <p:spPr bwMode="auto">
            <a:xfrm flipV="1">
              <a:off x="2022" y="1584"/>
              <a:ext cx="1" cy="213"/>
            </a:xfrm>
            <a:prstGeom prst="line">
              <a:avLst/>
            </a:prstGeom>
            <a:noFill/>
            <a:ln w="23876">
              <a:solidFill>
                <a:srgbClr val="000000"/>
              </a:solidFill>
              <a:round/>
              <a:headEnd/>
              <a:tailEnd/>
            </a:ln>
          </p:spPr>
          <p:txBody>
            <a:bodyPr/>
            <a:lstStyle/>
            <a:p>
              <a:endParaRPr lang="en-US"/>
            </a:p>
          </p:txBody>
        </p:sp>
        <p:sp>
          <p:nvSpPr>
            <p:cNvPr id="10249" name="Line 8"/>
            <p:cNvSpPr>
              <a:spLocks noChangeShapeType="1"/>
            </p:cNvSpPr>
            <p:nvPr/>
          </p:nvSpPr>
          <p:spPr bwMode="auto">
            <a:xfrm flipV="1">
              <a:off x="1623" y="1801"/>
              <a:ext cx="1" cy="213"/>
            </a:xfrm>
            <a:prstGeom prst="line">
              <a:avLst/>
            </a:prstGeom>
            <a:noFill/>
            <a:ln w="23876">
              <a:solidFill>
                <a:srgbClr val="000000"/>
              </a:solidFill>
              <a:round/>
              <a:headEnd/>
              <a:tailEnd/>
            </a:ln>
          </p:spPr>
          <p:txBody>
            <a:bodyPr/>
            <a:lstStyle/>
            <a:p>
              <a:endParaRPr lang="en-US"/>
            </a:p>
          </p:txBody>
        </p:sp>
        <p:sp>
          <p:nvSpPr>
            <p:cNvPr id="10250" name="Rectangle 16"/>
            <p:cNvSpPr>
              <a:spLocks noChangeArrowheads="1"/>
            </p:cNvSpPr>
            <p:nvPr/>
          </p:nvSpPr>
          <p:spPr bwMode="auto">
            <a:xfrm>
              <a:off x="779" y="1540"/>
              <a:ext cx="212" cy="163"/>
            </a:xfrm>
            <a:prstGeom prst="rect">
              <a:avLst/>
            </a:prstGeom>
            <a:noFill/>
            <a:ln w="9525">
              <a:noFill/>
              <a:miter lim="800000"/>
              <a:headEnd/>
              <a:tailEnd/>
            </a:ln>
          </p:spPr>
          <p:txBody>
            <a:bodyPr wrap="none" lIns="0" tIns="0" rIns="0" bIns="0">
              <a:spAutoFit/>
            </a:bodyPr>
            <a:lstStyle/>
            <a:p>
              <a:r>
                <a:rPr lang="en-US" sz="1700">
                  <a:solidFill>
                    <a:srgbClr val="000000"/>
                  </a:solidFill>
                  <a:latin typeface="Nimbus Roman No9 L"/>
                </a:rPr>
                <a:t>Bus</a:t>
              </a:r>
              <a:endParaRPr lang="en-US" sz="2400">
                <a:latin typeface="Constantia" pitchFamily="18" charset="0"/>
              </a:endParaRPr>
            </a:p>
          </p:txBody>
        </p:sp>
        <p:grpSp>
          <p:nvGrpSpPr>
            <p:cNvPr id="3" name="Group 29"/>
            <p:cNvGrpSpPr>
              <a:grpSpLocks/>
            </p:cNvGrpSpPr>
            <p:nvPr/>
          </p:nvGrpSpPr>
          <p:grpSpPr bwMode="auto">
            <a:xfrm>
              <a:off x="1132" y="2010"/>
              <a:ext cx="3530" cy="598"/>
              <a:chOff x="1132" y="2185"/>
              <a:chExt cx="3530" cy="598"/>
            </a:xfrm>
          </p:grpSpPr>
          <p:sp>
            <p:nvSpPr>
              <p:cNvPr id="10258" name="Rectangle 11"/>
              <p:cNvSpPr>
                <a:spLocks noChangeArrowheads="1"/>
              </p:cNvSpPr>
              <p:nvPr/>
            </p:nvSpPr>
            <p:spPr bwMode="auto">
              <a:xfrm>
                <a:off x="1285" y="2384"/>
                <a:ext cx="343" cy="163"/>
              </a:xfrm>
              <a:prstGeom prst="rect">
                <a:avLst/>
              </a:prstGeom>
              <a:noFill/>
              <a:ln w="9525">
                <a:noFill/>
                <a:miter lim="800000"/>
                <a:headEnd/>
                <a:tailEnd/>
              </a:ln>
            </p:spPr>
            <p:txBody>
              <a:bodyPr wrap="none" lIns="0" tIns="0" rIns="0" bIns="0">
                <a:spAutoFit/>
              </a:bodyPr>
              <a:lstStyle/>
              <a:p>
                <a:r>
                  <a:rPr lang="en-US" sz="1700">
                    <a:solidFill>
                      <a:srgbClr val="000000"/>
                    </a:solidFill>
                    <a:latin typeface="Nimbus Roman No9 L"/>
                  </a:rPr>
                  <a:t>I/O de</a:t>
                </a:r>
                <a:endParaRPr lang="en-US" sz="2400">
                  <a:latin typeface="Constantia" pitchFamily="18" charset="0"/>
                </a:endParaRPr>
              </a:p>
            </p:txBody>
          </p:sp>
          <p:sp>
            <p:nvSpPr>
              <p:cNvPr id="10259" name="Rectangle 12"/>
              <p:cNvSpPr>
                <a:spLocks noChangeArrowheads="1"/>
              </p:cNvSpPr>
              <p:nvPr/>
            </p:nvSpPr>
            <p:spPr bwMode="auto">
              <a:xfrm>
                <a:off x="1639" y="2384"/>
                <a:ext cx="328" cy="163"/>
              </a:xfrm>
              <a:prstGeom prst="rect">
                <a:avLst/>
              </a:prstGeom>
              <a:noFill/>
              <a:ln w="9525">
                <a:noFill/>
                <a:miter lim="800000"/>
                <a:headEnd/>
                <a:tailEnd/>
              </a:ln>
            </p:spPr>
            <p:txBody>
              <a:bodyPr wrap="none" lIns="0" tIns="0" rIns="0" bIns="0">
                <a:spAutoFit/>
              </a:bodyPr>
              <a:lstStyle/>
              <a:p>
                <a:r>
                  <a:rPr lang="en-US" sz="1700">
                    <a:solidFill>
                      <a:srgbClr val="000000"/>
                    </a:solidFill>
                    <a:latin typeface="Nimbus Roman No9 L"/>
                  </a:rPr>
                  <a:t>vice 1</a:t>
                </a:r>
                <a:endParaRPr lang="en-US" sz="2400">
                  <a:latin typeface="Constantia" pitchFamily="18" charset="0"/>
                </a:endParaRPr>
              </a:p>
            </p:txBody>
          </p:sp>
          <p:sp>
            <p:nvSpPr>
              <p:cNvPr id="10260" name="Rectangle 13"/>
              <p:cNvSpPr>
                <a:spLocks noChangeArrowheads="1"/>
              </p:cNvSpPr>
              <p:nvPr/>
            </p:nvSpPr>
            <p:spPr bwMode="auto">
              <a:xfrm>
                <a:off x="3833" y="2384"/>
                <a:ext cx="343" cy="163"/>
              </a:xfrm>
              <a:prstGeom prst="rect">
                <a:avLst/>
              </a:prstGeom>
              <a:noFill/>
              <a:ln w="9525">
                <a:noFill/>
                <a:miter lim="800000"/>
                <a:headEnd/>
                <a:tailEnd/>
              </a:ln>
            </p:spPr>
            <p:txBody>
              <a:bodyPr wrap="none" lIns="0" tIns="0" rIns="0" bIns="0">
                <a:spAutoFit/>
              </a:bodyPr>
              <a:lstStyle/>
              <a:p>
                <a:r>
                  <a:rPr lang="en-US" sz="1700">
                    <a:solidFill>
                      <a:srgbClr val="000000"/>
                    </a:solidFill>
                    <a:latin typeface="Nimbus Roman No9 L"/>
                  </a:rPr>
                  <a:t>I/O de</a:t>
                </a:r>
                <a:endParaRPr lang="en-US" sz="2400">
                  <a:latin typeface="Constantia" pitchFamily="18" charset="0"/>
                </a:endParaRPr>
              </a:p>
            </p:txBody>
          </p:sp>
          <p:sp>
            <p:nvSpPr>
              <p:cNvPr id="10261" name="Rectangle 14"/>
              <p:cNvSpPr>
                <a:spLocks noChangeArrowheads="1"/>
              </p:cNvSpPr>
              <p:nvPr/>
            </p:nvSpPr>
            <p:spPr bwMode="auto">
              <a:xfrm>
                <a:off x="4171" y="2384"/>
                <a:ext cx="226" cy="163"/>
              </a:xfrm>
              <a:prstGeom prst="rect">
                <a:avLst/>
              </a:prstGeom>
              <a:noFill/>
              <a:ln w="9525">
                <a:noFill/>
                <a:miter lim="800000"/>
                <a:headEnd/>
                <a:tailEnd/>
              </a:ln>
            </p:spPr>
            <p:txBody>
              <a:bodyPr wrap="none" lIns="0" tIns="0" rIns="0" bIns="0">
                <a:spAutoFit/>
              </a:bodyPr>
              <a:lstStyle/>
              <a:p>
                <a:r>
                  <a:rPr lang="en-US" sz="1700">
                    <a:solidFill>
                      <a:srgbClr val="000000"/>
                    </a:solidFill>
                    <a:latin typeface="Nimbus Roman No9 L"/>
                  </a:rPr>
                  <a:t>vice</a:t>
                </a:r>
                <a:endParaRPr lang="en-US" sz="2400">
                  <a:latin typeface="Constantia" pitchFamily="18" charset="0"/>
                </a:endParaRPr>
              </a:p>
            </p:txBody>
          </p:sp>
          <p:sp>
            <p:nvSpPr>
              <p:cNvPr id="10262" name="Rectangle 15"/>
              <p:cNvSpPr>
                <a:spLocks noChangeArrowheads="1"/>
              </p:cNvSpPr>
              <p:nvPr/>
            </p:nvSpPr>
            <p:spPr bwMode="auto">
              <a:xfrm>
                <a:off x="4447" y="2384"/>
                <a:ext cx="68" cy="163"/>
              </a:xfrm>
              <a:prstGeom prst="rect">
                <a:avLst/>
              </a:prstGeom>
              <a:noFill/>
              <a:ln w="9525">
                <a:noFill/>
                <a:miter lim="800000"/>
                <a:headEnd/>
                <a:tailEnd/>
              </a:ln>
            </p:spPr>
            <p:txBody>
              <a:bodyPr wrap="none" lIns="0" tIns="0" rIns="0" bIns="0">
                <a:spAutoFit/>
              </a:bodyPr>
              <a:lstStyle/>
              <a:p>
                <a:r>
                  <a:rPr lang="en-US" sz="1700" i="1">
                    <a:solidFill>
                      <a:srgbClr val="000000"/>
                    </a:solidFill>
                    <a:latin typeface="Nimbus Roman No9 L"/>
                  </a:rPr>
                  <a:t>n</a:t>
                </a:r>
                <a:endParaRPr lang="en-US" sz="2400">
                  <a:latin typeface="Constantia" pitchFamily="18" charset="0"/>
                </a:endParaRPr>
              </a:p>
            </p:txBody>
          </p:sp>
          <p:sp>
            <p:nvSpPr>
              <p:cNvPr id="10263" name="Freeform 17"/>
              <p:cNvSpPr>
                <a:spLocks/>
              </p:cNvSpPr>
              <p:nvPr/>
            </p:nvSpPr>
            <p:spPr bwMode="auto">
              <a:xfrm>
                <a:off x="2728" y="2461"/>
                <a:ext cx="31" cy="31"/>
              </a:xfrm>
              <a:custGeom>
                <a:avLst/>
                <a:gdLst>
                  <a:gd name="T0" fmla="*/ 16 w 31"/>
                  <a:gd name="T1" fmla="*/ 15 h 31"/>
                  <a:gd name="T2" fmla="*/ 0 w 31"/>
                  <a:gd name="T3" fmla="*/ 15 h 31"/>
                  <a:gd name="T4" fmla="*/ 0 w 31"/>
                  <a:gd name="T5" fmla="*/ 31 h 31"/>
                  <a:gd name="T6" fmla="*/ 16 w 31"/>
                  <a:gd name="T7" fmla="*/ 31 h 31"/>
                  <a:gd name="T8" fmla="*/ 31 w 31"/>
                  <a:gd name="T9" fmla="*/ 31 h 31"/>
                  <a:gd name="T10" fmla="*/ 31 w 31"/>
                  <a:gd name="T11" fmla="*/ 15 h 31"/>
                  <a:gd name="T12" fmla="*/ 31 w 31"/>
                  <a:gd name="T13" fmla="*/ 0 h 31"/>
                  <a:gd name="T14" fmla="*/ 16 w 31"/>
                  <a:gd name="T15" fmla="*/ 0 h 31"/>
                  <a:gd name="T16" fmla="*/ 0 w 31"/>
                  <a:gd name="T17" fmla="*/ 0 h 31"/>
                  <a:gd name="T18" fmla="*/ 0 w 31"/>
                  <a:gd name="T19" fmla="*/ 15 h 31"/>
                  <a:gd name="T20" fmla="*/ 16 w 31"/>
                  <a:gd name="T21" fmla="*/ 15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1"/>
                  <a:gd name="T34" fmla="*/ 0 h 31"/>
                  <a:gd name="T35" fmla="*/ 31 w 31"/>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1" h="31">
                    <a:moveTo>
                      <a:pt x="16" y="15"/>
                    </a:moveTo>
                    <a:lnTo>
                      <a:pt x="0" y="15"/>
                    </a:lnTo>
                    <a:lnTo>
                      <a:pt x="0" y="31"/>
                    </a:lnTo>
                    <a:lnTo>
                      <a:pt x="16" y="31"/>
                    </a:lnTo>
                    <a:lnTo>
                      <a:pt x="31" y="31"/>
                    </a:lnTo>
                    <a:lnTo>
                      <a:pt x="31" y="15"/>
                    </a:lnTo>
                    <a:lnTo>
                      <a:pt x="31" y="0"/>
                    </a:lnTo>
                    <a:lnTo>
                      <a:pt x="16" y="0"/>
                    </a:lnTo>
                    <a:lnTo>
                      <a:pt x="0" y="0"/>
                    </a:lnTo>
                    <a:lnTo>
                      <a:pt x="0" y="15"/>
                    </a:lnTo>
                    <a:lnTo>
                      <a:pt x="16" y="15"/>
                    </a:lnTo>
                    <a:close/>
                  </a:path>
                </a:pathLst>
              </a:custGeom>
              <a:solidFill>
                <a:srgbClr val="00FFFF"/>
              </a:solidFill>
              <a:ln w="0">
                <a:solidFill>
                  <a:srgbClr val="00FFFF"/>
                </a:solidFill>
                <a:round/>
                <a:headEnd/>
                <a:tailEnd/>
              </a:ln>
            </p:spPr>
            <p:txBody>
              <a:bodyPr/>
              <a:lstStyle/>
              <a:p>
                <a:endParaRPr lang="en-US"/>
              </a:p>
            </p:txBody>
          </p:sp>
          <p:sp>
            <p:nvSpPr>
              <p:cNvPr id="10264" name="Freeform 18"/>
              <p:cNvSpPr>
                <a:spLocks/>
              </p:cNvSpPr>
              <p:nvPr/>
            </p:nvSpPr>
            <p:spPr bwMode="auto">
              <a:xfrm>
                <a:off x="2744" y="2461"/>
                <a:ext cx="15" cy="15"/>
              </a:xfrm>
              <a:custGeom>
                <a:avLst/>
                <a:gdLst>
                  <a:gd name="T0" fmla="*/ 0 w 1"/>
                  <a:gd name="T1" fmla="*/ 0 h 1"/>
                  <a:gd name="T2" fmla="*/ 0 w 1"/>
                  <a:gd name="T3" fmla="*/ 170859219 h 1"/>
                  <a:gd name="T4" fmla="*/ 170859219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solidFill>
                <a:srgbClr val="C00000"/>
              </a:solidFill>
              <a:ln w="23813">
                <a:solidFill>
                  <a:srgbClr val="C00000"/>
                </a:solidFill>
                <a:round/>
                <a:headEnd/>
                <a:tailEnd/>
              </a:ln>
            </p:spPr>
            <p:txBody>
              <a:bodyPr/>
              <a:lstStyle/>
              <a:p>
                <a:endParaRPr lang="en-US"/>
              </a:p>
            </p:txBody>
          </p:sp>
          <p:sp>
            <p:nvSpPr>
              <p:cNvPr id="10265" name="Freeform 19"/>
              <p:cNvSpPr>
                <a:spLocks/>
              </p:cNvSpPr>
              <p:nvPr/>
            </p:nvSpPr>
            <p:spPr bwMode="auto">
              <a:xfrm>
                <a:off x="2882" y="2461"/>
                <a:ext cx="30" cy="31"/>
              </a:xfrm>
              <a:custGeom>
                <a:avLst/>
                <a:gdLst>
                  <a:gd name="T0" fmla="*/ 15 w 30"/>
                  <a:gd name="T1" fmla="*/ 15 h 31"/>
                  <a:gd name="T2" fmla="*/ 0 w 30"/>
                  <a:gd name="T3" fmla="*/ 15 h 31"/>
                  <a:gd name="T4" fmla="*/ 0 w 30"/>
                  <a:gd name="T5" fmla="*/ 31 h 31"/>
                  <a:gd name="T6" fmla="*/ 15 w 30"/>
                  <a:gd name="T7" fmla="*/ 31 h 31"/>
                  <a:gd name="T8" fmla="*/ 30 w 30"/>
                  <a:gd name="T9" fmla="*/ 31 h 31"/>
                  <a:gd name="T10" fmla="*/ 30 w 30"/>
                  <a:gd name="T11" fmla="*/ 15 h 31"/>
                  <a:gd name="T12" fmla="*/ 30 w 30"/>
                  <a:gd name="T13" fmla="*/ 0 h 31"/>
                  <a:gd name="T14" fmla="*/ 15 w 30"/>
                  <a:gd name="T15" fmla="*/ 0 h 31"/>
                  <a:gd name="T16" fmla="*/ 0 w 30"/>
                  <a:gd name="T17" fmla="*/ 0 h 31"/>
                  <a:gd name="T18" fmla="*/ 0 w 30"/>
                  <a:gd name="T19" fmla="*/ 15 h 31"/>
                  <a:gd name="T20" fmla="*/ 15 w 30"/>
                  <a:gd name="T21" fmla="*/ 15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0"/>
                  <a:gd name="T34" fmla="*/ 0 h 31"/>
                  <a:gd name="T35" fmla="*/ 30 w 30"/>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0" h="31">
                    <a:moveTo>
                      <a:pt x="15" y="15"/>
                    </a:moveTo>
                    <a:lnTo>
                      <a:pt x="0" y="15"/>
                    </a:lnTo>
                    <a:lnTo>
                      <a:pt x="0" y="31"/>
                    </a:lnTo>
                    <a:lnTo>
                      <a:pt x="15" y="31"/>
                    </a:lnTo>
                    <a:lnTo>
                      <a:pt x="30" y="31"/>
                    </a:lnTo>
                    <a:lnTo>
                      <a:pt x="30" y="15"/>
                    </a:lnTo>
                    <a:lnTo>
                      <a:pt x="30" y="0"/>
                    </a:lnTo>
                    <a:lnTo>
                      <a:pt x="15" y="0"/>
                    </a:lnTo>
                    <a:lnTo>
                      <a:pt x="0" y="0"/>
                    </a:lnTo>
                    <a:lnTo>
                      <a:pt x="0" y="15"/>
                    </a:lnTo>
                    <a:lnTo>
                      <a:pt x="15" y="15"/>
                    </a:lnTo>
                    <a:close/>
                  </a:path>
                </a:pathLst>
              </a:custGeom>
              <a:solidFill>
                <a:srgbClr val="00FFFF"/>
              </a:solidFill>
              <a:ln w="0">
                <a:solidFill>
                  <a:srgbClr val="C00000"/>
                </a:solidFill>
                <a:round/>
                <a:headEnd/>
                <a:tailEnd/>
              </a:ln>
            </p:spPr>
            <p:txBody>
              <a:bodyPr/>
              <a:lstStyle/>
              <a:p>
                <a:endParaRPr lang="en-US"/>
              </a:p>
            </p:txBody>
          </p:sp>
          <p:sp>
            <p:nvSpPr>
              <p:cNvPr id="10266" name="Freeform 20"/>
              <p:cNvSpPr>
                <a:spLocks/>
              </p:cNvSpPr>
              <p:nvPr/>
            </p:nvSpPr>
            <p:spPr bwMode="auto">
              <a:xfrm>
                <a:off x="2897" y="2461"/>
                <a:ext cx="15" cy="15"/>
              </a:xfrm>
              <a:custGeom>
                <a:avLst/>
                <a:gdLst>
                  <a:gd name="T0" fmla="*/ 0 w 1"/>
                  <a:gd name="T1" fmla="*/ 0 h 1"/>
                  <a:gd name="T2" fmla="*/ 0 w 1"/>
                  <a:gd name="T3" fmla="*/ 170859219 h 1"/>
                  <a:gd name="T4" fmla="*/ 170859219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solidFill>
                <a:srgbClr val="C00000"/>
              </a:solidFill>
              <a:ln w="23813">
                <a:solidFill>
                  <a:srgbClr val="C00000"/>
                </a:solidFill>
                <a:round/>
                <a:headEnd/>
                <a:tailEnd/>
              </a:ln>
            </p:spPr>
            <p:txBody>
              <a:bodyPr/>
              <a:lstStyle/>
              <a:p>
                <a:endParaRPr lang="en-US"/>
              </a:p>
            </p:txBody>
          </p:sp>
          <p:sp>
            <p:nvSpPr>
              <p:cNvPr id="10267" name="Freeform 21"/>
              <p:cNvSpPr>
                <a:spLocks/>
              </p:cNvSpPr>
              <p:nvPr/>
            </p:nvSpPr>
            <p:spPr bwMode="auto">
              <a:xfrm>
                <a:off x="3035" y="2461"/>
                <a:ext cx="31" cy="31"/>
              </a:xfrm>
              <a:custGeom>
                <a:avLst/>
                <a:gdLst>
                  <a:gd name="T0" fmla="*/ 16 w 31"/>
                  <a:gd name="T1" fmla="*/ 15 h 31"/>
                  <a:gd name="T2" fmla="*/ 0 w 31"/>
                  <a:gd name="T3" fmla="*/ 15 h 31"/>
                  <a:gd name="T4" fmla="*/ 0 w 31"/>
                  <a:gd name="T5" fmla="*/ 31 h 31"/>
                  <a:gd name="T6" fmla="*/ 16 w 31"/>
                  <a:gd name="T7" fmla="*/ 31 h 31"/>
                  <a:gd name="T8" fmla="*/ 31 w 31"/>
                  <a:gd name="T9" fmla="*/ 31 h 31"/>
                  <a:gd name="T10" fmla="*/ 31 w 31"/>
                  <a:gd name="T11" fmla="*/ 15 h 31"/>
                  <a:gd name="T12" fmla="*/ 31 w 31"/>
                  <a:gd name="T13" fmla="*/ 0 h 31"/>
                  <a:gd name="T14" fmla="*/ 16 w 31"/>
                  <a:gd name="T15" fmla="*/ 0 h 31"/>
                  <a:gd name="T16" fmla="*/ 0 w 31"/>
                  <a:gd name="T17" fmla="*/ 0 h 31"/>
                  <a:gd name="T18" fmla="*/ 0 w 31"/>
                  <a:gd name="T19" fmla="*/ 15 h 31"/>
                  <a:gd name="T20" fmla="*/ 16 w 31"/>
                  <a:gd name="T21" fmla="*/ 15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1"/>
                  <a:gd name="T34" fmla="*/ 0 h 31"/>
                  <a:gd name="T35" fmla="*/ 31 w 31"/>
                  <a:gd name="T36" fmla="*/ 31 h 3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1" h="31">
                    <a:moveTo>
                      <a:pt x="16" y="15"/>
                    </a:moveTo>
                    <a:lnTo>
                      <a:pt x="0" y="15"/>
                    </a:lnTo>
                    <a:lnTo>
                      <a:pt x="0" y="31"/>
                    </a:lnTo>
                    <a:lnTo>
                      <a:pt x="16" y="31"/>
                    </a:lnTo>
                    <a:lnTo>
                      <a:pt x="31" y="31"/>
                    </a:lnTo>
                    <a:lnTo>
                      <a:pt x="31" y="15"/>
                    </a:lnTo>
                    <a:lnTo>
                      <a:pt x="31" y="0"/>
                    </a:lnTo>
                    <a:lnTo>
                      <a:pt x="16" y="0"/>
                    </a:lnTo>
                    <a:lnTo>
                      <a:pt x="0" y="0"/>
                    </a:lnTo>
                    <a:lnTo>
                      <a:pt x="0" y="15"/>
                    </a:lnTo>
                    <a:lnTo>
                      <a:pt x="16" y="15"/>
                    </a:lnTo>
                    <a:close/>
                  </a:path>
                </a:pathLst>
              </a:custGeom>
              <a:solidFill>
                <a:srgbClr val="00FFFF"/>
              </a:solidFill>
              <a:ln w="0">
                <a:solidFill>
                  <a:srgbClr val="00FFFF"/>
                </a:solidFill>
                <a:round/>
                <a:headEnd/>
                <a:tailEnd/>
              </a:ln>
            </p:spPr>
            <p:txBody>
              <a:bodyPr/>
              <a:lstStyle/>
              <a:p>
                <a:endParaRPr lang="en-US"/>
              </a:p>
            </p:txBody>
          </p:sp>
          <p:sp>
            <p:nvSpPr>
              <p:cNvPr id="10268" name="Freeform 22"/>
              <p:cNvSpPr>
                <a:spLocks/>
              </p:cNvSpPr>
              <p:nvPr/>
            </p:nvSpPr>
            <p:spPr bwMode="auto">
              <a:xfrm>
                <a:off x="3051" y="2461"/>
                <a:ext cx="15" cy="15"/>
              </a:xfrm>
              <a:custGeom>
                <a:avLst/>
                <a:gdLst>
                  <a:gd name="T0" fmla="*/ 0 w 1"/>
                  <a:gd name="T1" fmla="*/ 0 h 1"/>
                  <a:gd name="T2" fmla="*/ 0 w 1"/>
                  <a:gd name="T3" fmla="*/ 170859219 h 1"/>
                  <a:gd name="T4" fmla="*/ 170859219 w 1"/>
                  <a:gd name="T5" fmla="*/ 0 h 1"/>
                  <a:gd name="T6" fmla="*/ 0 w 1"/>
                  <a:gd name="T7" fmla="*/ 0 h 1"/>
                  <a:gd name="T8" fmla="*/ 0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0" y="0"/>
                    </a:moveTo>
                    <a:lnTo>
                      <a:pt x="0" y="1"/>
                    </a:lnTo>
                    <a:lnTo>
                      <a:pt x="1" y="0"/>
                    </a:lnTo>
                    <a:lnTo>
                      <a:pt x="0" y="0"/>
                    </a:lnTo>
                  </a:path>
                </a:pathLst>
              </a:custGeom>
              <a:solidFill>
                <a:srgbClr val="C00000"/>
              </a:solidFill>
              <a:ln w="23813">
                <a:solidFill>
                  <a:srgbClr val="C00000"/>
                </a:solidFill>
                <a:round/>
                <a:headEnd/>
                <a:tailEnd/>
              </a:ln>
            </p:spPr>
            <p:txBody>
              <a:bodyPr/>
              <a:lstStyle/>
              <a:p>
                <a:endParaRPr lang="en-US"/>
              </a:p>
            </p:txBody>
          </p:sp>
          <p:sp>
            <p:nvSpPr>
              <p:cNvPr id="10269" name="Rectangle 23"/>
              <p:cNvSpPr>
                <a:spLocks noChangeArrowheads="1"/>
              </p:cNvSpPr>
              <p:nvPr/>
            </p:nvSpPr>
            <p:spPr bwMode="auto">
              <a:xfrm>
                <a:off x="3680" y="2185"/>
                <a:ext cx="982" cy="598"/>
              </a:xfrm>
              <a:prstGeom prst="rect">
                <a:avLst/>
              </a:prstGeom>
              <a:noFill/>
              <a:ln w="23813">
                <a:solidFill>
                  <a:srgbClr val="C00000"/>
                </a:solidFill>
                <a:miter lim="800000"/>
                <a:headEnd/>
                <a:tailEnd/>
              </a:ln>
            </p:spPr>
            <p:txBody>
              <a:bodyPr/>
              <a:lstStyle/>
              <a:p>
                <a:endParaRPr lang="en-US">
                  <a:latin typeface="Constantia" pitchFamily="18" charset="0"/>
                </a:endParaRPr>
              </a:p>
            </p:txBody>
          </p:sp>
          <p:sp>
            <p:nvSpPr>
              <p:cNvPr id="10270" name="Rectangle 24"/>
              <p:cNvSpPr>
                <a:spLocks noChangeArrowheads="1"/>
              </p:cNvSpPr>
              <p:nvPr/>
            </p:nvSpPr>
            <p:spPr bwMode="auto">
              <a:xfrm>
                <a:off x="1132" y="2185"/>
                <a:ext cx="982" cy="598"/>
              </a:xfrm>
              <a:prstGeom prst="rect">
                <a:avLst/>
              </a:prstGeom>
              <a:noFill/>
              <a:ln w="23813">
                <a:solidFill>
                  <a:srgbClr val="C00000"/>
                </a:solidFill>
                <a:miter lim="800000"/>
                <a:headEnd/>
                <a:tailEnd/>
              </a:ln>
            </p:spPr>
            <p:txBody>
              <a:bodyPr/>
              <a:lstStyle/>
              <a:p>
                <a:endParaRPr lang="en-US">
                  <a:latin typeface="Constantia" pitchFamily="18" charset="0"/>
                </a:endParaRPr>
              </a:p>
            </p:txBody>
          </p:sp>
        </p:grpSp>
        <p:grpSp>
          <p:nvGrpSpPr>
            <p:cNvPr id="4" name="Group 27"/>
            <p:cNvGrpSpPr>
              <a:grpSpLocks/>
            </p:cNvGrpSpPr>
            <p:nvPr/>
          </p:nvGrpSpPr>
          <p:grpSpPr bwMode="auto">
            <a:xfrm>
              <a:off x="1531" y="1000"/>
              <a:ext cx="982" cy="584"/>
              <a:chOff x="1531" y="818"/>
              <a:chExt cx="982" cy="584"/>
            </a:xfrm>
          </p:grpSpPr>
          <p:sp>
            <p:nvSpPr>
              <p:cNvPr id="10256" name="Rectangle 9"/>
              <p:cNvSpPr>
                <a:spLocks noChangeArrowheads="1"/>
              </p:cNvSpPr>
              <p:nvPr/>
            </p:nvSpPr>
            <p:spPr bwMode="auto">
              <a:xfrm>
                <a:off x="1746" y="1018"/>
                <a:ext cx="528" cy="163"/>
              </a:xfrm>
              <a:prstGeom prst="rect">
                <a:avLst/>
              </a:prstGeom>
              <a:noFill/>
              <a:ln w="9525">
                <a:noFill/>
                <a:miter lim="800000"/>
                <a:headEnd/>
                <a:tailEnd/>
              </a:ln>
            </p:spPr>
            <p:txBody>
              <a:bodyPr wrap="none" lIns="0" tIns="0" rIns="0" bIns="0">
                <a:spAutoFit/>
              </a:bodyPr>
              <a:lstStyle/>
              <a:p>
                <a:r>
                  <a:rPr lang="en-US" sz="1700">
                    <a:solidFill>
                      <a:srgbClr val="000000"/>
                    </a:solidFill>
                    <a:latin typeface="Nimbus Roman No9 L"/>
                  </a:rPr>
                  <a:t>Processor</a:t>
                </a:r>
                <a:endParaRPr lang="en-US" sz="2400">
                  <a:latin typeface="Constantia" pitchFamily="18" charset="0"/>
                </a:endParaRPr>
              </a:p>
            </p:txBody>
          </p:sp>
          <p:sp>
            <p:nvSpPr>
              <p:cNvPr id="10257" name="Rectangle 25"/>
              <p:cNvSpPr>
                <a:spLocks noChangeArrowheads="1"/>
              </p:cNvSpPr>
              <p:nvPr/>
            </p:nvSpPr>
            <p:spPr bwMode="auto">
              <a:xfrm>
                <a:off x="1531" y="818"/>
                <a:ext cx="982" cy="584"/>
              </a:xfrm>
              <a:prstGeom prst="rect">
                <a:avLst/>
              </a:prstGeom>
              <a:noFill/>
              <a:ln w="23813">
                <a:solidFill>
                  <a:srgbClr val="C00000"/>
                </a:solidFill>
                <a:miter lim="800000"/>
                <a:headEnd/>
                <a:tailEnd/>
              </a:ln>
            </p:spPr>
            <p:txBody>
              <a:bodyPr/>
              <a:lstStyle/>
              <a:p>
                <a:endParaRPr lang="en-US">
                  <a:latin typeface="Constantia" pitchFamily="18" charset="0"/>
                </a:endParaRPr>
              </a:p>
            </p:txBody>
          </p:sp>
        </p:grpSp>
        <p:grpSp>
          <p:nvGrpSpPr>
            <p:cNvPr id="5" name="Group 28"/>
            <p:cNvGrpSpPr>
              <a:grpSpLocks/>
            </p:cNvGrpSpPr>
            <p:nvPr/>
          </p:nvGrpSpPr>
          <p:grpSpPr bwMode="auto">
            <a:xfrm>
              <a:off x="3296" y="1000"/>
              <a:ext cx="967" cy="584"/>
              <a:chOff x="3296" y="818"/>
              <a:chExt cx="967" cy="584"/>
            </a:xfrm>
          </p:grpSpPr>
          <p:sp>
            <p:nvSpPr>
              <p:cNvPr id="10254" name="Rectangle 10"/>
              <p:cNvSpPr>
                <a:spLocks noChangeArrowheads="1"/>
              </p:cNvSpPr>
              <p:nvPr/>
            </p:nvSpPr>
            <p:spPr bwMode="auto">
              <a:xfrm>
                <a:off x="3542" y="1018"/>
                <a:ext cx="468" cy="163"/>
              </a:xfrm>
              <a:prstGeom prst="rect">
                <a:avLst/>
              </a:prstGeom>
              <a:noFill/>
              <a:ln w="9525">
                <a:noFill/>
                <a:miter lim="800000"/>
                <a:headEnd/>
                <a:tailEnd/>
              </a:ln>
            </p:spPr>
            <p:txBody>
              <a:bodyPr wrap="none" lIns="0" tIns="0" rIns="0" bIns="0">
                <a:spAutoFit/>
              </a:bodyPr>
              <a:lstStyle/>
              <a:p>
                <a:r>
                  <a:rPr lang="en-US" sz="1700">
                    <a:solidFill>
                      <a:srgbClr val="000000"/>
                    </a:solidFill>
                    <a:latin typeface="Nimbus Roman No9 L"/>
                  </a:rPr>
                  <a:t>Memory</a:t>
                </a:r>
                <a:endParaRPr lang="en-US" sz="2400">
                  <a:latin typeface="Constantia" pitchFamily="18" charset="0"/>
                </a:endParaRPr>
              </a:p>
            </p:txBody>
          </p:sp>
          <p:sp>
            <p:nvSpPr>
              <p:cNvPr id="10255" name="Rectangle 26"/>
              <p:cNvSpPr>
                <a:spLocks noChangeArrowheads="1"/>
              </p:cNvSpPr>
              <p:nvPr/>
            </p:nvSpPr>
            <p:spPr bwMode="auto">
              <a:xfrm>
                <a:off x="3296" y="818"/>
                <a:ext cx="967" cy="584"/>
              </a:xfrm>
              <a:prstGeom prst="rect">
                <a:avLst/>
              </a:prstGeom>
              <a:noFill/>
              <a:ln w="23813">
                <a:solidFill>
                  <a:srgbClr val="C00000"/>
                </a:solidFill>
                <a:miter lim="800000"/>
                <a:headEnd/>
                <a:tailEnd/>
              </a:ln>
            </p:spPr>
            <p:txBody>
              <a:bodyPr/>
              <a:lstStyle/>
              <a:p>
                <a:endParaRPr lang="en-US">
                  <a:latin typeface="Constantia" pitchFamily="18" charset="0"/>
                </a:endParaRPr>
              </a:p>
            </p:txBody>
          </p:sp>
        </p:grpSp>
      </p:grpSp>
      <p:sp>
        <p:nvSpPr>
          <p:cNvPr id="10244" name="Text Box 31"/>
          <p:cNvSpPr txBox="1">
            <a:spLocks noChangeArrowheads="1"/>
          </p:cNvSpPr>
          <p:nvPr/>
        </p:nvSpPr>
        <p:spPr bwMode="auto">
          <a:xfrm>
            <a:off x="722313" y="4783138"/>
            <a:ext cx="7826375" cy="1465262"/>
          </a:xfrm>
          <a:prstGeom prst="rect">
            <a:avLst/>
          </a:prstGeom>
          <a:noFill/>
          <a:ln w="12700">
            <a:noFill/>
            <a:miter lim="800000"/>
            <a:headEnd/>
            <a:tailEnd/>
          </a:ln>
        </p:spPr>
        <p:txBody>
          <a:bodyPr wrap="none">
            <a:spAutoFit/>
          </a:bodyPr>
          <a:lstStyle/>
          <a:p>
            <a:pPr>
              <a:buFontTx/>
              <a:buChar char="•"/>
            </a:pPr>
            <a:r>
              <a:rPr lang="en-US" i="1">
                <a:latin typeface="Constantia" pitchFamily="18" charset="0"/>
              </a:rPr>
              <a:t>Multiple I/O devices may be connected to the processor and the memory via a bus.</a:t>
            </a:r>
          </a:p>
          <a:p>
            <a:pPr>
              <a:buFontTx/>
              <a:buChar char="•"/>
            </a:pPr>
            <a:r>
              <a:rPr lang="en-US" i="1">
                <a:latin typeface="Constantia" pitchFamily="18" charset="0"/>
              </a:rPr>
              <a:t>Bus consists of three sets of lines to carry address, data and control signals. </a:t>
            </a:r>
          </a:p>
          <a:p>
            <a:pPr>
              <a:buFontTx/>
              <a:buChar char="•"/>
            </a:pPr>
            <a:r>
              <a:rPr lang="en-US" i="1">
                <a:latin typeface="Constantia" pitchFamily="18" charset="0"/>
              </a:rPr>
              <a:t>Each I/O device is assigned an unique address. </a:t>
            </a:r>
          </a:p>
          <a:p>
            <a:pPr>
              <a:buFontTx/>
              <a:buChar char="•"/>
            </a:pPr>
            <a:r>
              <a:rPr lang="en-US" i="1">
                <a:latin typeface="Constantia" pitchFamily="18" charset="0"/>
              </a:rPr>
              <a:t>To access an I/O device, the processor places the address on the address lines.</a:t>
            </a:r>
          </a:p>
          <a:p>
            <a:pPr>
              <a:buFontTx/>
              <a:buChar char="•"/>
            </a:pPr>
            <a:r>
              <a:rPr lang="en-US" i="1">
                <a:latin typeface="Constantia" pitchFamily="18" charset="0"/>
              </a:rPr>
              <a:t>The device recognizes the address, and responds to the control signals.</a:t>
            </a:r>
          </a:p>
        </p:txBody>
      </p:sp>
    </p:spTree>
    <p:extLst>
      <p:ext uri="{BB962C8B-B14F-4D97-AF65-F5344CB8AC3E}">
        <p14:creationId xmlns:p14="http://schemas.microsoft.com/office/powerpoint/2010/main" val="25806535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solidFill>
                  <a:schemeClr val="accent1">
                    <a:satMod val="150000"/>
                  </a:schemeClr>
                </a:solidFill>
              </a:rPr>
              <a:t>DRAM cell</a:t>
            </a:r>
            <a:endParaRPr lang="en-US" dirty="0">
              <a:solidFill>
                <a:schemeClr val="accent1">
                  <a:satMod val="150000"/>
                </a:schemeClr>
              </a:solidFill>
            </a:endParaRPr>
          </a:p>
        </p:txBody>
      </p:sp>
      <p:pic>
        <p:nvPicPr>
          <p:cNvPr id="4" name="Content Placeholder 3"/>
          <p:cNvPicPr>
            <a:picLocks noGrp="1"/>
          </p:cNvPicPr>
          <p:nvPr>
            <p:ph idx="1"/>
          </p:nvPr>
        </p:nvPicPr>
        <p:blipFill>
          <a:blip r:embed="rId2" cstate="print"/>
          <a:srcRect/>
          <a:stretch>
            <a:fillRect/>
          </a:stretch>
        </p:blipFill>
        <p:spPr bwMode="auto">
          <a:xfrm>
            <a:off x="2209800" y="1752600"/>
            <a:ext cx="4648200" cy="3850481"/>
          </a:xfrm>
          <a:prstGeom prst="rect">
            <a:avLst/>
          </a:prstGeom>
          <a:noFill/>
          <a:ln w="9525">
            <a:noFill/>
            <a:miter lim="800000"/>
            <a:headEnd/>
            <a:tailEnd/>
          </a:ln>
        </p:spPr>
      </p:pic>
    </p:spTree>
    <p:extLst>
      <p:ext uri="{BB962C8B-B14F-4D97-AF65-F5344CB8AC3E}">
        <p14:creationId xmlns:p14="http://schemas.microsoft.com/office/powerpoint/2010/main" val="41597533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Memory cell</a:t>
            </a:r>
            <a:endParaRPr lang="en-US" dirty="0"/>
          </a:p>
        </p:txBody>
      </p:sp>
      <p:pic>
        <p:nvPicPr>
          <p:cNvPr id="3074" name="Picture 2"/>
          <p:cNvPicPr>
            <a:picLocks noGrp="1" noChangeAspect="1" noChangeArrowheads="1"/>
          </p:cNvPicPr>
          <p:nvPr>
            <p:ph idx="1"/>
          </p:nvPr>
        </p:nvPicPr>
        <p:blipFill>
          <a:blip r:embed="rId2"/>
          <a:srcRect/>
          <a:stretch>
            <a:fillRect/>
          </a:stretch>
        </p:blipFill>
        <p:spPr bwMode="auto">
          <a:xfrm>
            <a:off x="1295400" y="1981200"/>
            <a:ext cx="6364099" cy="4099719"/>
          </a:xfrm>
          <a:prstGeom prst="rect">
            <a:avLst/>
          </a:prstGeom>
          <a:noFill/>
          <a:ln w="9525">
            <a:noFill/>
            <a:miter lim="800000"/>
            <a:headEnd/>
            <a:tailEnd/>
          </a:ln>
          <a:effectLst/>
        </p:spPr>
      </p:pic>
    </p:spTree>
    <p:extLst>
      <p:ext uri="{BB962C8B-B14F-4D97-AF65-F5344CB8AC3E}">
        <p14:creationId xmlns:p14="http://schemas.microsoft.com/office/powerpoint/2010/main" val="3221386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srcRect/>
          <a:stretch>
            <a:fillRect/>
          </a:stretch>
        </p:blipFill>
        <p:spPr bwMode="auto">
          <a:xfrm>
            <a:off x="609600" y="1179384"/>
            <a:ext cx="7696199" cy="5212761"/>
          </a:xfrm>
          <a:prstGeom prst="rect">
            <a:avLst/>
          </a:prstGeom>
          <a:noFill/>
          <a:ln w="9525">
            <a:noFill/>
            <a:miter lim="800000"/>
            <a:headEnd/>
            <a:tailEnd/>
          </a:ln>
          <a:effectLst/>
        </p:spPr>
      </p:pic>
    </p:spTree>
    <p:extLst>
      <p:ext uri="{BB962C8B-B14F-4D97-AF65-F5344CB8AC3E}">
        <p14:creationId xmlns:p14="http://schemas.microsoft.com/office/powerpoint/2010/main" val="22092790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srcRect/>
          <a:stretch>
            <a:fillRect/>
          </a:stretch>
        </p:blipFill>
        <p:spPr bwMode="auto">
          <a:xfrm>
            <a:off x="493666" y="1066801"/>
            <a:ext cx="7668145" cy="5257800"/>
          </a:xfrm>
          <a:prstGeom prst="rect">
            <a:avLst/>
          </a:prstGeom>
          <a:noFill/>
          <a:ln w="9525">
            <a:noFill/>
            <a:miter lim="800000"/>
            <a:headEnd/>
            <a:tailEnd/>
          </a:ln>
          <a:effectLst/>
        </p:spPr>
      </p:pic>
    </p:spTree>
    <p:extLst>
      <p:ext uri="{BB962C8B-B14F-4D97-AF65-F5344CB8AC3E}">
        <p14:creationId xmlns:p14="http://schemas.microsoft.com/office/powerpoint/2010/main" val="65519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3"/>
          <a:srcRect/>
          <a:stretch>
            <a:fillRect/>
          </a:stretch>
        </p:blipFill>
        <p:spPr bwMode="auto">
          <a:xfrm>
            <a:off x="843850" y="1295400"/>
            <a:ext cx="7233349" cy="4982006"/>
          </a:xfrm>
          <a:prstGeom prst="rect">
            <a:avLst/>
          </a:prstGeom>
          <a:noFill/>
          <a:ln w="9525">
            <a:noFill/>
            <a:miter lim="800000"/>
            <a:headEnd/>
            <a:tailEnd/>
          </a:ln>
          <a:effectLst/>
        </p:spPr>
      </p:pic>
    </p:spTree>
    <p:extLst>
      <p:ext uri="{BB962C8B-B14F-4D97-AF65-F5344CB8AC3E}">
        <p14:creationId xmlns:p14="http://schemas.microsoft.com/office/powerpoint/2010/main" val="196283433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2"/>
          <a:srcRect/>
          <a:stretch>
            <a:fillRect/>
          </a:stretch>
        </p:blipFill>
        <p:spPr bwMode="auto">
          <a:xfrm>
            <a:off x="1219200" y="1219200"/>
            <a:ext cx="6994179" cy="4876800"/>
          </a:xfrm>
          <a:prstGeom prst="rect">
            <a:avLst/>
          </a:prstGeom>
          <a:noFill/>
          <a:ln w="9525">
            <a:noFill/>
            <a:miter lim="800000"/>
            <a:headEnd/>
            <a:tailEnd/>
          </a:ln>
          <a:effectLst/>
        </p:spPr>
      </p:pic>
    </p:spTree>
    <p:extLst>
      <p:ext uri="{BB962C8B-B14F-4D97-AF65-F5344CB8AC3E}">
        <p14:creationId xmlns:p14="http://schemas.microsoft.com/office/powerpoint/2010/main" val="335315924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 Cache Memories</a:t>
            </a:r>
            <a:endParaRPr lang="en-US" sz="3200" dirty="0"/>
          </a:p>
        </p:txBody>
      </p:sp>
      <p:pic>
        <p:nvPicPr>
          <p:cNvPr id="2050" name="Picture 2"/>
          <p:cNvPicPr>
            <a:picLocks noChangeAspect="1" noChangeArrowheads="1"/>
          </p:cNvPicPr>
          <p:nvPr/>
        </p:nvPicPr>
        <p:blipFill>
          <a:blip r:embed="rId2"/>
          <a:srcRect/>
          <a:stretch>
            <a:fillRect/>
          </a:stretch>
        </p:blipFill>
        <p:spPr bwMode="auto">
          <a:xfrm>
            <a:off x="1219200" y="2700338"/>
            <a:ext cx="7136589" cy="2405062"/>
          </a:xfrm>
          <a:prstGeom prst="rect">
            <a:avLst/>
          </a:prstGeom>
          <a:noFill/>
          <a:ln w="9525">
            <a:noFill/>
            <a:miter lim="800000"/>
            <a:headEnd/>
            <a:tailEnd/>
          </a:ln>
          <a:effectLst/>
        </p:spPr>
      </p:pic>
    </p:spTree>
    <p:extLst>
      <p:ext uri="{BB962C8B-B14F-4D97-AF65-F5344CB8AC3E}">
        <p14:creationId xmlns:p14="http://schemas.microsoft.com/office/powerpoint/2010/main" val="87386523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i="1" dirty="0" smtClean="0"/>
              <a:t>locality of reference.</a:t>
            </a:r>
            <a:br>
              <a:rPr lang="en-US" i="1" dirty="0" smtClean="0"/>
            </a:br>
            <a:endParaRPr lang="en-US" dirty="0"/>
          </a:p>
        </p:txBody>
      </p:sp>
      <p:sp>
        <p:nvSpPr>
          <p:cNvPr id="4" name="Content Placeholder 3"/>
          <p:cNvSpPr>
            <a:spLocks noGrp="1"/>
          </p:cNvSpPr>
          <p:nvPr>
            <p:ph idx="1"/>
          </p:nvPr>
        </p:nvSpPr>
        <p:spPr/>
        <p:txBody>
          <a:bodyPr>
            <a:normAutofit fontScale="62500" lnSpcReduction="20000"/>
          </a:bodyPr>
          <a:lstStyle/>
          <a:p>
            <a:r>
              <a:rPr lang="en-US" b="1" dirty="0" smtClean="0">
                <a:latin typeface="Times New Roman" pitchFamily="18" charset="0"/>
                <a:cs typeface="Times New Roman" pitchFamily="18" charset="0"/>
              </a:rPr>
              <a:t>Temporal</a:t>
            </a:r>
            <a:r>
              <a:rPr lang="en-US" dirty="0" smtClean="0">
                <a:latin typeface="Times New Roman" pitchFamily="18" charset="0"/>
                <a:cs typeface="Times New Roman" pitchFamily="18" charset="0"/>
              </a:rPr>
              <a:t>:</a:t>
            </a:r>
            <a:r>
              <a:rPr lang="en-US" i="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p>
          <a:p>
            <a:r>
              <a:rPr lang="en-US" dirty="0" smtClean="0">
                <a:latin typeface="Times New Roman" pitchFamily="18" charset="0"/>
                <a:cs typeface="Times New Roman" pitchFamily="18" charset="0"/>
              </a:rPr>
              <a:t>means that a recently executed instruction is likely to be executed again very soon. </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Temporal locality suggests that whenever an information item, instruction or data, is first needed, this item should be brought into the cache, because it is likely to be needed again soon. </a:t>
            </a:r>
          </a:p>
          <a:p>
            <a:pPr>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spatial</a:t>
            </a:r>
            <a:r>
              <a:rPr lang="en-US" dirty="0" smtClean="0">
                <a:latin typeface="Times New Roman" pitchFamily="18" charset="0"/>
                <a:cs typeface="Times New Roman" pitchFamily="18" charset="0"/>
              </a:rPr>
              <a:t> :</a:t>
            </a:r>
          </a:p>
          <a:p>
            <a:r>
              <a:rPr lang="en-US" dirty="0" smtClean="0">
                <a:latin typeface="Times New Roman" pitchFamily="18" charset="0"/>
                <a:cs typeface="Times New Roman" pitchFamily="18" charset="0"/>
              </a:rPr>
              <a:t> means that instructions close to a recently executed instruction are also likely to be executed soon. </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Spatial locality suggests that instead of fetching just one item from the main memory to the cache, it is useful to fetch several items that are located at adjacent addresses as well.</a:t>
            </a:r>
          </a:p>
          <a:p>
            <a:endParaRPr lang="en-US" dirty="0"/>
          </a:p>
        </p:txBody>
      </p:sp>
    </p:spTree>
    <p:extLst>
      <p:ext uri="{BB962C8B-B14F-4D97-AF65-F5344CB8AC3E}">
        <p14:creationId xmlns:p14="http://schemas.microsoft.com/office/powerpoint/2010/main" val="415390753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55000" lnSpcReduction="20000"/>
          </a:bodyPr>
          <a:lstStyle/>
          <a:p>
            <a:r>
              <a:rPr lang="en-US" dirty="0" smtClean="0"/>
              <a:t>Cache hit</a:t>
            </a:r>
          </a:p>
          <a:p>
            <a:endParaRPr lang="en-US" dirty="0"/>
          </a:p>
          <a:p>
            <a:r>
              <a:rPr lang="en-US" dirty="0" smtClean="0"/>
              <a:t>Cache miss</a:t>
            </a:r>
          </a:p>
          <a:p>
            <a:endParaRPr lang="en-US" dirty="0"/>
          </a:p>
          <a:p>
            <a:r>
              <a:rPr lang="en-US" dirty="0"/>
              <a:t>Write operation, the system can </a:t>
            </a:r>
            <a:r>
              <a:rPr lang="en-US" dirty="0" smtClean="0"/>
              <a:t>proceed in </a:t>
            </a:r>
            <a:r>
              <a:rPr lang="en-US" dirty="0"/>
              <a:t>one of two ways.</a:t>
            </a:r>
            <a:endParaRPr lang="en-US" dirty="0" smtClean="0"/>
          </a:p>
          <a:p>
            <a:endParaRPr lang="en-US" dirty="0" smtClean="0"/>
          </a:p>
          <a:p>
            <a:r>
              <a:rPr lang="en-US" dirty="0" smtClean="0"/>
              <a:t>Write through</a:t>
            </a:r>
          </a:p>
          <a:p>
            <a:r>
              <a:rPr lang="en-US" dirty="0" smtClean="0"/>
              <a:t>Write back or copy back</a:t>
            </a:r>
          </a:p>
          <a:p>
            <a:endParaRPr lang="en-US" dirty="0" smtClean="0"/>
          </a:p>
          <a:p>
            <a:endParaRPr lang="en-US" dirty="0"/>
          </a:p>
          <a:p>
            <a:r>
              <a:rPr lang="en-US" dirty="0"/>
              <a:t>A Read operation for a word that is not in the cache constitutes a </a:t>
            </a:r>
            <a:r>
              <a:rPr lang="en-US" i="1" dirty="0"/>
              <a:t>Read miss</a:t>
            </a:r>
            <a:r>
              <a:rPr lang="en-US" i="1" dirty="0" smtClean="0"/>
              <a:t>.</a:t>
            </a:r>
          </a:p>
          <a:p>
            <a:endParaRPr lang="en-US" i="1" dirty="0"/>
          </a:p>
          <a:p>
            <a:r>
              <a:rPr lang="en-US" i="1" dirty="0"/>
              <a:t>load-through, or </a:t>
            </a:r>
            <a:r>
              <a:rPr lang="en-US" i="1" dirty="0" smtClean="0"/>
              <a:t>early restart</a:t>
            </a:r>
            <a:r>
              <a:rPr lang="en-US" i="1" dirty="0"/>
              <a:t>, reduces the processor’s waiting time somewhat, at the expense of more </a:t>
            </a:r>
            <a:r>
              <a:rPr lang="en-US" i="1" dirty="0" smtClean="0"/>
              <a:t>complex </a:t>
            </a:r>
            <a:r>
              <a:rPr lang="en-US" dirty="0" smtClean="0"/>
              <a:t>circuitry</a:t>
            </a:r>
            <a:r>
              <a:rPr lang="en-US" dirty="0"/>
              <a:t>.</a:t>
            </a:r>
            <a:endParaRPr lang="en-US" dirty="0" smtClean="0"/>
          </a:p>
          <a:p>
            <a:endParaRPr lang="en-US" dirty="0"/>
          </a:p>
          <a:p>
            <a:r>
              <a:rPr lang="en-US" dirty="0" smtClean="0"/>
              <a:t>Group  of words is called a </a:t>
            </a:r>
            <a:r>
              <a:rPr lang="en-US" b="1" i="1" dirty="0" smtClean="0"/>
              <a:t>cache block</a:t>
            </a:r>
            <a:r>
              <a:rPr lang="en-US" i="1" dirty="0" smtClean="0"/>
              <a:t>.</a:t>
            </a:r>
          </a:p>
          <a:p>
            <a:endParaRPr lang="en-US" i="1" dirty="0"/>
          </a:p>
          <a:p>
            <a:r>
              <a:rPr lang="en-US" dirty="0" smtClean="0"/>
              <a:t>The relationship between the address of data in main memory and the location of that data in the cache is called the </a:t>
            </a:r>
            <a:r>
              <a:rPr lang="en-US" b="1" i="1" dirty="0" smtClean="0"/>
              <a:t>mapping</a:t>
            </a:r>
            <a:r>
              <a:rPr lang="en-US" i="1" dirty="0" smtClean="0"/>
              <a:t>.</a:t>
            </a:r>
          </a:p>
          <a:p>
            <a:endParaRPr lang="en-US" i="1" dirty="0" smtClean="0"/>
          </a:p>
          <a:p>
            <a:endParaRPr lang="en-US" dirty="0"/>
          </a:p>
        </p:txBody>
      </p:sp>
    </p:spTree>
    <p:extLst>
      <p:ext uri="{BB962C8B-B14F-4D97-AF65-F5344CB8AC3E}">
        <p14:creationId xmlns:p14="http://schemas.microsoft.com/office/powerpoint/2010/main" val="175168241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MEMORY SYSTEM PERFORMANCE ANALYSIS</a:t>
            </a:r>
            <a:endParaRPr lang="en-US" sz="2400" dirty="0"/>
          </a:p>
        </p:txBody>
      </p:sp>
      <p:sp>
        <p:nvSpPr>
          <p:cNvPr id="3" name="Content Placeholder 2"/>
          <p:cNvSpPr>
            <a:spLocks noGrp="1"/>
          </p:cNvSpPr>
          <p:nvPr>
            <p:ph idx="1"/>
          </p:nvPr>
        </p:nvSpPr>
        <p:spPr/>
        <p:txBody>
          <a:bodyPr>
            <a:normAutofit/>
          </a:bodyPr>
          <a:lstStyle/>
          <a:p>
            <a:r>
              <a:rPr lang="en-US" sz="2000" dirty="0" smtClean="0">
                <a:latin typeface="Times New Roman" pitchFamily="18" charset="0"/>
                <a:cs typeface="Times New Roman" pitchFamily="18" charset="0"/>
              </a:rPr>
              <a:t>quantitative ways to measure the performance of memory systems to evaluate the cost-benefit trade-offs of various alternatives.</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 Memory system performance metrics are </a:t>
            </a:r>
            <a:r>
              <a:rPr lang="en-US" sz="2000" i="1" dirty="0" smtClean="0">
                <a:latin typeface="Times New Roman" pitchFamily="18" charset="0"/>
                <a:cs typeface="Times New Roman" pitchFamily="18" charset="0"/>
              </a:rPr>
              <a:t>miss rate or hit rate and average memory access time. Miss and hit rates are </a:t>
            </a:r>
            <a:r>
              <a:rPr lang="en-US" sz="2000" dirty="0" smtClean="0">
                <a:latin typeface="Times New Roman" pitchFamily="18" charset="0"/>
                <a:cs typeface="Times New Roman" pitchFamily="18" charset="0"/>
              </a:rPr>
              <a:t>calculated as:</a:t>
            </a: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p:txBody>
      </p:sp>
      <p:pic>
        <p:nvPicPr>
          <p:cNvPr id="3075" name="Picture 3"/>
          <p:cNvPicPr>
            <a:picLocks noChangeAspect="1" noChangeArrowheads="1"/>
          </p:cNvPicPr>
          <p:nvPr/>
        </p:nvPicPr>
        <p:blipFill>
          <a:blip r:embed="rId3"/>
          <a:srcRect/>
          <a:stretch>
            <a:fillRect/>
          </a:stretch>
        </p:blipFill>
        <p:spPr bwMode="auto">
          <a:xfrm>
            <a:off x="990600" y="4105275"/>
            <a:ext cx="7723815" cy="1838325"/>
          </a:xfrm>
          <a:prstGeom prst="rect">
            <a:avLst/>
          </a:prstGeom>
          <a:noFill/>
          <a:ln w="9525">
            <a:noFill/>
            <a:miter lim="800000"/>
            <a:headEnd/>
            <a:tailEnd/>
          </a:ln>
          <a:effectLst/>
        </p:spPr>
      </p:pic>
    </p:spTree>
    <p:extLst>
      <p:ext uri="{BB962C8B-B14F-4D97-AF65-F5344CB8AC3E}">
        <p14:creationId xmlns:p14="http://schemas.microsoft.com/office/powerpoint/2010/main" val="13208622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a:xfrm>
            <a:off x="304800" y="304800"/>
            <a:ext cx="8305800" cy="990600"/>
          </a:xfrm>
        </p:spPr>
        <p:txBody>
          <a:bodyPr/>
          <a:lstStyle/>
          <a:p>
            <a:pPr eaLnBrk="1" fontAlgn="auto" hangingPunct="1">
              <a:spcAft>
                <a:spcPts val="0"/>
              </a:spcAft>
              <a:defRPr/>
            </a:pPr>
            <a:r>
              <a:rPr lang="en-US" dirty="0"/>
              <a:t>Accessing I/O devices (contd..)</a:t>
            </a:r>
          </a:p>
        </p:txBody>
      </p:sp>
      <p:grpSp>
        <p:nvGrpSpPr>
          <p:cNvPr id="2" name="Group 57"/>
          <p:cNvGrpSpPr>
            <a:grpSpLocks/>
          </p:cNvGrpSpPr>
          <p:nvPr/>
        </p:nvGrpSpPr>
        <p:grpSpPr bwMode="auto">
          <a:xfrm>
            <a:off x="1258888" y="1300163"/>
            <a:ext cx="6635750" cy="2738437"/>
            <a:chOff x="793" y="910"/>
            <a:chExt cx="4180" cy="1725"/>
          </a:xfrm>
        </p:grpSpPr>
        <p:sp>
          <p:nvSpPr>
            <p:cNvPr id="13317" name="Rectangle 4"/>
            <p:cNvSpPr>
              <a:spLocks noChangeArrowheads="1"/>
            </p:cNvSpPr>
            <p:nvPr/>
          </p:nvSpPr>
          <p:spPr bwMode="auto">
            <a:xfrm>
              <a:off x="1345" y="1523"/>
              <a:ext cx="2750" cy="700"/>
            </a:xfrm>
            <a:prstGeom prst="rect">
              <a:avLst/>
            </a:prstGeom>
            <a:solidFill>
              <a:srgbClr val="FF9F9F"/>
            </a:solidFill>
            <a:ln w="0">
              <a:solidFill>
                <a:srgbClr val="C00000"/>
              </a:solidFill>
              <a:miter lim="800000"/>
              <a:headEnd/>
              <a:tailEnd/>
            </a:ln>
          </p:spPr>
          <p:txBody>
            <a:bodyPr/>
            <a:lstStyle/>
            <a:p>
              <a:endParaRPr lang="en-US">
                <a:latin typeface="Constantia" pitchFamily="18" charset="0"/>
              </a:endParaRPr>
            </a:p>
          </p:txBody>
        </p:sp>
        <p:sp>
          <p:nvSpPr>
            <p:cNvPr id="13318" name="Rectangle 5"/>
            <p:cNvSpPr>
              <a:spLocks noChangeArrowheads="1"/>
            </p:cNvSpPr>
            <p:nvPr/>
          </p:nvSpPr>
          <p:spPr bwMode="auto">
            <a:xfrm>
              <a:off x="1345" y="1523"/>
              <a:ext cx="2750" cy="700"/>
            </a:xfrm>
            <a:prstGeom prst="rect">
              <a:avLst/>
            </a:prstGeom>
            <a:noFill/>
            <a:ln w="19050">
              <a:solidFill>
                <a:srgbClr val="C00000"/>
              </a:solidFill>
              <a:miter lim="800000"/>
              <a:headEnd/>
              <a:tailEnd/>
            </a:ln>
          </p:spPr>
          <p:txBody>
            <a:bodyPr/>
            <a:lstStyle/>
            <a:p>
              <a:endParaRPr lang="en-US">
                <a:latin typeface="Constantia" pitchFamily="18" charset="0"/>
              </a:endParaRPr>
            </a:p>
          </p:txBody>
        </p:sp>
        <p:sp>
          <p:nvSpPr>
            <p:cNvPr id="13319" name="Freeform 6"/>
            <p:cNvSpPr>
              <a:spLocks/>
            </p:cNvSpPr>
            <p:nvPr/>
          </p:nvSpPr>
          <p:spPr bwMode="auto">
            <a:xfrm>
              <a:off x="3482" y="1609"/>
              <a:ext cx="24" cy="73"/>
            </a:xfrm>
            <a:custGeom>
              <a:avLst/>
              <a:gdLst>
                <a:gd name="T0" fmla="*/ 0 w 2"/>
                <a:gd name="T1" fmla="*/ 0 h 6"/>
                <a:gd name="T2" fmla="*/ 35831779 w 2"/>
                <a:gd name="T3" fmla="*/ 236740190 h 6"/>
                <a:gd name="T4" fmla="*/ 71663558 w 2"/>
                <a:gd name="T5" fmla="*/ 0 h 6"/>
                <a:gd name="T6" fmla="*/ 35831779 w 2"/>
                <a:gd name="T7" fmla="*/ 0 h 6"/>
                <a:gd name="T8" fmla="*/ 0 w 2"/>
                <a:gd name="T9" fmla="*/ 0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0" y="0"/>
                  </a:moveTo>
                  <a:lnTo>
                    <a:pt x="1" y="6"/>
                  </a:lnTo>
                  <a:lnTo>
                    <a:pt x="2" y="0"/>
                  </a:lnTo>
                  <a:lnTo>
                    <a:pt x="1" y="0"/>
                  </a:lnTo>
                  <a:lnTo>
                    <a:pt x="0" y="0"/>
                  </a:lnTo>
                </a:path>
              </a:pathLst>
            </a:custGeom>
            <a:noFill/>
            <a:ln w="19050">
              <a:solidFill>
                <a:srgbClr val="000000"/>
              </a:solidFill>
              <a:round/>
              <a:headEnd/>
              <a:tailEnd/>
            </a:ln>
          </p:spPr>
          <p:txBody>
            <a:bodyPr/>
            <a:lstStyle/>
            <a:p>
              <a:endParaRPr lang="en-US"/>
            </a:p>
          </p:txBody>
        </p:sp>
        <p:sp>
          <p:nvSpPr>
            <p:cNvPr id="13320" name="Freeform 7"/>
            <p:cNvSpPr>
              <a:spLocks/>
            </p:cNvSpPr>
            <p:nvPr/>
          </p:nvSpPr>
          <p:spPr bwMode="auto">
            <a:xfrm>
              <a:off x="3482" y="1609"/>
              <a:ext cx="24" cy="73"/>
            </a:xfrm>
            <a:custGeom>
              <a:avLst/>
              <a:gdLst>
                <a:gd name="T0" fmla="*/ 0 w 24"/>
                <a:gd name="T1" fmla="*/ 0 h 73"/>
                <a:gd name="T2" fmla="*/ 12 w 24"/>
                <a:gd name="T3" fmla="*/ 73 h 73"/>
                <a:gd name="T4" fmla="*/ 24 w 24"/>
                <a:gd name="T5" fmla="*/ 0 h 73"/>
                <a:gd name="T6" fmla="*/ 12 w 24"/>
                <a:gd name="T7" fmla="*/ 0 h 73"/>
                <a:gd name="T8" fmla="*/ 0 w 24"/>
                <a:gd name="T9" fmla="*/ 0 h 73"/>
                <a:gd name="T10" fmla="*/ 0 60000 65536"/>
                <a:gd name="T11" fmla="*/ 0 60000 65536"/>
                <a:gd name="T12" fmla="*/ 0 60000 65536"/>
                <a:gd name="T13" fmla="*/ 0 60000 65536"/>
                <a:gd name="T14" fmla="*/ 0 60000 65536"/>
                <a:gd name="T15" fmla="*/ 0 w 24"/>
                <a:gd name="T16" fmla="*/ 0 h 73"/>
                <a:gd name="T17" fmla="*/ 24 w 24"/>
                <a:gd name="T18" fmla="*/ 73 h 73"/>
              </a:gdLst>
              <a:ahLst/>
              <a:cxnLst>
                <a:cxn ang="T10">
                  <a:pos x="T0" y="T1"/>
                </a:cxn>
                <a:cxn ang="T11">
                  <a:pos x="T2" y="T3"/>
                </a:cxn>
                <a:cxn ang="T12">
                  <a:pos x="T4" y="T5"/>
                </a:cxn>
                <a:cxn ang="T13">
                  <a:pos x="T6" y="T7"/>
                </a:cxn>
                <a:cxn ang="T14">
                  <a:pos x="T8" y="T9"/>
                </a:cxn>
              </a:cxnLst>
              <a:rect l="T15" t="T16" r="T17" b="T18"/>
              <a:pathLst>
                <a:path w="24" h="73">
                  <a:moveTo>
                    <a:pt x="0" y="0"/>
                  </a:moveTo>
                  <a:lnTo>
                    <a:pt x="12" y="73"/>
                  </a:lnTo>
                  <a:lnTo>
                    <a:pt x="24" y="0"/>
                  </a:lnTo>
                  <a:lnTo>
                    <a:pt x="12" y="0"/>
                  </a:lnTo>
                  <a:lnTo>
                    <a:pt x="0" y="0"/>
                  </a:lnTo>
                  <a:close/>
                </a:path>
              </a:pathLst>
            </a:custGeom>
            <a:solidFill>
              <a:srgbClr val="000000"/>
            </a:solidFill>
            <a:ln w="0">
              <a:solidFill>
                <a:srgbClr val="000000"/>
              </a:solidFill>
              <a:round/>
              <a:headEnd/>
              <a:tailEnd/>
            </a:ln>
          </p:spPr>
          <p:txBody>
            <a:bodyPr/>
            <a:lstStyle/>
            <a:p>
              <a:endParaRPr lang="en-US"/>
            </a:p>
          </p:txBody>
        </p:sp>
        <p:sp>
          <p:nvSpPr>
            <p:cNvPr id="13321" name="Freeform 8"/>
            <p:cNvSpPr>
              <a:spLocks/>
            </p:cNvSpPr>
            <p:nvPr/>
          </p:nvSpPr>
          <p:spPr bwMode="auto">
            <a:xfrm>
              <a:off x="3482" y="1159"/>
              <a:ext cx="24" cy="74"/>
            </a:xfrm>
            <a:custGeom>
              <a:avLst/>
              <a:gdLst>
                <a:gd name="T0" fmla="*/ 71663558 w 2"/>
                <a:gd name="T1" fmla="*/ 260530731 h 6"/>
                <a:gd name="T2" fmla="*/ 35831779 w 2"/>
                <a:gd name="T3" fmla="*/ 0 h 6"/>
                <a:gd name="T4" fmla="*/ 0 w 2"/>
                <a:gd name="T5" fmla="*/ 260530731 h 6"/>
                <a:gd name="T6" fmla="*/ 35831779 w 2"/>
                <a:gd name="T7" fmla="*/ 260530731 h 6"/>
                <a:gd name="T8" fmla="*/ 71663558 w 2"/>
                <a:gd name="T9" fmla="*/ 260530731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2" y="6"/>
                  </a:moveTo>
                  <a:lnTo>
                    <a:pt x="1" y="0"/>
                  </a:lnTo>
                  <a:lnTo>
                    <a:pt x="0" y="6"/>
                  </a:lnTo>
                  <a:lnTo>
                    <a:pt x="1" y="6"/>
                  </a:lnTo>
                  <a:lnTo>
                    <a:pt x="2" y="6"/>
                  </a:lnTo>
                </a:path>
              </a:pathLst>
            </a:custGeom>
            <a:noFill/>
            <a:ln w="19050">
              <a:solidFill>
                <a:srgbClr val="000000"/>
              </a:solidFill>
              <a:round/>
              <a:headEnd/>
              <a:tailEnd/>
            </a:ln>
          </p:spPr>
          <p:txBody>
            <a:bodyPr/>
            <a:lstStyle/>
            <a:p>
              <a:endParaRPr lang="en-US"/>
            </a:p>
          </p:txBody>
        </p:sp>
        <p:sp>
          <p:nvSpPr>
            <p:cNvPr id="13322" name="Freeform 9"/>
            <p:cNvSpPr>
              <a:spLocks/>
            </p:cNvSpPr>
            <p:nvPr/>
          </p:nvSpPr>
          <p:spPr bwMode="auto">
            <a:xfrm>
              <a:off x="3482" y="1159"/>
              <a:ext cx="24" cy="74"/>
            </a:xfrm>
            <a:custGeom>
              <a:avLst/>
              <a:gdLst>
                <a:gd name="T0" fmla="*/ 24 w 24"/>
                <a:gd name="T1" fmla="*/ 74 h 74"/>
                <a:gd name="T2" fmla="*/ 12 w 24"/>
                <a:gd name="T3" fmla="*/ 0 h 74"/>
                <a:gd name="T4" fmla="*/ 0 w 24"/>
                <a:gd name="T5" fmla="*/ 74 h 74"/>
                <a:gd name="T6" fmla="*/ 12 w 24"/>
                <a:gd name="T7" fmla="*/ 74 h 74"/>
                <a:gd name="T8" fmla="*/ 24 w 24"/>
                <a:gd name="T9" fmla="*/ 74 h 74"/>
                <a:gd name="T10" fmla="*/ 0 60000 65536"/>
                <a:gd name="T11" fmla="*/ 0 60000 65536"/>
                <a:gd name="T12" fmla="*/ 0 60000 65536"/>
                <a:gd name="T13" fmla="*/ 0 60000 65536"/>
                <a:gd name="T14" fmla="*/ 0 60000 65536"/>
                <a:gd name="T15" fmla="*/ 0 w 24"/>
                <a:gd name="T16" fmla="*/ 0 h 74"/>
                <a:gd name="T17" fmla="*/ 24 w 24"/>
                <a:gd name="T18" fmla="*/ 74 h 74"/>
              </a:gdLst>
              <a:ahLst/>
              <a:cxnLst>
                <a:cxn ang="T10">
                  <a:pos x="T0" y="T1"/>
                </a:cxn>
                <a:cxn ang="T11">
                  <a:pos x="T2" y="T3"/>
                </a:cxn>
                <a:cxn ang="T12">
                  <a:pos x="T4" y="T5"/>
                </a:cxn>
                <a:cxn ang="T13">
                  <a:pos x="T6" y="T7"/>
                </a:cxn>
                <a:cxn ang="T14">
                  <a:pos x="T8" y="T9"/>
                </a:cxn>
              </a:cxnLst>
              <a:rect l="T15" t="T16" r="T17" b="T18"/>
              <a:pathLst>
                <a:path w="24" h="74">
                  <a:moveTo>
                    <a:pt x="24" y="74"/>
                  </a:moveTo>
                  <a:lnTo>
                    <a:pt x="12" y="0"/>
                  </a:lnTo>
                  <a:lnTo>
                    <a:pt x="0" y="74"/>
                  </a:lnTo>
                  <a:lnTo>
                    <a:pt x="12" y="74"/>
                  </a:lnTo>
                  <a:lnTo>
                    <a:pt x="24" y="74"/>
                  </a:lnTo>
                  <a:close/>
                </a:path>
              </a:pathLst>
            </a:custGeom>
            <a:solidFill>
              <a:srgbClr val="000000"/>
            </a:solidFill>
            <a:ln w="0">
              <a:solidFill>
                <a:srgbClr val="000000"/>
              </a:solidFill>
              <a:round/>
              <a:headEnd/>
              <a:tailEnd/>
            </a:ln>
          </p:spPr>
          <p:txBody>
            <a:bodyPr/>
            <a:lstStyle/>
            <a:p>
              <a:endParaRPr lang="en-US"/>
            </a:p>
          </p:txBody>
        </p:sp>
        <p:sp>
          <p:nvSpPr>
            <p:cNvPr id="13323" name="Line 10"/>
            <p:cNvSpPr>
              <a:spLocks noChangeShapeType="1"/>
            </p:cNvSpPr>
            <p:nvPr/>
          </p:nvSpPr>
          <p:spPr bwMode="auto">
            <a:xfrm>
              <a:off x="3494" y="1240"/>
              <a:ext cx="1" cy="379"/>
            </a:xfrm>
            <a:prstGeom prst="line">
              <a:avLst/>
            </a:prstGeom>
            <a:noFill/>
            <a:ln w="19050">
              <a:solidFill>
                <a:srgbClr val="000000"/>
              </a:solidFill>
              <a:round/>
              <a:headEnd/>
              <a:tailEnd/>
            </a:ln>
          </p:spPr>
          <p:txBody>
            <a:bodyPr/>
            <a:lstStyle/>
            <a:p>
              <a:endParaRPr lang="en-US"/>
            </a:p>
          </p:txBody>
        </p:sp>
        <p:sp>
          <p:nvSpPr>
            <p:cNvPr id="13324" name="Freeform 14"/>
            <p:cNvSpPr>
              <a:spLocks/>
            </p:cNvSpPr>
            <p:nvPr/>
          </p:nvSpPr>
          <p:spPr bwMode="auto">
            <a:xfrm>
              <a:off x="1800" y="1609"/>
              <a:ext cx="37" cy="73"/>
            </a:xfrm>
            <a:custGeom>
              <a:avLst/>
              <a:gdLst>
                <a:gd name="T0" fmla="*/ 0 w 3"/>
                <a:gd name="T1" fmla="*/ 0 h 6"/>
                <a:gd name="T2" fmla="*/ 42225879 w 3"/>
                <a:gd name="T3" fmla="*/ 236740190 h 6"/>
                <a:gd name="T4" fmla="*/ 130127528 w 3"/>
                <a:gd name="T5" fmla="*/ 0 h 6"/>
                <a:gd name="T6" fmla="*/ 42225879 w 3"/>
                <a:gd name="T7" fmla="*/ 0 h 6"/>
                <a:gd name="T8" fmla="*/ 0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1" y="6"/>
                  </a:lnTo>
                  <a:lnTo>
                    <a:pt x="3" y="0"/>
                  </a:lnTo>
                  <a:lnTo>
                    <a:pt x="1" y="0"/>
                  </a:lnTo>
                  <a:lnTo>
                    <a:pt x="0" y="0"/>
                  </a:lnTo>
                </a:path>
              </a:pathLst>
            </a:custGeom>
            <a:noFill/>
            <a:ln w="19050">
              <a:solidFill>
                <a:srgbClr val="000000"/>
              </a:solidFill>
              <a:round/>
              <a:headEnd/>
              <a:tailEnd/>
            </a:ln>
          </p:spPr>
          <p:txBody>
            <a:bodyPr/>
            <a:lstStyle/>
            <a:p>
              <a:endParaRPr lang="en-US"/>
            </a:p>
          </p:txBody>
        </p:sp>
        <p:sp>
          <p:nvSpPr>
            <p:cNvPr id="13325" name="Freeform 15"/>
            <p:cNvSpPr>
              <a:spLocks/>
            </p:cNvSpPr>
            <p:nvPr/>
          </p:nvSpPr>
          <p:spPr bwMode="auto">
            <a:xfrm>
              <a:off x="1800" y="1609"/>
              <a:ext cx="37" cy="73"/>
            </a:xfrm>
            <a:custGeom>
              <a:avLst/>
              <a:gdLst>
                <a:gd name="T0" fmla="*/ 0 w 37"/>
                <a:gd name="T1" fmla="*/ 0 h 73"/>
                <a:gd name="T2" fmla="*/ 12 w 37"/>
                <a:gd name="T3" fmla="*/ 73 h 73"/>
                <a:gd name="T4" fmla="*/ 37 w 37"/>
                <a:gd name="T5" fmla="*/ 0 h 73"/>
                <a:gd name="T6" fmla="*/ 12 w 37"/>
                <a:gd name="T7" fmla="*/ 0 h 73"/>
                <a:gd name="T8" fmla="*/ 0 w 37"/>
                <a:gd name="T9" fmla="*/ 0 h 73"/>
                <a:gd name="T10" fmla="*/ 0 60000 65536"/>
                <a:gd name="T11" fmla="*/ 0 60000 65536"/>
                <a:gd name="T12" fmla="*/ 0 60000 65536"/>
                <a:gd name="T13" fmla="*/ 0 60000 65536"/>
                <a:gd name="T14" fmla="*/ 0 60000 65536"/>
                <a:gd name="T15" fmla="*/ 0 w 37"/>
                <a:gd name="T16" fmla="*/ 0 h 73"/>
                <a:gd name="T17" fmla="*/ 37 w 37"/>
                <a:gd name="T18" fmla="*/ 73 h 73"/>
              </a:gdLst>
              <a:ahLst/>
              <a:cxnLst>
                <a:cxn ang="T10">
                  <a:pos x="T0" y="T1"/>
                </a:cxn>
                <a:cxn ang="T11">
                  <a:pos x="T2" y="T3"/>
                </a:cxn>
                <a:cxn ang="T12">
                  <a:pos x="T4" y="T5"/>
                </a:cxn>
                <a:cxn ang="T13">
                  <a:pos x="T6" y="T7"/>
                </a:cxn>
                <a:cxn ang="T14">
                  <a:pos x="T8" y="T9"/>
                </a:cxn>
              </a:cxnLst>
              <a:rect l="T15" t="T16" r="T17" b="T18"/>
              <a:pathLst>
                <a:path w="37" h="73">
                  <a:moveTo>
                    <a:pt x="0" y="0"/>
                  </a:moveTo>
                  <a:lnTo>
                    <a:pt x="12" y="73"/>
                  </a:lnTo>
                  <a:lnTo>
                    <a:pt x="37" y="0"/>
                  </a:lnTo>
                  <a:lnTo>
                    <a:pt x="12" y="0"/>
                  </a:lnTo>
                  <a:lnTo>
                    <a:pt x="0" y="0"/>
                  </a:lnTo>
                  <a:close/>
                </a:path>
              </a:pathLst>
            </a:custGeom>
            <a:solidFill>
              <a:srgbClr val="000000"/>
            </a:solidFill>
            <a:ln w="0">
              <a:solidFill>
                <a:srgbClr val="000000"/>
              </a:solidFill>
              <a:round/>
              <a:headEnd/>
              <a:tailEnd/>
            </a:ln>
          </p:spPr>
          <p:txBody>
            <a:bodyPr/>
            <a:lstStyle/>
            <a:p>
              <a:endParaRPr lang="en-US"/>
            </a:p>
          </p:txBody>
        </p:sp>
        <p:sp>
          <p:nvSpPr>
            <p:cNvPr id="13326" name="Line 16"/>
            <p:cNvSpPr>
              <a:spLocks noChangeShapeType="1"/>
            </p:cNvSpPr>
            <p:nvPr/>
          </p:nvSpPr>
          <p:spPr bwMode="auto">
            <a:xfrm flipV="1">
              <a:off x="1812" y="1010"/>
              <a:ext cx="1" cy="587"/>
            </a:xfrm>
            <a:prstGeom prst="line">
              <a:avLst/>
            </a:prstGeom>
            <a:noFill/>
            <a:ln w="19050">
              <a:solidFill>
                <a:srgbClr val="000000"/>
              </a:solidFill>
              <a:round/>
              <a:headEnd/>
              <a:tailEnd/>
            </a:ln>
          </p:spPr>
          <p:txBody>
            <a:bodyPr/>
            <a:lstStyle/>
            <a:p>
              <a:endParaRPr lang="en-US"/>
            </a:p>
          </p:txBody>
        </p:sp>
        <p:sp>
          <p:nvSpPr>
            <p:cNvPr id="13327" name="Freeform 17"/>
            <p:cNvSpPr>
              <a:spLocks/>
            </p:cNvSpPr>
            <p:nvPr/>
          </p:nvSpPr>
          <p:spPr bwMode="auto">
            <a:xfrm>
              <a:off x="2573" y="1609"/>
              <a:ext cx="37" cy="73"/>
            </a:xfrm>
            <a:custGeom>
              <a:avLst/>
              <a:gdLst>
                <a:gd name="T0" fmla="*/ 0 w 3"/>
                <a:gd name="T1" fmla="*/ 0 h 6"/>
                <a:gd name="T2" fmla="*/ 42225879 w 3"/>
                <a:gd name="T3" fmla="*/ 236740190 h 6"/>
                <a:gd name="T4" fmla="*/ 130127528 w 3"/>
                <a:gd name="T5" fmla="*/ 0 h 6"/>
                <a:gd name="T6" fmla="*/ 42225879 w 3"/>
                <a:gd name="T7" fmla="*/ 0 h 6"/>
                <a:gd name="T8" fmla="*/ 0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1" y="6"/>
                  </a:lnTo>
                  <a:lnTo>
                    <a:pt x="3" y="0"/>
                  </a:lnTo>
                  <a:lnTo>
                    <a:pt x="1" y="0"/>
                  </a:lnTo>
                  <a:lnTo>
                    <a:pt x="0" y="0"/>
                  </a:lnTo>
                </a:path>
              </a:pathLst>
            </a:custGeom>
            <a:noFill/>
            <a:ln w="19050">
              <a:solidFill>
                <a:srgbClr val="000000"/>
              </a:solidFill>
              <a:round/>
              <a:headEnd/>
              <a:tailEnd/>
            </a:ln>
          </p:spPr>
          <p:txBody>
            <a:bodyPr/>
            <a:lstStyle/>
            <a:p>
              <a:endParaRPr lang="en-US"/>
            </a:p>
          </p:txBody>
        </p:sp>
        <p:sp>
          <p:nvSpPr>
            <p:cNvPr id="13328" name="Freeform 18"/>
            <p:cNvSpPr>
              <a:spLocks/>
            </p:cNvSpPr>
            <p:nvPr/>
          </p:nvSpPr>
          <p:spPr bwMode="auto">
            <a:xfrm>
              <a:off x="2573" y="1609"/>
              <a:ext cx="37" cy="73"/>
            </a:xfrm>
            <a:custGeom>
              <a:avLst/>
              <a:gdLst>
                <a:gd name="T0" fmla="*/ 0 w 37"/>
                <a:gd name="T1" fmla="*/ 0 h 73"/>
                <a:gd name="T2" fmla="*/ 12 w 37"/>
                <a:gd name="T3" fmla="*/ 73 h 73"/>
                <a:gd name="T4" fmla="*/ 37 w 37"/>
                <a:gd name="T5" fmla="*/ 0 h 73"/>
                <a:gd name="T6" fmla="*/ 12 w 37"/>
                <a:gd name="T7" fmla="*/ 0 h 73"/>
                <a:gd name="T8" fmla="*/ 0 w 37"/>
                <a:gd name="T9" fmla="*/ 0 h 73"/>
                <a:gd name="T10" fmla="*/ 0 60000 65536"/>
                <a:gd name="T11" fmla="*/ 0 60000 65536"/>
                <a:gd name="T12" fmla="*/ 0 60000 65536"/>
                <a:gd name="T13" fmla="*/ 0 60000 65536"/>
                <a:gd name="T14" fmla="*/ 0 60000 65536"/>
                <a:gd name="T15" fmla="*/ 0 w 37"/>
                <a:gd name="T16" fmla="*/ 0 h 73"/>
                <a:gd name="T17" fmla="*/ 37 w 37"/>
                <a:gd name="T18" fmla="*/ 73 h 73"/>
              </a:gdLst>
              <a:ahLst/>
              <a:cxnLst>
                <a:cxn ang="T10">
                  <a:pos x="T0" y="T1"/>
                </a:cxn>
                <a:cxn ang="T11">
                  <a:pos x="T2" y="T3"/>
                </a:cxn>
                <a:cxn ang="T12">
                  <a:pos x="T4" y="T5"/>
                </a:cxn>
                <a:cxn ang="T13">
                  <a:pos x="T6" y="T7"/>
                </a:cxn>
                <a:cxn ang="T14">
                  <a:pos x="T8" y="T9"/>
                </a:cxn>
              </a:cxnLst>
              <a:rect l="T15" t="T16" r="T17" b="T18"/>
              <a:pathLst>
                <a:path w="37" h="73">
                  <a:moveTo>
                    <a:pt x="0" y="0"/>
                  </a:moveTo>
                  <a:lnTo>
                    <a:pt x="12" y="73"/>
                  </a:lnTo>
                  <a:lnTo>
                    <a:pt x="37" y="0"/>
                  </a:lnTo>
                  <a:lnTo>
                    <a:pt x="12" y="0"/>
                  </a:lnTo>
                  <a:lnTo>
                    <a:pt x="0" y="0"/>
                  </a:lnTo>
                  <a:close/>
                </a:path>
              </a:pathLst>
            </a:custGeom>
            <a:solidFill>
              <a:srgbClr val="000000"/>
            </a:solidFill>
            <a:ln w="0">
              <a:solidFill>
                <a:srgbClr val="000000"/>
              </a:solidFill>
              <a:round/>
              <a:headEnd/>
              <a:tailEnd/>
            </a:ln>
          </p:spPr>
          <p:txBody>
            <a:bodyPr/>
            <a:lstStyle/>
            <a:p>
              <a:endParaRPr lang="en-US"/>
            </a:p>
          </p:txBody>
        </p:sp>
        <p:sp>
          <p:nvSpPr>
            <p:cNvPr id="13329" name="Freeform 19"/>
            <p:cNvSpPr>
              <a:spLocks/>
            </p:cNvSpPr>
            <p:nvPr/>
          </p:nvSpPr>
          <p:spPr bwMode="auto">
            <a:xfrm>
              <a:off x="2573" y="1298"/>
              <a:ext cx="37" cy="73"/>
            </a:xfrm>
            <a:custGeom>
              <a:avLst/>
              <a:gdLst>
                <a:gd name="T0" fmla="*/ 130127528 w 3"/>
                <a:gd name="T1" fmla="*/ 236740190 h 6"/>
                <a:gd name="T2" fmla="*/ 42225879 w 3"/>
                <a:gd name="T3" fmla="*/ 0 h 6"/>
                <a:gd name="T4" fmla="*/ 0 w 3"/>
                <a:gd name="T5" fmla="*/ 236740190 h 6"/>
                <a:gd name="T6" fmla="*/ 42225879 w 3"/>
                <a:gd name="T7" fmla="*/ 236740190 h 6"/>
                <a:gd name="T8" fmla="*/ 130127528 w 3"/>
                <a:gd name="T9" fmla="*/ 23674019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3" y="6"/>
                  </a:moveTo>
                  <a:lnTo>
                    <a:pt x="1" y="0"/>
                  </a:lnTo>
                  <a:lnTo>
                    <a:pt x="0" y="6"/>
                  </a:lnTo>
                  <a:lnTo>
                    <a:pt x="1" y="6"/>
                  </a:lnTo>
                  <a:lnTo>
                    <a:pt x="3" y="6"/>
                  </a:lnTo>
                </a:path>
              </a:pathLst>
            </a:custGeom>
            <a:noFill/>
            <a:ln w="19050">
              <a:solidFill>
                <a:srgbClr val="000000"/>
              </a:solidFill>
              <a:round/>
              <a:headEnd/>
              <a:tailEnd/>
            </a:ln>
          </p:spPr>
          <p:txBody>
            <a:bodyPr/>
            <a:lstStyle/>
            <a:p>
              <a:endParaRPr lang="en-US"/>
            </a:p>
          </p:txBody>
        </p:sp>
        <p:sp>
          <p:nvSpPr>
            <p:cNvPr id="13330" name="Freeform 20"/>
            <p:cNvSpPr>
              <a:spLocks/>
            </p:cNvSpPr>
            <p:nvPr/>
          </p:nvSpPr>
          <p:spPr bwMode="auto">
            <a:xfrm>
              <a:off x="2573" y="1298"/>
              <a:ext cx="37" cy="73"/>
            </a:xfrm>
            <a:custGeom>
              <a:avLst/>
              <a:gdLst>
                <a:gd name="T0" fmla="*/ 37 w 37"/>
                <a:gd name="T1" fmla="*/ 73 h 73"/>
                <a:gd name="T2" fmla="*/ 12 w 37"/>
                <a:gd name="T3" fmla="*/ 0 h 73"/>
                <a:gd name="T4" fmla="*/ 0 w 37"/>
                <a:gd name="T5" fmla="*/ 73 h 73"/>
                <a:gd name="T6" fmla="*/ 12 w 37"/>
                <a:gd name="T7" fmla="*/ 73 h 73"/>
                <a:gd name="T8" fmla="*/ 37 w 37"/>
                <a:gd name="T9" fmla="*/ 73 h 73"/>
                <a:gd name="T10" fmla="*/ 0 60000 65536"/>
                <a:gd name="T11" fmla="*/ 0 60000 65536"/>
                <a:gd name="T12" fmla="*/ 0 60000 65536"/>
                <a:gd name="T13" fmla="*/ 0 60000 65536"/>
                <a:gd name="T14" fmla="*/ 0 60000 65536"/>
                <a:gd name="T15" fmla="*/ 0 w 37"/>
                <a:gd name="T16" fmla="*/ 0 h 73"/>
                <a:gd name="T17" fmla="*/ 37 w 37"/>
                <a:gd name="T18" fmla="*/ 73 h 73"/>
              </a:gdLst>
              <a:ahLst/>
              <a:cxnLst>
                <a:cxn ang="T10">
                  <a:pos x="T0" y="T1"/>
                </a:cxn>
                <a:cxn ang="T11">
                  <a:pos x="T2" y="T3"/>
                </a:cxn>
                <a:cxn ang="T12">
                  <a:pos x="T4" y="T5"/>
                </a:cxn>
                <a:cxn ang="T13">
                  <a:pos x="T6" y="T7"/>
                </a:cxn>
                <a:cxn ang="T14">
                  <a:pos x="T8" y="T9"/>
                </a:cxn>
              </a:cxnLst>
              <a:rect l="T15" t="T16" r="T17" b="T18"/>
              <a:pathLst>
                <a:path w="37" h="73">
                  <a:moveTo>
                    <a:pt x="37" y="73"/>
                  </a:moveTo>
                  <a:lnTo>
                    <a:pt x="12" y="0"/>
                  </a:lnTo>
                  <a:lnTo>
                    <a:pt x="0" y="73"/>
                  </a:lnTo>
                  <a:lnTo>
                    <a:pt x="12" y="73"/>
                  </a:lnTo>
                  <a:lnTo>
                    <a:pt x="37" y="73"/>
                  </a:lnTo>
                  <a:close/>
                </a:path>
              </a:pathLst>
            </a:custGeom>
            <a:solidFill>
              <a:srgbClr val="000000"/>
            </a:solidFill>
            <a:ln w="0">
              <a:solidFill>
                <a:srgbClr val="000000"/>
              </a:solidFill>
              <a:round/>
              <a:headEnd/>
              <a:tailEnd/>
            </a:ln>
          </p:spPr>
          <p:txBody>
            <a:bodyPr/>
            <a:lstStyle/>
            <a:p>
              <a:endParaRPr lang="en-US"/>
            </a:p>
          </p:txBody>
        </p:sp>
        <p:sp>
          <p:nvSpPr>
            <p:cNvPr id="13331" name="Line 21"/>
            <p:cNvSpPr>
              <a:spLocks noChangeShapeType="1"/>
            </p:cNvSpPr>
            <p:nvPr/>
          </p:nvSpPr>
          <p:spPr bwMode="auto">
            <a:xfrm>
              <a:off x="2585" y="1371"/>
              <a:ext cx="1" cy="230"/>
            </a:xfrm>
            <a:prstGeom prst="line">
              <a:avLst/>
            </a:prstGeom>
            <a:noFill/>
            <a:ln w="19050">
              <a:solidFill>
                <a:srgbClr val="000000"/>
              </a:solidFill>
              <a:round/>
              <a:headEnd/>
              <a:tailEnd/>
            </a:ln>
          </p:spPr>
          <p:txBody>
            <a:bodyPr/>
            <a:lstStyle/>
            <a:p>
              <a:endParaRPr lang="en-US"/>
            </a:p>
          </p:txBody>
        </p:sp>
        <p:sp>
          <p:nvSpPr>
            <p:cNvPr id="13332" name="Rectangle 22"/>
            <p:cNvSpPr>
              <a:spLocks noChangeArrowheads="1"/>
            </p:cNvSpPr>
            <p:nvPr/>
          </p:nvSpPr>
          <p:spPr bwMode="auto">
            <a:xfrm>
              <a:off x="4353" y="1731"/>
              <a:ext cx="149" cy="134"/>
            </a:xfrm>
            <a:prstGeom prst="rect">
              <a:avLst/>
            </a:prstGeom>
            <a:noFill/>
            <a:ln w="9525">
              <a:noFill/>
              <a:miter lim="800000"/>
              <a:headEnd/>
              <a:tailEnd/>
            </a:ln>
          </p:spPr>
          <p:txBody>
            <a:bodyPr wrap="none" lIns="0" tIns="0" rIns="0" bIns="0">
              <a:spAutoFit/>
            </a:bodyPr>
            <a:lstStyle/>
            <a:p>
              <a:r>
                <a:rPr lang="en-US" sz="1400">
                  <a:solidFill>
                    <a:srgbClr val="000000"/>
                  </a:solidFill>
                  <a:latin typeface="Nimbus Roman No9 L"/>
                </a:rPr>
                <a:t>I/O</a:t>
              </a:r>
              <a:endParaRPr lang="en-US" sz="2400">
                <a:latin typeface="Constantia" pitchFamily="18" charset="0"/>
              </a:endParaRPr>
            </a:p>
          </p:txBody>
        </p:sp>
        <p:sp>
          <p:nvSpPr>
            <p:cNvPr id="13333" name="Rectangle 27"/>
            <p:cNvSpPr>
              <a:spLocks noChangeArrowheads="1"/>
            </p:cNvSpPr>
            <p:nvPr/>
          </p:nvSpPr>
          <p:spPr bwMode="auto">
            <a:xfrm>
              <a:off x="4353" y="1854"/>
              <a:ext cx="118" cy="134"/>
            </a:xfrm>
            <a:prstGeom prst="rect">
              <a:avLst/>
            </a:prstGeom>
            <a:noFill/>
            <a:ln w="9525">
              <a:noFill/>
              <a:miter lim="800000"/>
              <a:headEnd/>
              <a:tailEnd/>
            </a:ln>
          </p:spPr>
          <p:txBody>
            <a:bodyPr wrap="none" lIns="0" tIns="0" rIns="0" bIns="0">
              <a:spAutoFit/>
            </a:bodyPr>
            <a:lstStyle/>
            <a:p>
              <a:r>
                <a:rPr lang="en-US" sz="1400">
                  <a:solidFill>
                    <a:srgbClr val="000000"/>
                  </a:solidFill>
                  <a:latin typeface="Nimbus Roman No9 L"/>
                </a:rPr>
                <a:t>int</a:t>
              </a:r>
              <a:endParaRPr lang="en-US" sz="2400">
                <a:latin typeface="Constantia" pitchFamily="18" charset="0"/>
              </a:endParaRPr>
            </a:p>
          </p:txBody>
        </p:sp>
        <p:sp>
          <p:nvSpPr>
            <p:cNvPr id="13334" name="Rectangle 28"/>
            <p:cNvSpPr>
              <a:spLocks noChangeArrowheads="1"/>
            </p:cNvSpPr>
            <p:nvPr/>
          </p:nvSpPr>
          <p:spPr bwMode="auto">
            <a:xfrm>
              <a:off x="4464" y="1854"/>
              <a:ext cx="274" cy="134"/>
            </a:xfrm>
            <a:prstGeom prst="rect">
              <a:avLst/>
            </a:prstGeom>
            <a:noFill/>
            <a:ln w="9525">
              <a:noFill/>
              <a:miter lim="800000"/>
              <a:headEnd/>
              <a:tailEnd/>
            </a:ln>
          </p:spPr>
          <p:txBody>
            <a:bodyPr wrap="none" lIns="0" tIns="0" rIns="0" bIns="0">
              <a:spAutoFit/>
            </a:bodyPr>
            <a:lstStyle/>
            <a:p>
              <a:r>
                <a:rPr lang="en-US" sz="1400">
                  <a:solidFill>
                    <a:srgbClr val="000000"/>
                  </a:solidFill>
                  <a:latin typeface="Nimbus Roman No9 L"/>
                </a:rPr>
                <a:t>erface</a:t>
              </a:r>
              <a:endParaRPr lang="en-US" sz="2400">
                <a:latin typeface="Constantia" pitchFamily="18" charset="0"/>
              </a:endParaRPr>
            </a:p>
          </p:txBody>
        </p:sp>
        <p:sp>
          <p:nvSpPr>
            <p:cNvPr id="13335" name="Freeform 29"/>
            <p:cNvSpPr>
              <a:spLocks/>
            </p:cNvSpPr>
            <p:nvPr/>
          </p:nvSpPr>
          <p:spPr bwMode="auto">
            <a:xfrm>
              <a:off x="4194" y="1510"/>
              <a:ext cx="73" cy="356"/>
            </a:xfrm>
            <a:custGeom>
              <a:avLst/>
              <a:gdLst>
                <a:gd name="T0" fmla="*/ 0 w 6"/>
                <a:gd name="T1" fmla="*/ 0 h 29"/>
                <a:gd name="T2" fmla="*/ 38916056 w 6"/>
                <a:gd name="T3" fmla="*/ 40990897 h 29"/>
                <a:gd name="T4" fmla="*/ 77853867 w 6"/>
                <a:gd name="T5" fmla="*/ 40990897 h 29"/>
                <a:gd name="T6" fmla="*/ 77853867 w 6"/>
                <a:gd name="T7" fmla="*/ 85592763 h 29"/>
                <a:gd name="T8" fmla="*/ 77853867 w 6"/>
                <a:gd name="T9" fmla="*/ 126559538 h 29"/>
                <a:gd name="T10" fmla="*/ 77853867 w 6"/>
                <a:gd name="T11" fmla="*/ 126559538 h 29"/>
                <a:gd name="T12" fmla="*/ 77853867 w 6"/>
                <a:gd name="T13" fmla="*/ 461933890 h 29"/>
                <a:gd name="T14" fmla="*/ 77853867 w 6"/>
                <a:gd name="T15" fmla="*/ 629757647 h 29"/>
                <a:gd name="T16" fmla="*/ 77853867 w 6"/>
                <a:gd name="T17" fmla="*/ 756316842 h 29"/>
                <a:gd name="T18" fmla="*/ 77853867 w 6"/>
                <a:gd name="T19" fmla="*/ 1091691537 h 29"/>
                <a:gd name="T20" fmla="*/ 77853867 w 6"/>
                <a:gd name="T21" fmla="*/ 1132682300 h 29"/>
                <a:gd name="T22" fmla="*/ 77853867 w 6"/>
                <a:gd name="T23" fmla="*/ 1132682300 h 29"/>
                <a:gd name="T24" fmla="*/ 77853867 w 6"/>
                <a:gd name="T25" fmla="*/ 1177283932 h 29"/>
                <a:gd name="T26" fmla="*/ 119970255 w 6"/>
                <a:gd name="T27" fmla="*/ 1177283932 h 29"/>
                <a:gd name="T28" fmla="*/ 236740190 w 6"/>
                <a:gd name="T29" fmla="*/ 1218274694 h 2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
                <a:gd name="T46" fmla="*/ 0 h 29"/>
                <a:gd name="T47" fmla="*/ 6 w 6"/>
                <a:gd name="T48" fmla="*/ 29 h 2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 h="29">
                  <a:moveTo>
                    <a:pt x="0" y="0"/>
                  </a:moveTo>
                  <a:lnTo>
                    <a:pt x="1" y="1"/>
                  </a:lnTo>
                  <a:lnTo>
                    <a:pt x="2" y="1"/>
                  </a:lnTo>
                  <a:lnTo>
                    <a:pt x="2" y="2"/>
                  </a:lnTo>
                  <a:lnTo>
                    <a:pt x="2" y="3"/>
                  </a:lnTo>
                  <a:lnTo>
                    <a:pt x="2" y="11"/>
                  </a:lnTo>
                  <a:lnTo>
                    <a:pt x="2" y="15"/>
                  </a:lnTo>
                  <a:lnTo>
                    <a:pt x="2" y="18"/>
                  </a:lnTo>
                  <a:lnTo>
                    <a:pt x="2" y="26"/>
                  </a:lnTo>
                  <a:lnTo>
                    <a:pt x="2" y="27"/>
                  </a:lnTo>
                  <a:lnTo>
                    <a:pt x="2" y="28"/>
                  </a:lnTo>
                  <a:lnTo>
                    <a:pt x="3" y="28"/>
                  </a:lnTo>
                  <a:lnTo>
                    <a:pt x="6" y="29"/>
                  </a:lnTo>
                </a:path>
              </a:pathLst>
            </a:custGeom>
            <a:noFill/>
            <a:ln w="19050">
              <a:solidFill>
                <a:srgbClr val="000000"/>
              </a:solidFill>
              <a:round/>
              <a:headEnd/>
              <a:tailEnd/>
            </a:ln>
          </p:spPr>
          <p:txBody>
            <a:bodyPr/>
            <a:lstStyle/>
            <a:p>
              <a:endParaRPr lang="en-US"/>
            </a:p>
          </p:txBody>
        </p:sp>
        <p:sp>
          <p:nvSpPr>
            <p:cNvPr id="13336" name="Freeform 30"/>
            <p:cNvSpPr>
              <a:spLocks/>
            </p:cNvSpPr>
            <p:nvPr/>
          </p:nvSpPr>
          <p:spPr bwMode="auto">
            <a:xfrm>
              <a:off x="4194" y="1866"/>
              <a:ext cx="73" cy="369"/>
            </a:xfrm>
            <a:custGeom>
              <a:avLst/>
              <a:gdLst>
                <a:gd name="T0" fmla="*/ 0 w 6"/>
                <a:gd name="T1" fmla="*/ 1277873637 h 30"/>
                <a:gd name="T2" fmla="*/ 38916056 w 6"/>
                <a:gd name="T3" fmla="*/ 1236193769 h 30"/>
                <a:gd name="T4" fmla="*/ 77853867 w 6"/>
                <a:gd name="T5" fmla="*/ 1236193769 h 30"/>
                <a:gd name="T6" fmla="*/ 77853867 w 6"/>
                <a:gd name="T7" fmla="*/ 1191148622 h 30"/>
                <a:gd name="T8" fmla="*/ 77853867 w 6"/>
                <a:gd name="T9" fmla="*/ 1149766316 h 30"/>
                <a:gd name="T10" fmla="*/ 77853867 w 6"/>
                <a:gd name="T11" fmla="*/ 1149766316 h 30"/>
                <a:gd name="T12" fmla="*/ 77853867 w 6"/>
                <a:gd name="T13" fmla="*/ 810235824 h 30"/>
                <a:gd name="T14" fmla="*/ 77853867 w 6"/>
                <a:gd name="T15" fmla="*/ 640768632 h 30"/>
                <a:gd name="T16" fmla="*/ 77853867 w 6"/>
                <a:gd name="T17" fmla="*/ 512385791 h 30"/>
                <a:gd name="T18" fmla="*/ 77853867 w 6"/>
                <a:gd name="T19" fmla="*/ 169765098 h 30"/>
                <a:gd name="T20" fmla="*/ 77853867 w 6"/>
                <a:gd name="T21" fmla="*/ 128107665 h 30"/>
                <a:gd name="T22" fmla="*/ 77853867 w 6"/>
                <a:gd name="T23" fmla="*/ 128107665 h 30"/>
                <a:gd name="T24" fmla="*/ 77853867 w 6"/>
                <a:gd name="T25" fmla="*/ 86701571 h 30"/>
                <a:gd name="T26" fmla="*/ 119970255 w 6"/>
                <a:gd name="T27" fmla="*/ 86701571 h 30"/>
                <a:gd name="T28" fmla="*/ 236740190 w 6"/>
                <a:gd name="T29" fmla="*/ 0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
                <a:gd name="T46" fmla="*/ 0 h 30"/>
                <a:gd name="T47" fmla="*/ 6 w 6"/>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 h="30">
                  <a:moveTo>
                    <a:pt x="0" y="30"/>
                  </a:moveTo>
                  <a:lnTo>
                    <a:pt x="1" y="29"/>
                  </a:lnTo>
                  <a:lnTo>
                    <a:pt x="2" y="29"/>
                  </a:lnTo>
                  <a:lnTo>
                    <a:pt x="2" y="28"/>
                  </a:lnTo>
                  <a:lnTo>
                    <a:pt x="2" y="27"/>
                  </a:lnTo>
                  <a:lnTo>
                    <a:pt x="2" y="19"/>
                  </a:lnTo>
                  <a:lnTo>
                    <a:pt x="2" y="15"/>
                  </a:lnTo>
                  <a:lnTo>
                    <a:pt x="2" y="12"/>
                  </a:lnTo>
                  <a:lnTo>
                    <a:pt x="2" y="4"/>
                  </a:lnTo>
                  <a:lnTo>
                    <a:pt x="2" y="3"/>
                  </a:lnTo>
                  <a:lnTo>
                    <a:pt x="2" y="2"/>
                  </a:lnTo>
                  <a:lnTo>
                    <a:pt x="3" y="2"/>
                  </a:lnTo>
                  <a:lnTo>
                    <a:pt x="6" y="0"/>
                  </a:lnTo>
                </a:path>
              </a:pathLst>
            </a:custGeom>
            <a:noFill/>
            <a:ln w="19050">
              <a:solidFill>
                <a:srgbClr val="000000"/>
              </a:solidFill>
              <a:round/>
              <a:headEnd/>
              <a:tailEnd/>
            </a:ln>
          </p:spPr>
          <p:txBody>
            <a:bodyPr/>
            <a:lstStyle/>
            <a:p>
              <a:endParaRPr lang="en-US"/>
            </a:p>
          </p:txBody>
        </p:sp>
        <p:sp>
          <p:nvSpPr>
            <p:cNvPr id="13337" name="Freeform 31"/>
            <p:cNvSpPr>
              <a:spLocks/>
            </p:cNvSpPr>
            <p:nvPr/>
          </p:nvSpPr>
          <p:spPr bwMode="auto">
            <a:xfrm>
              <a:off x="2573" y="2063"/>
              <a:ext cx="37" cy="74"/>
            </a:xfrm>
            <a:custGeom>
              <a:avLst/>
              <a:gdLst>
                <a:gd name="T0" fmla="*/ 130127528 w 3"/>
                <a:gd name="T1" fmla="*/ 260530731 h 6"/>
                <a:gd name="T2" fmla="*/ 42225879 w 3"/>
                <a:gd name="T3" fmla="*/ 0 h 6"/>
                <a:gd name="T4" fmla="*/ 0 w 3"/>
                <a:gd name="T5" fmla="*/ 260530731 h 6"/>
                <a:gd name="T6" fmla="*/ 42225879 w 3"/>
                <a:gd name="T7" fmla="*/ 260530731 h 6"/>
                <a:gd name="T8" fmla="*/ 130127528 w 3"/>
                <a:gd name="T9" fmla="*/ 260530731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3" y="6"/>
                  </a:moveTo>
                  <a:lnTo>
                    <a:pt x="1" y="0"/>
                  </a:lnTo>
                  <a:lnTo>
                    <a:pt x="0" y="6"/>
                  </a:lnTo>
                  <a:lnTo>
                    <a:pt x="1" y="6"/>
                  </a:lnTo>
                  <a:lnTo>
                    <a:pt x="3" y="6"/>
                  </a:lnTo>
                </a:path>
              </a:pathLst>
            </a:custGeom>
            <a:noFill/>
            <a:ln w="19050">
              <a:solidFill>
                <a:srgbClr val="000000"/>
              </a:solidFill>
              <a:round/>
              <a:headEnd/>
              <a:tailEnd/>
            </a:ln>
          </p:spPr>
          <p:txBody>
            <a:bodyPr/>
            <a:lstStyle/>
            <a:p>
              <a:endParaRPr lang="en-US"/>
            </a:p>
          </p:txBody>
        </p:sp>
        <p:sp>
          <p:nvSpPr>
            <p:cNvPr id="13338" name="Freeform 32"/>
            <p:cNvSpPr>
              <a:spLocks/>
            </p:cNvSpPr>
            <p:nvPr/>
          </p:nvSpPr>
          <p:spPr bwMode="auto">
            <a:xfrm>
              <a:off x="2573" y="2063"/>
              <a:ext cx="37" cy="74"/>
            </a:xfrm>
            <a:custGeom>
              <a:avLst/>
              <a:gdLst>
                <a:gd name="T0" fmla="*/ 37 w 37"/>
                <a:gd name="T1" fmla="*/ 74 h 74"/>
                <a:gd name="T2" fmla="*/ 12 w 37"/>
                <a:gd name="T3" fmla="*/ 0 h 74"/>
                <a:gd name="T4" fmla="*/ 0 w 37"/>
                <a:gd name="T5" fmla="*/ 74 h 74"/>
                <a:gd name="T6" fmla="*/ 12 w 37"/>
                <a:gd name="T7" fmla="*/ 74 h 74"/>
                <a:gd name="T8" fmla="*/ 37 w 37"/>
                <a:gd name="T9" fmla="*/ 74 h 74"/>
                <a:gd name="T10" fmla="*/ 0 60000 65536"/>
                <a:gd name="T11" fmla="*/ 0 60000 65536"/>
                <a:gd name="T12" fmla="*/ 0 60000 65536"/>
                <a:gd name="T13" fmla="*/ 0 60000 65536"/>
                <a:gd name="T14" fmla="*/ 0 60000 65536"/>
                <a:gd name="T15" fmla="*/ 0 w 37"/>
                <a:gd name="T16" fmla="*/ 0 h 74"/>
                <a:gd name="T17" fmla="*/ 37 w 37"/>
                <a:gd name="T18" fmla="*/ 74 h 74"/>
              </a:gdLst>
              <a:ahLst/>
              <a:cxnLst>
                <a:cxn ang="T10">
                  <a:pos x="T0" y="T1"/>
                </a:cxn>
                <a:cxn ang="T11">
                  <a:pos x="T2" y="T3"/>
                </a:cxn>
                <a:cxn ang="T12">
                  <a:pos x="T4" y="T5"/>
                </a:cxn>
                <a:cxn ang="T13">
                  <a:pos x="T6" y="T7"/>
                </a:cxn>
                <a:cxn ang="T14">
                  <a:pos x="T8" y="T9"/>
                </a:cxn>
              </a:cxnLst>
              <a:rect l="T15" t="T16" r="T17" b="T18"/>
              <a:pathLst>
                <a:path w="37" h="74">
                  <a:moveTo>
                    <a:pt x="37" y="74"/>
                  </a:moveTo>
                  <a:lnTo>
                    <a:pt x="12" y="0"/>
                  </a:lnTo>
                  <a:lnTo>
                    <a:pt x="0" y="74"/>
                  </a:lnTo>
                  <a:lnTo>
                    <a:pt x="12" y="74"/>
                  </a:lnTo>
                  <a:lnTo>
                    <a:pt x="37" y="74"/>
                  </a:lnTo>
                  <a:close/>
                </a:path>
              </a:pathLst>
            </a:custGeom>
            <a:solidFill>
              <a:srgbClr val="000000"/>
            </a:solidFill>
            <a:ln w="0">
              <a:solidFill>
                <a:srgbClr val="000000"/>
              </a:solidFill>
              <a:round/>
              <a:headEnd/>
              <a:tailEnd/>
            </a:ln>
          </p:spPr>
          <p:txBody>
            <a:bodyPr/>
            <a:lstStyle/>
            <a:p>
              <a:endParaRPr lang="en-US"/>
            </a:p>
          </p:txBody>
        </p:sp>
        <p:sp>
          <p:nvSpPr>
            <p:cNvPr id="13339" name="Line 33"/>
            <p:cNvSpPr>
              <a:spLocks noChangeShapeType="1"/>
            </p:cNvSpPr>
            <p:nvPr/>
          </p:nvSpPr>
          <p:spPr bwMode="auto">
            <a:xfrm flipV="1">
              <a:off x="2585" y="2149"/>
              <a:ext cx="1" cy="213"/>
            </a:xfrm>
            <a:prstGeom prst="line">
              <a:avLst/>
            </a:prstGeom>
            <a:noFill/>
            <a:ln w="19050">
              <a:solidFill>
                <a:srgbClr val="000000"/>
              </a:solidFill>
              <a:round/>
              <a:headEnd/>
              <a:tailEnd/>
            </a:ln>
          </p:spPr>
          <p:txBody>
            <a:bodyPr/>
            <a:lstStyle/>
            <a:p>
              <a:endParaRPr lang="en-US"/>
            </a:p>
          </p:txBody>
        </p:sp>
        <p:sp>
          <p:nvSpPr>
            <p:cNvPr id="13340" name="Freeform 34"/>
            <p:cNvSpPr>
              <a:spLocks/>
            </p:cNvSpPr>
            <p:nvPr/>
          </p:nvSpPr>
          <p:spPr bwMode="auto">
            <a:xfrm>
              <a:off x="3482" y="2063"/>
              <a:ext cx="24" cy="74"/>
            </a:xfrm>
            <a:custGeom>
              <a:avLst/>
              <a:gdLst>
                <a:gd name="T0" fmla="*/ 71663558 w 2"/>
                <a:gd name="T1" fmla="*/ 260530731 h 6"/>
                <a:gd name="T2" fmla="*/ 35831779 w 2"/>
                <a:gd name="T3" fmla="*/ 0 h 6"/>
                <a:gd name="T4" fmla="*/ 0 w 2"/>
                <a:gd name="T5" fmla="*/ 260530731 h 6"/>
                <a:gd name="T6" fmla="*/ 35831779 w 2"/>
                <a:gd name="T7" fmla="*/ 260530731 h 6"/>
                <a:gd name="T8" fmla="*/ 71663558 w 2"/>
                <a:gd name="T9" fmla="*/ 260530731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2" y="6"/>
                  </a:moveTo>
                  <a:lnTo>
                    <a:pt x="1" y="0"/>
                  </a:lnTo>
                  <a:lnTo>
                    <a:pt x="0" y="6"/>
                  </a:lnTo>
                  <a:lnTo>
                    <a:pt x="1" y="6"/>
                  </a:lnTo>
                  <a:lnTo>
                    <a:pt x="2" y="6"/>
                  </a:lnTo>
                </a:path>
              </a:pathLst>
            </a:custGeom>
            <a:noFill/>
            <a:ln w="19050">
              <a:solidFill>
                <a:srgbClr val="000000"/>
              </a:solidFill>
              <a:round/>
              <a:headEnd/>
              <a:tailEnd/>
            </a:ln>
          </p:spPr>
          <p:txBody>
            <a:bodyPr/>
            <a:lstStyle/>
            <a:p>
              <a:endParaRPr lang="en-US"/>
            </a:p>
          </p:txBody>
        </p:sp>
        <p:sp>
          <p:nvSpPr>
            <p:cNvPr id="13341" name="Freeform 35"/>
            <p:cNvSpPr>
              <a:spLocks/>
            </p:cNvSpPr>
            <p:nvPr/>
          </p:nvSpPr>
          <p:spPr bwMode="auto">
            <a:xfrm>
              <a:off x="3482" y="2063"/>
              <a:ext cx="24" cy="74"/>
            </a:xfrm>
            <a:custGeom>
              <a:avLst/>
              <a:gdLst>
                <a:gd name="T0" fmla="*/ 24 w 24"/>
                <a:gd name="T1" fmla="*/ 74 h 74"/>
                <a:gd name="T2" fmla="*/ 12 w 24"/>
                <a:gd name="T3" fmla="*/ 0 h 74"/>
                <a:gd name="T4" fmla="*/ 0 w 24"/>
                <a:gd name="T5" fmla="*/ 74 h 74"/>
                <a:gd name="T6" fmla="*/ 12 w 24"/>
                <a:gd name="T7" fmla="*/ 74 h 74"/>
                <a:gd name="T8" fmla="*/ 24 w 24"/>
                <a:gd name="T9" fmla="*/ 74 h 74"/>
                <a:gd name="T10" fmla="*/ 0 60000 65536"/>
                <a:gd name="T11" fmla="*/ 0 60000 65536"/>
                <a:gd name="T12" fmla="*/ 0 60000 65536"/>
                <a:gd name="T13" fmla="*/ 0 60000 65536"/>
                <a:gd name="T14" fmla="*/ 0 60000 65536"/>
                <a:gd name="T15" fmla="*/ 0 w 24"/>
                <a:gd name="T16" fmla="*/ 0 h 74"/>
                <a:gd name="T17" fmla="*/ 24 w 24"/>
                <a:gd name="T18" fmla="*/ 74 h 74"/>
              </a:gdLst>
              <a:ahLst/>
              <a:cxnLst>
                <a:cxn ang="T10">
                  <a:pos x="T0" y="T1"/>
                </a:cxn>
                <a:cxn ang="T11">
                  <a:pos x="T2" y="T3"/>
                </a:cxn>
                <a:cxn ang="T12">
                  <a:pos x="T4" y="T5"/>
                </a:cxn>
                <a:cxn ang="T13">
                  <a:pos x="T6" y="T7"/>
                </a:cxn>
                <a:cxn ang="T14">
                  <a:pos x="T8" y="T9"/>
                </a:cxn>
              </a:cxnLst>
              <a:rect l="T15" t="T16" r="T17" b="T18"/>
              <a:pathLst>
                <a:path w="24" h="74">
                  <a:moveTo>
                    <a:pt x="24" y="74"/>
                  </a:moveTo>
                  <a:lnTo>
                    <a:pt x="12" y="0"/>
                  </a:lnTo>
                  <a:lnTo>
                    <a:pt x="0" y="74"/>
                  </a:lnTo>
                  <a:lnTo>
                    <a:pt x="12" y="74"/>
                  </a:lnTo>
                  <a:lnTo>
                    <a:pt x="24" y="74"/>
                  </a:lnTo>
                  <a:close/>
                </a:path>
              </a:pathLst>
            </a:custGeom>
            <a:solidFill>
              <a:srgbClr val="000000"/>
            </a:solidFill>
            <a:ln w="0">
              <a:solidFill>
                <a:srgbClr val="000000"/>
              </a:solidFill>
              <a:round/>
              <a:headEnd/>
              <a:tailEnd/>
            </a:ln>
          </p:spPr>
          <p:txBody>
            <a:bodyPr/>
            <a:lstStyle/>
            <a:p>
              <a:endParaRPr lang="en-US"/>
            </a:p>
          </p:txBody>
        </p:sp>
        <p:sp>
          <p:nvSpPr>
            <p:cNvPr id="13342" name="Line 36"/>
            <p:cNvSpPr>
              <a:spLocks noChangeShapeType="1"/>
            </p:cNvSpPr>
            <p:nvPr/>
          </p:nvSpPr>
          <p:spPr bwMode="auto">
            <a:xfrm flipV="1">
              <a:off x="3494" y="2149"/>
              <a:ext cx="1" cy="213"/>
            </a:xfrm>
            <a:prstGeom prst="line">
              <a:avLst/>
            </a:prstGeom>
            <a:noFill/>
            <a:ln w="19050">
              <a:solidFill>
                <a:srgbClr val="000000"/>
              </a:solidFill>
              <a:round/>
              <a:headEnd/>
              <a:tailEnd/>
            </a:ln>
          </p:spPr>
          <p:txBody>
            <a:bodyPr/>
            <a:lstStyle/>
            <a:p>
              <a:endParaRPr lang="en-US"/>
            </a:p>
          </p:txBody>
        </p:sp>
        <p:sp>
          <p:nvSpPr>
            <p:cNvPr id="13343" name="Rectangle 37"/>
            <p:cNvSpPr>
              <a:spLocks noChangeArrowheads="1"/>
            </p:cNvSpPr>
            <p:nvPr/>
          </p:nvSpPr>
          <p:spPr bwMode="auto">
            <a:xfrm>
              <a:off x="2254" y="1695"/>
              <a:ext cx="675" cy="356"/>
            </a:xfrm>
            <a:prstGeom prst="rect">
              <a:avLst/>
            </a:prstGeom>
            <a:solidFill>
              <a:srgbClr val="FFFFFF"/>
            </a:solidFill>
            <a:ln w="0">
              <a:solidFill>
                <a:srgbClr val="FFFFFF"/>
              </a:solidFill>
              <a:miter lim="800000"/>
              <a:headEnd/>
              <a:tailEnd/>
            </a:ln>
          </p:spPr>
          <p:txBody>
            <a:bodyPr/>
            <a:lstStyle/>
            <a:p>
              <a:endParaRPr lang="en-US">
                <a:latin typeface="Constantia" pitchFamily="18" charset="0"/>
              </a:endParaRPr>
            </a:p>
          </p:txBody>
        </p:sp>
        <p:sp>
          <p:nvSpPr>
            <p:cNvPr id="13344" name="Rectangle 38"/>
            <p:cNvSpPr>
              <a:spLocks noChangeArrowheads="1"/>
            </p:cNvSpPr>
            <p:nvPr/>
          </p:nvSpPr>
          <p:spPr bwMode="auto">
            <a:xfrm>
              <a:off x="2254" y="1695"/>
              <a:ext cx="675" cy="356"/>
            </a:xfrm>
            <a:prstGeom prst="rect">
              <a:avLst/>
            </a:prstGeom>
            <a:noFill/>
            <a:ln w="19050">
              <a:solidFill>
                <a:srgbClr val="C00000"/>
              </a:solidFill>
              <a:miter lim="800000"/>
              <a:headEnd/>
              <a:tailEnd/>
            </a:ln>
          </p:spPr>
          <p:txBody>
            <a:bodyPr/>
            <a:lstStyle/>
            <a:p>
              <a:endParaRPr lang="en-US">
                <a:latin typeface="Constantia" pitchFamily="18" charset="0"/>
              </a:endParaRPr>
            </a:p>
          </p:txBody>
        </p:sp>
        <p:sp>
          <p:nvSpPr>
            <p:cNvPr id="13345" name="Rectangle 39"/>
            <p:cNvSpPr>
              <a:spLocks noChangeArrowheads="1"/>
            </p:cNvSpPr>
            <p:nvPr/>
          </p:nvSpPr>
          <p:spPr bwMode="auto">
            <a:xfrm>
              <a:off x="1505" y="1695"/>
              <a:ext cx="626" cy="356"/>
            </a:xfrm>
            <a:prstGeom prst="rect">
              <a:avLst/>
            </a:prstGeom>
            <a:solidFill>
              <a:srgbClr val="FFFFFF"/>
            </a:solidFill>
            <a:ln w="0">
              <a:solidFill>
                <a:srgbClr val="FFFFFF"/>
              </a:solidFill>
              <a:miter lim="800000"/>
              <a:headEnd/>
              <a:tailEnd/>
            </a:ln>
          </p:spPr>
          <p:txBody>
            <a:bodyPr/>
            <a:lstStyle/>
            <a:p>
              <a:endParaRPr lang="en-US">
                <a:latin typeface="Constantia" pitchFamily="18" charset="0"/>
              </a:endParaRPr>
            </a:p>
          </p:txBody>
        </p:sp>
        <p:sp>
          <p:nvSpPr>
            <p:cNvPr id="13346" name="Rectangle 40"/>
            <p:cNvSpPr>
              <a:spLocks noChangeArrowheads="1"/>
            </p:cNvSpPr>
            <p:nvPr/>
          </p:nvSpPr>
          <p:spPr bwMode="auto">
            <a:xfrm>
              <a:off x="1505" y="1695"/>
              <a:ext cx="626" cy="356"/>
            </a:xfrm>
            <a:prstGeom prst="rect">
              <a:avLst/>
            </a:prstGeom>
            <a:noFill/>
            <a:ln w="19050">
              <a:solidFill>
                <a:srgbClr val="C00000"/>
              </a:solidFill>
              <a:miter lim="800000"/>
              <a:headEnd/>
              <a:tailEnd/>
            </a:ln>
          </p:spPr>
          <p:txBody>
            <a:bodyPr/>
            <a:lstStyle/>
            <a:p>
              <a:endParaRPr lang="en-US">
                <a:latin typeface="Constantia" pitchFamily="18" charset="0"/>
              </a:endParaRPr>
            </a:p>
          </p:txBody>
        </p:sp>
        <p:sp>
          <p:nvSpPr>
            <p:cNvPr id="13347" name="Rectangle 41"/>
            <p:cNvSpPr>
              <a:spLocks noChangeArrowheads="1"/>
            </p:cNvSpPr>
            <p:nvPr/>
          </p:nvSpPr>
          <p:spPr bwMode="auto">
            <a:xfrm>
              <a:off x="3052" y="1695"/>
              <a:ext cx="896" cy="356"/>
            </a:xfrm>
            <a:prstGeom prst="rect">
              <a:avLst/>
            </a:prstGeom>
            <a:solidFill>
              <a:srgbClr val="FFFFFF"/>
            </a:solidFill>
            <a:ln w="0">
              <a:solidFill>
                <a:srgbClr val="FFFFFF"/>
              </a:solidFill>
              <a:miter lim="800000"/>
              <a:headEnd/>
              <a:tailEnd/>
            </a:ln>
          </p:spPr>
          <p:txBody>
            <a:bodyPr/>
            <a:lstStyle/>
            <a:p>
              <a:endParaRPr lang="en-US">
                <a:latin typeface="Constantia" pitchFamily="18" charset="0"/>
              </a:endParaRPr>
            </a:p>
          </p:txBody>
        </p:sp>
        <p:sp>
          <p:nvSpPr>
            <p:cNvPr id="13348" name="Rectangle 42"/>
            <p:cNvSpPr>
              <a:spLocks noChangeArrowheads="1"/>
            </p:cNvSpPr>
            <p:nvPr/>
          </p:nvSpPr>
          <p:spPr bwMode="auto">
            <a:xfrm>
              <a:off x="3052" y="1695"/>
              <a:ext cx="896" cy="356"/>
            </a:xfrm>
            <a:prstGeom prst="rect">
              <a:avLst/>
            </a:prstGeom>
            <a:noFill/>
            <a:ln w="19050">
              <a:solidFill>
                <a:srgbClr val="C00000"/>
              </a:solidFill>
              <a:miter lim="800000"/>
              <a:headEnd/>
              <a:tailEnd/>
            </a:ln>
          </p:spPr>
          <p:txBody>
            <a:bodyPr/>
            <a:lstStyle/>
            <a:p>
              <a:endParaRPr lang="en-US">
                <a:latin typeface="Constantia" pitchFamily="18" charset="0"/>
              </a:endParaRPr>
            </a:p>
          </p:txBody>
        </p:sp>
        <p:sp>
          <p:nvSpPr>
            <p:cNvPr id="13349" name="Rectangle 43"/>
            <p:cNvSpPr>
              <a:spLocks noChangeArrowheads="1"/>
            </p:cNvSpPr>
            <p:nvPr/>
          </p:nvSpPr>
          <p:spPr bwMode="auto">
            <a:xfrm>
              <a:off x="1640" y="1854"/>
              <a:ext cx="355" cy="134"/>
            </a:xfrm>
            <a:prstGeom prst="rect">
              <a:avLst/>
            </a:prstGeom>
            <a:noFill/>
            <a:ln w="9525">
              <a:noFill/>
              <a:miter lim="800000"/>
              <a:headEnd/>
              <a:tailEnd/>
            </a:ln>
          </p:spPr>
          <p:txBody>
            <a:bodyPr wrap="none" lIns="0" tIns="0" rIns="0" bIns="0">
              <a:spAutoFit/>
            </a:bodyPr>
            <a:lstStyle/>
            <a:p>
              <a:r>
                <a:rPr lang="en-US" sz="1400">
                  <a:solidFill>
                    <a:srgbClr val="000000"/>
                  </a:solidFill>
                  <a:latin typeface="Nimbus Roman No9 L"/>
                </a:rPr>
                <a:t>decoder</a:t>
              </a:r>
              <a:endParaRPr lang="en-US" sz="2400">
                <a:latin typeface="Constantia" pitchFamily="18" charset="0"/>
              </a:endParaRPr>
            </a:p>
          </p:txBody>
        </p:sp>
        <p:sp>
          <p:nvSpPr>
            <p:cNvPr id="13350" name="Rectangle 44"/>
            <p:cNvSpPr>
              <a:spLocks noChangeArrowheads="1"/>
            </p:cNvSpPr>
            <p:nvPr/>
          </p:nvSpPr>
          <p:spPr bwMode="auto">
            <a:xfrm>
              <a:off x="1640" y="1731"/>
              <a:ext cx="368" cy="134"/>
            </a:xfrm>
            <a:prstGeom prst="rect">
              <a:avLst/>
            </a:prstGeom>
            <a:noFill/>
            <a:ln w="9525">
              <a:noFill/>
              <a:miter lim="800000"/>
              <a:headEnd/>
              <a:tailEnd/>
            </a:ln>
          </p:spPr>
          <p:txBody>
            <a:bodyPr wrap="none" lIns="0" tIns="0" rIns="0" bIns="0">
              <a:spAutoFit/>
            </a:bodyPr>
            <a:lstStyle/>
            <a:p>
              <a:r>
                <a:rPr lang="en-US" sz="1400">
                  <a:solidFill>
                    <a:srgbClr val="000000"/>
                  </a:solidFill>
                  <a:latin typeface="Nimbus Roman No9 L"/>
                </a:rPr>
                <a:t>Address</a:t>
              </a:r>
              <a:endParaRPr lang="en-US" sz="2400">
                <a:latin typeface="Constantia" pitchFamily="18" charset="0"/>
              </a:endParaRPr>
            </a:p>
          </p:txBody>
        </p:sp>
        <p:sp>
          <p:nvSpPr>
            <p:cNvPr id="13351" name="Rectangle 45"/>
            <p:cNvSpPr>
              <a:spLocks noChangeArrowheads="1"/>
            </p:cNvSpPr>
            <p:nvPr/>
          </p:nvSpPr>
          <p:spPr bwMode="auto">
            <a:xfrm>
              <a:off x="3297" y="1731"/>
              <a:ext cx="402" cy="134"/>
            </a:xfrm>
            <a:prstGeom prst="rect">
              <a:avLst/>
            </a:prstGeom>
            <a:noFill/>
            <a:ln w="9525">
              <a:noFill/>
              <a:miter lim="800000"/>
              <a:headEnd/>
              <a:tailEnd/>
            </a:ln>
          </p:spPr>
          <p:txBody>
            <a:bodyPr wrap="none" lIns="0" tIns="0" rIns="0" bIns="0">
              <a:spAutoFit/>
            </a:bodyPr>
            <a:lstStyle/>
            <a:p>
              <a:r>
                <a:rPr lang="en-US" sz="1400">
                  <a:solidFill>
                    <a:srgbClr val="000000"/>
                  </a:solidFill>
                  <a:latin typeface="Nimbus Roman No9 L"/>
                </a:rPr>
                <a:t>Data and</a:t>
              </a:r>
              <a:endParaRPr lang="en-US" sz="2400">
                <a:latin typeface="Constantia" pitchFamily="18" charset="0"/>
              </a:endParaRPr>
            </a:p>
          </p:txBody>
        </p:sp>
        <p:sp>
          <p:nvSpPr>
            <p:cNvPr id="13352" name="Rectangle 46"/>
            <p:cNvSpPr>
              <a:spLocks noChangeArrowheads="1"/>
            </p:cNvSpPr>
            <p:nvPr/>
          </p:nvSpPr>
          <p:spPr bwMode="auto">
            <a:xfrm>
              <a:off x="3175" y="1854"/>
              <a:ext cx="664" cy="134"/>
            </a:xfrm>
            <a:prstGeom prst="rect">
              <a:avLst/>
            </a:prstGeom>
            <a:noFill/>
            <a:ln w="9525">
              <a:noFill/>
              <a:miter lim="800000"/>
              <a:headEnd/>
              <a:tailEnd/>
            </a:ln>
          </p:spPr>
          <p:txBody>
            <a:bodyPr wrap="none" lIns="0" tIns="0" rIns="0" bIns="0">
              <a:spAutoFit/>
            </a:bodyPr>
            <a:lstStyle/>
            <a:p>
              <a:r>
                <a:rPr lang="en-US" sz="1400">
                  <a:solidFill>
                    <a:srgbClr val="000000"/>
                  </a:solidFill>
                  <a:latin typeface="Nimbus Roman No9 L"/>
                </a:rPr>
                <a:t>status registers</a:t>
              </a:r>
              <a:endParaRPr lang="en-US" sz="2400">
                <a:latin typeface="Constantia" pitchFamily="18" charset="0"/>
              </a:endParaRPr>
            </a:p>
          </p:txBody>
        </p:sp>
        <p:sp>
          <p:nvSpPr>
            <p:cNvPr id="13353" name="Rectangle 47"/>
            <p:cNvSpPr>
              <a:spLocks noChangeArrowheads="1"/>
            </p:cNvSpPr>
            <p:nvPr/>
          </p:nvSpPr>
          <p:spPr bwMode="auto">
            <a:xfrm>
              <a:off x="2426" y="1731"/>
              <a:ext cx="342" cy="134"/>
            </a:xfrm>
            <a:prstGeom prst="rect">
              <a:avLst/>
            </a:prstGeom>
            <a:noFill/>
            <a:ln w="9525">
              <a:noFill/>
              <a:miter lim="800000"/>
              <a:headEnd/>
              <a:tailEnd/>
            </a:ln>
          </p:spPr>
          <p:txBody>
            <a:bodyPr wrap="none" lIns="0" tIns="0" rIns="0" bIns="0">
              <a:spAutoFit/>
            </a:bodyPr>
            <a:lstStyle/>
            <a:p>
              <a:r>
                <a:rPr lang="en-US" sz="1400">
                  <a:solidFill>
                    <a:srgbClr val="000000"/>
                  </a:solidFill>
                  <a:latin typeface="Nimbus Roman No9 L"/>
                </a:rPr>
                <a:t>Control</a:t>
              </a:r>
              <a:endParaRPr lang="en-US" sz="2400">
                <a:latin typeface="Constantia" pitchFamily="18" charset="0"/>
              </a:endParaRPr>
            </a:p>
          </p:txBody>
        </p:sp>
        <p:sp>
          <p:nvSpPr>
            <p:cNvPr id="13354" name="Rectangle 48"/>
            <p:cNvSpPr>
              <a:spLocks noChangeArrowheads="1"/>
            </p:cNvSpPr>
            <p:nvPr/>
          </p:nvSpPr>
          <p:spPr bwMode="auto">
            <a:xfrm>
              <a:off x="2426" y="1854"/>
              <a:ext cx="330" cy="134"/>
            </a:xfrm>
            <a:prstGeom prst="rect">
              <a:avLst/>
            </a:prstGeom>
            <a:noFill/>
            <a:ln w="9525">
              <a:noFill/>
              <a:miter lim="800000"/>
              <a:headEnd/>
              <a:tailEnd/>
            </a:ln>
          </p:spPr>
          <p:txBody>
            <a:bodyPr wrap="none" lIns="0" tIns="0" rIns="0" bIns="0">
              <a:spAutoFit/>
            </a:bodyPr>
            <a:lstStyle/>
            <a:p>
              <a:r>
                <a:rPr lang="en-US" sz="1400">
                  <a:solidFill>
                    <a:srgbClr val="000000"/>
                  </a:solidFill>
                  <a:latin typeface="Nimbus Roman No9 L"/>
                </a:rPr>
                <a:t>circuits</a:t>
              </a:r>
              <a:endParaRPr lang="en-US" sz="2400">
                <a:latin typeface="Constantia" pitchFamily="18" charset="0"/>
              </a:endParaRPr>
            </a:p>
          </p:txBody>
        </p:sp>
        <p:grpSp>
          <p:nvGrpSpPr>
            <p:cNvPr id="3" name="Group 54"/>
            <p:cNvGrpSpPr>
              <a:grpSpLocks/>
            </p:cNvGrpSpPr>
            <p:nvPr/>
          </p:nvGrpSpPr>
          <p:grpSpPr bwMode="auto">
            <a:xfrm>
              <a:off x="2082" y="2353"/>
              <a:ext cx="1927" cy="282"/>
              <a:chOff x="2082" y="2591"/>
              <a:chExt cx="1927" cy="282"/>
            </a:xfrm>
          </p:grpSpPr>
          <p:sp>
            <p:nvSpPr>
              <p:cNvPr id="13366" name="Rectangle 49"/>
              <p:cNvSpPr>
                <a:spLocks noChangeArrowheads="1"/>
              </p:cNvSpPr>
              <p:nvPr/>
            </p:nvSpPr>
            <p:spPr bwMode="auto">
              <a:xfrm>
                <a:off x="2082" y="2591"/>
                <a:ext cx="1927" cy="282"/>
              </a:xfrm>
              <a:prstGeom prst="rect">
                <a:avLst/>
              </a:prstGeom>
              <a:solidFill>
                <a:srgbClr val="FFFFFF"/>
              </a:solidFill>
              <a:ln w="0">
                <a:solidFill>
                  <a:srgbClr val="FFFFFF"/>
                </a:solidFill>
                <a:miter lim="800000"/>
                <a:headEnd/>
                <a:tailEnd/>
              </a:ln>
            </p:spPr>
            <p:txBody>
              <a:bodyPr/>
              <a:lstStyle/>
              <a:p>
                <a:endParaRPr lang="en-US">
                  <a:latin typeface="Constantia" pitchFamily="18" charset="0"/>
                </a:endParaRPr>
              </a:p>
            </p:txBody>
          </p:sp>
          <p:sp>
            <p:nvSpPr>
              <p:cNvPr id="13367" name="Rectangle 50"/>
              <p:cNvSpPr>
                <a:spLocks noChangeArrowheads="1"/>
              </p:cNvSpPr>
              <p:nvPr/>
            </p:nvSpPr>
            <p:spPr bwMode="auto">
              <a:xfrm>
                <a:off x="2082" y="2591"/>
                <a:ext cx="1927" cy="282"/>
              </a:xfrm>
              <a:prstGeom prst="rect">
                <a:avLst/>
              </a:prstGeom>
              <a:noFill/>
              <a:ln w="19050">
                <a:solidFill>
                  <a:srgbClr val="C00000"/>
                </a:solidFill>
                <a:miter lim="800000"/>
                <a:headEnd/>
                <a:tailEnd/>
              </a:ln>
            </p:spPr>
            <p:txBody>
              <a:bodyPr/>
              <a:lstStyle/>
              <a:p>
                <a:endParaRPr lang="en-US">
                  <a:latin typeface="Constantia" pitchFamily="18" charset="0"/>
                </a:endParaRPr>
              </a:p>
            </p:txBody>
          </p:sp>
          <p:sp>
            <p:nvSpPr>
              <p:cNvPr id="13368" name="Rectangle 51"/>
              <p:cNvSpPr>
                <a:spLocks noChangeArrowheads="1"/>
              </p:cNvSpPr>
              <p:nvPr/>
            </p:nvSpPr>
            <p:spPr bwMode="auto">
              <a:xfrm>
                <a:off x="2770" y="2652"/>
                <a:ext cx="557" cy="134"/>
              </a:xfrm>
              <a:prstGeom prst="rect">
                <a:avLst/>
              </a:prstGeom>
              <a:noFill/>
              <a:ln w="9525">
                <a:noFill/>
                <a:miter lim="800000"/>
                <a:headEnd/>
                <a:tailEnd/>
              </a:ln>
            </p:spPr>
            <p:txBody>
              <a:bodyPr wrap="none" lIns="0" tIns="0" rIns="0" bIns="0">
                <a:spAutoFit/>
              </a:bodyPr>
              <a:lstStyle/>
              <a:p>
                <a:r>
                  <a:rPr lang="en-US" sz="1400">
                    <a:solidFill>
                      <a:srgbClr val="000000"/>
                    </a:solidFill>
                    <a:latin typeface="Nimbus Roman No9 L"/>
                  </a:rPr>
                  <a:t>Input device</a:t>
                </a:r>
                <a:endParaRPr lang="en-US" sz="2400">
                  <a:latin typeface="Constantia" pitchFamily="18" charset="0"/>
                </a:endParaRPr>
              </a:p>
            </p:txBody>
          </p:sp>
        </p:grpSp>
        <p:grpSp>
          <p:nvGrpSpPr>
            <p:cNvPr id="4" name="Group 56"/>
            <p:cNvGrpSpPr>
              <a:grpSpLocks/>
            </p:cNvGrpSpPr>
            <p:nvPr/>
          </p:nvGrpSpPr>
          <p:grpSpPr bwMode="auto">
            <a:xfrm>
              <a:off x="793" y="910"/>
              <a:ext cx="4180" cy="465"/>
              <a:chOff x="793" y="749"/>
              <a:chExt cx="4180" cy="465"/>
            </a:xfrm>
          </p:grpSpPr>
          <p:sp>
            <p:nvSpPr>
              <p:cNvPr id="13357" name="Line 11"/>
              <p:cNvSpPr>
                <a:spLocks noChangeShapeType="1"/>
              </p:cNvSpPr>
              <p:nvPr/>
            </p:nvSpPr>
            <p:spPr bwMode="auto">
              <a:xfrm flipH="1">
                <a:off x="1161" y="1166"/>
                <a:ext cx="3119" cy="1"/>
              </a:xfrm>
              <a:prstGeom prst="line">
                <a:avLst/>
              </a:prstGeom>
              <a:noFill/>
              <a:ln w="19050">
                <a:solidFill>
                  <a:srgbClr val="000000"/>
                </a:solidFill>
                <a:round/>
                <a:headEnd/>
                <a:tailEnd/>
              </a:ln>
            </p:spPr>
            <p:txBody>
              <a:bodyPr/>
              <a:lstStyle/>
              <a:p>
                <a:endParaRPr lang="en-US"/>
              </a:p>
            </p:txBody>
          </p:sp>
          <p:sp>
            <p:nvSpPr>
              <p:cNvPr id="13358" name="Line 12"/>
              <p:cNvSpPr>
                <a:spLocks noChangeShapeType="1"/>
              </p:cNvSpPr>
              <p:nvPr/>
            </p:nvSpPr>
            <p:spPr bwMode="auto">
              <a:xfrm flipH="1">
                <a:off x="1161" y="995"/>
                <a:ext cx="3119" cy="1"/>
              </a:xfrm>
              <a:prstGeom prst="line">
                <a:avLst/>
              </a:prstGeom>
              <a:noFill/>
              <a:ln w="19050">
                <a:solidFill>
                  <a:srgbClr val="000000"/>
                </a:solidFill>
                <a:round/>
                <a:headEnd/>
                <a:tailEnd/>
              </a:ln>
            </p:spPr>
            <p:txBody>
              <a:bodyPr/>
              <a:lstStyle/>
              <a:p>
                <a:endParaRPr lang="en-US"/>
              </a:p>
            </p:txBody>
          </p:sp>
          <p:sp>
            <p:nvSpPr>
              <p:cNvPr id="13359" name="Line 13"/>
              <p:cNvSpPr>
                <a:spLocks noChangeShapeType="1"/>
              </p:cNvSpPr>
              <p:nvPr/>
            </p:nvSpPr>
            <p:spPr bwMode="auto">
              <a:xfrm flipH="1">
                <a:off x="1161" y="835"/>
                <a:ext cx="3119" cy="1"/>
              </a:xfrm>
              <a:prstGeom prst="line">
                <a:avLst/>
              </a:prstGeom>
              <a:noFill/>
              <a:ln w="19050">
                <a:solidFill>
                  <a:srgbClr val="000000"/>
                </a:solidFill>
                <a:round/>
                <a:headEnd/>
                <a:tailEnd/>
              </a:ln>
            </p:spPr>
            <p:txBody>
              <a:bodyPr/>
              <a:lstStyle/>
              <a:p>
                <a:endParaRPr lang="en-US"/>
              </a:p>
            </p:txBody>
          </p:sp>
          <p:sp>
            <p:nvSpPr>
              <p:cNvPr id="13360" name="Rectangle 23"/>
              <p:cNvSpPr>
                <a:spLocks noChangeArrowheads="1"/>
              </p:cNvSpPr>
              <p:nvPr/>
            </p:nvSpPr>
            <p:spPr bwMode="auto">
              <a:xfrm>
                <a:off x="793" y="908"/>
                <a:ext cx="175" cy="134"/>
              </a:xfrm>
              <a:prstGeom prst="rect">
                <a:avLst/>
              </a:prstGeom>
              <a:noFill/>
              <a:ln w="9525">
                <a:noFill/>
                <a:miter lim="800000"/>
                <a:headEnd/>
                <a:tailEnd/>
              </a:ln>
            </p:spPr>
            <p:txBody>
              <a:bodyPr wrap="none" lIns="0" tIns="0" rIns="0" bIns="0">
                <a:spAutoFit/>
              </a:bodyPr>
              <a:lstStyle/>
              <a:p>
                <a:r>
                  <a:rPr lang="en-US" sz="1400">
                    <a:solidFill>
                      <a:srgbClr val="000000"/>
                    </a:solidFill>
                    <a:latin typeface="Nimbus Roman No9 L"/>
                  </a:rPr>
                  <a:t>Bus</a:t>
                </a:r>
                <a:endParaRPr lang="en-US" sz="2400">
                  <a:latin typeface="Constantia" pitchFamily="18" charset="0"/>
                </a:endParaRPr>
              </a:p>
            </p:txBody>
          </p:sp>
          <p:sp>
            <p:nvSpPr>
              <p:cNvPr id="13361" name="Rectangle 24"/>
              <p:cNvSpPr>
                <a:spLocks noChangeArrowheads="1"/>
              </p:cNvSpPr>
              <p:nvPr/>
            </p:nvSpPr>
            <p:spPr bwMode="auto">
              <a:xfrm>
                <a:off x="4365" y="749"/>
                <a:ext cx="608" cy="134"/>
              </a:xfrm>
              <a:prstGeom prst="rect">
                <a:avLst/>
              </a:prstGeom>
              <a:noFill/>
              <a:ln w="9525">
                <a:noFill/>
                <a:miter lim="800000"/>
                <a:headEnd/>
                <a:tailEnd/>
              </a:ln>
            </p:spPr>
            <p:txBody>
              <a:bodyPr wrap="none" lIns="0" tIns="0" rIns="0" bIns="0">
                <a:spAutoFit/>
              </a:bodyPr>
              <a:lstStyle/>
              <a:p>
                <a:r>
                  <a:rPr lang="en-US" sz="1400">
                    <a:solidFill>
                      <a:srgbClr val="000000"/>
                    </a:solidFill>
                    <a:latin typeface="Nimbus Roman No9 L"/>
                  </a:rPr>
                  <a:t>Address lines</a:t>
                </a:r>
                <a:endParaRPr lang="en-US" sz="2400">
                  <a:latin typeface="Constantia" pitchFamily="18" charset="0"/>
                </a:endParaRPr>
              </a:p>
            </p:txBody>
          </p:sp>
          <p:sp>
            <p:nvSpPr>
              <p:cNvPr id="13362" name="Rectangle 25"/>
              <p:cNvSpPr>
                <a:spLocks noChangeArrowheads="1"/>
              </p:cNvSpPr>
              <p:nvPr/>
            </p:nvSpPr>
            <p:spPr bwMode="auto">
              <a:xfrm>
                <a:off x="4365" y="920"/>
                <a:ext cx="452" cy="134"/>
              </a:xfrm>
              <a:prstGeom prst="rect">
                <a:avLst/>
              </a:prstGeom>
              <a:noFill/>
              <a:ln w="9525">
                <a:noFill/>
                <a:miter lim="800000"/>
                <a:headEnd/>
                <a:tailEnd/>
              </a:ln>
            </p:spPr>
            <p:txBody>
              <a:bodyPr wrap="none" lIns="0" tIns="0" rIns="0" bIns="0">
                <a:spAutoFit/>
              </a:bodyPr>
              <a:lstStyle/>
              <a:p>
                <a:r>
                  <a:rPr lang="en-US" sz="1400">
                    <a:solidFill>
                      <a:srgbClr val="000000"/>
                    </a:solidFill>
                    <a:latin typeface="Nimbus Roman No9 L"/>
                  </a:rPr>
                  <a:t>Data lines</a:t>
                </a:r>
                <a:endParaRPr lang="en-US" sz="2400">
                  <a:latin typeface="Constantia" pitchFamily="18" charset="0"/>
                </a:endParaRPr>
              </a:p>
            </p:txBody>
          </p:sp>
          <p:sp>
            <p:nvSpPr>
              <p:cNvPr id="13363" name="Rectangle 26"/>
              <p:cNvSpPr>
                <a:spLocks noChangeArrowheads="1"/>
              </p:cNvSpPr>
              <p:nvPr/>
            </p:nvSpPr>
            <p:spPr bwMode="auto">
              <a:xfrm>
                <a:off x="4365" y="1080"/>
                <a:ext cx="582" cy="134"/>
              </a:xfrm>
              <a:prstGeom prst="rect">
                <a:avLst/>
              </a:prstGeom>
              <a:noFill/>
              <a:ln w="9525">
                <a:noFill/>
                <a:miter lim="800000"/>
                <a:headEnd/>
                <a:tailEnd/>
              </a:ln>
            </p:spPr>
            <p:txBody>
              <a:bodyPr wrap="none" lIns="0" tIns="0" rIns="0" bIns="0">
                <a:spAutoFit/>
              </a:bodyPr>
              <a:lstStyle/>
              <a:p>
                <a:r>
                  <a:rPr lang="en-US" sz="1400">
                    <a:solidFill>
                      <a:srgbClr val="000000"/>
                    </a:solidFill>
                    <a:latin typeface="Nimbus Roman No9 L"/>
                  </a:rPr>
                  <a:t>Control lines</a:t>
                </a:r>
                <a:endParaRPr lang="en-US" sz="2400">
                  <a:latin typeface="Constantia" pitchFamily="18" charset="0"/>
                </a:endParaRPr>
              </a:p>
            </p:txBody>
          </p:sp>
          <p:sp>
            <p:nvSpPr>
              <p:cNvPr id="13364" name="Freeform 52"/>
              <p:cNvSpPr>
                <a:spLocks/>
              </p:cNvSpPr>
              <p:nvPr/>
            </p:nvSpPr>
            <p:spPr bwMode="auto">
              <a:xfrm>
                <a:off x="1026" y="810"/>
                <a:ext cx="74" cy="185"/>
              </a:xfrm>
              <a:custGeom>
                <a:avLst/>
                <a:gdLst>
                  <a:gd name="T0" fmla="*/ 260530731 w 6"/>
                  <a:gd name="T1" fmla="*/ 0 h 15"/>
                  <a:gd name="T2" fmla="*/ 218304963 w 6"/>
                  <a:gd name="T3" fmla="*/ 42225906 h 15"/>
                  <a:gd name="T4" fmla="*/ 172353395 w 6"/>
                  <a:gd name="T5" fmla="*/ 87899817 h 15"/>
                  <a:gd name="T6" fmla="*/ 172353395 w 6"/>
                  <a:gd name="T7" fmla="*/ 130127536 h 15"/>
                  <a:gd name="T8" fmla="*/ 172353395 w 6"/>
                  <a:gd name="T9" fmla="*/ 130127536 h 15"/>
                  <a:gd name="T10" fmla="*/ 172353395 w 6"/>
                  <a:gd name="T11" fmla="*/ 172353406 h 15"/>
                  <a:gd name="T12" fmla="*/ 172353395 w 6"/>
                  <a:gd name="T13" fmla="*/ 260530747 h 15"/>
                  <a:gd name="T14" fmla="*/ 172353395 w 6"/>
                  <a:gd name="T15" fmla="*/ 348432661 h 15"/>
                  <a:gd name="T16" fmla="*/ 172353395 w 6"/>
                  <a:gd name="T17" fmla="*/ 432908375 h 15"/>
                  <a:gd name="T18" fmla="*/ 172353395 w 6"/>
                  <a:gd name="T19" fmla="*/ 520786017 h 15"/>
                  <a:gd name="T20" fmla="*/ 172353395 w 6"/>
                  <a:gd name="T21" fmla="*/ 520786017 h 15"/>
                  <a:gd name="T22" fmla="*/ 172353395 w 6"/>
                  <a:gd name="T23" fmla="*/ 563034283 h 15"/>
                  <a:gd name="T24" fmla="*/ 87899811 w 6"/>
                  <a:gd name="T25" fmla="*/ 608963210 h 15"/>
                  <a:gd name="T26" fmla="*/ 0 w 6"/>
                  <a:gd name="T27" fmla="*/ 651213845 h 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
                  <a:gd name="T43" fmla="*/ 0 h 15"/>
                  <a:gd name="T44" fmla="*/ 6 w 6"/>
                  <a:gd name="T45" fmla="*/ 15 h 1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 h="15">
                    <a:moveTo>
                      <a:pt x="6" y="0"/>
                    </a:moveTo>
                    <a:lnTo>
                      <a:pt x="5" y="1"/>
                    </a:lnTo>
                    <a:lnTo>
                      <a:pt x="4" y="2"/>
                    </a:lnTo>
                    <a:lnTo>
                      <a:pt x="4" y="3"/>
                    </a:lnTo>
                    <a:lnTo>
                      <a:pt x="4" y="4"/>
                    </a:lnTo>
                    <a:lnTo>
                      <a:pt x="4" y="6"/>
                    </a:lnTo>
                    <a:lnTo>
                      <a:pt x="4" y="8"/>
                    </a:lnTo>
                    <a:lnTo>
                      <a:pt x="4" y="10"/>
                    </a:lnTo>
                    <a:lnTo>
                      <a:pt x="4" y="12"/>
                    </a:lnTo>
                    <a:lnTo>
                      <a:pt x="4" y="13"/>
                    </a:lnTo>
                    <a:lnTo>
                      <a:pt x="2" y="14"/>
                    </a:lnTo>
                    <a:lnTo>
                      <a:pt x="0" y="15"/>
                    </a:lnTo>
                  </a:path>
                </a:pathLst>
              </a:custGeom>
              <a:noFill/>
              <a:ln w="19050">
                <a:solidFill>
                  <a:srgbClr val="000000"/>
                </a:solidFill>
                <a:round/>
                <a:headEnd/>
                <a:tailEnd/>
              </a:ln>
            </p:spPr>
            <p:txBody>
              <a:bodyPr/>
              <a:lstStyle/>
              <a:p>
                <a:endParaRPr lang="en-US"/>
              </a:p>
            </p:txBody>
          </p:sp>
          <p:sp>
            <p:nvSpPr>
              <p:cNvPr id="13365" name="Freeform 53"/>
              <p:cNvSpPr>
                <a:spLocks/>
              </p:cNvSpPr>
              <p:nvPr/>
            </p:nvSpPr>
            <p:spPr bwMode="auto">
              <a:xfrm>
                <a:off x="1026" y="995"/>
                <a:ext cx="74" cy="184"/>
              </a:xfrm>
              <a:custGeom>
                <a:avLst/>
                <a:gdLst>
                  <a:gd name="T0" fmla="*/ 260530731 w 6"/>
                  <a:gd name="T1" fmla="*/ 626854181 h 15"/>
                  <a:gd name="T2" fmla="*/ 218304963 w 6"/>
                  <a:gd name="T3" fmla="*/ 586031117 h 15"/>
                  <a:gd name="T4" fmla="*/ 172353395 w 6"/>
                  <a:gd name="T5" fmla="*/ 541586542 h 15"/>
                  <a:gd name="T6" fmla="*/ 172353395 w 6"/>
                  <a:gd name="T7" fmla="*/ 541586542 h 15"/>
                  <a:gd name="T8" fmla="*/ 172353395 w 6"/>
                  <a:gd name="T9" fmla="*/ 500763478 h 15"/>
                  <a:gd name="T10" fmla="*/ 172353395 w 6"/>
                  <a:gd name="T11" fmla="*/ 500763478 h 15"/>
                  <a:gd name="T12" fmla="*/ 172353395 w 6"/>
                  <a:gd name="T13" fmla="*/ 419094976 h 15"/>
                  <a:gd name="T14" fmla="*/ 172353395 w 6"/>
                  <a:gd name="T15" fmla="*/ 333849613 h 15"/>
                  <a:gd name="T16" fmla="*/ 172353395 w 6"/>
                  <a:gd name="T17" fmla="*/ 252181504 h 15"/>
                  <a:gd name="T18" fmla="*/ 172353395 w 6"/>
                  <a:gd name="T19" fmla="*/ 166913816 h 15"/>
                  <a:gd name="T20" fmla="*/ 172353395 w 6"/>
                  <a:gd name="T21" fmla="*/ 126090752 h 15"/>
                  <a:gd name="T22" fmla="*/ 172353395 w 6"/>
                  <a:gd name="T23" fmla="*/ 85267615 h 15"/>
                  <a:gd name="T24" fmla="*/ 172353395 w 6"/>
                  <a:gd name="T25" fmla="*/ 85267615 h 15"/>
                  <a:gd name="T26" fmla="*/ 87899811 w 6"/>
                  <a:gd name="T27" fmla="*/ 40823125 h 15"/>
                  <a:gd name="T28" fmla="*/ 0 w 6"/>
                  <a:gd name="T29" fmla="*/ 0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
                  <a:gd name="T46" fmla="*/ 0 h 15"/>
                  <a:gd name="T47" fmla="*/ 6 w 6"/>
                  <a:gd name="T48" fmla="*/ 15 h 1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 h="15">
                    <a:moveTo>
                      <a:pt x="6" y="15"/>
                    </a:moveTo>
                    <a:lnTo>
                      <a:pt x="5" y="14"/>
                    </a:lnTo>
                    <a:lnTo>
                      <a:pt x="4" y="13"/>
                    </a:lnTo>
                    <a:lnTo>
                      <a:pt x="4" y="12"/>
                    </a:lnTo>
                    <a:lnTo>
                      <a:pt x="4" y="10"/>
                    </a:lnTo>
                    <a:lnTo>
                      <a:pt x="4" y="8"/>
                    </a:lnTo>
                    <a:lnTo>
                      <a:pt x="4" y="6"/>
                    </a:lnTo>
                    <a:lnTo>
                      <a:pt x="4" y="4"/>
                    </a:lnTo>
                    <a:lnTo>
                      <a:pt x="4" y="3"/>
                    </a:lnTo>
                    <a:lnTo>
                      <a:pt x="4" y="2"/>
                    </a:lnTo>
                    <a:lnTo>
                      <a:pt x="2" y="1"/>
                    </a:lnTo>
                    <a:lnTo>
                      <a:pt x="0" y="0"/>
                    </a:lnTo>
                  </a:path>
                </a:pathLst>
              </a:custGeom>
              <a:noFill/>
              <a:ln w="19050">
                <a:solidFill>
                  <a:srgbClr val="000000"/>
                </a:solidFill>
                <a:round/>
                <a:headEnd/>
                <a:tailEnd/>
              </a:ln>
            </p:spPr>
            <p:txBody>
              <a:bodyPr/>
              <a:lstStyle/>
              <a:p>
                <a:endParaRPr lang="en-US"/>
              </a:p>
            </p:txBody>
          </p:sp>
        </p:grpSp>
      </p:grpSp>
      <p:sp>
        <p:nvSpPr>
          <p:cNvPr id="13316" name="Text Box 55"/>
          <p:cNvSpPr txBox="1">
            <a:spLocks noChangeArrowheads="1"/>
          </p:cNvSpPr>
          <p:nvPr/>
        </p:nvSpPr>
        <p:spPr bwMode="auto">
          <a:xfrm>
            <a:off x="617538" y="4179888"/>
            <a:ext cx="8080375" cy="2289175"/>
          </a:xfrm>
          <a:prstGeom prst="rect">
            <a:avLst/>
          </a:prstGeom>
          <a:noFill/>
          <a:ln w="12700">
            <a:noFill/>
            <a:miter lim="800000"/>
            <a:headEnd/>
            <a:tailEnd/>
          </a:ln>
        </p:spPr>
        <p:txBody>
          <a:bodyPr wrap="none">
            <a:spAutoFit/>
          </a:bodyPr>
          <a:lstStyle/>
          <a:p>
            <a:pPr>
              <a:buFontTx/>
              <a:buChar char="•"/>
            </a:pPr>
            <a:r>
              <a:rPr lang="en-US" i="1">
                <a:latin typeface="Constantia" pitchFamily="18" charset="0"/>
              </a:rPr>
              <a:t>I/O device is connected to the bus using an I/O interface circuit which has: </a:t>
            </a:r>
          </a:p>
          <a:p>
            <a:r>
              <a:rPr lang="en-US" i="1">
                <a:latin typeface="Constantia" pitchFamily="18" charset="0"/>
              </a:rPr>
              <a:t>         - Address decoder, control circuit, and data and status registers.</a:t>
            </a:r>
          </a:p>
          <a:p>
            <a:pPr>
              <a:buFontTx/>
              <a:buChar char="•"/>
            </a:pPr>
            <a:r>
              <a:rPr lang="en-US" i="1">
                <a:latin typeface="Constantia" pitchFamily="18" charset="0"/>
              </a:rPr>
              <a:t>Address decoder decodes the address placed on the address lines thus enabling the </a:t>
            </a:r>
          </a:p>
          <a:p>
            <a:r>
              <a:rPr lang="en-US" i="1">
                <a:latin typeface="Constantia" pitchFamily="18" charset="0"/>
              </a:rPr>
              <a:t> device to recognize its address. </a:t>
            </a:r>
          </a:p>
          <a:p>
            <a:pPr>
              <a:buFontTx/>
              <a:buChar char="•"/>
            </a:pPr>
            <a:r>
              <a:rPr lang="en-US" i="1">
                <a:latin typeface="Constantia" pitchFamily="18" charset="0"/>
              </a:rPr>
              <a:t>Data register holds the data being transferred to or from the processor. </a:t>
            </a:r>
          </a:p>
          <a:p>
            <a:pPr>
              <a:buFontTx/>
              <a:buChar char="•"/>
            </a:pPr>
            <a:r>
              <a:rPr lang="en-US" i="1">
                <a:latin typeface="Constantia" pitchFamily="18" charset="0"/>
              </a:rPr>
              <a:t>Status register holds information necessary for the operation of the I/O device. </a:t>
            </a:r>
          </a:p>
          <a:p>
            <a:pPr>
              <a:buFontTx/>
              <a:buChar char="•"/>
            </a:pPr>
            <a:r>
              <a:rPr lang="en-US" i="1">
                <a:latin typeface="Constantia" pitchFamily="18" charset="0"/>
              </a:rPr>
              <a:t>Data and status registers are connected to the data lines, and have unique addresses.</a:t>
            </a:r>
          </a:p>
          <a:p>
            <a:pPr>
              <a:buFontTx/>
              <a:buChar char="•"/>
            </a:pPr>
            <a:r>
              <a:rPr lang="en-US" i="1">
                <a:latin typeface="Constantia" pitchFamily="18" charset="0"/>
              </a:rPr>
              <a:t>I/O interface circuit coordinates I/O transfers.</a:t>
            </a:r>
          </a:p>
        </p:txBody>
      </p:sp>
    </p:spTree>
    <p:extLst>
      <p:ext uri="{BB962C8B-B14F-4D97-AF65-F5344CB8AC3E}">
        <p14:creationId xmlns:p14="http://schemas.microsoft.com/office/powerpoint/2010/main" val="94598106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a:bodyPr>
          <a:lstStyle/>
          <a:p>
            <a:r>
              <a:rPr lang="en-US" sz="2000" i="1" dirty="0" smtClean="0"/>
              <a:t>Average memory access time (AMAT) is the average time a processor </a:t>
            </a:r>
            <a:r>
              <a:rPr lang="en-US" sz="2000" dirty="0" smtClean="0"/>
              <a:t>must wait for memory per load or store instruction.</a:t>
            </a:r>
          </a:p>
          <a:p>
            <a:endParaRPr lang="en-US" sz="2000" dirty="0" smtClean="0"/>
          </a:p>
          <a:p>
            <a:r>
              <a:rPr lang="en-US" sz="2000" dirty="0" smtClean="0"/>
              <a:t>Thus, </a:t>
            </a:r>
            <a:r>
              <a:rPr lang="en-US" sz="2000" i="1" dirty="0" smtClean="0"/>
              <a:t>AMAT is calculated as:</a:t>
            </a:r>
          </a:p>
          <a:p>
            <a:r>
              <a:rPr lang="en-US" sz="2000" i="1" dirty="0" smtClean="0"/>
              <a:t>AMAT = </a:t>
            </a:r>
            <a:r>
              <a:rPr lang="en-US" sz="2000" i="1" dirty="0" err="1" smtClean="0"/>
              <a:t>t</a:t>
            </a:r>
            <a:r>
              <a:rPr lang="en-US" sz="2000" i="1" baseline="-25000" dirty="0" err="1" smtClean="0"/>
              <a:t>cache</a:t>
            </a:r>
            <a:r>
              <a:rPr lang="en-US" sz="2000" i="1" dirty="0" smtClean="0"/>
              <a:t> + </a:t>
            </a:r>
            <a:r>
              <a:rPr lang="en-US" sz="2000" i="1" dirty="0" err="1" smtClean="0"/>
              <a:t>MR</a:t>
            </a:r>
            <a:r>
              <a:rPr lang="en-US" sz="2000" i="1" baseline="-25000" dirty="0" err="1" smtClean="0"/>
              <a:t>cache</a:t>
            </a:r>
            <a:r>
              <a:rPr lang="en-US" sz="2000" i="1" dirty="0" smtClean="0"/>
              <a:t> (</a:t>
            </a:r>
            <a:r>
              <a:rPr lang="en-US" sz="2000" i="1" dirty="0" err="1" smtClean="0"/>
              <a:t>t</a:t>
            </a:r>
            <a:r>
              <a:rPr lang="en-US" sz="2000" i="1" baseline="-25000" dirty="0" err="1" smtClean="0"/>
              <a:t>MM</a:t>
            </a:r>
            <a:r>
              <a:rPr lang="en-US" sz="2000" i="1" dirty="0" smtClean="0"/>
              <a:t> + </a:t>
            </a:r>
            <a:r>
              <a:rPr lang="en-US" sz="2000" i="1" dirty="0" err="1" smtClean="0"/>
              <a:t>MR</a:t>
            </a:r>
            <a:r>
              <a:rPr lang="en-US" sz="2000" i="1" baseline="-25000" dirty="0" err="1" smtClean="0"/>
              <a:t>MM</a:t>
            </a:r>
            <a:r>
              <a:rPr lang="en-US" sz="2000" i="1" dirty="0" err="1" smtClean="0"/>
              <a:t>t</a:t>
            </a:r>
            <a:r>
              <a:rPr lang="en-US" sz="2000" i="1" baseline="-25000" dirty="0" err="1" smtClean="0"/>
              <a:t>VM</a:t>
            </a:r>
            <a:r>
              <a:rPr lang="en-US" sz="2000" i="1" dirty="0" smtClean="0"/>
              <a:t>)</a:t>
            </a:r>
          </a:p>
          <a:p>
            <a:endParaRPr lang="en-US" sz="2000" i="1" dirty="0" smtClean="0"/>
          </a:p>
          <a:p>
            <a:r>
              <a:rPr lang="en-US" sz="2000" dirty="0" smtClean="0"/>
              <a:t>where </a:t>
            </a:r>
            <a:r>
              <a:rPr lang="en-US" sz="2000" i="1" dirty="0" err="1" smtClean="0"/>
              <a:t>tcache</a:t>
            </a:r>
            <a:r>
              <a:rPr lang="en-US" sz="2000" i="1" dirty="0" smtClean="0"/>
              <a:t>, </a:t>
            </a:r>
            <a:r>
              <a:rPr lang="en-US" sz="2000" i="1" dirty="0" err="1" smtClean="0"/>
              <a:t>tMM</a:t>
            </a:r>
            <a:r>
              <a:rPr lang="en-US" sz="2000" i="1" dirty="0" smtClean="0"/>
              <a:t>, and </a:t>
            </a:r>
            <a:r>
              <a:rPr lang="en-US" sz="2000" i="1" dirty="0" err="1" smtClean="0"/>
              <a:t>tVM</a:t>
            </a:r>
            <a:r>
              <a:rPr lang="en-US" sz="2000" i="1" dirty="0" smtClean="0"/>
              <a:t> are the access times of the cache, main </a:t>
            </a:r>
            <a:r>
              <a:rPr lang="en-US" sz="2000" dirty="0" smtClean="0"/>
              <a:t>memory, and virtual memory, and </a:t>
            </a:r>
            <a:r>
              <a:rPr lang="en-US" sz="2000" i="1" dirty="0" err="1" smtClean="0"/>
              <a:t>MRcache</a:t>
            </a:r>
            <a:r>
              <a:rPr lang="en-US" sz="2000" i="1" dirty="0" smtClean="0"/>
              <a:t> and MRMM are the cache and </a:t>
            </a:r>
            <a:r>
              <a:rPr lang="en-US" sz="2000" dirty="0" smtClean="0"/>
              <a:t>main memory miss rates, respectively.</a:t>
            </a:r>
            <a:endParaRPr lang="en-US" sz="2000" dirty="0"/>
          </a:p>
        </p:txBody>
      </p:sp>
    </p:spTree>
    <p:extLst>
      <p:ext uri="{BB962C8B-B14F-4D97-AF65-F5344CB8AC3E}">
        <p14:creationId xmlns:p14="http://schemas.microsoft.com/office/powerpoint/2010/main" val="411045909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lnSpcReduction="10000"/>
          </a:bodyPr>
          <a:lstStyle/>
          <a:p>
            <a:r>
              <a:rPr lang="en-US" sz="2000" dirty="0" smtClean="0"/>
              <a:t>Group  of words is called a </a:t>
            </a:r>
            <a:r>
              <a:rPr lang="en-US" sz="2000" b="1" i="1" dirty="0" smtClean="0"/>
              <a:t>cache block</a:t>
            </a:r>
            <a:r>
              <a:rPr lang="en-US" sz="2000" i="1" dirty="0" smtClean="0"/>
              <a:t>.</a:t>
            </a:r>
          </a:p>
          <a:p>
            <a:endParaRPr lang="en-US" sz="2000" i="1" dirty="0" smtClean="0"/>
          </a:p>
          <a:p>
            <a:r>
              <a:rPr lang="en-US" sz="2000" i="1" dirty="0" smtClean="0"/>
              <a:t> The number of words in the cache block, </a:t>
            </a:r>
            <a:r>
              <a:rPr lang="en-US" sz="2000" b="1" i="1" dirty="0" smtClean="0"/>
              <a:t>b</a:t>
            </a:r>
            <a:r>
              <a:rPr lang="en-US" sz="2000" i="1" dirty="0" smtClean="0"/>
              <a:t>, is called the </a:t>
            </a:r>
            <a:r>
              <a:rPr lang="en-US" sz="2000" b="1" i="1" dirty="0" smtClean="0"/>
              <a:t>block size.</a:t>
            </a:r>
            <a:r>
              <a:rPr lang="en-US" sz="2000" i="1" dirty="0" smtClean="0"/>
              <a:t> </a:t>
            </a:r>
          </a:p>
          <a:p>
            <a:endParaRPr lang="en-US" sz="2000" i="1" dirty="0" smtClean="0"/>
          </a:p>
          <a:p>
            <a:r>
              <a:rPr lang="en-US" sz="2000" i="1" dirty="0" smtClean="0"/>
              <a:t>A cache of </a:t>
            </a:r>
            <a:r>
              <a:rPr lang="en-US" sz="2000" b="1" i="1" dirty="0" smtClean="0"/>
              <a:t>capacity C</a:t>
            </a:r>
            <a:r>
              <a:rPr lang="en-US" sz="2000" i="1" dirty="0" smtClean="0"/>
              <a:t> contains</a:t>
            </a:r>
            <a:r>
              <a:rPr lang="en-US" sz="2000" b="1" i="1" dirty="0" smtClean="0"/>
              <a:t> B = C/b blocks</a:t>
            </a:r>
            <a:r>
              <a:rPr lang="en-US" sz="2000" i="1" dirty="0" smtClean="0"/>
              <a:t>. </a:t>
            </a:r>
            <a:r>
              <a:rPr lang="en-US" sz="2000" dirty="0" smtClean="0"/>
              <a:t>A cache is organized into </a:t>
            </a:r>
            <a:r>
              <a:rPr lang="en-US" sz="2000" i="1" dirty="0" smtClean="0"/>
              <a:t>S sets, each of which holds one or more blocks </a:t>
            </a:r>
            <a:r>
              <a:rPr lang="en-US" sz="2000" dirty="0" smtClean="0"/>
              <a:t>of data. </a:t>
            </a:r>
          </a:p>
          <a:p>
            <a:endParaRPr lang="en-US" sz="2000" dirty="0" smtClean="0"/>
          </a:p>
          <a:p>
            <a:r>
              <a:rPr lang="en-US" sz="2000" dirty="0" smtClean="0"/>
              <a:t>The relationship between the address of data in main memory and the location of that data in the cache is called the </a:t>
            </a:r>
            <a:r>
              <a:rPr lang="en-US" sz="2000" b="1" i="1" dirty="0" smtClean="0"/>
              <a:t>mapping</a:t>
            </a:r>
            <a:r>
              <a:rPr lang="en-US" sz="2000" i="1" dirty="0" smtClean="0"/>
              <a:t>.</a:t>
            </a:r>
          </a:p>
          <a:p>
            <a:endParaRPr lang="en-US" sz="2000" i="1" dirty="0" smtClean="0"/>
          </a:p>
          <a:p>
            <a:r>
              <a:rPr lang="en-US" sz="2000" i="1" dirty="0" smtClean="0"/>
              <a:t> Each </a:t>
            </a:r>
            <a:r>
              <a:rPr lang="en-US" sz="2000" dirty="0" smtClean="0"/>
              <a:t>memory address maps to exactly one set in the cache.</a:t>
            </a:r>
          </a:p>
          <a:p>
            <a:endParaRPr lang="en-US" sz="2000" dirty="0" smtClean="0"/>
          </a:p>
          <a:p>
            <a:r>
              <a:rPr lang="en-US" sz="2000" dirty="0" smtClean="0"/>
              <a:t>Some of the address bits are used to determine which cache set contains the data. </a:t>
            </a:r>
          </a:p>
          <a:p>
            <a:endParaRPr lang="en-US" sz="2000" dirty="0" smtClean="0"/>
          </a:p>
          <a:p>
            <a:r>
              <a:rPr lang="en-US" sz="2000" dirty="0" smtClean="0"/>
              <a:t>If the set contains more than one block, the data may be kept in any of the blocks in the set.</a:t>
            </a:r>
            <a:endParaRPr lang="en-US" sz="2000" dirty="0"/>
          </a:p>
        </p:txBody>
      </p:sp>
    </p:spTree>
    <p:extLst>
      <p:ext uri="{BB962C8B-B14F-4D97-AF65-F5344CB8AC3E}">
        <p14:creationId xmlns:p14="http://schemas.microsoft.com/office/powerpoint/2010/main" val="421524601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 Mapping Functions</a:t>
            </a:r>
            <a:endParaRPr lang="en-US" sz="2800" dirty="0"/>
          </a:p>
        </p:txBody>
      </p:sp>
      <p:sp>
        <p:nvSpPr>
          <p:cNvPr id="3" name="Content Placeholder 2"/>
          <p:cNvSpPr>
            <a:spLocks noGrp="1"/>
          </p:cNvSpPr>
          <p:nvPr>
            <p:ph idx="1"/>
          </p:nvPr>
        </p:nvSpPr>
        <p:spPr/>
        <p:txBody>
          <a:bodyPr>
            <a:normAutofit/>
          </a:bodyPr>
          <a:lstStyle/>
          <a:p>
            <a:r>
              <a:rPr lang="en-US" sz="2000" b="1" dirty="0" smtClean="0"/>
              <a:t>Direct Mapping</a:t>
            </a:r>
          </a:p>
          <a:p>
            <a:r>
              <a:rPr lang="en-US" sz="2000" dirty="0" smtClean="0"/>
              <a:t>A </a:t>
            </a:r>
            <a:r>
              <a:rPr lang="en-US" sz="2000" i="1" dirty="0" smtClean="0"/>
              <a:t>direct mapped cache has one block in each set, so it is organized into       S =  B sets.</a:t>
            </a:r>
          </a:p>
          <a:p>
            <a:pPr>
              <a:buNone/>
            </a:pPr>
            <a:endParaRPr lang="en-US" sz="2000" i="1" dirty="0" smtClean="0"/>
          </a:p>
          <a:p>
            <a:r>
              <a:rPr lang="en-US" sz="2000" dirty="0" smtClean="0"/>
              <a:t>An address in block 0 of main memory maps to set 0 of the cache</a:t>
            </a:r>
          </a:p>
          <a:p>
            <a:endParaRPr lang="en-US" sz="2000" dirty="0" smtClean="0"/>
          </a:p>
          <a:p>
            <a:r>
              <a:rPr lang="en-US" sz="2000" dirty="0" smtClean="0"/>
              <a:t>Because many addresses map to a single set, the cache must </a:t>
            </a:r>
            <a:r>
              <a:rPr lang="en-US" sz="2000" dirty="0" err="1" smtClean="0"/>
              <a:t>alsokeep</a:t>
            </a:r>
            <a:r>
              <a:rPr lang="en-US" sz="2000" dirty="0" smtClean="0"/>
              <a:t> track of the address of the data actually contained in each set.</a:t>
            </a:r>
          </a:p>
          <a:p>
            <a:pPr>
              <a:buNone/>
            </a:pPr>
            <a:endParaRPr lang="en-US" sz="2000" dirty="0" smtClean="0"/>
          </a:p>
          <a:p>
            <a:r>
              <a:rPr lang="en-US" sz="2000" dirty="0" smtClean="0"/>
              <a:t>The least significant bits of the address specify which set holds the data. The remaining most significant bits are called the </a:t>
            </a:r>
            <a:r>
              <a:rPr lang="en-US" sz="2000" i="1" dirty="0" smtClean="0"/>
              <a:t>tag and indicate </a:t>
            </a:r>
            <a:r>
              <a:rPr lang="en-US" sz="2000" dirty="0" smtClean="0"/>
              <a:t>which of  the many possible addresses is held in that set.</a:t>
            </a:r>
            <a:endParaRPr lang="en-US" sz="2000" b="1" dirty="0"/>
          </a:p>
        </p:txBody>
      </p:sp>
    </p:spTree>
    <p:extLst>
      <p:ext uri="{BB962C8B-B14F-4D97-AF65-F5344CB8AC3E}">
        <p14:creationId xmlns:p14="http://schemas.microsoft.com/office/powerpoint/2010/main" val="113955957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0555" y="2143124"/>
            <a:ext cx="7073853" cy="4022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15566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srcRect/>
          <a:stretch>
            <a:fillRect/>
          </a:stretch>
        </p:blipFill>
        <p:spPr bwMode="auto">
          <a:xfrm>
            <a:off x="1295400" y="947019"/>
            <a:ext cx="7162799" cy="5488196"/>
          </a:xfrm>
          <a:prstGeom prst="rect">
            <a:avLst/>
          </a:prstGeom>
          <a:noFill/>
          <a:ln w="9525">
            <a:noFill/>
            <a:miter lim="800000"/>
            <a:headEnd/>
            <a:tailEnd/>
          </a:ln>
          <a:effectLst/>
        </p:spPr>
      </p:pic>
      <p:sp>
        <p:nvSpPr>
          <p:cNvPr id="5" name="Rectangle 4"/>
          <p:cNvSpPr/>
          <p:nvPr/>
        </p:nvSpPr>
        <p:spPr>
          <a:xfrm>
            <a:off x="1447800" y="304800"/>
            <a:ext cx="7467600" cy="369332"/>
          </a:xfrm>
          <a:prstGeom prst="rect">
            <a:avLst/>
          </a:prstGeom>
        </p:spPr>
        <p:txBody>
          <a:bodyPr wrap="square">
            <a:spAutoFit/>
          </a:bodyPr>
          <a:lstStyle/>
          <a:p>
            <a:r>
              <a:rPr lang="en-US" b="1" dirty="0" smtClean="0"/>
              <a:t>Mapping of main memory to a direct mapped cache</a:t>
            </a:r>
            <a:endParaRPr lang="en-US" b="1" dirty="0"/>
          </a:p>
        </p:txBody>
      </p:sp>
    </p:spTree>
    <p:extLst>
      <p:ext uri="{BB962C8B-B14F-4D97-AF65-F5344CB8AC3E}">
        <p14:creationId xmlns:p14="http://schemas.microsoft.com/office/powerpoint/2010/main" val="335924747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pPr algn="ctr">
              <a:buNone/>
            </a:pPr>
            <a:endParaRPr lang="en-US" sz="2000" b="1" dirty="0" smtClean="0"/>
          </a:p>
          <a:p>
            <a:pPr algn="ctr">
              <a:buNone/>
            </a:pPr>
            <a:r>
              <a:rPr lang="en-US" sz="2000" b="1" dirty="0" smtClean="0"/>
              <a:t>Cache fields for address 0xFFFFFFE4 when mapping to the cache</a:t>
            </a:r>
          </a:p>
          <a:p>
            <a:pPr algn="ctr">
              <a:buNone/>
            </a:pPr>
            <a:endParaRPr lang="en-US" sz="2000" b="1" dirty="0" smtClean="0"/>
          </a:p>
          <a:p>
            <a:pPr algn="ctr">
              <a:buNone/>
            </a:pPr>
            <a:endParaRPr lang="en-US" sz="2000" b="1" dirty="0" smtClean="0"/>
          </a:p>
          <a:p>
            <a:pPr algn="ctr">
              <a:buNone/>
            </a:pPr>
            <a:endParaRPr lang="en-US" sz="2000" b="1" dirty="0" smtClean="0"/>
          </a:p>
          <a:p>
            <a:pPr algn="ctr">
              <a:buNone/>
            </a:pPr>
            <a:endParaRPr lang="en-US" sz="2000" b="1" dirty="0" smtClean="0"/>
          </a:p>
          <a:p>
            <a:pPr algn="ctr">
              <a:buNone/>
            </a:pPr>
            <a:endParaRPr lang="en-US" sz="2000" b="1" dirty="0"/>
          </a:p>
        </p:txBody>
      </p:sp>
      <p:pic>
        <p:nvPicPr>
          <p:cNvPr id="5124" name="Picture 4"/>
          <p:cNvPicPr>
            <a:picLocks noChangeAspect="1" noChangeArrowheads="1"/>
          </p:cNvPicPr>
          <p:nvPr/>
        </p:nvPicPr>
        <p:blipFill>
          <a:blip r:embed="rId2"/>
          <a:srcRect/>
          <a:stretch>
            <a:fillRect/>
          </a:stretch>
        </p:blipFill>
        <p:spPr bwMode="auto">
          <a:xfrm>
            <a:off x="1246622" y="1357313"/>
            <a:ext cx="5230378" cy="1785543"/>
          </a:xfrm>
          <a:prstGeom prst="rect">
            <a:avLst/>
          </a:prstGeom>
          <a:noFill/>
          <a:ln w="9525">
            <a:noFill/>
            <a:miter lim="800000"/>
            <a:headEnd/>
            <a:tailEnd/>
          </a:ln>
          <a:effectLst/>
        </p:spPr>
      </p:pic>
      <p:sp>
        <p:nvSpPr>
          <p:cNvPr id="7" name="Rectangle 6"/>
          <p:cNvSpPr/>
          <p:nvPr/>
        </p:nvSpPr>
        <p:spPr>
          <a:xfrm>
            <a:off x="685800" y="3157478"/>
            <a:ext cx="7772400" cy="2554545"/>
          </a:xfrm>
          <a:prstGeom prst="rect">
            <a:avLst/>
          </a:prstGeom>
        </p:spPr>
        <p:txBody>
          <a:bodyPr wrap="square">
            <a:spAutoFit/>
          </a:bodyPr>
          <a:lstStyle/>
          <a:p>
            <a:pPr>
              <a:buFont typeface="Arial" pitchFamily="34" charset="0"/>
              <a:buChar char="•"/>
            </a:pPr>
            <a:r>
              <a:rPr lang="en-US" sz="2000" dirty="0" smtClean="0"/>
              <a:t> The two least significant bits of the 32-bit address are called the </a:t>
            </a:r>
            <a:r>
              <a:rPr lang="en-US" sz="2000" i="1" dirty="0" smtClean="0"/>
              <a:t>byte offset, because they indicate the byte within </a:t>
            </a:r>
            <a:r>
              <a:rPr lang="en-US" sz="2000" dirty="0" smtClean="0"/>
              <a:t>the word. </a:t>
            </a:r>
          </a:p>
          <a:p>
            <a:pPr>
              <a:buFont typeface="Arial" pitchFamily="34" charset="0"/>
              <a:buChar char="•"/>
            </a:pPr>
            <a:endParaRPr lang="en-US" sz="2000" dirty="0" smtClean="0"/>
          </a:p>
          <a:p>
            <a:pPr>
              <a:buFont typeface="Arial" pitchFamily="34" charset="0"/>
              <a:buChar char="•"/>
            </a:pPr>
            <a:r>
              <a:rPr lang="en-US" sz="2000" dirty="0" smtClean="0"/>
              <a:t>The next three bits are called the </a:t>
            </a:r>
            <a:r>
              <a:rPr lang="en-US" sz="2000" i="1" dirty="0" smtClean="0"/>
              <a:t>set bits, because they indicate </a:t>
            </a:r>
            <a:r>
              <a:rPr lang="en-US" sz="2000" dirty="0" smtClean="0"/>
              <a:t>the set to which the address maps. (In general, the number of set bits is log2</a:t>
            </a:r>
            <a:r>
              <a:rPr lang="en-US" sz="2000" i="1" dirty="0" smtClean="0"/>
              <a:t>S.)</a:t>
            </a:r>
          </a:p>
          <a:p>
            <a:pPr>
              <a:buFont typeface="Arial" pitchFamily="34" charset="0"/>
              <a:buChar char="•"/>
            </a:pPr>
            <a:endParaRPr lang="en-US" sz="2000" i="1" dirty="0" smtClean="0"/>
          </a:p>
          <a:p>
            <a:pPr>
              <a:buFont typeface="Arial" pitchFamily="34" charset="0"/>
              <a:buChar char="•"/>
            </a:pPr>
            <a:r>
              <a:rPr lang="en-US" sz="2000" i="1" dirty="0" smtClean="0"/>
              <a:t> The remaining 27 tag bits indicate the memory address of the </a:t>
            </a:r>
            <a:r>
              <a:rPr lang="en-US" sz="2000" dirty="0" smtClean="0"/>
              <a:t>data stored in a given cache set.</a:t>
            </a:r>
            <a:endParaRPr lang="en-US" sz="2000" dirty="0"/>
          </a:p>
        </p:txBody>
      </p:sp>
    </p:spTree>
    <p:extLst>
      <p:ext uri="{BB962C8B-B14F-4D97-AF65-F5344CB8AC3E}">
        <p14:creationId xmlns:p14="http://schemas.microsoft.com/office/powerpoint/2010/main" val="10675742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en-US" sz="2000" dirty="0" smtClean="0"/>
              <a:t>Disadvantage</a:t>
            </a:r>
          </a:p>
          <a:p>
            <a:endParaRPr lang="en-US" sz="2000" dirty="0" smtClean="0"/>
          </a:p>
          <a:p>
            <a:r>
              <a:rPr lang="en-US" sz="2000" dirty="0" smtClean="0"/>
              <a:t>Direct mapped caches have only one block in each set, so two addresses that map to the same set always cause a conflict</a:t>
            </a:r>
            <a:r>
              <a:rPr lang="en-US" sz="2000" b="1" dirty="0" smtClean="0"/>
              <a:t>.</a:t>
            </a:r>
          </a:p>
          <a:p>
            <a:endParaRPr lang="en-US" sz="2000" dirty="0"/>
          </a:p>
        </p:txBody>
      </p:sp>
    </p:spTree>
    <p:extLst>
      <p:ext uri="{BB962C8B-B14F-4D97-AF65-F5344CB8AC3E}">
        <p14:creationId xmlns:p14="http://schemas.microsoft.com/office/powerpoint/2010/main" val="256363753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Associative Mapping</a:t>
            </a:r>
            <a:endParaRPr lang="en-US" sz="2400" dirty="0"/>
          </a:p>
        </p:txBody>
      </p:sp>
      <p:sp>
        <p:nvSpPr>
          <p:cNvPr id="3" name="Content Placeholder 2"/>
          <p:cNvSpPr>
            <a:spLocks noGrp="1"/>
          </p:cNvSpPr>
          <p:nvPr>
            <p:ph idx="1"/>
          </p:nvPr>
        </p:nvSpPr>
        <p:spPr/>
        <p:txBody>
          <a:bodyPr>
            <a:normAutofit fontScale="92500"/>
          </a:bodyPr>
          <a:lstStyle/>
          <a:p>
            <a:r>
              <a:rPr lang="en-US" sz="2000" dirty="0" smtClean="0"/>
              <a:t>The  most flexible mapping method , main memory block can be placed into any cache block position.</a:t>
            </a:r>
          </a:p>
          <a:p>
            <a:endParaRPr lang="en-US" sz="2000" dirty="0" smtClean="0"/>
          </a:p>
          <a:p>
            <a:r>
              <a:rPr lang="en-US" sz="2000" b="1" dirty="0" smtClean="0"/>
              <a:t>Tag  bits</a:t>
            </a:r>
            <a:r>
              <a:rPr lang="en-US" sz="2000" dirty="0" smtClean="0"/>
              <a:t> are required to identify a memory block when it is resident in the cache. </a:t>
            </a:r>
          </a:p>
          <a:p>
            <a:endParaRPr lang="en-US" sz="2000" dirty="0" smtClean="0"/>
          </a:p>
          <a:p>
            <a:r>
              <a:rPr lang="en-US" sz="2000" dirty="0" smtClean="0"/>
              <a:t>The tag bits of an address received from the processor are compared to the tag bits of each block of the cache to see if the desired block is present. </a:t>
            </a:r>
          </a:p>
          <a:p>
            <a:endParaRPr lang="en-US" sz="2000" dirty="0" smtClean="0"/>
          </a:p>
          <a:p>
            <a:r>
              <a:rPr lang="en-US" sz="2000" dirty="0" smtClean="0"/>
              <a:t>This is called the </a:t>
            </a:r>
            <a:r>
              <a:rPr lang="en-US" sz="2000" i="1" dirty="0" smtClean="0"/>
              <a:t>associative-mapping technique.</a:t>
            </a:r>
          </a:p>
          <a:p>
            <a:endParaRPr lang="en-US" sz="2000" i="1" dirty="0" smtClean="0"/>
          </a:p>
          <a:p>
            <a:r>
              <a:rPr lang="en-US" sz="2000" dirty="0" smtClean="0"/>
              <a:t>It gives complete freedom in choosing the cache location in which to place the memory block, resulting in a more efficient use of the space in the cache.</a:t>
            </a:r>
          </a:p>
          <a:p>
            <a:endParaRPr lang="en-US" sz="2000" dirty="0" smtClean="0"/>
          </a:p>
          <a:p>
            <a:endParaRPr lang="en-US" sz="2000" dirty="0"/>
          </a:p>
        </p:txBody>
      </p:sp>
    </p:spTree>
    <p:extLst>
      <p:ext uri="{BB962C8B-B14F-4D97-AF65-F5344CB8AC3E}">
        <p14:creationId xmlns:p14="http://schemas.microsoft.com/office/powerpoint/2010/main" val="92423118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Autofit/>
          </a:bodyPr>
          <a:lstStyle/>
          <a:p>
            <a:r>
              <a:rPr lang="en-US" sz="2000" dirty="0" smtClean="0"/>
              <a:t>When a new block is brought into the cache, it replaces (ejects) an existing block only if the cache is full. </a:t>
            </a:r>
          </a:p>
          <a:p>
            <a:pPr>
              <a:buNone/>
            </a:pPr>
            <a:endParaRPr lang="en-US" sz="2000" dirty="0" smtClean="0"/>
          </a:p>
          <a:p>
            <a:r>
              <a:rPr lang="en-US" sz="2000" dirty="0" smtClean="0"/>
              <a:t>In this case, we need an algorithm to select the block to be replaced.</a:t>
            </a:r>
          </a:p>
          <a:p>
            <a:pPr>
              <a:buNone/>
            </a:pPr>
            <a:endParaRPr lang="en-US" sz="2000" dirty="0" smtClean="0"/>
          </a:p>
          <a:p>
            <a:r>
              <a:rPr lang="en-US" sz="2000" dirty="0" smtClean="0"/>
              <a:t>The complexity of an associative cache is higher than that of a direct-mapped cache , because of the need to search all  tag patterns to determine whether a given block is in the cache.</a:t>
            </a:r>
          </a:p>
          <a:p>
            <a:endParaRPr lang="en-US" sz="2000" dirty="0" smtClean="0"/>
          </a:p>
          <a:p>
            <a:r>
              <a:rPr lang="en-US" sz="2000" dirty="0" smtClean="0"/>
              <a:t> To avoid a long delay, the tags must be searched in parallel.</a:t>
            </a:r>
          </a:p>
          <a:p>
            <a:endParaRPr lang="en-US" sz="2000" dirty="0" smtClean="0"/>
          </a:p>
          <a:p>
            <a:r>
              <a:rPr lang="en-US" sz="2000" dirty="0" smtClean="0"/>
              <a:t> A search of this kind is called an </a:t>
            </a:r>
            <a:r>
              <a:rPr lang="en-US" sz="2000" i="1" dirty="0" smtClean="0"/>
              <a:t>associative search.</a:t>
            </a:r>
            <a:endParaRPr lang="en-US" sz="2000" dirty="0"/>
          </a:p>
        </p:txBody>
      </p:sp>
    </p:spTree>
    <p:extLst>
      <p:ext uri="{BB962C8B-B14F-4D97-AF65-F5344CB8AC3E}">
        <p14:creationId xmlns:p14="http://schemas.microsoft.com/office/powerpoint/2010/main" val="202617478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Set-Associative Mapping</a:t>
            </a:r>
            <a:endParaRPr lang="en-US" sz="2400" dirty="0"/>
          </a:p>
        </p:txBody>
      </p:sp>
      <p:sp>
        <p:nvSpPr>
          <p:cNvPr id="3" name="Content Placeholder 2"/>
          <p:cNvSpPr>
            <a:spLocks noGrp="1"/>
          </p:cNvSpPr>
          <p:nvPr>
            <p:ph idx="1"/>
          </p:nvPr>
        </p:nvSpPr>
        <p:spPr/>
        <p:txBody>
          <a:bodyPr>
            <a:normAutofit/>
          </a:bodyPr>
          <a:lstStyle/>
          <a:p>
            <a:r>
              <a:rPr lang="en-US" sz="2000" dirty="0" smtClean="0"/>
              <a:t>Another approach is to use a combination of the direct- and associative-mapping techniques.</a:t>
            </a:r>
          </a:p>
          <a:p>
            <a:endParaRPr lang="en-US" sz="2000" dirty="0" smtClean="0"/>
          </a:p>
          <a:p>
            <a:r>
              <a:rPr lang="en-US" sz="2000" dirty="0" smtClean="0"/>
              <a:t>The blocks of the cache are grouped into sets, and the mapping allows a block of the main memory to reside in any block of a specific set</a:t>
            </a:r>
          </a:p>
        </p:txBody>
      </p:sp>
    </p:spTree>
    <p:extLst>
      <p:ext uri="{BB962C8B-B14F-4D97-AF65-F5344CB8AC3E}">
        <p14:creationId xmlns:p14="http://schemas.microsoft.com/office/powerpoint/2010/main" val="26069179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N" dirty="0" smtClean="0"/>
              <a:t>MEMORY-MAPPED I/O </a:t>
            </a:r>
            <a:endParaRPr lang="en-IN" dirty="0"/>
          </a:p>
        </p:txBody>
      </p:sp>
      <p:sp>
        <p:nvSpPr>
          <p:cNvPr id="4" name="Content Placeholder 3"/>
          <p:cNvSpPr>
            <a:spLocks noGrp="1"/>
          </p:cNvSpPr>
          <p:nvPr>
            <p:ph idx="1"/>
          </p:nvPr>
        </p:nvSpPr>
        <p:spPr/>
        <p:txBody>
          <a:bodyPr>
            <a:normAutofit lnSpcReduction="10000"/>
          </a:bodyPr>
          <a:lstStyle/>
          <a:p>
            <a:r>
              <a:rPr lang="en-US" sz="2000" dirty="0" smtClean="0"/>
              <a:t>Processors also use the memory interface to communicate with input/output (I/O) devices such as keyboards, monitors, and printers.</a:t>
            </a:r>
          </a:p>
          <a:p>
            <a:r>
              <a:rPr lang="en-US" sz="2000" dirty="0" smtClean="0"/>
              <a:t> A processor accesses an I/O device using the address and data busses in the same way that it accesses memory. </a:t>
            </a:r>
          </a:p>
          <a:p>
            <a:r>
              <a:rPr lang="en-US" sz="2000" dirty="0" smtClean="0"/>
              <a:t>A portion of the address space is dedicated to I/O devices rather than memory. </a:t>
            </a:r>
          </a:p>
          <a:p>
            <a:r>
              <a:rPr lang="en-US" sz="2000" dirty="0" smtClean="0"/>
              <a:t>For example, suppose that addresses in the range 0xFFFF0000 to 0xFFFFFFFF are used for I/O, these addresses are in a reserved portion of the memory map. </a:t>
            </a:r>
            <a:endParaRPr lang="en-US" sz="2000" dirty="0"/>
          </a:p>
          <a:p>
            <a:r>
              <a:rPr lang="en-US" sz="2000" dirty="0" smtClean="0"/>
              <a:t>Each I/O device is assigned one or more memory addresses in this range.</a:t>
            </a:r>
          </a:p>
          <a:p>
            <a:r>
              <a:rPr lang="en-US" sz="2000" dirty="0" smtClean="0"/>
              <a:t>A store (</a:t>
            </a:r>
            <a:r>
              <a:rPr lang="en-US" sz="2000" dirty="0" err="1" smtClean="0"/>
              <a:t>instrn</a:t>
            </a:r>
            <a:r>
              <a:rPr lang="en-US" sz="2000" dirty="0" smtClean="0"/>
              <a:t>) to the specified address sends data to the device. A load (</a:t>
            </a:r>
            <a:r>
              <a:rPr lang="en-US" sz="2000" dirty="0" err="1" smtClean="0"/>
              <a:t>instrn</a:t>
            </a:r>
            <a:r>
              <a:rPr lang="en-US" sz="2000" dirty="0" smtClean="0"/>
              <a:t>) receives data from the device.</a:t>
            </a:r>
          </a:p>
          <a:p>
            <a:r>
              <a:rPr lang="en-US" sz="2000" dirty="0" smtClean="0"/>
              <a:t> This method of communicating with I/O devices is </a:t>
            </a:r>
            <a:r>
              <a:rPr lang="en-IN" sz="2000" dirty="0" smtClean="0"/>
              <a:t>called memory-mapped I/O. </a:t>
            </a:r>
            <a:endParaRPr lang="en-IN" sz="2000" dirty="0"/>
          </a:p>
        </p:txBody>
      </p:sp>
    </p:spTree>
    <p:extLst>
      <p:ext uri="{BB962C8B-B14F-4D97-AF65-F5344CB8AC3E}">
        <p14:creationId xmlns:p14="http://schemas.microsoft.com/office/powerpoint/2010/main" val="94537808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pPr>
              <a:buNone/>
            </a:pPr>
            <a:endParaRPr lang="en-US" sz="2000" b="1" dirty="0" smtClean="0"/>
          </a:p>
          <a:p>
            <a:r>
              <a:rPr lang="en-US" sz="2000" b="1" dirty="0" smtClean="0"/>
              <a:t>Multi-way Set Associative Cache</a:t>
            </a:r>
          </a:p>
          <a:p>
            <a:endParaRPr lang="en-US" sz="2000" b="1" dirty="0" smtClean="0"/>
          </a:p>
          <a:p>
            <a:r>
              <a:rPr lang="en-US" sz="2000" dirty="0" smtClean="0"/>
              <a:t>An </a:t>
            </a:r>
            <a:r>
              <a:rPr lang="en-US" sz="2000" i="1" dirty="0" smtClean="0"/>
              <a:t>N-way set associative cache reduces conflicts by providing N blocks </a:t>
            </a:r>
            <a:r>
              <a:rPr lang="en-US" sz="2000" dirty="0" smtClean="0"/>
              <a:t>in each set where data mapping to that set might be found.</a:t>
            </a:r>
          </a:p>
          <a:p>
            <a:endParaRPr lang="en-US" sz="2000" dirty="0" smtClean="0"/>
          </a:p>
          <a:p>
            <a:r>
              <a:rPr lang="en-US" sz="2000" dirty="0" smtClean="0"/>
              <a:t> Each memory address still maps to a specific set, but it can map to any one of the </a:t>
            </a:r>
            <a:r>
              <a:rPr lang="en-US" sz="2000" i="1" dirty="0" smtClean="0"/>
              <a:t>N blocks in the set. </a:t>
            </a:r>
          </a:p>
          <a:p>
            <a:endParaRPr lang="en-US" sz="2000" i="1" dirty="0" smtClean="0"/>
          </a:p>
          <a:p>
            <a:r>
              <a:rPr lang="en-US" sz="2000" i="1" dirty="0" smtClean="0"/>
              <a:t>Hence, a direct mapped cache is another name for a </a:t>
            </a:r>
            <a:r>
              <a:rPr lang="en-US" sz="2000" dirty="0" smtClean="0"/>
              <a:t>one-way set associative cache. </a:t>
            </a:r>
            <a:r>
              <a:rPr lang="en-US" sz="2000" i="1" dirty="0" smtClean="0"/>
              <a:t>N is also called the degree of </a:t>
            </a:r>
            <a:r>
              <a:rPr lang="en-US" sz="2000" i="1" dirty="0" err="1" smtClean="0"/>
              <a:t>associativity</a:t>
            </a:r>
            <a:r>
              <a:rPr lang="en-US" sz="2000" i="1" dirty="0" smtClean="0"/>
              <a:t> </a:t>
            </a:r>
            <a:r>
              <a:rPr lang="en-US" sz="2000" dirty="0" smtClean="0"/>
              <a:t>of the cache.</a:t>
            </a:r>
            <a:endParaRPr lang="en-US" sz="2000" dirty="0"/>
          </a:p>
        </p:txBody>
      </p:sp>
    </p:spTree>
    <p:extLst>
      <p:ext uri="{BB962C8B-B14F-4D97-AF65-F5344CB8AC3E}">
        <p14:creationId xmlns:p14="http://schemas.microsoft.com/office/powerpoint/2010/main" val="426618060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a:srcRect/>
          <a:stretch>
            <a:fillRect/>
          </a:stretch>
        </p:blipFill>
        <p:spPr bwMode="auto">
          <a:xfrm>
            <a:off x="885780" y="1905000"/>
            <a:ext cx="7039020" cy="4142581"/>
          </a:xfrm>
          <a:prstGeom prst="rect">
            <a:avLst/>
          </a:prstGeom>
          <a:noFill/>
          <a:ln w="9525">
            <a:noFill/>
            <a:miter lim="800000"/>
            <a:headEnd/>
            <a:tailEnd/>
          </a:ln>
          <a:effectLst/>
        </p:spPr>
      </p:pic>
      <p:sp>
        <p:nvSpPr>
          <p:cNvPr id="5" name="Rectangle 4"/>
          <p:cNvSpPr/>
          <p:nvPr/>
        </p:nvSpPr>
        <p:spPr>
          <a:xfrm>
            <a:off x="2286000" y="838200"/>
            <a:ext cx="4572000" cy="369332"/>
          </a:xfrm>
          <a:prstGeom prst="rect">
            <a:avLst/>
          </a:prstGeom>
        </p:spPr>
        <p:txBody>
          <a:bodyPr>
            <a:spAutoFit/>
          </a:bodyPr>
          <a:lstStyle/>
          <a:p>
            <a:r>
              <a:rPr lang="en-US" b="1" dirty="0" smtClean="0"/>
              <a:t>Two-way set associative cache</a:t>
            </a:r>
            <a:endParaRPr lang="en-US" b="1" dirty="0"/>
          </a:p>
        </p:txBody>
      </p:sp>
    </p:spTree>
    <p:extLst>
      <p:ext uri="{BB962C8B-B14F-4D97-AF65-F5344CB8AC3E}">
        <p14:creationId xmlns:p14="http://schemas.microsoft.com/office/powerpoint/2010/main" val="111847314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pPr>
              <a:buNone/>
            </a:pPr>
            <a:endParaRPr lang="en-US" sz="2000" b="1" dirty="0" smtClean="0"/>
          </a:p>
          <a:p>
            <a:pPr>
              <a:buNone/>
            </a:pPr>
            <a:endParaRPr lang="en-US" sz="2000" dirty="0" smtClean="0"/>
          </a:p>
          <a:p>
            <a:r>
              <a:rPr lang="en-US" sz="2000" dirty="0" smtClean="0"/>
              <a:t>Set associative caches generally have</a:t>
            </a:r>
            <a:r>
              <a:rPr lang="en-US" sz="2000" b="1" dirty="0" smtClean="0"/>
              <a:t> lower miss rates</a:t>
            </a:r>
            <a:r>
              <a:rPr lang="en-US" sz="2000" dirty="0" smtClean="0"/>
              <a:t> than direct mapped caches of the same capacity, because they have fewer conflicts.</a:t>
            </a:r>
          </a:p>
          <a:p>
            <a:pPr>
              <a:buNone/>
            </a:pPr>
            <a:endParaRPr lang="en-US" sz="2000" dirty="0" smtClean="0"/>
          </a:p>
          <a:p>
            <a:r>
              <a:rPr lang="en-US" sz="2000" dirty="0" smtClean="0"/>
              <a:t>However, set associative caches are usually </a:t>
            </a:r>
            <a:r>
              <a:rPr lang="en-US" sz="2000" b="1" dirty="0" smtClean="0"/>
              <a:t>slower</a:t>
            </a:r>
            <a:r>
              <a:rPr lang="en-US" sz="2000" dirty="0" smtClean="0"/>
              <a:t> and somewhat more </a:t>
            </a:r>
            <a:r>
              <a:rPr lang="en-US" sz="2000" b="1" dirty="0" smtClean="0"/>
              <a:t>expensive</a:t>
            </a:r>
            <a:r>
              <a:rPr lang="en-US" sz="2000" dirty="0" smtClean="0"/>
              <a:t> to build because of the output multiplexer and additional comparators. They also raise the question of </a:t>
            </a:r>
            <a:r>
              <a:rPr lang="en-US" sz="2000" b="1" dirty="0" smtClean="0"/>
              <a:t>which way to replace</a:t>
            </a:r>
            <a:r>
              <a:rPr lang="en-US" sz="2000" dirty="0" smtClean="0"/>
              <a:t> when both ways are full</a:t>
            </a:r>
          </a:p>
          <a:p>
            <a:endParaRPr lang="en-US" sz="2000" dirty="0" smtClean="0"/>
          </a:p>
        </p:txBody>
      </p:sp>
    </p:spTree>
    <p:extLst>
      <p:ext uri="{BB962C8B-B14F-4D97-AF65-F5344CB8AC3E}">
        <p14:creationId xmlns:p14="http://schemas.microsoft.com/office/powerpoint/2010/main" val="242193482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Fully associative</a:t>
            </a:r>
            <a:endParaRPr lang="en-IN" dirty="0"/>
          </a:p>
        </p:txBody>
      </p:sp>
      <p:sp>
        <p:nvSpPr>
          <p:cNvPr id="3" name="Content Placeholder 2"/>
          <p:cNvSpPr>
            <a:spLocks noGrp="1"/>
          </p:cNvSpPr>
          <p:nvPr>
            <p:ph idx="1"/>
          </p:nvPr>
        </p:nvSpPr>
        <p:spPr/>
        <p:txBody>
          <a:bodyPr>
            <a:normAutofit/>
          </a:bodyPr>
          <a:lstStyle/>
          <a:p>
            <a:pPr marL="0" indent="0">
              <a:buNone/>
            </a:pPr>
            <a:r>
              <a:rPr lang="en-US" sz="2000" dirty="0" smtClean="0"/>
              <a:t>A fully associative cache contains a single set with B ways, where B is the number of blocks. A memory address can map to a block in any of these ways. A fully associative cache is another name for a B-way set  these ways. A fully associative cache is another name for a B-way set associative cache with one set. </a:t>
            </a:r>
            <a:endParaRPr lang="en-IN" sz="2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140" y="3789040"/>
            <a:ext cx="8753356" cy="130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715176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6158" y="2690813"/>
            <a:ext cx="6878210" cy="3186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8493455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u="sng" dirty="0" smtClean="0"/>
              <a:t> Replacement  algorithm</a:t>
            </a:r>
          </a:p>
          <a:p>
            <a:pPr>
              <a:buNone/>
            </a:pPr>
            <a:endParaRPr lang="en-US" u="sng" dirty="0" smtClean="0"/>
          </a:p>
          <a:p>
            <a:r>
              <a:rPr lang="en-US" dirty="0" smtClean="0"/>
              <a:t>(LRU)- least recently used algorithm</a:t>
            </a:r>
          </a:p>
          <a:p>
            <a:r>
              <a:rPr lang="en-US" dirty="0" smtClean="0"/>
              <a:t>FIFO</a:t>
            </a:r>
          </a:p>
          <a:p>
            <a:r>
              <a:rPr lang="en-US" dirty="0" smtClean="0"/>
              <a:t>Random </a:t>
            </a:r>
            <a:endParaRPr lang="en-US" dirty="0"/>
          </a:p>
          <a:p>
            <a:endParaRPr lang="en-US" dirty="0" smtClean="0"/>
          </a:p>
          <a:p>
            <a:endParaRPr lang="en-US" dirty="0"/>
          </a:p>
        </p:txBody>
      </p:sp>
    </p:spTree>
    <p:extLst>
      <p:ext uri="{BB962C8B-B14F-4D97-AF65-F5344CB8AC3E}">
        <p14:creationId xmlns:p14="http://schemas.microsoft.com/office/powerpoint/2010/main" val="297566769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Replacement Algorithms</a:t>
            </a:r>
            <a:endParaRPr lang="en-US" sz="2400" dirty="0"/>
          </a:p>
        </p:txBody>
      </p:sp>
      <p:sp>
        <p:nvSpPr>
          <p:cNvPr id="3" name="Content Placeholder 2"/>
          <p:cNvSpPr>
            <a:spLocks noGrp="1"/>
          </p:cNvSpPr>
          <p:nvPr>
            <p:ph idx="1"/>
          </p:nvPr>
        </p:nvSpPr>
        <p:spPr/>
        <p:txBody>
          <a:bodyPr>
            <a:normAutofit fontScale="92500" lnSpcReduction="20000"/>
          </a:bodyPr>
          <a:lstStyle/>
          <a:p>
            <a:r>
              <a:rPr lang="en-US" sz="2000" dirty="0" smtClean="0"/>
              <a:t>In associative and set-associative caches there exists some flexibility. When a new block is to be brought into the cache and all the positions that it may occupy are full, the cache controller must decide which of the old blocks to overwrite.</a:t>
            </a:r>
          </a:p>
          <a:p>
            <a:endParaRPr lang="en-US" sz="2000" dirty="0" smtClean="0"/>
          </a:p>
          <a:p>
            <a:r>
              <a:rPr lang="en-US" sz="2000" dirty="0" smtClean="0"/>
              <a:t>This is an important issue, because the decision can be a strong determining factor in system performance.</a:t>
            </a:r>
          </a:p>
          <a:p>
            <a:endParaRPr lang="en-US" sz="2000" dirty="0" smtClean="0"/>
          </a:p>
          <a:p>
            <a:r>
              <a:rPr lang="en-US" sz="2000" dirty="0" smtClean="0"/>
              <a:t>There  is a high probability that the blocks that have been referenced recently will be referenced again soon.</a:t>
            </a:r>
          </a:p>
          <a:p>
            <a:endParaRPr lang="en-US" sz="2000" dirty="0" smtClean="0"/>
          </a:p>
          <a:p>
            <a:r>
              <a:rPr lang="en-US" sz="2000" dirty="0" smtClean="0"/>
              <a:t> Therefore, when a block is to be overwritten, it is sensible to overwrite the one that has gone the longest time without being referenced.</a:t>
            </a:r>
          </a:p>
          <a:p>
            <a:endParaRPr lang="en-US" sz="2000" dirty="0" smtClean="0"/>
          </a:p>
          <a:p>
            <a:r>
              <a:rPr lang="en-US" sz="2000" dirty="0" smtClean="0"/>
              <a:t> This block is called the </a:t>
            </a:r>
            <a:r>
              <a:rPr lang="en-US" sz="2000" b="1" i="1" dirty="0" smtClean="0"/>
              <a:t>least recently used (LRU) block</a:t>
            </a:r>
            <a:r>
              <a:rPr lang="en-US" sz="2000" i="1" dirty="0" smtClean="0"/>
              <a:t>, and the technique is called the </a:t>
            </a:r>
            <a:r>
              <a:rPr lang="en-US" sz="2000" b="1" i="1" dirty="0" smtClean="0"/>
              <a:t>LRU replacement algorithm.</a:t>
            </a:r>
            <a:endParaRPr lang="en-US" sz="2000" b="1" dirty="0"/>
          </a:p>
        </p:txBody>
      </p:sp>
    </p:spTree>
    <p:extLst>
      <p:ext uri="{BB962C8B-B14F-4D97-AF65-F5344CB8AC3E}">
        <p14:creationId xmlns:p14="http://schemas.microsoft.com/office/powerpoint/2010/main" val="390944760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92500" lnSpcReduction="10000"/>
          </a:bodyPr>
          <a:lstStyle/>
          <a:p>
            <a:r>
              <a:rPr lang="en-US" sz="2000" dirty="0" smtClean="0"/>
              <a:t>Performance of the LRU algorithm can be improved by introducing a small amount of randomness in deciding which block to replace.</a:t>
            </a:r>
          </a:p>
          <a:p>
            <a:endParaRPr lang="en-US" sz="2000" dirty="0" smtClean="0"/>
          </a:p>
          <a:p>
            <a:r>
              <a:rPr lang="en-US" sz="2000" dirty="0" smtClean="0"/>
              <a:t>Suppose it is required to track the LRU block of a four-block set a set-associative cache. A 2-bit counter can be used for each block.</a:t>
            </a:r>
          </a:p>
          <a:p>
            <a:endParaRPr lang="en-US" sz="2000" dirty="0" smtClean="0"/>
          </a:p>
          <a:p>
            <a:r>
              <a:rPr lang="en-US" sz="2000" dirty="0" smtClean="0"/>
              <a:t> When a hit occurs , the counter of the block that is referenced is set to 0. Counters with values originally lower than the referenced one are incremented by one, and all others remain unchanged.</a:t>
            </a:r>
          </a:p>
          <a:p>
            <a:endParaRPr lang="en-US" sz="2000" dirty="0" smtClean="0"/>
          </a:p>
          <a:p>
            <a:r>
              <a:rPr lang="en-US" sz="2000" dirty="0" smtClean="0"/>
              <a:t> When a </a:t>
            </a:r>
            <a:r>
              <a:rPr lang="en-US" sz="2000" i="1" dirty="0" smtClean="0"/>
              <a:t>miss occurs and the set is not full, the counter associated with the new block loaded from </a:t>
            </a:r>
            <a:r>
              <a:rPr lang="en-US" sz="2000" dirty="0" smtClean="0"/>
              <a:t>the main memory is set to 0, and the values of all other counters are increased by one.</a:t>
            </a:r>
          </a:p>
          <a:p>
            <a:endParaRPr lang="en-US" sz="2000" dirty="0" smtClean="0"/>
          </a:p>
          <a:p>
            <a:r>
              <a:rPr lang="en-US" sz="2000" dirty="0" smtClean="0"/>
              <a:t>When a miss occurs and the set is full, the block with the counter value 3 is removed, the new block is put in its place, and its counter is set to 0. </a:t>
            </a:r>
          </a:p>
          <a:p>
            <a:endParaRPr lang="en-US" sz="2000" dirty="0" smtClean="0"/>
          </a:p>
          <a:p>
            <a:r>
              <a:rPr lang="en-US" sz="2000" dirty="0" smtClean="0"/>
              <a:t>The other three block counters are incremented by one. It can be easily verified that the counter values of occupied blocks are always distinct.</a:t>
            </a:r>
            <a:endParaRPr lang="en-US" sz="2000" dirty="0"/>
          </a:p>
        </p:txBody>
      </p:sp>
    </p:spTree>
    <p:extLst>
      <p:ext uri="{BB962C8B-B14F-4D97-AF65-F5344CB8AC3E}">
        <p14:creationId xmlns:p14="http://schemas.microsoft.com/office/powerpoint/2010/main" val="58600971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endParaRPr lang="en-US" sz="4400" b="1" dirty="0" smtClean="0"/>
          </a:p>
          <a:p>
            <a:pPr>
              <a:buNone/>
            </a:pPr>
            <a:endParaRPr lang="en-US" sz="4400" b="1" dirty="0" smtClean="0"/>
          </a:p>
          <a:p>
            <a:pPr>
              <a:buNone/>
            </a:pPr>
            <a:r>
              <a:rPr lang="en-US" sz="4400" b="1" dirty="0" smtClean="0"/>
              <a:t>                Virtual memory</a:t>
            </a:r>
            <a:endParaRPr lang="en-US" sz="4400" b="1" dirty="0"/>
          </a:p>
        </p:txBody>
      </p:sp>
    </p:spTree>
    <p:extLst>
      <p:ext uri="{BB962C8B-B14F-4D97-AF65-F5344CB8AC3E}">
        <p14:creationId xmlns:p14="http://schemas.microsoft.com/office/powerpoint/2010/main" val="256799022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lide Number Placeholder 3"/>
          <p:cNvSpPr>
            <a:spLocks noGrp="1"/>
          </p:cNvSpPr>
          <p:nvPr>
            <p:ph type="sldNum" sz="quarter" idx="12"/>
          </p:nvPr>
        </p:nvSpPr>
        <p:spPr>
          <a:xfrm>
            <a:off x="2697162" y="6659562"/>
            <a:ext cx="5508625" cy="274638"/>
          </a:xfrm>
        </p:spPr>
        <p:txBody>
          <a:bodyPr lIns="45720" rIns="45720"/>
          <a:lstStyle/>
          <a:p>
            <a:pPr algn="l">
              <a:defRPr/>
            </a:pPr>
            <a:fld id="{57C1ED97-7298-4EE4-B2D3-CFFC43F4E278}" type="slidenum">
              <a:rPr lang="en-US"/>
              <a:pPr algn="l">
                <a:defRPr/>
              </a:pPr>
              <a:t>59</a:t>
            </a:fld>
            <a:endParaRPr lang="en-US"/>
          </a:p>
        </p:txBody>
      </p:sp>
      <p:sp>
        <p:nvSpPr>
          <p:cNvPr id="446466" name="Rectangle 2"/>
          <p:cNvSpPr>
            <a:spLocks noGrp="1" noChangeArrowheads="1"/>
          </p:cNvSpPr>
          <p:nvPr>
            <p:ph type="title"/>
          </p:nvPr>
        </p:nvSpPr>
        <p:spPr>
          <a:xfrm>
            <a:off x="457200" y="152400"/>
            <a:ext cx="8229600" cy="1251062"/>
          </a:xfrm>
        </p:spPr>
        <p:txBody>
          <a:bodyPr/>
          <a:lstStyle/>
          <a:p>
            <a:pPr fontAlgn="auto">
              <a:spcAft>
                <a:spcPts val="0"/>
              </a:spcAft>
              <a:defRPr/>
            </a:pPr>
            <a:r>
              <a:rPr lang="en-US">
                <a:solidFill>
                  <a:schemeClr val="accent1">
                    <a:satMod val="150000"/>
                  </a:schemeClr>
                </a:solidFill>
              </a:rPr>
              <a:t>Virtual memory organization</a:t>
            </a:r>
          </a:p>
        </p:txBody>
      </p:sp>
      <p:sp>
        <p:nvSpPr>
          <p:cNvPr id="74756" name="Rectangle 4"/>
          <p:cNvSpPr>
            <a:spLocks noChangeArrowheads="1"/>
          </p:cNvSpPr>
          <p:nvPr/>
        </p:nvSpPr>
        <p:spPr bwMode="auto">
          <a:xfrm>
            <a:off x="833438" y="4189413"/>
            <a:ext cx="311150" cy="198437"/>
          </a:xfrm>
          <a:prstGeom prst="rect">
            <a:avLst/>
          </a:prstGeom>
          <a:noFill/>
          <a:ln w="9525">
            <a:noFill/>
            <a:miter lim="800000"/>
            <a:headEnd/>
            <a:tailEnd/>
          </a:ln>
        </p:spPr>
        <p:txBody>
          <a:bodyPr wrap="none" lIns="0" tIns="0" rIns="0" bIns="0">
            <a:spAutoFit/>
          </a:bodyPr>
          <a:lstStyle/>
          <a:p>
            <a:r>
              <a:rPr lang="en-US" sz="1300">
                <a:solidFill>
                  <a:srgbClr val="000000"/>
                </a:solidFill>
                <a:latin typeface="Nimbus Roman No9 L"/>
              </a:rPr>
              <a:t>Data</a:t>
            </a:r>
            <a:endParaRPr lang="en-US" sz="2400">
              <a:latin typeface="Corbel" pitchFamily="34" charset="0"/>
            </a:endParaRPr>
          </a:p>
        </p:txBody>
      </p:sp>
      <p:sp>
        <p:nvSpPr>
          <p:cNvPr id="74757" name="Rectangle 5"/>
          <p:cNvSpPr>
            <a:spLocks noChangeArrowheads="1"/>
          </p:cNvSpPr>
          <p:nvPr/>
        </p:nvSpPr>
        <p:spPr bwMode="auto">
          <a:xfrm>
            <a:off x="833438" y="2486025"/>
            <a:ext cx="311150" cy="198438"/>
          </a:xfrm>
          <a:prstGeom prst="rect">
            <a:avLst/>
          </a:prstGeom>
          <a:noFill/>
          <a:ln w="9525">
            <a:noFill/>
            <a:miter lim="800000"/>
            <a:headEnd/>
            <a:tailEnd/>
          </a:ln>
        </p:spPr>
        <p:txBody>
          <a:bodyPr wrap="none" lIns="0" tIns="0" rIns="0" bIns="0">
            <a:spAutoFit/>
          </a:bodyPr>
          <a:lstStyle/>
          <a:p>
            <a:r>
              <a:rPr lang="en-US" sz="1300">
                <a:solidFill>
                  <a:srgbClr val="000000"/>
                </a:solidFill>
                <a:latin typeface="Nimbus Roman No9 L"/>
              </a:rPr>
              <a:t>Data</a:t>
            </a:r>
            <a:endParaRPr lang="en-US" sz="2400">
              <a:latin typeface="Corbel" pitchFamily="34" charset="0"/>
            </a:endParaRPr>
          </a:p>
        </p:txBody>
      </p:sp>
      <p:sp>
        <p:nvSpPr>
          <p:cNvPr id="74758" name="Rectangle 6"/>
          <p:cNvSpPr>
            <a:spLocks noChangeArrowheads="1"/>
          </p:cNvSpPr>
          <p:nvPr/>
        </p:nvSpPr>
        <p:spPr bwMode="auto">
          <a:xfrm>
            <a:off x="2232025" y="5319713"/>
            <a:ext cx="930275" cy="198437"/>
          </a:xfrm>
          <a:prstGeom prst="rect">
            <a:avLst/>
          </a:prstGeom>
          <a:noFill/>
          <a:ln w="9525">
            <a:noFill/>
            <a:miter lim="800000"/>
            <a:headEnd/>
            <a:tailEnd/>
          </a:ln>
        </p:spPr>
        <p:txBody>
          <a:bodyPr wrap="none" lIns="0" tIns="0" rIns="0" bIns="0">
            <a:spAutoFit/>
          </a:bodyPr>
          <a:lstStyle/>
          <a:p>
            <a:r>
              <a:rPr lang="en-US" sz="1300">
                <a:solidFill>
                  <a:srgbClr val="000000"/>
                </a:solidFill>
                <a:latin typeface="Nimbus Roman No9 L"/>
              </a:rPr>
              <a:t>DMA transfer</a:t>
            </a:r>
            <a:endParaRPr lang="en-US" sz="2400">
              <a:latin typeface="Corbel" pitchFamily="34" charset="0"/>
            </a:endParaRPr>
          </a:p>
        </p:txBody>
      </p:sp>
      <p:sp>
        <p:nvSpPr>
          <p:cNvPr id="74759" name="Rectangle 7"/>
          <p:cNvSpPr>
            <a:spLocks noChangeArrowheads="1"/>
          </p:cNvSpPr>
          <p:nvPr/>
        </p:nvSpPr>
        <p:spPr bwMode="auto">
          <a:xfrm>
            <a:off x="2967038" y="4189413"/>
            <a:ext cx="1093787" cy="198437"/>
          </a:xfrm>
          <a:prstGeom prst="rect">
            <a:avLst/>
          </a:prstGeom>
          <a:noFill/>
          <a:ln w="9525">
            <a:noFill/>
            <a:miter lim="800000"/>
            <a:headEnd/>
            <a:tailEnd/>
          </a:ln>
        </p:spPr>
        <p:txBody>
          <a:bodyPr wrap="none" lIns="0" tIns="0" rIns="0" bIns="0">
            <a:spAutoFit/>
          </a:bodyPr>
          <a:lstStyle/>
          <a:p>
            <a:r>
              <a:rPr lang="en-US" sz="1300">
                <a:solidFill>
                  <a:srgbClr val="000000"/>
                </a:solidFill>
                <a:latin typeface="Nimbus Roman No9 L"/>
              </a:rPr>
              <a:t>Physical address</a:t>
            </a:r>
            <a:endParaRPr lang="en-US" sz="2400">
              <a:latin typeface="Corbel" pitchFamily="34" charset="0"/>
            </a:endParaRPr>
          </a:p>
        </p:txBody>
      </p:sp>
      <p:sp>
        <p:nvSpPr>
          <p:cNvPr id="74760" name="Rectangle 8"/>
          <p:cNvSpPr>
            <a:spLocks noChangeArrowheads="1"/>
          </p:cNvSpPr>
          <p:nvPr/>
        </p:nvSpPr>
        <p:spPr bwMode="auto">
          <a:xfrm>
            <a:off x="2967038" y="3041650"/>
            <a:ext cx="1093787" cy="198438"/>
          </a:xfrm>
          <a:prstGeom prst="rect">
            <a:avLst/>
          </a:prstGeom>
          <a:noFill/>
          <a:ln w="9525">
            <a:noFill/>
            <a:miter lim="800000"/>
            <a:headEnd/>
            <a:tailEnd/>
          </a:ln>
        </p:spPr>
        <p:txBody>
          <a:bodyPr wrap="none" lIns="0" tIns="0" rIns="0" bIns="0">
            <a:spAutoFit/>
          </a:bodyPr>
          <a:lstStyle/>
          <a:p>
            <a:r>
              <a:rPr lang="en-US" sz="1300">
                <a:solidFill>
                  <a:srgbClr val="000000"/>
                </a:solidFill>
                <a:latin typeface="Nimbus Roman No9 L"/>
              </a:rPr>
              <a:t>Physical address</a:t>
            </a:r>
            <a:endParaRPr lang="en-US" sz="2400">
              <a:latin typeface="Corbel" pitchFamily="34" charset="0"/>
            </a:endParaRPr>
          </a:p>
        </p:txBody>
      </p:sp>
      <p:sp>
        <p:nvSpPr>
          <p:cNvPr id="74761" name="Rectangle 9"/>
          <p:cNvSpPr>
            <a:spLocks noChangeArrowheads="1"/>
          </p:cNvSpPr>
          <p:nvPr/>
        </p:nvSpPr>
        <p:spPr bwMode="auto">
          <a:xfrm>
            <a:off x="2967038" y="1912938"/>
            <a:ext cx="1003300" cy="198437"/>
          </a:xfrm>
          <a:prstGeom prst="rect">
            <a:avLst/>
          </a:prstGeom>
          <a:noFill/>
          <a:ln w="9525">
            <a:noFill/>
            <a:miter lim="800000"/>
            <a:headEnd/>
            <a:tailEnd/>
          </a:ln>
        </p:spPr>
        <p:txBody>
          <a:bodyPr wrap="none" lIns="0" tIns="0" rIns="0" bIns="0">
            <a:spAutoFit/>
          </a:bodyPr>
          <a:lstStyle/>
          <a:p>
            <a:r>
              <a:rPr lang="en-US" sz="1300">
                <a:solidFill>
                  <a:srgbClr val="000000"/>
                </a:solidFill>
                <a:latin typeface="Nimbus Roman No9 L"/>
              </a:rPr>
              <a:t>Virtual address</a:t>
            </a:r>
            <a:endParaRPr lang="en-US" sz="2400">
              <a:latin typeface="Corbel" pitchFamily="34" charset="0"/>
            </a:endParaRPr>
          </a:p>
        </p:txBody>
      </p:sp>
      <p:sp>
        <p:nvSpPr>
          <p:cNvPr id="74762" name="Rectangle 10"/>
          <p:cNvSpPr>
            <a:spLocks noChangeArrowheads="1"/>
          </p:cNvSpPr>
          <p:nvPr/>
        </p:nvSpPr>
        <p:spPr bwMode="auto">
          <a:xfrm>
            <a:off x="1658938" y="5892800"/>
            <a:ext cx="828675" cy="198438"/>
          </a:xfrm>
          <a:prstGeom prst="rect">
            <a:avLst/>
          </a:prstGeom>
          <a:noFill/>
          <a:ln w="9525">
            <a:noFill/>
            <a:miter lim="800000"/>
            <a:headEnd/>
            <a:tailEnd/>
          </a:ln>
        </p:spPr>
        <p:txBody>
          <a:bodyPr wrap="none" lIns="0" tIns="0" rIns="0" bIns="0">
            <a:spAutoFit/>
          </a:bodyPr>
          <a:lstStyle/>
          <a:p>
            <a:r>
              <a:rPr lang="en-US" sz="1300">
                <a:solidFill>
                  <a:srgbClr val="000000"/>
                </a:solidFill>
                <a:latin typeface="Nimbus Roman No9 L"/>
              </a:rPr>
              <a:t>Disk storage</a:t>
            </a:r>
            <a:endParaRPr lang="en-US" sz="2400">
              <a:latin typeface="Corbel" pitchFamily="34" charset="0"/>
            </a:endParaRPr>
          </a:p>
        </p:txBody>
      </p:sp>
      <p:sp>
        <p:nvSpPr>
          <p:cNvPr id="74763" name="Rectangle 11"/>
          <p:cNvSpPr>
            <a:spLocks noChangeArrowheads="1"/>
          </p:cNvSpPr>
          <p:nvPr/>
        </p:nvSpPr>
        <p:spPr bwMode="auto">
          <a:xfrm>
            <a:off x="1604963" y="4746625"/>
            <a:ext cx="939800" cy="198438"/>
          </a:xfrm>
          <a:prstGeom prst="rect">
            <a:avLst/>
          </a:prstGeom>
          <a:noFill/>
          <a:ln w="9525">
            <a:noFill/>
            <a:miter lim="800000"/>
            <a:headEnd/>
            <a:tailEnd/>
          </a:ln>
        </p:spPr>
        <p:txBody>
          <a:bodyPr wrap="none" lIns="0" tIns="0" rIns="0" bIns="0">
            <a:spAutoFit/>
          </a:bodyPr>
          <a:lstStyle/>
          <a:p>
            <a:r>
              <a:rPr lang="en-US" sz="1300">
                <a:solidFill>
                  <a:srgbClr val="000000"/>
                </a:solidFill>
                <a:latin typeface="Nimbus Roman No9 L"/>
              </a:rPr>
              <a:t>Main memory</a:t>
            </a:r>
            <a:endParaRPr lang="en-US" sz="2400">
              <a:latin typeface="Corbel" pitchFamily="34" charset="0"/>
            </a:endParaRPr>
          </a:p>
        </p:txBody>
      </p:sp>
      <p:sp>
        <p:nvSpPr>
          <p:cNvPr id="74764" name="Rectangle 12"/>
          <p:cNvSpPr>
            <a:spLocks noChangeArrowheads="1"/>
          </p:cNvSpPr>
          <p:nvPr/>
        </p:nvSpPr>
        <p:spPr bwMode="auto">
          <a:xfrm>
            <a:off x="1855788" y="3616325"/>
            <a:ext cx="411162" cy="198438"/>
          </a:xfrm>
          <a:prstGeom prst="rect">
            <a:avLst/>
          </a:prstGeom>
          <a:noFill/>
          <a:ln w="9525">
            <a:noFill/>
            <a:miter lim="800000"/>
            <a:headEnd/>
            <a:tailEnd/>
          </a:ln>
        </p:spPr>
        <p:txBody>
          <a:bodyPr wrap="none" lIns="0" tIns="0" rIns="0" bIns="0">
            <a:spAutoFit/>
          </a:bodyPr>
          <a:lstStyle/>
          <a:p>
            <a:r>
              <a:rPr lang="en-US" sz="1300" dirty="0">
                <a:solidFill>
                  <a:srgbClr val="000000"/>
                </a:solidFill>
                <a:latin typeface="Nimbus Roman No9 L"/>
              </a:rPr>
              <a:t>Cache</a:t>
            </a:r>
            <a:endParaRPr lang="en-US" sz="2400" dirty="0">
              <a:latin typeface="Corbel" pitchFamily="34" charset="0"/>
            </a:endParaRPr>
          </a:p>
        </p:txBody>
      </p:sp>
      <p:sp>
        <p:nvSpPr>
          <p:cNvPr id="74765" name="Rectangle 13"/>
          <p:cNvSpPr>
            <a:spLocks noChangeArrowheads="1"/>
          </p:cNvSpPr>
          <p:nvPr/>
        </p:nvSpPr>
        <p:spPr bwMode="auto">
          <a:xfrm>
            <a:off x="2573338" y="2486025"/>
            <a:ext cx="411162" cy="198438"/>
          </a:xfrm>
          <a:prstGeom prst="rect">
            <a:avLst/>
          </a:prstGeom>
          <a:noFill/>
          <a:ln w="9525">
            <a:noFill/>
            <a:miter lim="800000"/>
            <a:headEnd/>
            <a:tailEnd/>
          </a:ln>
        </p:spPr>
        <p:txBody>
          <a:bodyPr wrap="none" lIns="0" tIns="0" rIns="0" bIns="0">
            <a:spAutoFit/>
          </a:bodyPr>
          <a:lstStyle/>
          <a:p>
            <a:r>
              <a:rPr lang="en-US" sz="1300">
                <a:solidFill>
                  <a:srgbClr val="000000"/>
                </a:solidFill>
                <a:latin typeface="Nimbus Roman No9 L"/>
              </a:rPr>
              <a:t>MMU</a:t>
            </a:r>
            <a:endParaRPr lang="en-US" sz="2400">
              <a:latin typeface="Corbel" pitchFamily="34" charset="0"/>
            </a:endParaRPr>
          </a:p>
        </p:txBody>
      </p:sp>
      <p:sp>
        <p:nvSpPr>
          <p:cNvPr id="74766" name="Rectangle 14"/>
          <p:cNvSpPr>
            <a:spLocks noChangeArrowheads="1"/>
          </p:cNvSpPr>
          <p:nvPr/>
        </p:nvSpPr>
        <p:spPr bwMode="auto">
          <a:xfrm>
            <a:off x="1747838" y="1338263"/>
            <a:ext cx="641350" cy="198437"/>
          </a:xfrm>
          <a:prstGeom prst="rect">
            <a:avLst/>
          </a:prstGeom>
          <a:noFill/>
          <a:ln w="9525">
            <a:noFill/>
            <a:miter lim="800000"/>
            <a:headEnd/>
            <a:tailEnd/>
          </a:ln>
        </p:spPr>
        <p:txBody>
          <a:bodyPr wrap="none" lIns="0" tIns="0" rIns="0" bIns="0">
            <a:spAutoFit/>
          </a:bodyPr>
          <a:lstStyle/>
          <a:p>
            <a:r>
              <a:rPr lang="en-US" sz="1300">
                <a:solidFill>
                  <a:srgbClr val="000000"/>
                </a:solidFill>
                <a:latin typeface="Nimbus Roman No9 L"/>
              </a:rPr>
              <a:t>Processor</a:t>
            </a:r>
            <a:endParaRPr lang="en-US" sz="2400">
              <a:latin typeface="Corbel" pitchFamily="34" charset="0"/>
            </a:endParaRPr>
          </a:p>
        </p:txBody>
      </p:sp>
      <p:sp>
        <p:nvSpPr>
          <p:cNvPr id="74767" name="Freeform 15"/>
          <p:cNvSpPr>
            <a:spLocks/>
          </p:cNvSpPr>
          <p:nvPr/>
        </p:nvSpPr>
        <p:spPr bwMode="auto">
          <a:xfrm>
            <a:off x="2752725" y="4459288"/>
            <a:ext cx="53975" cy="107950"/>
          </a:xfrm>
          <a:custGeom>
            <a:avLst/>
            <a:gdLst>
              <a:gd name="T0" fmla="*/ 0 w 3"/>
              <a:gd name="T1" fmla="*/ 0 h 6"/>
              <a:gd name="T2" fmla="*/ 2 w 3"/>
              <a:gd name="T3" fmla="*/ 6 h 6"/>
              <a:gd name="T4" fmla="*/ 3 w 3"/>
              <a:gd name="T5" fmla="*/ 0 h 6"/>
              <a:gd name="T6" fmla="*/ 2 w 3"/>
              <a:gd name="T7" fmla="*/ 0 h 6"/>
              <a:gd name="T8" fmla="*/ 0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2" y="6"/>
                </a:lnTo>
                <a:lnTo>
                  <a:pt x="3" y="0"/>
                </a:lnTo>
                <a:lnTo>
                  <a:pt x="2" y="0"/>
                </a:lnTo>
                <a:lnTo>
                  <a:pt x="0" y="0"/>
                </a:lnTo>
              </a:path>
            </a:pathLst>
          </a:custGeom>
          <a:noFill/>
          <a:ln w="17463">
            <a:solidFill>
              <a:srgbClr val="000000"/>
            </a:solidFill>
            <a:prstDash val="solid"/>
            <a:round/>
            <a:headEnd/>
            <a:tailEnd/>
          </a:ln>
        </p:spPr>
        <p:txBody>
          <a:bodyPr/>
          <a:lstStyle/>
          <a:p>
            <a:endParaRPr lang="en-US"/>
          </a:p>
        </p:txBody>
      </p:sp>
      <p:sp>
        <p:nvSpPr>
          <p:cNvPr id="74768" name="Freeform 16"/>
          <p:cNvSpPr>
            <a:spLocks/>
          </p:cNvSpPr>
          <p:nvPr/>
        </p:nvSpPr>
        <p:spPr bwMode="auto">
          <a:xfrm>
            <a:off x="2752725" y="4459288"/>
            <a:ext cx="53975" cy="107950"/>
          </a:xfrm>
          <a:custGeom>
            <a:avLst/>
            <a:gdLst>
              <a:gd name="T0" fmla="*/ 0 w 34"/>
              <a:gd name="T1" fmla="*/ 0 h 68"/>
              <a:gd name="T2" fmla="*/ 22 w 34"/>
              <a:gd name="T3" fmla="*/ 68 h 68"/>
              <a:gd name="T4" fmla="*/ 34 w 34"/>
              <a:gd name="T5" fmla="*/ 0 h 68"/>
              <a:gd name="T6" fmla="*/ 22 w 34"/>
              <a:gd name="T7" fmla="*/ 0 h 68"/>
              <a:gd name="T8" fmla="*/ 0 w 34"/>
              <a:gd name="T9" fmla="*/ 0 h 68"/>
              <a:gd name="T10" fmla="*/ 0 60000 65536"/>
              <a:gd name="T11" fmla="*/ 0 60000 65536"/>
              <a:gd name="T12" fmla="*/ 0 60000 65536"/>
              <a:gd name="T13" fmla="*/ 0 60000 65536"/>
              <a:gd name="T14" fmla="*/ 0 60000 65536"/>
              <a:gd name="T15" fmla="*/ 0 w 34"/>
              <a:gd name="T16" fmla="*/ 0 h 68"/>
              <a:gd name="T17" fmla="*/ 34 w 34"/>
              <a:gd name="T18" fmla="*/ 68 h 68"/>
            </a:gdLst>
            <a:ahLst/>
            <a:cxnLst>
              <a:cxn ang="T10">
                <a:pos x="T0" y="T1"/>
              </a:cxn>
              <a:cxn ang="T11">
                <a:pos x="T2" y="T3"/>
              </a:cxn>
              <a:cxn ang="T12">
                <a:pos x="T4" y="T5"/>
              </a:cxn>
              <a:cxn ang="T13">
                <a:pos x="T6" y="T7"/>
              </a:cxn>
              <a:cxn ang="T14">
                <a:pos x="T8" y="T9"/>
              </a:cxn>
            </a:cxnLst>
            <a:rect l="T15" t="T16" r="T17" b="T18"/>
            <a:pathLst>
              <a:path w="34" h="68">
                <a:moveTo>
                  <a:pt x="0" y="0"/>
                </a:moveTo>
                <a:lnTo>
                  <a:pt x="22" y="68"/>
                </a:lnTo>
                <a:lnTo>
                  <a:pt x="34" y="0"/>
                </a:lnTo>
                <a:lnTo>
                  <a:pt x="22"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74769" name="Line 17"/>
          <p:cNvSpPr>
            <a:spLocks noChangeShapeType="1"/>
          </p:cNvSpPr>
          <p:nvPr/>
        </p:nvSpPr>
        <p:spPr bwMode="auto">
          <a:xfrm flipV="1">
            <a:off x="2787650" y="3975100"/>
            <a:ext cx="1588" cy="484188"/>
          </a:xfrm>
          <a:prstGeom prst="line">
            <a:avLst/>
          </a:prstGeom>
          <a:noFill/>
          <a:ln w="17463">
            <a:solidFill>
              <a:srgbClr val="000000"/>
            </a:solidFill>
            <a:round/>
            <a:headEnd/>
            <a:tailEnd/>
          </a:ln>
        </p:spPr>
        <p:txBody>
          <a:bodyPr/>
          <a:lstStyle/>
          <a:p>
            <a:endParaRPr lang="en-US"/>
          </a:p>
        </p:txBody>
      </p:sp>
      <p:sp>
        <p:nvSpPr>
          <p:cNvPr id="74770" name="Freeform 18"/>
          <p:cNvSpPr>
            <a:spLocks/>
          </p:cNvSpPr>
          <p:nvPr/>
        </p:nvSpPr>
        <p:spPr bwMode="auto">
          <a:xfrm>
            <a:off x="2752725" y="3330575"/>
            <a:ext cx="53975" cy="106363"/>
          </a:xfrm>
          <a:custGeom>
            <a:avLst/>
            <a:gdLst>
              <a:gd name="T0" fmla="*/ 0 w 3"/>
              <a:gd name="T1" fmla="*/ 0 h 6"/>
              <a:gd name="T2" fmla="*/ 2 w 3"/>
              <a:gd name="T3" fmla="*/ 6 h 6"/>
              <a:gd name="T4" fmla="*/ 3 w 3"/>
              <a:gd name="T5" fmla="*/ 0 h 6"/>
              <a:gd name="T6" fmla="*/ 2 w 3"/>
              <a:gd name="T7" fmla="*/ 0 h 6"/>
              <a:gd name="T8" fmla="*/ 0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2" y="6"/>
                </a:lnTo>
                <a:lnTo>
                  <a:pt x="3" y="0"/>
                </a:lnTo>
                <a:lnTo>
                  <a:pt x="2" y="0"/>
                </a:lnTo>
                <a:lnTo>
                  <a:pt x="0" y="0"/>
                </a:lnTo>
              </a:path>
            </a:pathLst>
          </a:custGeom>
          <a:noFill/>
          <a:ln w="17526">
            <a:solidFill>
              <a:srgbClr val="CC3300"/>
            </a:solidFill>
            <a:prstDash val="solid"/>
            <a:round/>
            <a:headEnd/>
            <a:tailEnd/>
          </a:ln>
        </p:spPr>
        <p:txBody>
          <a:bodyPr/>
          <a:lstStyle/>
          <a:p>
            <a:endParaRPr lang="en-US"/>
          </a:p>
        </p:txBody>
      </p:sp>
      <p:sp>
        <p:nvSpPr>
          <p:cNvPr id="74771" name="Freeform 19"/>
          <p:cNvSpPr>
            <a:spLocks/>
          </p:cNvSpPr>
          <p:nvPr/>
        </p:nvSpPr>
        <p:spPr bwMode="auto">
          <a:xfrm>
            <a:off x="2752725" y="3330575"/>
            <a:ext cx="53975" cy="106363"/>
          </a:xfrm>
          <a:custGeom>
            <a:avLst/>
            <a:gdLst>
              <a:gd name="T0" fmla="*/ 0 w 34"/>
              <a:gd name="T1" fmla="*/ 0 h 67"/>
              <a:gd name="T2" fmla="*/ 22 w 34"/>
              <a:gd name="T3" fmla="*/ 67 h 67"/>
              <a:gd name="T4" fmla="*/ 34 w 34"/>
              <a:gd name="T5" fmla="*/ 0 h 67"/>
              <a:gd name="T6" fmla="*/ 22 w 34"/>
              <a:gd name="T7" fmla="*/ 0 h 67"/>
              <a:gd name="T8" fmla="*/ 0 w 34"/>
              <a:gd name="T9" fmla="*/ 0 h 67"/>
              <a:gd name="T10" fmla="*/ 0 60000 65536"/>
              <a:gd name="T11" fmla="*/ 0 60000 65536"/>
              <a:gd name="T12" fmla="*/ 0 60000 65536"/>
              <a:gd name="T13" fmla="*/ 0 60000 65536"/>
              <a:gd name="T14" fmla="*/ 0 60000 65536"/>
              <a:gd name="T15" fmla="*/ 0 w 34"/>
              <a:gd name="T16" fmla="*/ 0 h 67"/>
              <a:gd name="T17" fmla="*/ 34 w 34"/>
              <a:gd name="T18" fmla="*/ 67 h 67"/>
            </a:gdLst>
            <a:ahLst/>
            <a:cxnLst>
              <a:cxn ang="T10">
                <a:pos x="T0" y="T1"/>
              </a:cxn>
              <a:cxn ang="T11">
                <a:pos x="T2" y="T3"/>
              </a:cxn>
              <a:cxn ang="T12">
                <a:pos x="T4" y="T5"/>
              </a:cxn>
              <a:cxn ang="T13">
                <a:pos x="T6" y="T7"/>
              </a:cxn>
              <a:cxn ang="T14">
                <a:pos x="T8" y="T9"/>
              </a:cxn>
            </a:cxnLst>
            <a:rect l="T15" t="T16" r="T17" b="T18"/>
            <a:pathLst>
              <a:path w="34" h="67">
                <a:moveTo>
                  <a:pt x="0" y="0"/>
                </a:moveTo>
                <a:lnTo>
                  <a:pt x="22" y="67"/>
                </a:lnTo>
                <a:lnTo>
                  <a:pt x="34" y="0"/>
                </a:lnTo>
                <a:lnTo>
                  <a:pt x="22" y="0"/>
                </a:lnTo>
                <a:lnTo>
                  <a:pt x="0" y="0"/>
                </a:lnTo>
                <a:close/>
              </a:path>
            </a:pathLst>
          </a:custGeom>
          <a:solidFill>
            <a:srgbClr val="CC3300"/>
          </a:solidFill>
          <a:ln w="0">
            <a:solidFill>
              <a:srgbClr val="CC3300"/>
            </a:solidFill>
            <a:prstDash val="solid"/>
            <a:round/>
            <a:headEnd/>
            <a:tailEnd/>
          </a:ln>
        </p:spPr>
        <p:txBody>
          <a:bodyPr/>
          <a:lstStyle/>
          <a:p>
            <a:endParaRPr lang="en-US"/>
          </a:p>
        </p:txBody>
      </p:sp>
      <p:sp>
        <p:nvSpPr>
          <p:cNvPr id="74772" name="Line 20"/>
          <p:cNvSpPr>
            <a:spLocks noChangeShapeType="1"/>
          </p:cNvSpPr>
          <p:nvPr/>
        </p:nvSpPr>
        <p:spPr bwMode="auto">
          <a:xfrm flipV="1">
            <a:off x="2787650" y="2846388"/>
            <a:ext cx="1588" cy="484187"/>
          </a:xfrm>
          <a:prstGeom prst="line">
            <a:avLst/>
          </a:prstGeom>
          <a:noFill/>
          <a:ln w="17526">
            <a:solidFill>
              <a:srgbClr val="CC3300"/>
            </a:solidFill>
            <a:round/>
            <a:headEnd/>
            <a:tailEnd/>
          </a:ln>
        </p:spPr>
        <p:txBody>
          <a:bodyPr/>
          <a:lstStyle/>
          <a:p>
            <a:endParaRPr lang="en-US"/>
          </a:p>
        </p:txBody>
      </p:sp>
      <p:sp>
        <p:nvSpPr>
          <p:cNvPr id="74773" name="Freeform 21"/>
          <p:cNvSpPr>
            <a:spLocks/>
          </p:cNvSpPr>
          <p:nvPr/>
        </p:nvSpPr>
        <p:spPr bwMode="auto">
          <a:xfrm>
            <a:off x="2752725" y="2200275"/>
            <a:ext cx="53975" cy="107950"/>
          </a:xfrm>
          <a:custGeom>
            <a:avLst/>
            <a:gdLst>
              <a:gd name="T0" fmla="*/ 0 w 3"/>
              <a:gd name="T1" fmla="*/ 0 h 6"/>
              <a:gd name="T2" fmla="*/ 2 w 3"/>
              <a:gd name="T3" fmla="*/ 6 h 6"/>
              <a:gd name="T4" fmla="*/ 3 w 3"/>
              <a:gd name="T5" fmla="*/ 0 h 6"/>
              <a:gd name="T6" fmla="*/ 2 w 3"/>
              <a:gd name="T7" fmla="*/ 0 h 6"/>
              <a:gd name="T8" fmla="*/ 0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2" y="6"/>
                </a:lnTo>
                <a:lnTo>
                  <a:pt x="3" y="0"/>
                </a:lnTo>
                <a:lnTo>
                  <a:pt x="2" y="0"/>
                </a:lnTo>
                <a:lnTo>
                  <a:pt x="0" y="0"/>
                </a:lnTo>
              </a:path>
            </a:pathLst>
          </a:custGeom>
          <a:noFill/>
          <a:ln w="17526">
            <a:solidFill>
              <a:srgbClr val="CC3300"/>
            </a:solidFill>
            <a:prstDash val="solid"/>
            <a:round/>
            <a:headEnd/>
            <a:tailEnd/>
          </a:ln>
        </p:spPr>
        <p:txBody>
          <a:bodyPr/>
          <a:lstStyle/>
          <a:p>
            <a:endParaRPr lang="en-US"/>
          </a:p>
        </p:txBody>
      </p:sp>
      <p:sp>
        <p:nvSpPr>
          <p:cNvPr id="74774" name="Freeform 22"/>
          <p:cNvSpPr>
            <a:spLocks/>
          </p:cNvSpPr>
          <p:nvPr/>
        </p:nvSpPr>
        <p:spPr bwMode="auto">
          <a:xfrm>
            <a:off x="2752725" y="2200275"/>
            <a:ext cx="53975" cy="107950"/>
          </a:xfrm>
          <a:custGeom>
            <a:avLst/>
            <a:gdLst>
              <a:gd name="T0" fmla="*/ 0 w 34"/>
              <a:gd name="T1" fmla="*/ 0 h 68"/>
              <a:gd name="T2" fmla="*/ 22 w 34"/>
              <a:gd name="T3" fmla="*/ 68 h 68"/>
              <a:gd name="T4" fmla="*/ 34 w 34"/>
              <a:gd name="T5" fmla="*/ 0 h 68"/>
              <a:gd name="T6" fmla="*/ 22 w 34"/>
              <a:gd name="T7" fmla="*/ 0 h 68"/>
              <a:gd name="T8" fmla="*/ 0 w 34"/>
              <a:gd name="T9" fmla="*/ 0 h 68"/>
              <a:gd name="T10" fmla="*/ 0 60000 65536"/>
              <a:gd name="T11" fmla="*/ 0 60000 65536"/>
              <a:gd name="T12" fmla="*/ 0 60000 65536"/>
              <a:gd name="T13" fmla="*/ 0 60000 65536"/>
              <a:gd name="T14" fmla="*/ 0 60000 65536"/>
              <a:gd name="T15" fmla="*/ 0 w 34"/>
              <a:gd name="T16" fmla="*/ 0 h 68"/>
              <a:gd name="T17" fmla="*/ 34 w 34"/>
              <a:gd name="T18" fmla="*/ 68 h 68"/>
            </a:gdLst>
            <a:ahLst/>
            <a:cxnLst>
              <a:cxn ang="T10">
                <a:pos x="T0" y="T1"/>
              </a:cxn>
              <a:cxn ang="T11">
                <a:pos x="T2" y="T3"/>
              </a:cxn>
              <a:cxn ang="T12">
                <a:pos x="T4" y="T5"/>
              </a:cxn>
              <a:cxn ang="T13">
                <a:pos x="T6" y="T7"/>
              </a:cxn>
              <a:cxn ang="T14">
                <a:pos x="T8" y="T9"/>
              </a:cxn>
            </a:cxnLst>
            <a:rect l="T15" t="T16" r="T17" b="T18"/>
            <a:pathLst>
              <a:path w="34" h="68">
                <a:moveTo>
                  <a:pt x="0" y="0"/>
                </a:moveTo>
                <a:lnTo>
                  <a:pt x="22" y="68"/>
                </a:lnTo>
                <a:lnTo>
                  <a:pt x="34" y="0"/>
                </a:lnTo>
                <a:lnTo>
                  <a:pt x="22" y="0"/>
                </a:lnTo>
                <a:lnTo>
                  <a:pt x="0" y="0"/>
                </a:lnTo>
                <a:close/>
              </a:path>
            </a:pathLst>
          </a:custGeom>
          <a:solidFill>
            <a:srgbClr val="CC3300"/>
          </a:solidFill>
          <a:ln w="0">
            <a:solidFill>
              <a:srgbClr val="CC3300"/>
            </a:solidFill>
            <a:prstDash val="solid"/>
            <a:round/>
            <a:headEnd/>
            <a:tailEnd/>
          </a:ln>
        </p:spPr>
        <p:txBody>
          <a:bodyPr/>
          <a:lstStyle/>
          <a:p>
            <a:endParaRPr lang="en-US"/>
          </a:p>
        </p:txBody>
      </p:sp>
      <p:sp>
        <p:nvSpPr>
          <p:cNvPr id="74775" name="Line 23"/>
          <p:cNvSpPr>
            <a:spLocks noChangeShapeType="1"/>
          </p:cNvSpPr>
          <p:nvPr/>
        </p:nvSpPr>
        <p:spPr bwMode="auto">
          <a:xfrm flipV="1">
            <a:off x="2787650" y="1716088"/>
            <a:ext cx="1588" cy="466725"/>
          </a:xfrm>
          <a:prstGeom prst="line">
            <a:avLst/>
          </a:prstGeom>
          <a:noFill/>
          <a:ln w="17526">
            <a:solidFill>
              <a:srgbClr val="CC3300"/>
            </a:solidFill>
            <a:round/>
            <a:headEnd/>
            <a:tailEnd/>
          </a:ln>
        </p:spPr>
        <p:txBody>
          <a:bodyPr/>
          <a:lstStyle/>
          <a:p>
            <a:endParaRPr lang="en-US"/>
          </a:p>
        </p:txBody>
      </p:sp>
      <p:sp>
        <p:nvSpPr>
          <p:cNvPr id="74776" name="Freeform 24"/>
          <p:cNvSpPr>
            <a:spLocks/>
          </p:cNvSpPr>
          <p:nvPr/>
        </p:nvSpPr>
        <p:spPr bwMode="auto">
          <a:xfrm>
            <a:off x="2035175" y="5140325"/>
            <a:ext cx="53975" cy="107950"/>
          </a:xfrm>
          <a:custGeom>
            <a:avLst/>
            <a:gdLst>
              <a:gd name="T0" fmla="*/ 3 w 3"/>
              <a:gd name="T1" fmla="*/ 6 h 6"/>
              <a:gd name="T2" fmla="*/ 1 w 3"/>
              <a:gd name="T3" fmla="*/ 0 h 6"/>
              <a:gd name="T4" fmla="*/ 0 w 3"/>
              <a:gd name="T5" fmla="*/ 6 h 6"/>
              <a:gd name="T6" fmla="*/ 1 w 3"/>
              <a:gd name="T7" fmla="*/ 6 h 6"/>
              <a:gd name="T8" fmla="*/ 3 w 3"/>
              <a:gd name="T9" fmla="*/ 6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3" y="6"/>
                </a:moveTo>
                <a:lnTo>
                  <a:pt x="1" y="0"/>
                </a:lnTo>
                <a:lnTo>
                  <a:pt x="0" y="6"/>
                </a:lnTo>
                <a:lnTo>
                  <a:pt x="1" y="6"/>
                </a:lnTo>
                <a:lnTo>
                  <a:pt x="3" y="6"/>
                </a:lnTo>
              </a:path>
            </a:pathLst>
          </a:custGeom>
          <a:noFill/>
          <a:ln w="17463">
            <a:solidFill>
              <a:srgbClr val="000000"/>
            </a:solidFill>
            <a:prstDash val="solid"/>
            <a:round/>
            <a:headEnd/>
            <a:tailEnd/>
          </a:ln>
        </p:spPr>
        <p:txBody>
          <a:bodyPr/>
          <a:lstStyle/>
          <a:p>
            <a:endParaRPr lang="en-US"/>
          </a:p>
        </p:txBody>
      </p:sp>
      <p:sp>
        <p:nvSpPr>
          <p:cNvPr id="74777" name="Freeform 25"/>
          <p:cNvSpPr>
            <a:spLocks/>
          </p:cNvSpPr>
          <p:nvPr/>
        </p:nvSpPr>
        <p:spPr bwMode="auto">
          <a:xfrm>
            <a:off x="2035175" y="5140325"/>
            <a:ext cx="53975" cy="107950"/>
          </a:xfrm>
          <a:custGeom>
            <a:avLst/>
            <a:gdLst>
              <a:gd name="T0" fmla="*/ 34 w 34"/>
              <a:gd name="T1" fmla="*/ 68 h 68"/>
              <a:gd name="T2" fmla="*/ 11 w 34"/>
              <a:gd name="T3" fmla="*/ 0 h 68"/>
              <a:gd name="T4" fmla="*/ 0 w 34"/>
              <a:gd name="T5" fmla="*/ 68 h 68"/>
              <a:gd name="T6" fmla="*/ 11 w 34"/>
              <a:gd name="T7" fmla="*/ 68 h 68"/>
              <a:gd name="T8" fmla="*/ 34 w 34"/>
              <a:gd name="T9" fmla="*/ 68 h 68"/>
              <a:gd name="T10" fmla="*/ 0 60000 65536"/>
              <a:gd name="T11" fmla="*/ 0 60000 65536"/>
              <a:gd name="T12" fmla="*/ 0 60000 65536"/>
              <a:gd name="T13" fmla="*/ 0 60000 65536"/>
              <a:gd name="T14" fmla="*/ 0 60000 65536"/>
              <a:gd name="T15" fmla="*/ 0 w 34"/>
              <a:gd name="T16" fmla="*/ 0 h 68"/>
              <a:gd name="T17" fmla="*/ 34 w 34"/>
              <a:gd name="T18" fmla="*/ 68 h 68"/>
            </a:gdLst>
            <a:ahLst/>
            <a:cxnLst>
              <a:cxn ang="T10">
                <a:pos x="T0" y="T1"/>
              </a:cxn>
              <a:cxn ang="T11">
                <a:pos x="T2" y="T3"/>
              </a:cxn>
              <a:cxn ang="T12">
                <a:pos x="T4" y="T5"/>
              </a:cxn>
              <a:cxn ang="T13">
                <a:pos x="T6" y="T7"/>
              </a:cxn>
              <a:cxn ang="T14">
                <a:pos x="T8" y="T9"/>
              </a:cxn>
            </a:cxnLst>
            <a:rect l="T15" t="T16" r="T17" b="T18"/>
            <a:pathLst>
              <a:path w="34" h="68">
                <a:moveTo>
                  <a:pt x="34" y="68"/>
                </a:moveTo>
                <a:lnTo>
                  <a:pt x="11" y="0"/>
                </a:lnTo>
                <a:lnTo>
                  <a:pt x="0" y="68"/>
                </a:lnTo>
                <a:lnTo>
                  <a:pt x="11" y="68"/>
                </a:lnTo>
                <a:lnTo>
                  <a:pt x="34" y="68"/>
                </a:lnTo>
                <a:close/>
              </a:path>
            </a:pathLst>
          </a:custGeom>
          <a:solidFill>
            <a:srgbClr val="000000"/>
          </a:solidFill>
          <a:ln w="0">
            <a:solidFill>
              <a:srgbClr val="000000"/>
            </a:solidFill>
            <a:prstDash val="solid"/>
            <a:round/>
            <a:headEnd/>
            <a:tailEnd/>
          </a:ln>
        </p:spPr>
        <p:txBody>
          <a:bodyPr/>
          <a:lstStyle/>
          <a:p>
            <a:endParaRPr lang="en-US"/>
          </a:p>
        </p:txBody>
      </p:sp>
      <p:sp>
        <p:nvSpPr>
          <p:cNvPr id="74778" name="Freeform 26"/>
          <p:cNvSpPr>
            <a:spLocks/>
          </p:cNvSpPr>
          <p:nvPr/>
        </p:nvSpPr>
        <p:spPr bwMode="auto">
          <a:xfrm>
            <a:off x="2035175" y="5607050"/>
            <a:ext cx="53975" cy="107950"/>
          </a:xfrm>
          <a:custGeom>
            <a:avLst/>
            <a:gdLst>
              <a:gd name="T0" fmla="*/ 0 w 3"/>
              <a:gd name="T1" fmla="*/ 0 h 6"/>
              <a:gd name="T2" fmla="*/ 1 w 3"/>
              <a:gd name="T3" fmla="*/ 6 h 6"/>
              <a:gd name="T4" fmla="*/ 3 w 3"/>
              <a:gd name="T5" fmla="*/ 0 h 6"/>
              <a:gd name="T6" fmla="*/ 1 w 3"/>
              <a:gd name="T7" fmla="*/ 0 h 6"/>
              <a:gd name="T8" fmla="*/ 0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1" y="6"/>
                </a:lnTo>
                <a:lnTo>
                  <a:pt x="3" y="0"/>
                </a:lnTo>
                <a:lnTo>
                  <a:pt x="1" y="0"/>
                </a:lnTo>
                <a:lnTo>
                  <a:pt x="0" y="0"/>
                </a:lnTo>
              </a:path>
            </a:pathLst>
          </a:custGeom>
          <a:noFill/>
          <a:ln w="17463">
            <a:solidFill>
              <a:srgbClr val="000000"/>
            </a:solidFill>
            <a:prstDash val="solid"/>
            <a:round/>
            <a:headEnd/>
            <a:tailEnd/>
          </a:ln>
        </p:spPr>
        <p:txBody>
          <a:bodyPr/>
          <a:lstStyle/>
          <a:p>
            <a:endParaRPr lang="en-US"/>
          </a:p>
        </p:txBody>
      </p:sp>
      <p:sp>
        <p:nvSpPr>
          <p:cNvPr id="74779" name="Freeform 27"/>
          <p:cNvSpPr>
            <a:spLocks/>
          </p:cNvSpPr>
          <p:nvPr/>
        </p:nvSpPr>
        <p:spPr bwMode="auto">
          <a:xfrm>
            <a:off x="2035175" y="5607050"/>
            <a:ext cx="53975" cy="107950"/>
          </a:xfrm>
          <a:custGeom>
            <a:avLst/>
            <a:gdLst>
              <a:gd name="T0" fmla="*/ 0 w 34"/>
              <a:gd name="T1" fmla="*/ 0 h 68"/>
              <a:gd name="T2" fmla="*/ 11 w 34"/>
              <a:gd name="T3" fmla="*/ 68 h 68"/>
              <a:gd name="T4" fmla="*/ 34 w 34"/>
              <a:gd name="T5" fmla="*/ 0 h 68"/>
              <a:gd name="T6" fmla="*/ 11 w 34"/>
              <a:gd name="T7" fmla="*/ 0 h 68"/>
              <a:gd name="T8" fmla="*/ 0 w 34"/>
              <a:gd name="T9" fmla="*/ 0 h 68"/>
              <a:gd name="T10" fmla="*/ 0 60000 65536"/>
              <a:gd name="T11" fmla="*/ 0 60000 65536"/>
              <a:gd name="T12" fmla="*/ 0 60000 65536"/>
              <a:gd name="T13" fmla="*/ 0 60000 65536"/>
              <a:gd name="T14" fmla="*/ 0 60000 65536"/>
              <a:gd name="T15" fmla="*/ 0 w 34"/>
              <a:gd name="T16" fmla="*/ 0 h 68"/>
              <a:gd name="T17" fmla="*/ 34 w 34"/>
              <a:gd name="T18" fmla="*/ 68 h 68"/>
            </a:gdLst>
            <a:ahLst/>
            <a:cxnLst>
              <a:cxn ang="T10">
                <a:pos x="T0" y="T1"/>
              </a:cxn>
              <a:cxn ang="T11">
                <a:pos x="T2" y="T3"/>
              </a:cxn>
              <a:cxn ang="T12">
                <a:pos x="T4" y="T5"/>
              </a:cxn>
              <a:cxn ang="T13">
                <a:pos x="T6" y="T7"/>
              </a:cxn>
              <a:cxn ang="T14">
                <a:pos x="T8" y="T9"/>
              </a:cxn>
            </a:cxnLst>
            <a:rect l="T15" t="T16" r="T17" b="T18"/>
            <a:pathLst>
              <a:path w="34" h="68">
                <a:moveTo>
                  <a:pt x="0" y="0"/>
                </a:moveTo>
                <a:lnTo>
                  <a:pt x="11" y="68"/>
                </a:lnTo>
                <a:lnTo>
                  <a:pt x="34" y="0"/>
                </a:lnTo>
                <a:lnTo>
                  <a:pt x="11"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74780" name="Line 28"/>
          <p:cNvSpPr>
            <a:spLocks noChangeShapeType="1"/>
          </p:cNvSpPr>
          <p:nvPr/>
        </p:nvSpPr>
        <p:spPr bwMode="auto">
          <a:xfrm flipV="1">
            <a:off x="2052638" y="5265738"/>
            <a:ext cx="1587" cy="323850"/>
          </a:xfrm>
          <a:prstGeom prst="line">
            <a:avLst/>
          </a:prstGeom>
          <a:noFill/>
          <a:ln w="17463">
            <a:solidFill>
              <a:srgbClr val="000000"/>
            </a:solidFill>
            <a:round/>
            <a:headEnd/>
            <a:tailEnd/>
          </a:ln>
        </p:spPr>
        <p:txBody>
          <a:bodyPr/>
          <a:lstStyle/>
          <a:p>
            <a:endParaRPr lang="en-US"/>
          </a:p>
        </p:txBody>
      </p:sp>
      <p:sp>
        <p:nvSpPr>
          <p:cNvPr id="74781" name="Freeform 29"/>
          <p:cNvSpPr>
            <a:spLocks/>
          </p:cNvSpPr>
          <p:nvPr/>
        </p:nvSpPr>
        <p:spPr bwMode="auto">
          <a:xfrm>
            <a:off x="1317625" y="4011613"/>
            <a:ext cx="36513" cy="107950"/>
          </a:xfrm>
          <a:custGeom>
            <a:avLst/>
            <a:gdLst>
              <a:gd name="T0" fmla="*/ 2 w 2"/>
              <a:gd name="T1" fmla="*/ 6 h 6"/>
              <a:gd name="T2" fmla="*/ 1 w 2"/>
              <a:gd name="T3" fmla="*/ 0 h 6"/>
              <a:gd name="T4" fmla="*/ 0 w 2"/>
              <a:gd name="T5" fmla="*/ 6 h 6"/>
              <a:gd name="T6" fmla="*/ 1 w 2"/>
              <a:gd name="T7" fmla="*/ 6 h 6"/>
              <a:gd name="T8" fmla="*/ 2 w 2"/>
              <a:gd name="T9" fmla="*/ 6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2" y="6"/>
                </a:moveTo>
                <a:lnTo>
                  <a:pt x="1" y="0"/>
                </a:lnTo>
                <a:lnTo>
                  <a:pt x="0" y="6"/>
                </a:lnTo>
                <a:lnTo>
                  <a:pt x="1" y="6"/>
                </a:lnTo>
                <a:lnTo>
                  <a:pt x="2" y="6"/>
                </a:lnTo>
              </a:path>
            </a:pathLst>
          </a:custGeom>
          <a:noFill/>
          <a:ln w="17463">
            <a:solidFill>
              <a:srgbClr val="000000"/>
            </a:solidFill>
            <a:prstDash val="solid"/>
            <a:round/>
            <a:headEnd/>
            <a:tailEnd/>
          </a:ln>
        </p:spPr>
        <p:txBody>
          <a:bodyPr/>
          <a:lstStyle/>
          <a:p>
            <a:endParaRPr lang="en-US"/>
          </a:p>
        </p:txBody>
      </p:sp>
      <p:sp>
        <p:nvSpPr>
          <p:cNvPr id="74782" name="Freeform 30"/>
          <p:cNvSpPr>
            <a:spLocks/>
          </p:cNvSpPr>
          <p:nvPr/>
        </p:nvSpPr>
        <p:spPr bwMode="auto">
          <a:xfrm>
            <a:off x="1317625" y="4011613"/>
            <a:ext cx="36513" cy="107950"/>
          </a:xfrm>
          <a:custGeom>
            <a:avLst/>
            <a:gdLst>
              <a:gd name="T0" fmla="*/ 23 w 23"/>
              <a:gd name="T1" fmla="*/ 68 h 68"/>
              <a:gd name="T2" fmla="*/ 11 w 23"/>
              <a:gd name="T3" fmla="*/ 0 h 68"/>
              <a:gd name="T4" fmla="*/ 0 w 23"/>
              <a:gd name="T5" fmla="*/ 68 h 68"/>
              <a:gd name="T6" fmla="*/ 11 w 23"/>
              <a:gd name="T7" fmla="*/ 68 h 68"/>
              <a:gd name="T8" fmla="*/ 23 w 23"/>
              <a:gd name="T9" fmla="*/ 68 h 68"/>
              <a:gd name="T10" fmla="*/ 0 60000 65536"/>
              <a:gd name="T11" fmla="*/ 0 60000 65536"/>
              <a:gd name="T12" fmla="*/ 0 60000 65536"/>
              <a:gd name="T13" fmla="*/ 0 60000 65536"/>
              <a:gd name="T14" fmla="*/ 0 60000 65536"/>
              <a:gd name="T15" fmla="*/ 0 w 23"/>
              <a:gd name="T16" fmla="*/ 0 h 68"/>
              <a:gd name="T17" fmla="*/ 23 w 23"/>
              <a:gd name="T18" fmla="*/ 68 h 68"/>
            </a:gdLst>
            <a:ahLst/>
            <a:cxnLst>
              <a:cxn ang="T10">
                <a:pos x="T0" y="T1"/>
              </a:cxn>
              <a:cxn ang="T11">
                <a:pos x="T2" y="T3"/>
              </a:cxn>
              <a:cxn ang="T12">
                <a:pos x="T4" y="T5"/>
              </a:cxn>
              <a:cxn ang="T13">
                <a:pos x="T6" y="T7"/>
              </a:cxn>
              <a:cxn ang="T14">
                <a:pos x="T8" y="T9"/>
              </a:cxn>
            </a:cxnLst>
            <a:rect l="T15" t="T16" r="T17" b="T18"/>
            <a:pathLst>
              <a:path w="23" h="68">
                <a:moveTo>
                  <a:pt x="23" y="68"/>
                </a:moveTo>
                <a:lnTo>
                  <a:pt x="11" y="0"/>
                </a:lnTo>
                <a:lnTo>
                  <a:pt x="0" y="68"/>
                </a:lnTo>
                <a:lnTo>
                  <a:pt x="11" y="68"/>
                </a:lnTo>
                <a:lnTo>
                  <a:pt x="23" y="68"/>
                </a:lnTo>
                <a:close/>
              </a:path>
            </a:pathLst>
          </a:custGeom>
          <a:solidFill>
            <a:srgbClr val="000000"/>
          </a:solidFill>
          <a:ln w="0">
            <a:solidFill>
              <a:srgbClr val="000000"/>
            </a:solidFill>
            <a:prstDash val="solid"/>
            <a:round/>
            <a:headEnd/>
            <a:tailEnd/>
          </a:ln>
        </p:spPr>
        <p:txBody>
          <a:bodyPr/>
          <a:lstStyle/>
          <a:p>
            <a:endParaRPr lang="en-US"/>
          </a:p>
        </p:txBody>
      </p:sp>
      <p:sp>
        <p:nvSpPr>
          <p:cNvPr id="74783" name="Freeform 31"/>
          <p:cNvSpPr>
            <a:spLocks/>
          </p:cNvSpPr>
          <p:nvPr/>
        </p:nvSpPr>
        <p:spPr bwMode="auto">
          <a:xfrm>
            <a:off x="1317625" y="4459288"/>
            <a:ext cx="36513" cy="107950"/>
          </a:xfrm>
          <a:custGeom>
            <a:avLst/>
            <a:gdLst>
              <a:gd name="T0" fmla="*/ 0 w 2"/>
              <a:gd name="T1" fmla="*/ 0 h 6"/>
              <a:gd name="T2" fmla="*/ 1 w 2"/>
              <a:gd name="T3" fmla="*/ 6 h 6"/>
              <a:gd name="T4" fmla="*/ 2 w 2"/>
              <a:gd name="T5" fmla="*/ 0 h 6"/>
              <a:gd name="T6" fmla="*/ 1 w 2"/>
              <a:gd name="T7" fmla="*/ 0 h 6"/>
              <a:gd name="T8" fmla="*/ 0 w 2"/>
              <a:gd name="T9" fmla="*/ 0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0" y="0"/>
                </a:moveTo>
                <a:lnTo>
                  <a:pt x="1" y="6"/>
                </a:lnTo>
                <a:lnTo>
                  <a:pt x="2" y="0"/>
                </a:lnTo>
                <a:lnTo>
                  <a:pt x="1" y="0"/>
                </a:lnTo>
                <a:lnTo>
                  <a:pt x="0" y="0"/>
                </a:lnTo>
              </a:path>
            </a:pathLst>
          </a:custGeom>
          <a:noFill/>
          <a:ln w="17463">
            <a:solidFill>
              <a:srgbClr val="000000"/>
            </a:solidFill>
            <a:prstDash val="solid"/>
            <a:round/>
            <a:headEnd/>
            <a:tailEnd/>
          </a:ln>
        </p:spPr>
        <p:txBody>
          <a:bodyPr/>
          <a:lstStyle/>
          <a:p>
            <a:endParaRPr lang="en-US"/>
          </a:p>
        </p:txBody>
      </p:sp>
      <p:sp>
        <p:nvSpPr>
          <p:cNvPr id="74784" name="Freeform 32"/>
          <p:cNvSpPr>
            <a:spLocks/>
          </p:cNvSpPr>
          <p:nvPr/>
        </p:nvSpPr>
        <p:spPr bwMode="auto">
          <a:xfrm>
            <a:off x="1317625" y="4459288"/>
            <a:ext cx="36513" cy="107950"/>
          </a:xfrm>
          <a:custGeom>
            <a:avLst/>
            <a:gdLst>
              <a:gd name="T0" fmla="*/ 0 w 23"/>
              <a:gd name="T1" fmla="*/ 0 h 68"/>
              <a:gd name="T2" fmla="*/ 11 w 23"/>
              <a:gd name="T3" fmla="*/ 68 h 68"/>
              <a:gd name="T4" fmla="*/ 23 w 23"/>
              <a:gd name="T5" fmla="*/ 0 h 68"/>
              <a:gd name="T6" fmla="*/ 11 w 23"/>
              <a:gd name="T7" fmla="*/ 0 h 68"/>
              <a:gd name="T8" fmla="*/ 0 w 23"/>
              <a:gd name="T9" fmla="*/ 0 h 68"/>
              <a:gd name="T10" fmla="*/ 0 60000 65536"/>
              <a:gd name="T11" fmla="*/ 0 60000 65536"/>
              <a:gd name="T12" fmla="*/ 0 60000 65536"/>
              <a:gd name="T13" fmla="*/ 0 60000 65536"/>
              <a:gd name="T14" fmla="*/ 0 60000 65536"/>
              <a:gd name="T15" fmla="*/ 0 w 23"/>
              <a:gd name="T16" fmla="*/ 0 h 68"/>
              <a:gd name="T17" fmla="*/ 23 w 23"/>
              <a:gd name="T18" fmla="*/ 68 h 68"/>
            </a:gdLst>
            <a:ahLst/>
            <a:cxnLst>
              <a:cxn ang="T10">
                <a:pos x="T0" y="T1"/>
              </a:cxn>
              <a:cxn ang="T11">
                <a:pos x="T2" y="T3"/>
              </a:cxn>
              <a:cxn ang="T12">
                <a:pos x="T4" y="T5"/>
              </a:cxn>
              <a:cxn ang="T13">
                <a:pos x="T6" y="T7"/>
              </a:cxn>
              <a:cxn ang="T14">
                <a:pos x="T8" y="T9"/>
              </a:cxn>
            </a:cxnLst>
            <a:rect l="T15" t="T16" r="T17" b="T18"/>
            <a:pathLst>
              <a:path w="23" h="68">
                <a:moveTo>
                  <a:pt x="0" y="0"/>
                </a:moveTo>
                <a:lnTo>
                  <a:pt x="11" y="68"/>
                </a:lnTo>
                <a:lnTo>
                  <a:pt x="23" y="0"/>
                </a:lnTo>
                <a:lnTo>
                  <a:pt x="11"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74785" name="Line 33"/>
          <p:cNvSpPr>
            <a:spLocks noChangeShapeType="1"/>
          </p:cNvSpPr>
          <p:nvPr/>
        </p:nvSpPr>
        <p:spPr bwMode="auto">
          <a:xfrm flipV="1">
            <a:off x="1335088" y="4119563"/>
            <a:ext cx="1587" cy="339725"/>
          </a:xfrm>
          <a:prstGeom prst="line">
            <a:avLst/>
          </a:prstGeom>
          <a:noFill/>
          <a:ln w="17463">
            <a:solidFill>
              <a:srgbClr val="000000"/>
            </a:solidFill>
            <a:round/>
            <a:headEnd/>
            <a:tailEnd/>
          </a:ln>
        </p:spPr>
        <p:txBody>
          <a:bodyPr/>
          <a:lstStyle/>
          <a:p>
            <a:endParaRPr lang="en-US"/>
          </a:p>
        </p:txBody>
      </p:sp>
      <p:sp>
        <p:nvSpPr>
          <p:cNvPr id="74786" name="Freeform 34"/>
          <p:cNvSpPr>
            <a:spLocks/>
          </p:cNvSpPr>
          <p:nvPr/>
        </p:nvSpPr>
        <p:spPr bwMode="auto">
          <a:xfrm>
            <a:off x="1317625" y="1733550"/>
            <a:ext cx="36513" cy="107950"/>
          </a:xfrm>
          <a:custGeom>
            <a:avLst/>
            <a:gdLst>
              <a:gd name="T0" fmla="*/ 2 w 2"/>
              <a:gd name="T1" fmla="*/ 6 h 6"/>
              <a:gd name="T2" fmla="*/ 1 w 2"/>
              <a:gd name="T3" fmla="*/ 0 h 6"/>
              <a:gd name="T4" fmla="*/ 0 w 2"/>
              <a:gd name="T5" fmla="*/ 6 h 6"/>
              <a:gd name="T6" fmla="*/ 1 w 2"/>
              <a:gd name="T7" fmla="*/ 6 h 6"/>
              <a:gd name="T8" fmla="*/ 2 w 2"/>
              <a:gd name="T9" fmla="*/ 6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2" y="6"/>
                </a:moveTo>
                <a:lnTo>
                  <a:pt x="1" y="0"/>
                </a:lnTo>
                <a:lnTo>
                  <a:pt x="0" y="6"/>
                </a:lnTo>
                <a:lnTo>
                  <a:pt x="1" y="6"/>
                </a:lnTo>
                <a:lnTo>
                  <a:pt x="2" y="6"/>
                </a:lnTo>
              </a:path>
            </a:pathLst>
          </a:custGeom>
          <a:noFill/>
          <a:ln w="17463">
            <a:solidFill>
              <a:srgbClr val="000000"/>
            </a:solidFill>
            <a:prstDash val="solid"/>
            <a:round/>
            <a:headEnd/>
            <a:tailEnd/>
          </a:ln>
        </p:spPr>
        <p:txBody>
          <a:bodyPr/>
          <a:lstStyle/>
          <a:p>
            <a:endParaRPr lang="en-US"/>
          </a:p>
        </p:txBody>
      </p:sp>
      <p:sp>
        <p:nvSpPr>
          <p:cNvPr id="74787" name="Freeform 35"/>
          <p:cNvSpPr>
            <a:spLocks/>
          </p:cNvSpPr>
          <p:nvPr/>
        </p:nvSpPr>
        <p:spPr bwMode="auto">
          <a:xfrm>
            <a:off x="1317625" y="1733550"/>
            <a:ext cx="36513" cy="107950"/>
          </a:xfrm>
          <a:custGeom>
            <a:avLst/>
            <a:gdLst>
              <a:gd name="T0" fmla="*/ 23 w 23"/>
              <a:gd name="T1" fmla="*/ 68 h 68"/>
              <a:gd name="T2" fmla="*/ 11 w 23"/>
              <a:gd name="T3" fmla="*/ 0 h 68"/>
              <a:gd name="T4" fmla="*/ 0 w 23"/>
              <a:gd name="T5" fmla="*/ 68 h 68"/>
              <a:gd name="T6" fmla="*/ 11 w 23"/>
              <a:gd name="T7" fmla="*/ 68 h 68"/>
              <a:gd name="T8" fmla="*/ 23 w 23"/>
              <a:gd name="T9" fmla="*/ 68 h 68"/>
              <a:gd name="T10" fmla="*/ 0 60000 65536"/>
              <a:gd name="T11" fmla="*/ 0 60000 65536"/>
              <a:gd name="T12" fmla="*/ 0 60000 65536"/>
              <a:gd name="T13" fmla="*/ 0 60000 65536"/>
              <a:gd name="T14" fmla="*/ 0 60000 65536"/>
              <a:gd name="T15" fmla="*/ 0 w 23"/>
              <a:gd name="T16" fmla="*/ 0 h 68"/>
              <a:gd name="T17" fmla="*/ 23 w 23"/>
              <a:gd name="T18" fmla="*/ 68 h 68"/>
            </a:gdLst>
            <a:ahLst/>
            <a:cxnLst>
              <a:cxn ang="T10">
                <a:pos x="T0" y="T1"/>
              </a:cxn>
              <a:cxn ang="T11">
                <a:pos x="T2" y="T3"/>
              </a:cxn>
              <a:cxn ang="T12">
                <a:pos x="T4" y="T5"/>
              </a:cxn>
              <a:cxn ang="T13">
                <a:pos x="T6" y="T7"/>
              </a:cxn>
              <a:cxn ang="T14">
                <a:pos x="T8" y="T9"/>
              </a:cxn>
            </a:cxnLst>
            <a:rect l="T15" t="T16" r="T17" b="T18"/>
            <a:pathLst>
              <a:path w="23" h="68">
                <a:moveTo>
                  <a:pt x="23" y="68"/>
                </a:moveTo>
                <a:lnTo>
                  <a:pt x="11" y="0"/>
                </a:lnTo>
                <a:lnTo>
                  <a:pt x="0" y="68"/>
                </a:lnTo>
                <a:lnTo>
                  <a:pt x="11" y="68"/>
                </a:lnTo>
                <a:lnTo>
                  <a:pt x="23" y="68"/>
                </a:lnTo>
                <a:close/>
              </a:path>
            </a:pathLst>
          </a:custGeom>
          <a:solidFill>
            <a:srgbClr val="000000"/>
          </a:solidFill>
          <a:ln w="0">
            <a:solidFill>
              <a:srgbClr val="000000"/>
            </a:solidFill>
            <a:prstDash val="solid"/>
            <a:round/>
            <a:headEnd/>
            <a:tailEnd/>
          </a:ln>
        </p:spPr>
        <p:txBody>
          <a:bodyPr/>
          <a:lstStyle/>
          <a:p>
            <a:endParaRPr lang="en-US"/>
          </a:p>
        </p:txBody>
      </p:sp>
      <p:sp>
        <p:nvSpPr>
          <p:cNvPr id="74788" name="Freeform 36"/>
          <p:cNvSpPr>
            <a:spLocks/>
          </p:cNvSpPr>
          <p:nvPr/>
        </p:nvSpPr>
        <p:spPr bwMode="auto">
          <a:xfrm>
            <a:off x="1317625" y="3330575"/>
            <a:ext cx="36513" cy="106363"/>
          </a:xfrm>
          <a:custGeom>
            <a:avLst/>
            <a:gdLst>
              <a:gd name="T0" fmla="*/ 0 w 2"/>
              <a:gd name="T1" fmla="*/ 0 h 6"/>
              <a:gd name="T2" fmla="*/ 1 w 2"/>
              <a:gd name="T3" fmla="*/ 6 h 6"/>
              <a:gd name="T4" fmla="*/ 2 w 2"/>
              <a:gd name="T5" fmla="*/ 0 h 6"/>
              <a:gd name="T6" fmla="*/ 1 w 2"/>
              <a:gd name="T7" fmla="*/ 0 h 6"/>
              <a:gd name="T8" fmla="*/ 0 w 2"/>
              <a:gd name="T9" fmla="*/ 0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0" y="0"/>
                </a:moveTo>
                <a:lnTo>
                  <a:pt x="1" y="6"/>
                </a:lnTo>
                <a:lnTo>
                  <a:pt x="2" y="0"/>
                </a:lnTo>
                <a:lnTo>
                  <a:pt x="1" y="0"/>
                </a:lnTo>
                <a:lnTo>
                  <a:pt x="0" y="0"/>
                </a:lnTo>
              </a:path>
            </a:pathLst>
          </a:custGeom>
          <a:noFill/>
          <a:ln w="17463">
            <a:solidFill>
              <a:srgbClr val="000000"/>
            </a:solidFill>
            <a:prstDash val="solid"/>
            <a:round/>
            <a:headEnd/>
            <a:tailEnd/>
          </a:ln>
        </p:spPr>
        <p:txBody>
          <a:bodyPr/>
          <a:lstStyle/>
          <a:p>
            <a:endParaRPr lang="en-US"/>
          </a:p>
        </p:txBody>
      </p:sp>
      <p:sp>
        <p:nvSpPr>
          <p:cNvPr id="74789" name="Freeform 37"/>
          <p:cNvSpPr>
            <a:spLocks/>
          </p:cNvSpPr>
          <p:nvPr/>
        </p:nvSpPr>
        <p:spPr bwMode="auto">
          <a:xfrm>
            <a:off x="1317625" y="3330575"/>
            <a:ext cx="36513" cy="106363"/>
          </a:xfrm>
          <a:custGeom>
            <a:avLst/>
            <a:gdLst>
              <a:gd name="T0" fmla="*/ 0 w 23"/>
              <a:gd name="T1" fmla="*/ 0 h 67"/>
              <a:gd name="T2" fmla="*/ 11 w 23"/>
              <a:gd name="T3" fmla="*/ 67 h 67"/>
              <a:gd name="T4" fmla="*/ 23 w 23"/>
              <a:gd name="T5" fmla="*/ 0 h 67"/>
              <a:gd name="T6" fmla="*/ 11 w 23"/>
              <a:gd name="T7" fmla="*/ 0 h 67"/>
              <a:gd name="T8" fmla="*/ 0 w 23"/>
              <a:gd name="T9" fmla="*/ 0 h 67"/>
              <a:gd name="T10" fmla="*/ 0 60000 65536"/>
              <a:gd name="T11" fmla="*/ 0 60000 65536"/>
              <a:gd name="T12" fmla="*/ 0 60000 65536"/>
              <a:gd name="T13" fmla="*/ 0 60000 65536"/>
              <a:gd name="T14" fmla="*/ 0 60000 65536"/>
              <a:gd name="T15" fmla="*/ 0 w 23"/>
              <a:gd name="T16" fmla="*/ 0 h 67"/>
              <a:gd name="T17" fmla="*/ 23 w 23"/>
              <a:gd name="T18" fmla="*/ 67 h 67"/>
            </a:gdLst>
            <a:ahLst/>
            <a:cxnLst>
              <a:cxn ang="T10">
                <a:pos x="T0" y="T1"/>
              </a:cxn>
              <a:cxn ang="T11">
                <a:pos x="T2" y="T3"/>
              </a:cxn>
              <a:cxn ang="T12">
                <a:pos x="T4" y="T5"/>
              </a:cxn>
              <a:cxn ang="T13">
                <a:pos x="T6" y="T7"/>
              </a:cxn>
              <a:cxn ang="T14">
                <a:pos x="T8" y="T9"/>
              </a:cxn>
            </a:cxnLst>
            <a:rect l="T15" t="T16" r="T17" b="T18"/>
            <a:pathLst>
              <a:path w="23" h="67">
                <a:moveTo>
                  <a:pt x="0" y="0"/>
                </a:moveTo>
                <a:lnTo>
                  <a:pt x="11" y="67"/>
                </a:lnTo>
                <a:lnTo>
                  <a:pt x="23" y="0"/>
                </a:lnTo>
                <a:lnTo>
                  <a:pt x="11"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74790" name="Line 38"/>
          <p:cNvSpPr>
            <a:spLocks noChangeShapeType="1"/>
          </p:cNvSpPr>
          <p:nvPr/>
        </p:nvSpPr>
        <p:spPr bwMode="auto">
          <a:xfrm flipV="1">
            <a:off x="1335088" y="1841500"/>
            <a:ext cx="1587" cy="1489075"/>
          </a:xfrm>
          <a:prstGeom prst="line">
            <a:avLst/>
          </a:prstGeom>
          <a:noFill/>
          <a:ln w="17463">
            <a:solidFill>
              <a:srgbClr val="000000"/>
            </a:solidFill>
            <a:round/>
            <a:headEnd/>
            <a:tailEnd/>
          </a:ln>
        </p:spPr>
        <p:txBody>
          <a:bodyPr/>
          <a:lstStyle/>
          <a:p>
            <a:endParaRPr lang="en-US"/>
          </a:p>
        </p:txBody>
      </p:sp>
      <p:sp>
        <p:nvSpPr>
          <p:cNvPr id="74791" name="Rectangle 39"/>
          <p:cNvSpPr>
            <a:spLocks noChangeArrowheads="1"/>
          </p:cNvSpPr>
          <p:nvPr/>
        </p:nvSpPr>
        <p:spPr bwMode="auto">
          <a:xfrm>
            <a:off x="941388" y="4603750"/>
            <a:ext cx="2222500" cy="519113"/>
          </a:xfrm>
          <a:prstGeom prst="rect">
            <a:avLst/>
          </a:prstGeom>
          <a:noFill/>
          <a:ln w="17463">
            <a:solidFill>
              <a:srgbClr val="000000"/>
            </a:solidFill>
            <a:miter lim="800000"/>
            <a:headEnd/>
            <a:tailEnd/>
          </a:ln>
        </p:spPr>
        <p:txBody>
          <a:bodyPr/>
          <a:lstStyle/>
          <a:p>
            <a:endParaRPr lang="en-US">
              <a:latin typeface="Corbel" pitchFamily="34" charset="0"/>
            </a:endParaRPr>
          </a:p>
        </p:txBody>
      </p:sp>
      <p:sp>
        <p:nvSpPr>
          <p:cNvPr id="74792" name="Rectangle 40"/>
          <p:cNvSpPr>
            <a:spLocks noChangeArrowheads="1"/>
          </p:cNvSpPr>
          <p:nvPr/>
        </p:nvSpPr>
        <p:spPr bwMode="auto">
          <a:xfrm>
            <a:off x="941388" y="3473450"/>
            <a:ext cx="2222500" cy="501650"/>
          </a:xfrm>
          <a:prstGeom prst="rect">
            <a:avLst/>
          </a:prstGeom>
          <a:noFill/>
          <a:ln w="17463">
            <a:solidFill>
              <a:srgbClr val="000000"/>
            </a:solidFill>
            <a:miter lim="800000"/>
            <a:headEnd/>
            <a:tailEnd/>
          </a:ln>
        </p:spPr>
        <p:txBody>
          <a:bodyPr/>
          <a:lstStyle/>
          <a:p>
            <a:endParaRPr lang="en-US">
              <a:latin typeface="Corbel" pitchFamily="34" charset="0"/>
            </a:endParaRPr>
          </a:p>
        </p:txBody>
      </p:sp>
      <p:sp>
        <p:nvSpPr>
          <p:cNvPr id="74793" name="Rectangle 41"/>
          <p:cNvSpPr>
            <a:spLocks noChangeArrowheads="1"/>
          </p:cNvSpPr>
          <p:nvPr/>
        </p:nvSpPr>
        <p:spPr bwMode="auto">
          <a:xfrm>
            <a:off x="990600" y="1219200"/>
            <a:ext cx="2222500" cy="520700"/>
          </a:xfrm>
          <a:prstGeom prst="rect">
            <a:avLst/>
          </a:prstGeom>
          <a:noFill/>
          <a:ln w="17463">
            <a:solidFill>
              <a:srgbClr val="000000"/>
            </a:solidFill>
            <a:miter lim="800000"/>
            <a:headEnd/>
            <a:tailEnd/>
          </a:ln>
        </p:spPr>
        <p:txBody>
          <a:bodyPr/>
          <a:lstStyle/>
          <a:p>
            <a:endParaRPr lang="en-US">
              <a:latin typeface="Corbel" pitchFamily="34" charset="0"/>
            </a:endParaRPr>
          </a:p>
        </p:txBody>
      </p:sp>
      <p:sp>
        <p:nvSpPr>
          <p:cNvPr id="74794" name="Rectangle 42"/>
          <p:cNvSpPr>
            <a:spLocks noChangeArrowheads="1"/>
          </p:cNvSpPr>
          <p:nvPr/>
        </p:nvSpPr>
        <p:spPr bwMode="auto">
          <a:xfrm>
            <a:off x="941388" y="5732463"/>
            <a:ext cx="2222500" cy="520700"/>
          </a:xfrm>
          <a:prstGeom prst="rect">
            <a:avLst/>
          </a:prstGeom>
          <a:noFill/>
          <a:ln w="17463">
            <a:solidFill>
              <a:srgbClr val="000000"/>
            </a:solidFill>
            <a:miter lim="800000"/>
            <a:headEnd/>
            <a:tailEnd/>
          </a:ln>
        </p:spPr>
        <p:txBody>
          <a:bodyPr/>
          <a:lstStyle/>
          <a:p>
            <a:endParaRPr lang="en-US">
              <a:latin typeface="Corbel" pitchFamily="34" charset="0"/>
            </a:endParaRPr>
          </a:p>
        </p:txBody>
      </p:sp>
      <p:sp>
        <p:nvSpPr>
          <p:cNvPr id="74795" name="Rectangle 43"/>
          <p:cNvSpPr>
            <a:spLocks noChangeArrowheads="1"/>
          </p:cNvSpPr>
          <p:nvPr/>
        </p:nvSpPr>
        <p:spPr bwMode="auto">
          <a:xfrm>
            <a:off x="2197100" y="2325688"/>
            <a:ext cx="1165225" cy="520700"/>
          </a:xfrm>
          <a:prstGeom prst="rect">
            <a:avLst/>
          </a:prstGeom>
          <a:noFill/>
          <a:ln w="17526">
            <a:solidFill>
              <a:srgbClr val="CC3300"/>
            </a:solidFill>
            <a:miter lim="800000"/>
            <a:headEnd/>
            <a:tailEnd/>
          </a:ln>
        </p:spPr>
        <p:txBody>
          <a:bodyPr/>
          <a:lstStyle/>
          <a:p>
            <a:endParaRPr lang="en-US">
              <a:latin typeface="Corbel" pitchFamily="34" charset="0"/>
            </a:endParaRPr>
          </a:p>
        </p:txBody>
      </p:sp>
    </p:spTree>
    <p:extLst>
      <p:ext uri="{BB962C8B-B14F-4D97-AF65-F5344CB8AC3E}">
        <p14:creationId xmlns:p14="http://schemas.microsoft.com/office/powerpoint/2010/main" val="11289472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781" y="1628800"/>
            <a:ext cx="8436691" cy="4104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019457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ChangeAspect="1" noChangeArrowheads="1"/>
          </p:cNvPicPr>
          <p:nvPr/>
        </p:nvPicPr>
        <p:blipFill>
          <a:blip r:embed="rId2"/>
          <a:srcRect/>
          <a:stretch>
            <a:fillRect/>
          </a:stretch>
        </p:blipFill>
        <p:spPr bwMode="auto">
          <a:xfrm>
            <a:off x="1154806" y="2414588"/>
            <a:ext cx="6617593" cy="3541576"/>
          </a:xfrm>
          <a:prstGeom prst="rect">
            <a:avLst/>
          </a:prstGeom>
          <a:noFill/>
          <a:ln w="9525">
            <a:noFill/>
            <a:miter lim="800000"/>
            <a:headEnd/>
            <a:tailEnd/>
          </a:ln>
          <a:effectLst/>
        </p:spPr>
      </p:pic>
    </p:spTree>
    <p:extLst>
      <p:ext uri="{BB962C8B-B14F-4D97-AF65-F5344CB8AC3E}">
        <p14:creationId xmlns:p14="http://schemas.microsoft.com/office/powerpoint/2010/main" val="117753153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4" name="Content Placeholder 3"/>
          <p:cNvSpPr>
            <a:spLocks noGrp="1"/>
          </p:cNvSpPr>
          <p:nvPr>
            <p:ph idx="1"/>
          </p:nvPr>
        </p:nvSpPr>
        <p:spPr/>
        <p:txBody>
          <a:bodyPr/>
          <a:lstStyle/>
          <a:p>
            <a:r>
              <a:rPr lang="en-US" dirty="0" smtClean="0"/>
              <a:t>Information about the main memory location of each page is kept in a </a:t>
            </a:r>
            <a:r>
              <a:rPr lang="en-US" b="1" i="1" dirty="0" smtClean="0"/>
              <a:t>page table.</a:t>
            </a:r>
          </a:p>
          <a:p>
            <a:endParaRPr lang="en-US" dirty="0" smtClean="0"/>
          </a:p>
          <a:p>
            <a:r>
              <a:rPr lang="en-US" dirty="0" smtClean="0"/>
              <a:t> An area in the main memory that can hold one page is called a </a:t>
            </a:r>
            <a:r>
              <a:rPr lang="en-US" b="1" i="1" dirty="0" smtClean="0"/>
              <a:t>page frame. </a:t>
            </a:r>
          </a:p>
          <a:p>
            <a:endParaRPr lang="en-US" i="1" dirty="0" smtClean="0"/>
          </a:p>
          <a:p>
            <a:r>
              <a:rPr lang="en-US" i="1" dirty="0" smtClean="0"/>
              <a:t>The starting address of </a:t>
            </a:r>
            <a:r>
              <a:rPr lang="en-US" dirty="0" smtClean="0"/>
              <a:t>the page table is kept in a</a:t>
            </a:r>
            <a:r>
              <a:rPr lang="en-US" b="1" dirty="0" smtClean="0"/>
              <a:t> </a:t>
            </a:r>
            <a:r>
              <a:rPr lang="en-US" b="1" i="1" dirty="0" smtClean="0"/>
              <a:t>page table base register.</a:t>
            </a:r>
            <a:endParaRPr lang="en-US" b="1" dirty="0" smtClean="0"/>
          </a:p>
          <a:p>
            <a:endParaRPr lang="en-US" dirty="0"/>
          </a:p>
        </p:txBody>
      </p:sp>
    </p:spTree>
    <p:extLst>
      <p:ext uri="{BB962C8B-B14F-4D97-AF65-F5344CB8AC3E}">
        <p14:creationId xmlns:p14="http://schemas.microsoft.com/office/powerpoint/2010/main" val="91113526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srcRect/>
          <a:stretch>
            <a:fillRect/>
          </a:stretch>
        </p:blipFill>
        <p:spPr bwMode="auto">
          <a:xfrm>
            <a:off x="228600" y="457200"/>
            <a:ext cx="8839200" cy="6172200"/>
          </a:xfrm>
          <a:prstGeom prst="rect">
            <a:avLst/>
          </a:prstGeom>
          <a:noFill/>
          <a:ln w="9525">
            <a:noFill/>
            <a:miter lim="800000"/>
            <a:headEnd/>
            <a:tailEnd/>
          </a:ln>
          <a:effectLst/>
        </p:spPr>
      </p:pic>
    </p:spTree>
    <p:extLst>
      <p:ext uri="{BB962C8B-B14F-4D97-AF65-F5344CB8AC3E}">
        <p14:creationId xmlns:p14="http://schemas.microsoft.com/office/powerpoint/2010/main" val="133557517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Slide Number Placeholder 3"/>
          <p:cNvSpPr>
            <a:spLocks noGrp="1"/>
          </p:cNvSpPr>
          <p:nvPr>
            <p:ph type="sldNum" sz="quarter" idx="12"/>
          </p:nvPr>
        </p:nvSpPr>
        <p:spPr>
          <a:xfrm>
            <a:off x="2640013" y="6477000"/>
            <a:ext cx="5508625" cy="274638"/>
          </a:xfrm>
        </p:spPr>
        <p:txBody>
          <a:bodyPr lIns="45720" rIns="45720"/>
          <a:lstStyle/>
          <a:p>
            <a:pPr algn="l">
              <a:defRPr/>
            </a:pPr>
            <a:fld id="{A46EDB9A-BB61-47E1-8347-78A132BF7D26}" type="slidenum">
              <a:rPr lang="en-US"/>
              <a:pPr algn="l">
                <a:defRPr/>
              </a:pPr>
              <a:t>63</a:t>
            </a:fld>
            <a:endParaRPr lang="en-US"/>
          </a:p>
        </p:txBody>
      </p:sp>
      <p:sp>
        <p:nvSpPr>
          <p:cNvPr id="452610" name="Rectangle 2"/>
          <p:cNvSpPr>
            <a:spLocks noGrp="1" noChangeArrowheads="1"/>
          </p:cNvSpPr>
          <p:nvPr>
            <p:ph type="title"/>
          </p:nvPr>
        </p:nvSpPr>
        <p:spPr>
          <a:xfrm>
            <a:off x="457200" y="152400"/>
            <a:ext cx="8229600" cy="1251062"/>
          </a:xfrm>
        </p:spPr>
        <p:txBody>
          <a:bodyPr/>
          <a:lstStyle/>
          <a:p>
            <a:pPr fontAlgn="auto">
              <a:spcAft>
                <a:spcPts val="0"/>
              </a:spcAft>
              <a:defRPr/>
            </a:pPr>
            <a:r>
              <a:rPr lang="en-US">
                <a:solidFill>
                  <a:schemeClr val="accent1">
                    <a:satMod val="150000"/>
                  </a:schemeClr>
                </a:solidFill>
              </a:rPr>
              <a:t>Address translation (contd..)</a:t>
            </a:r>
          </a:p>
        </p:txBody>
      </p:sp>
      <p:sp>
        <p:nvSpPr>
          <p:cNvPr id="84995" name="Rectangle 4"/>
          <p:cNvSpPr>
            <a:spLocks noChangeArrowheads="1"/>
          </p:cNvSpPr>
          <p:nvPr/>
        </p:nvSpPr>
        <p:spPr bwMode="auto">
          <a:xfrm>
            <a:off x="3838575" y="5400675"/>
            <a:ext cx="630238"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Page frame</a:t>
            </a:r>
            <a:endParaRPr lang="en-CA" sz="2400">
              <a:latin typeface="Corbel" pitchFamily="34" charset="0"/>
            </a:endParaRPr>
          </a:p>
        </p:txBody>
      </p:sp>
      <p:sp>
        <p:nvSpPr>
          <p:cNvPr id="84996" name="Rectangle 5"/>
          <p:cNvSpPr>
            <a:spLocks noChangeArrowheads="1"/>
          </p:cNvSpPr>
          <p:nvPr/>
        </p:nvSpPr>
        <p:spPr bwMode="auto">
          <a:xfrm>
            <a:off x="5718175" y="1328738"/>
            <a:ext cx="1719263"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Virtual address from processor</a:t>
            </a:r>
            <a:endParaRPr lang="en-CA" sz="2400">
              <a:latin typeface="Corbel" pitchFamily="34" charset="0"/>
            </a:endParaRPr>
          </a:p>
        </p:txBody>
      </p:sp>
      <p:sp>
        <p:nvSpPr>
          <p:cNvPr id="84997" name="Rectangle 6"/>
          <p:cNvSpPr>
            <a:spLocks noChangeArrowheads="1"/>
          </p:cNvSpPr>
          <p:nvPr/>
        </p:nvSpPr>
        <p:spPr bwMode="auto">
          <a:xfrm>
            <a:off x="3852863" y="5522913"/>
            <a:ext cx="606425"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in memory</a:t>
            </a:r>
            <a:endParaRPr lang="en-CA" sz="2400">
              <a:latin typeface="Corbel" pitchFamily="34" charset="0"/>
            </a:endParaRPr>
          </a:p>
        </p:txBody>
      </p:sp>
      <p:sp>
        <p:nvSpPr>
          <p:cNvPr id="84998" name="Freeform 7"/>
          <p:cNvSpPr>
            <a:spLocks/>
          </p:cNvSpPr>
          <p:nvPr/>
        </p:nvSpPr>
        <p:spPr bwMode="auto">
          <a:xfrm>
            <a:off x="5035550" y="5829300"/>
            <a:ext cx="1765300" cy="92075"/>
          </a:xfrm>
          <a:custGeom>
            <a:avLst/>
            <a:gdLst>
              <a:gd name="T0" fmla="*/ 115 w 115"/>
              <a:gd name="T1" fmla="*/ 0 h 6"/>
              <a:gd name="T2" fmla="*/ 115 w 115"/>
              <a:gd name="T3" fmla="*/ 6 h 6"/>
              <a:gd name="T4" fmla="*/ 109 w 115"/>
              <a:gd name="T5" fmla="*/ 6 h 6"/>
              <a:gd name="T6" fmla="*/ 6 w 115"/>
              <a:gd name="T7" fmla="*/ 6 h 6"/>
              <a:gd name="T8" fmla="*/ 0 w 115"/>
              <a:gd name="T9" fmla="*/ 6 h 6"/>
              <a:gd name="T10" fmla="*/ 0 w 115"/>
              <a:gd name="T11" fmla="*/ 0 h 6"/>
              <a:gd name="T12" fmla="*/ 0 60000 65536"/>
              <a:gd name="T13" fmla="*/ 0 60000 65536"/>
              <a:gd name="T14" fmla="*/ 0 60000 65536"/>
              <a:gd name="T15" fmla="*/ 0 60000 65536"/>
              <a:gd name="T16" fmla="*/ 0 60000 65536"/>
              <a:gd name="T17" fmla="*/ 0 60000 65536"/>
              <a:gd name="T18" fmla="*/ 0 w 115"/>
              <a:gd name="T19" fmla="*/ 0 h 6"/>
              <a:gd name="T20" fmla="*/ 115 w 115"/>
              <a:gd name="T21" fmla="*/ 6 h 6"/>
            </a:gdLst>
            <a:ahLst/>
            <a:cxnLst>
              <a:cxn ang="T12">
                <a:pos x="T0" y="T1"/>
              </a:cxn>
              <a:cxn ang="T13">
                <a:pos x="T2" y="T3"/>
              </a:cxn>
              <a:cxn ang="T14">
                <a:pos x="T4" y="T5"/>
              </a:cxn>
              <a:cxn ang="T15">
                <a:pos x="T6" y="T7"/>
              </a:cxn>
              <a:cxn ang="T16">
                <a:pos x="T8" y="T9"/>
              </a:cxn>
              <a:cxn ang="T17">
                <a:pos x="T10" y="T11"/>
              </a:cxn>
            </a:cxnLst>
            <a:rect l="T18" t="T19" r="T20" b="T21"/>
            <a:pathLst>
              <a:path w="115" h="6">
                <a:moveTo>
                  <a:pt x="115" y="0"/>
                </a:moveTo>
                <a:lnTo>
                  <a:pt x="115" y="6"/>
                </a:lnTo>
                <a:lnTo>
                  <a:pt x="109" y="6"/>
                </a:lnTo>
                <a:lnTo>
                  <a:pt x="6" y="6"/>
                </a:lnTo>
                <a:lnTo>
                  <a:pt x="0" y="6"/>
                </a:lnTo>
                <a:lnTo>
                  <a:pt x="0" y="0"/>
                </a:lnTo>
              </a:path>
            </a:pathLst>
          </a:custGeom>
          <a:noFill/>
          <a:ln w="15875">
            <a:solidFill>
              <a:srgbClr val="000000"/>
            </a:solidFill>
            <a:prstDash val="solid"/>
            <a:round/>
            <a:headEnd/>
            <a:tailEnd/>
          </a:ln>
        </p:spPr>
        <p:txBody>
          <a:bodyPr/>
          <a:lstStyle/>
          <a:p>
            <a:endParaRPr lang="en-US"/>
          </a:p>
        </p:txBody>
      </p:sp>
      <p:sp>
        <p:nvSpPr>
          <p:cNvPr id="84999" name="Rectangle 8"/>
          <p:cNvSpPr>
            <a:spLocks noChangeArrowheads="1"/>
          </p:cNvSpPr>
          <p:nvPr/>
        </p:nvSpPr>
        <p:spPr bwMode="auto">
          <a:xfrm>
            <a:off x="6278563" y="1762125"/>
            <a:ext cx="347662"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Offset</a:t>
            </a:r>
            <a:endParaRPr lang="en-CA" sz="2400">
              <a:latin typeface="Corbel" pitchFamily="34" charset="0"/>
            </a:endParaRPr>
          </a:p>
        </p:txBody>
      </p:sp>
      <p:sp>
        <p:nvSpPr>
          <p:cNvPr id="85000" name="Rectangle 9"/>
          <p:cNvSpPr>
            <a:spLocks noChangeArrowheads="1"/>
          </p:cNvSpPr>
          <p:nvPr/>
        </p:nvSpPr>
        <p:spPr bwMode="auto">
          <a:xfrm>
            <a:off x="6278563" y="5568950"/>
            <a:ext cx="347662"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Offset</a:t>
            </a:r>
            <a:endParaRPr lang="en-CA" sz="2400">
              <a:latin typeface="Corbel" pitchFamily="34" charset="0"/>
            </a:endParaRPr>
          </a:p>
        </p:txBody>
      </p:sp>
      <p:sp>
        <p:nvSpPr>
          <p:cNvPr id="85001" name="Freeform 10"/>
          <p:cNvSpPr>
            <a:spLocks/>
          </p:cNvSpPr>
          <p:nvPr/>
        </p:nvSpPr>
        <p:spPr bwMode="auto">
          <a:xfrm>
            <a:off x="4498975" y="1593850"/>
            <a:ext cx="2301875" cy="92075"/>
          </a:xfrm>
          <a:custGeom>
            <a:avLst/>
            <a:gdLst>
              <a:gd name="T0" fmla="*/ 150 w 150"/>
              <a:gd name="T1" fmla="*/ 6 h 6"/>
              <a:gd name="T2" fmla="*/ 150 w 150"/>
              <a:gd name="T3" fmla="*/ 0 h 6"/>
              <a:gd name="T4" fmla="*/ 144 w 150"/>
              <a:gd name="T5" fmla="*/ 0 h 6"/>
              <a:gd name="T6" fmla="*/ 6 w 150"/>
              <a:gd name="T7" fmla="*/ 0 h 6"/>
              <a:gd name="T8" fmla="*/ 0 w 150"/>
              <a:gd name="T9" fmla="*/ 0 h 6"/>
              <a:gd name="T10" fmla="*/ 0 w 150"/>
              <a:gd name="T11" fmla="*/ 6 h 6"/>
              <a:gd name="T12" fmla="*/ 0 60000 65536"/>
              <a:gd name="T13" fmla="*/ 0 60000 65536"/>
              <a:gd name="T14" fmla="*/ 0 60000 65536"/>
              <a:gd name="T15" fmla="*/ 0 60000 65536"/>
              <a:gd name="T16" fmla="*/ 0 60000 65536"/>
              <a:gd name="T17" fmla="*/ 0 60000 65536"/>
              <a:gd name="T18" fmla="*/ 0 w 150"/>
              <a:gd name="T19" fmla="*/ 0 h 6"/>
              <a:gd name="T20" fmla="*/ 150 w 150"/>
              <a:gd name="T21" fmla="*/ 6 h 6"/>
            </a:gdLst>
            <a:ahLst/>
            <a:cxnLst>
              <a:cxn ang="T12">
                <a:pos x="T0" y="T1"/>
              </a:cxn>
              <a:cxn ang="T13">
                <a:pos x="T2" y="T3"/>
              </a:cxn>
              <a:cxn ang="T14">
                <a:pos x="T4" y="T5"/>
              </a:cxn>
              <a:cxn ang="T15">
                <a:pos x="T6" y="T7"/>
              </a:cxn>
              <a:cxn ang="T16">
                <a:pos x="T8" y="T9"/>
              </a:cxn>
              <a:cxn ang="T17">
                <a:pos x="T10" y="T11"/>
              </a:cxn>
            </a:cxnLst>
            <a:rect l="T18" t="T19" r="T20" b="T21"/>
            <a:pathLst>
              <a:path w="150" h="6">
                <a:moveTo>
                  <a:pt x="150" y="6"/>
                </a:moveTo>
                <a:lnTo>
                  <a:pt x="150" y="0"/>
                </a:lnTo>
                <a:lnTo>
                  <a:pt x="144" y="0"/>
                </a:lnTo>
                <a:lnTo>
                  <a:pt x="6" y="0"/>
                </a:lnTo>
                <a:lnTo>
                  <a:pt x="0" y="0"/>
                </a:lnTo>
                <a:lnTo>
                  <a:pt x="0" y="6"/>
                </a:lnTo>
              </a:path>
            </a:pathLst>
          </a:custGeom>
          <a:noFill/>
          <a:ln w="15875">
            <a:solidFill>
              <a:srgbClr val="000000"/>
            </a:solidFill>
            <a:prstDash val="solid"/>
            <a:round/>
            <a:headEnd/>
            <a:tailEnd/>
          </a:ln>
        </p:spPr>
        <p:txBody>
          <a:bodyPr/>
          <a:lstStyle/>
          <a:p>
            <a:endParaRPr lang="en-US"/>
          </a:p>
        </p:txBody>
      </p:sp>
      <p:sp>
        <p:nvSpPr>
          <p:cNvPr id="85002" name="Line 11"/>
          <p:cNvSpPr>
            <a:spLocks noChangeShapeType="1"/>
          </p:cNvSpPr>
          <p:nvPr/>
        </p:nvSpPr>
        <p:spPr bwMode="auto">
          <a:xfrm flipV="1">
            <a:off x="6094413" y="1731963"/>
            <a:ext cx="1587" cy="260350"/>
          </a:xfrm>
          <a:prstGeom prst="line">
            <a:avLst/>
          </a:prstGeom>
          <a:noFill/>
          <a:ln w="15875">
            <a:solidFill>
              <a:schemeClr val="tx1"/>
            </a:solidFill>
            <a:round/>
            <a:headEnd/>
            <a:tailEnd/>
          </a:ln>
        </p:spPr>
        <p:txBody>
          <a:bodyPr/>
          <a:lstStyle/>
          <a:p>
            <a:endParaRPr lang="en-US"/>
          </a:p>
        </p:txBody>
      </p:sp>
      <p:sp>
        <p:nvSpPr>
          <p:cNvPr id="85003" name="Rectangle 12"/>
          <p:cNvSpPr>
            <a:spLocks noChangeArrowheads="1"/>
          </p:cNvSpPr>
          <p:nvPr/>
        </p:nvSpPr>
        <p:spPr bwMode="auto">
          <a:xfrm>
            <a:off x="4697413" y="1762125"/>
            <a:ext cx="1152525"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Virtual page number</a:t>
            </a:r>
            <a:endParaRPr lang="en-CA" sz="2400">
              <a:latin typeface="Corbel" pitchFamily="34" charset="0"/>
            </a:endParaRPr>
          </a:p>
        </p:txBody>
      </p:sp>
      <p:sp>
        <p:nvSpPr>
          <p:cNvPr id="85004" name="Rectangle 13"/>
          <p:cNvSpPr>
            <a:spLocks noChangeArrowheads="1"/>
          </p:cNvSpPr>
          <p:nvPr/>
        </p:nvSpPr>
        <p:spPr bwMode="auto">
          <a:xfrm>
            <a:off x="2027238" y="1731963"/>
            <a:ext cx="1411287" cy="260350"/>
          </a:xfrm>
          <a:prstGeom prst="rect">
            <a:avLst/>
          </a:prstGeom>
          <a:noFill/>
          <a:ln w="15875">
            <a:solidFill>
              <a:schemeClr val="tx1"/>
            </a:solidFill>
            <a:miter lim="800000"/>
            <a:headEnd/>
            <a:tailEnd/>
          </a:ln>
        </p:spPr>
        <p:txBody>
          <a:bodyPr/>
          <a:lstStyle/>
          <a:p>
            <a:endParaRPr lang="en-US">
              <a:latin typeface="Corbel" pitchFamily="34" charset="0"/>
            </a:endParaRPr>
          </a:p>
        </p:txBody>
      </p:sp>
      <p:sp>
        <p:nvSpPr>
          <p:cNvPr id="85005" name="Rectangle 14"/>
          <p:cNvSpPr>
            <a:spLocks noChangeArrowheads="1"/>
          </p:cNvSpPr>
          <p:nvPr/>
        </p:nvSpPr>
        <p:spPr bwMode="auto">
          <a:xfrm>
            <a:off x="2225675" y="1762125"/>
            <a:ext cx="1028700"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Page table address</a:t>
            </a:r>
            <a:endParaRPr lang="en-CA" sz="2400">
              <a:latin typeface="Corbel" pitchFamily="34" charset="0"/>
            </a:endParaRPr>
          </a:p>
        </p:txBody>
      </p:sp>
      <p:sp>
        <p:nvSpPr>
          <p:cNvPr id="85006" name="Rectangle 15"/>
          <p:cNvSpPr>
            <a:spLocks noChangeArrowheads="1"/>
          </p:cNvSpPr>
          <p:nvPr/>
        </p:nvSpPr>
        <p:spPr bwMode="auto">
          <a:xfrm>
            <a:off x="2087563" y="1455738"/>
            <a:ext cx="1309687"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Page table base register</a:t>
            </a:r>
            <a:endParaRPr lang="en-CA" sz="2400">
              <a:latin typeface="Corbel" pitchFamily="34" charset="0"/>
            </a:endParaRPr>
          </a:p>
        </p:txBody>
      </p:sp>
      <p:sp>
        <p:nvSpPr>
          <p:cNvPr id="85007" name="Line 16"/>
          <p:cNvSpPr>
            <a:spLocks noChangeShapeType="1"/>
          </p:cNvSpPr>
          <p:nvPr/>
        </p:nvSpPr>
        <p:spPr bwMode="auto">
          <a:xfrm flipV="1">
            <a:off x="6094413" y="5522913"/>
            <a:ext cx="1587" cy="260350"/>
          </a:xfrm>
          <a:prstGeom prst="line">
            <a:avLst/>
          </a:prstGeom>
          <a:noFill/>
          <a:ln w="15875">
            <a:solidFill>
              <a:schemeClr val="tx1"/>
            </a:solidFill>
            <a:round/>
            <a:headEnd/>
            <a:tailEnd/>
          </a:ln>
        </p:spPr>
        <p:txBody>
          <a:bodyPr/>
          <a:lstStyle/>
          <a:p>
            <a:endParaRPr lang="en-US"/>
          </a:p>
        </p:txBody>
      </p:sp>
      <p:sp>
        <p:nvSpPr>
          <p:cNvPr id="85008" name="Rectangle 17"/>
          <p:cNvSpPr>
            <a:spLocks noChangeArrowheads="1"/>
          </p:cNvSpPr>
          <p:nvPr/>
        </p:nvSpPr>
        <p:spPr bwMode="auto">
          <a:xfrm>
            <a:off x="3132138" y="5400675"/>
            <a:ext cx="425450"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Control</a:t>
            </a:r>
            <a:endParaRPr lang="en-CA" sz="2400">
              <a:latin typeface="Corbel" pitchFamily="34" charset="0"/>
            </a:endParaRPr>
          </a:p>
        </p:txBody>
      </p:sp>
      <p:sp>
        <p:nvSpPr>
          <p:cNvPr id="85009" name="Rectangle 18"/>
          <p:cNvSpPr>
            <a:spLocks noChangeArrowheads="1"/>
          </p:cNvSpPr>
          <p:nvPr/>
        </p:nvSpPr>
        <p:spPr bwMode="auto">
          <a:xfrm>
            <a:off x="3240088" y="5522913"/>
            <a:ext cx="200025"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bits</a:t>
            </a:r>
            <a:endParaRPr lang="en-CA" sz="2400">
              <a:latin typeface="Corbel" pitchFamily="34" charset="0"/>
            </a:endParaRPr>
          </a:p>
        </p:txBody>
      </p:sp>
      <p:sp>
        <p:nvSpPr>
          <p:cNvPr id="85010" name="Line 19"/>
          <p:cNvSpPr>
            <a:spLocks noChangeShapeType="1"/>
          </p:cNvSpPr>
          <p:nvPr/>
        </p:nvSpPr>
        <p:spPr bwMode="auto">
          <a:xfrm flipV="1">
            <a:off x="3608388" y="3051175"/>
            <a:ext cx="1587" cy="2119313"/>
          </a:xfrm>
          <a:prstGeom prst="line">
            <a:avLst/>
          </a:prstGeom>
          <a:noFill/>
          <a:ln w="15875">
            <a:solidFill>
              <a:schemeClr val="tx1"/>
            </a:solidFill>
            <a:round/>
            <a:headEnd/>
            <a:tailEnd/>
          </a:ln>
        </p:spPr>
        <p:txBody>
          <a:bodyPr/>
          <a:lstStyle/>
          <a:p>
            <a:endParaRPr lang="en-US"/>
          </a:p>
        </p:txBody>
      </p:sp>
      <p:sp>
        <p:nvSpPr>
          <p:cNvPr id="85011" name="Line 20"/>
          <p:cNvSpPr>
            <a:spLocks noChangeShapeType="1"/>
          </p:cNvSpPr>
          <p:nvPr/>
        </p:nvSpPr>
        <p:spPr bwMode="auto">
          <a:xfrm flipH="1">
            <a:off x="3086100" y="3051175"/>
            <a:ext cx="1597025" cy="1588"/>
          </a:xfrm>
          <a:prstGeom prst="line">
            <a:avLst/>
          </a:prstGeom>
          <a:noFill/>
          <a:ln w="15875">
            <a:solidFill>
              <a:schemeClr val="tx1"/>
            </a:solidFill>
            <a:round/>
            <a:headEnd/>
            <a:tailEnd/>
          </a:ln>
        </p:spPr>
        <p:txBody>
          <a:bodyPr/>
          <a:lstStyle/>
          <a:p>
            <a:endParaRPr lang="en-US"/>
          </a:p>
        </p:txBody>
      </p:sp>
      <p:sp>
        <p:nvSpPr>
          <p:cNvPr id="85012" name="Line 21"/>
          <p:cNvSpPr>
            <a:spLocks noChangeShapeType="1"/>
          </p:cNvSpPr>
          <p:nvPr/>
        </p:nvSpPr>
        <p:spPr bwMode="auto">
          <a:xfrm flipH="1">
            <a:off x="3086100" y="3313113"/>
            <a:ext cx="1597025" cy="1587"/>
          </a:xfrm>
          <a:prstGeom prst="line">
            <a:avLst/>
          </a:prstGeom>
          <a:noFill/>
          <a:ln w="15875">
            <a:solidFill>
              <a:schemeClr val="tx1"/>
            </a:solidFill>
            <a:round/>
            <a:headEnd/>
            <a:tailEnd/>
          </a:ln>
        </p:spPr>
        <p:txBody>
          <a:bodyPr/>
          <a:lstStyle/>
          <a:p>
            <a:endParaRPr lang="en-US"/>
          </a:p>
        </p:txBody>
      </p:sp>
      <p:sp>
        <p:nvSpPr>
          <p:cNvPr id="85013" name="Line 22"/>
          <p:cNvSpPr>
            <a:spLocks noChangeShapeType="1"/>
          </p:cNvSpPr>
          <p:nvPr/>
        </p:nvSpPr>
        <p:spPr bwMode="auto">
          <a:xfrm flipH="1">
            <a:off x="3086100" y="3573463"/>
            <a:ext cx="1597025" cy="1587"/>
          </a:xfrm>
          <a:prstGeom prst="line">
            <a:avLst/>
          </a:prstGeom>
          <a:noFill/>
          <a:ln w="15875">
            <a:solidFill>
              <a:schemeClr val="tx1"/>
            </a:solidFill>
            <a:round/>
            <a:headEnd/>
            <a:tailEnd/>
          </a:ln>
        </p:spPr>
        <p:txBody>
          <a:bodyPr/>
          <a:lstStyle/>
          <a:p>
            <a:endParaRPr lang="en-US"/>
          </a:p>
        </p:txBody>
      </p:sp>
      <p:sp>
        <p:nvSpPr>
          <p:cNvPr id="85014" name="Line 23"/>
          <p:cNvSpPr>
            <a:spLocks noChangeShapeType="1"/>
          </p:cNvSpPr>
          <p:nvPr/>
        </p:nvSpPr>
        <p:spPr bwMode="auto">
          <a:xfrm flipH="1">
            <a:off x="3086100" y="4110038"/>
            <a:ext cx="1597025" cy="1587"/>
          </a:xfrm>
          <a:prstGeom prst="line">
            <a:avLst/>
          </a:prstGeom>
          <a:noFill/>
          <a:ln w="15875">
            <a:solidFill>
              <a:schemeClr val="tx1"/>
            </a:solidFill>
            <a:round/>
            <a:headEnd/>
            <a:tailEnd/>
          </a:ln>
        </p:spPr>
        <p:txBody>
          <a:bodyPr/>
          <a:lstStyle/>
          <a:p>
            <a:endParaRPr lang="en-US"/>
          </a:p>
        </p:txBody>
      </p:sp>
      <p:sp>
        <p:nvSpPr>
          <p:cNvPr id="85015" name="Line 24"/>
          <p:cNvSpPr>
            <a:spLocks noChangeShapeType="1"/>
          </p:cNvSpPr>
          <p:nvPr/>
        </p:nvSpPr>
        <p:spPr bwMode="auto">
          <a:xfrm flipH="1">
            <a:off x="3086100" y="4371975"/>
            <a:ext cx="1597025" cy="1588"/>
          </a:xfrm>
          <a:prstGeom prst="line">
            <a:avLst/>
          </a:prstGeom>
          <a:noFill/>
          <a:ln w="15875">
            <a:solidFill>
              <a:schemeClr val="tx1"/>
            </a:solidFill>
            <a:round/>
            <a:headEnd/>
            <a:tailEnd/>
          </a:ln>
        </p:spPr>
        <p:txBody>
          <a:bodyPr/>
          <a:lstStyle/>
          <a:p>
            <a:endParaRPr lang="en-US"/>
          </a:p>
        </p:txBody>
      </p:sp>
      <p:sp>
        <p:nvSpPr>
          <p:cNvPr id="85016" name="Line 25"/>
          <p:cNvSpPr>
            <a:spLocks noChangeShapeType="1"/>
          </p:cNvSpPr>
          <p:nvPr/>
        </p:nvSpPr>
        <p:spPr bwMode="auto">
          <a:xfrm flipH="1">
            <a:off x="3086100" y="4908550"/>
            <a:ext cx="1597025" cy="1588"/>
          </a:xfrm>
          <a:prstGeom prst="line">
            <a:avLst/>
          </a:prstGeom>
          <a:noFill/>
          <a:ln w="15875">
            <a:solidFill>
              <a:schemeClr val="tx1"/>
            </a:solidFill>
            <a:round/>
            <a:headEnd/>
            <a:tailEnd/>
          </a:ln>
        </p:spPr>
        <p:txBody>
          <a:bodyPr/>
          <a:lstStyle/>
          <a:p>
            <a:endParaRPr lang="en-US"/>
          </a:p>
        </p:txBody>
      </p:sp>
      <p:sp>
        <p:nvSpPr>
          <p:cNvPr id="85017" name="Freeform 26"/>
          <p:cNvSpPr>
            <a:spLocks/>
          </p:cNvSpPr>
          <p:nvPr/>
        </p:nvSpPr>
        <p:spPr bwMode="auto">
          <a:xfrm>
            <a:off x="3086100" y="3051175"/>
            <a:ext cx="1597025" cy="2119313"/>
          </a:xfrm>
          <a:custGeom>
            <a:avLst/>
            <a:gdLst>
              <a:gd name="T0" fmla="*/ 104 w 104"/>
              <a:gd name="T1" fmla="*/ 138 h 138"/>
              <a:gd name="T2" fmla="*/ 0 w 104"/>
              <a:gd name="T3" fmla="*/ 138 h 138"/>
              <a:gd name="T4" fmla="*/ 0 w 104"/>
              <a:gd name="T5" fmla="*/ 138 h 138"/>
              <a:gd name="T6" fmla="*/ 0 w 104"/>
              <a:gd name="T7" fmla="*/ 0 h 138"/>
              <a:gd name="T8" fmla="*/ 0 60000 65536"/>
              <a:gd name="T9" fmla="*/ 0 60000 65536"/>
              <a:gd name="T10" fmla="*/ 0 60000 65536"/>
              <a:gd name="T11" fmla="*/ 0 60000 65536"/>
              <a:gd name="T12" fmla="*/ 0 w 104"/>
              <a:gd name="T13" fmla="*/ 0 h 138"/>
              <a:gd name="T14" fmla="*/ 104 w 104"/>
              <a:gd name="T15" fmla="*/ 138 h 138"/>
            </a:gdLst>
            <a:ahLst/>
            <a:cxnLst>
              <a:cxn ang="T8">
                <a:pos x="T0" y="T1"/>
              </a:cxn>
              <a:cxn ang="T9">
                <a:pos x="T2" y="T3"/>
              </a:cxn>
              <a:cxn ang="T10">
                <a:pos x="T4" y="T5"/>
              </a:cxn>
              <a:cxn ang="T11">
                <a:pos x="T6" y="T7"/>
              </a:cxn>
            </a:cxnLst>
            <a:rect l="T12" t="T13" r="T14" b="T15"/>
            <a:pathLst>
              <a:path w="104" h="138">
                <a:moveTo>
                  <a:pt x="104" y="138"/>
                </a:moveTo>
                <a:lnTo>
                  <a:pt x="0" y="138"/>
                </a:lnTo>
                <a:lnTo>
                  <a:pt x="0" y="0"/>
                </a:lnTo>
              </a:path>
            </a:pathLst>
          </a:custGeom>
          <a:noFill/>
          <a:ln w="15875">
            <a:solidFill>
              <a:schemeClr val="tx1"/>
            </a:solidFill>
            <a:prstDash val="solid"/>
            <a:round/>
            <a:headEnd/>
            <a:tailEnd/>
          </a:ln>
        </p:spPr>
        <p:txBody>
          <a:bodyPr/>
          <a:lstStyle/>
          <a:p>
            <a:endParaRPr lang="en-US"/>
          </a:p>
        </p:txBody>
      </p:sp>
      <p:sp>
        <p:nvSpPr>
          <p:cNvPr id="85018" name="Line 27"/>
          <p:cNvSpPr>
            <a:spLocks noChangeShapeType="1"/>
          </p:cNvSpPr>
          <p:nvPr/>
        </p:nvSpPr>
        <p:spPr bwMode="auto">
          <a:xfrm flipV="1">
            <a:off x="4683125" y="3051175"/>
            <a:ext cx="1588" cy="2119313"/>
          </a:xfrm>
          <a:prstGeom prst="line">
            <a:avLst/>
          </a:prstGeom>
          <a:noFill/>
          <a:ln w="15875">
            <a:solidFill>
              <a:schemeClr val="tx1"/>
            </a:solidFill>
            <a:round/>
            <a:headEnd/>
            <a:tailEnd/>
          </a:ln>
        </p:spPr>
        <p:txBody>
          <a:bodyPr/>
          <a:lstStyle/>
          <a:p>
            <a:endParaRPr lang="en-US"/>
          </a:p>
        </p:txBody>
      </p:sp>
      <p:sp>
        <p:nvSpPr>
          <p:cNvPr id="85019" name="Rectangle 28"/>
          <p:cNvSpPr>
            <a:spLocks noChangeArrowheads="1"/>
          </p:cNvSpPr>
          <p:nvPr/>
        </p:nvSpPr>
        <p:spPr bwMode="auto">
          <a:xfrm>
            <a:off x="4498975" y="1731963"/>
            <a:ext cx="2301875" cy="260350"/>
          </a:xfrm>
          <a:prstGeom prst="rect">
            <a:avLst/>
          </a:prstGeom>
          <a:noFill/>
          <a:ln w="15875">
            <a:solidFill>
              <a:schemeClr val="tx1"/>
            </a:solidFill>
            <a:miter lim="800000"/>
            <a:headEnd/>
            <a:tailEnd/>
          </a:ln>
        </p:spPr>
        <p:txBody>
          <a:bodyPr/>
          <a:lstStyle/>
          <a:p>
            <a:endParaRPr lang="en-US">
              <a:latin typeface="Corbel" pitchFamily="34" charset="0"/>
            </a:endParaRPr>
          </a:p>
        </p:txBody>
      </p:sp>
      <p:sp>
        <p:nvSpPr>
          <p:cNvPr id="85020" name="Rectangle 29"/>
          <p:cNvSpPr>
            <a:spLocks noChangeArrowheads="1"/>
          </p:cNvSpPr>
          <p:nvPr/>
        </p:nvSpPr>
        <p:spPr bwMode="auto">
          <a:xfrm>
            <a:off x="5035550" y="5522913"/>
            <a:ext cx="1765300" cy="260350"/>
          </a:xfrm>
          <a:prstGeom prst="rect">
            <a:avLst/>
          </a:prstGeom>
          <a:noFill/>
          <a:ln w="15875">
            <a:solidFill>
              <a:schemeClr val="tx1"/>
            </a:solidFill>
            <a:miter lim="800000"/>
            <a:headEnd/>
            <a:tailEnd/>
          </a:ln>
        </p:spPr>
        <p:txBody>
          <a:bodyPr/>
          <a:lstStyle/>
          <a:p>
            <a:endParaRPr lang="en-US">
              <a:latin typeface="Corbel" pitchFamily="34" charset="0"/>
            </a:endParaRPr>
          </a:p>
        </p:txBody>
      </p:sp>
      <p:sp>
        <p:nvSpPr>
          <p:cNvPr id="85021" name="Freeform 30"/>
          <p:cNvSpPr>
            <a:spLocks/>
          </p:cNvSpPr>
          <p:nvPr/>
        </p:nvSpPr>
        <p:spPr bwMode="auto">
          <a:xfrm>
            <a:off x="2886075" y="4217988"/>
            <a:ext cx="92075" cy="46037"/>
          </a:xfrm>
          <a:custGeom>
            <a:avLst/>
            <a:gdLst>
              <a:gd name="T0" fmla="*/ 0 w 6"/>
              <a:gd name="T1" fmla="*/ 3 h 3"/>
              <a:gd name="T2" fmla="*/ 6 w 6"/>
              <a:gd name="T3" fmla="*/ 2 h 3"/>
              <a:gd name="T4" fmla="*/ 0 w 6"/>
              <a:gd name="T5" fmla="*/ 0 h 3"/>
              <a:gd name="T6" fmla="*/ 0 w 6"/>
              <a:gd name="T7" fmla="*/ 2 h 3"/>
              <a:gd name="T8" fmla="*/ 0 w 6"/>
              <a:gd name="T9" fmla="*/ 3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3"/>
                </a:moveTo>
                <a:lnTo>
                  <a:pt x="6" y="2"/>
                </a:lnTo>
                <a:lnTo>
                  <a:pt x="0" y="0"/>
                </a:lnTo>
                <a:lnTo>
                  <a:pt x="0" y="2"/>
                </a:lnTo>
                <a:lnTo>
                  <a:pt x="0" y="3"/>
                </a:lnTo>
              </a:path>
            </a:pathLst>
          </a:custGeom>
          <a:noFill/>
          <a:ln w="15875">
            <a:solidFill>
              <a:srgbClr val="000000"/>
            </a:solidFill>
            <a:prstDash val="solid"/>
            <a:round/>
            <a:headEnd/>
            <a:tailEnd/>
          </a:ln>
        </p:spPr>
        <p:txBody>
          <a:bodyPr/>
          <a:lstStyle/>
          <a:p>
            <a:endParaRPr lang="en-US"/>
          </a:p>
        </p:txBody>
      </p:sp>
      <p:sp>
        <p:nvSpPr>
          <p:cNvPr id="85022" name="Freeform 31"/>
          <p:cNvSpPr>
            <a:spLocks/>
          </p:cNvSpPr>
          <p:nvPr/>
        </p:nvSpPr>
        <p:spPr bwMode="auto">
          <a:xfrm>
            <a:off x="2886075" y="4217988"/>
            <a:ext cx="92075" cy="46037"/>
          </a:xfrm>
          <a:custGeom>
            <a:avLst/>
            <a:gdLst>
              <a:gd name="T0" fmla="*/ 0 w 58"/>
              <a:gd name="T1" fmla="*/ 29 h 29"/>
              <a:gd name="T2" fmla="*/ 58 w 58"/>
              <a:gd name="T3" fmla="*/ 20 h 29"/>
              <a:gd name="T4" fmla="*/ 0 w 58"/>
              <a:gd name="T5" fmla="*/ 0 h 29"/>
              <a:gd name="T6" fmla="*/ 0 w 58"/>
              <a:gd name="T7" fmla="*/ 20 h 29"/>
              <a:gd name="T8" fmla="*/ 0 w 58"/>
              <a:gd name="T9" fmla="*/ 29 h 29"/>
              <a:gd name="T10" fmla="*/ 0 60000 65536"/>
              <a:gd name="T11" fmla="*/ 0 60000 65536"/>
              <a:gd name="T12" fmla="*/ 0 60000 65536"/>
              <a:gd name="T13" fmla="*/ 0 60000 65536"/>
              <a:gd name="T14" fmla="*/ 0 60000 65536"/>
              <a:gd name="T15" fmla="*/ 0 w 58"/>
              <a:gd name="T16" fmla="*/ 0 h 29"/>
              <a:gd name="T17" fmla="*/ 58 w 58"/>
              <a:gd name="T18" fmla="*/ 29 h 29"/>
            </a:gdLst>
            <a:ahLst/>
            <a:cxnLst>
              <a:cxn ang="T10">
                <a:pos x="T0" y="T1"/>
              </a:cxn>
              <a:cxn ang="T11">
                <a:pos x="T2" y="T3"/>
              </a:cxn>
              <a:cxn ang="T12">
                <a:pos x="T4" y="T5"/>
              </a:cxn>
              <a:cxn ang="T13">
                <a:pos x="T6" y="T7"/>
              </a:cxn>
              <a:cxn ang="T14">
                <a:pos x="T8" y="T9"/>
              </a:cxn>
            </a:cxnLst>
            <a:rect l="T15" t="T16" r="T17" b="T18"/>
            <a:pathLst>
              <a:path w="58" h="29">
                <a:moveTo>
                  <a:pt x="0" y="29"/>
                </a:moveTo>
                <a:lnTo>
                  <a:pt x="58" y="20"/>
                </a:lnTo>
                <a:lnTo>
                  <a:pt x="0" y="0"/>
                </a:lnTo>
                <a:lnTo>
                  <a:pt x="0" y="20"/>
                </a:lnTo>
                <a:lnTo>
                  <a:pt x="0" y="29"/>
                </a:lnTo>
                <a:close/>
              </a:path>
            </a:pathLst>
          </a:custGeom>
          <a:solidFill>
            <a:srgbClr val="000000"/>
          </a:solidFill>
          <a:ln w="0">
            <a:solidFill>
              <a:srgbClr val="000000"/>
            </a:solidFill>
            <a:prstDash val="solid"/>
            <a:round/>
            <a:headEnd/>
            <a:tailEnd/>
          </a:ln>
        </p:spPr>
        <p:txBody>
          <a:bodyPr/>
          <a:lstStyle/>
          <a:p>
            <a:endParaRPr lang="en-US"/>
          </a:p>
        </p:txBody>
      </p:sp>
      <p:sp>
        <p:nvSpPr>
          <p:cNvPr id="85023" name="Freeform 32"/>
          <p:cNvSpPr>
            <a:spLocks/>
          </p:cNvSpPr>
          <p:nvPr/>
        </p:nvSpPr>
        <p:spPr bwMode="auto">
          <a:xfrm>
            <a:off x="2732088" y="2668588"/>
            <a:ext cx="139700" cy="1581150"/>
          </a:xfrm>
          <a:custGeom>
            <a:avLst/>
            <a:gdLst>
              <a:gd name="T0" fmla="*/ 9 w 9"/>
              <a:gd name="T1" fmla="*/ 103 h 103"/>
              <a:gd name="T2" fmla="*/ 0 w 9"/>
              <a:gd name="T3" fmla="*/ 103 h 103"/>
              <a:gd name="T4" fmla="*/ 0 w 9"/>
              <a:gd name="T5" fmla="*/ 0 h 103"/>
              <a:gd name="T6" fmla="*/ 0 60000 65536"/>
              <a:gd name="T7" fmla="*/ 0 60000 65536"/>
              <a:gd name="T8" fmla="*/ 0 60000 65536"/>
              <a:gd name="T9" fmla="*/ 0 w 9"/>
              <a:gd name="T10" fmla="*/ 0 h 103"/>
              <a:gd name="T11" fmla="*/ 9 w 9"/>
              <a:gd name="T12" fmla="*/ 103 h 103"/>
            </a:gdLst>
            <a:ahLst/>
            <a:cxnLst>
              <a:cxn ang="T6">
                <a:pos x="T0" y="T1"/>
              </a:cxn>
              <a:cxn ang="T7">
                <a:pos x="T2" y="T3"/>
              </a:cxn>
              <a:cxn ang="T8">
                <a:pos x="T4" y="T5"/>
              </a:cxn>
            </a:cxnLst>
            <a:rect l="T9" t="T10" r="T11" b="T12"/>
            <a:pathLst>
              <a:path w="9" h="103">
                <a:moveTo>
                  <a:pt x="9" y="103"/>
                </a:moveTo>
                <a:lnTo>
                  <a:pt x="0" y="103"/>
                </a:lnTo>
                <a:lnTo>
                  <a:pt x="0" y="0"/>
                </a:lnTo>
              </a:path>
            </a:pathLst>
          </a:custGeom>
          <a:noFill/>
          <a:ln w="15875">
            <a:solidFill>
              <a:srgbClr val="000000"/>
            </a:solidFill>
            <a:prstDash val="solid"/>
            <a:round/>
            <a:headEnd/>
            <a:tailEnd/>
          </a:ln>
        </p:spPr>
        <p:txBody>
          <a:bodyPr/>
          <a:lstStyle/>
          <a:p>
            <a:endParaRPr lang="en-US"/>
          </a:p>
        </p:txBody>
      </p:sp>
      <p:sp>
        <p:nvSpPr>
          <p:cNvPr id="85024" name="Freeform 33"/>
          <p:cNvSpPr>
            <a:spLocks/>
          </p:cNvSpPr>
          <p:nvPr/>
        </p:nvSpPr>
        <p:spPr bwMode="auto">
          <a:xfrm>
            <a:off x="2717800" y="2268538"/>
            <a:ext cx="30163" cy="92075"/>
          </a:xfrm>
          <a:custGeom>
            <a:avLst/>
            <a:gdLst>
              <a:gd name="T0" fmla="*/ 0 w 2"/>
              <a:gd name="T1" fmla="*/ 0 h 6"/>
              <a:gd name="T2" fmla="*/ 1 w 2"/>
              <a:gd name="T3" fmla="*/ 6 h 6"/>
              <a:gd name="T4" fmla="*/ 2 w 2"/>
              <a:gd name="T5" fmla="*/ 0 h 6"/>
              <a:gd name="T6" fmla="*/ 1 w 2"/>
              <a:gd name="T7" fmla="*/ 0 h 6"/>
              <a:gd name="T8" fmla="*/ 0 w 2"/>
              <a:gd name="T9" fmla="*/ 0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0" y="0"/>
                </a:moveTo>
                <a:lnTo>
                  <a:pt x="1" y="6"/>
                </a:lnTo>
                <a:lnTo>
                  <a:pt x="2" y="0"/>
                </a:lnTo>
                <a:lnTo>
                  <a:pt x="1" y="0"/>
                </a:lnTo>
                <a:lnTo>
                  <a:pt x="0" y="0"/>
                </a:lnTo>
              </a:path>
            </a:pathLst>
          </a:custGeom>
          <a:noFill/>
          <a:ln w="15875">
            <a:solidFill>
              <a:srgbClr val="000000"/>
            </a:solidFill>
            <a:prstDash val="solid"/>
            <a:round/>
            <a:headEnd/>
            <a:tailEnd/>
          </a:ln>
        </p:spPr>
        <p:txBody>
          <a:bodyPr/>
          <a:lstStyle/>
          <a:p>
            <a:endParaRPr lang="en-US"/>
          </a:p>
        </p:txBody>
      </p:sp>
      <p:sp>
        <p:nvSpPr>
          <p:cNvPr id="85025" name="Freeform 34"/>
          <p:cNvSpPr>
            <a:spLocks/>
          </p:cNvSpPr>
          <p:nvPr/>
        </p:nvSpPr>
        <p:spPr bwMode="auto">
          <a:xfrm>
            <a:off x="2717800" y="2268538"/>
            <a:ext cx="30163" cy="92075"/>
          </a:xfrm>
          <a:custGeom>
            <a:avLst/>
            <a:gdLst>
              <a:gd name="T0" fmla="*/ 0 w 19"/>
              <a:gd name="T1" fmla="*/ 0 h 58"/>
              <a:gd name="T2" fmla="*/ 9 w 19"/>
              <a:gd name="T3" fmla="*/ 58 h 58"/>
              <a:gd name="T4" fmla="*/ 19 w 19"/>
              <a:gd name="T5" fmla="*/ 0 h 58"/>
              <a:gd name="T6" fmla="*/ 9 w 19"/>
              <a:gd name="T7" fmla="*/ 0 h 58"/>
              <a:gd name="T8" fmla="*/ 0 w 19"/>
              <a:gd name="T9" fmla="*/ 0 h 58"/>
              <a:gd name="T10" fmla="*/ 0 60000 65536"/>
              <a:gd name="T11" fmla="*/ 0 60000 65536"/>
              <a:gd name="T12" fmla="*/ 0 60000 65536"/>
              <a:gd name="T13" fmla="*/ 0 60000 65536"/>
              <a:gd name="T14" fmla="*/ 0 60000 65536"/>
              <a:gd name="T15" fmla="*/ 0 w 19"/>
              <a:gd name="T16" fmla="*/ 0 h 58"/>
              <a:gd name="T17" fmla="*/ 19 w 19"/>
              <a:gd name="T18" fmla="*/ 58 h 58"/>
            </a:gdLst>
            <a:ahLst/>
            <a:cxnLst>
              <a:cxn ang="T10">
                <a:pos x="T0" y="T1"/>
              </a:cxn>
              <a:cxn ang="T11">
                <a:pos x="T2" y="T3"/>
              </a:cxn>
              <a:cxn ang="T12">
                <a:pos x="T4" y="T5"/>
              </a:cxn>
              <a:cxn ang="T13">
                <a:pos x="T6" y="T7"/>
              </a:cxn>
              <a:cxn ang="T14">
                <a:pos x="T8" y="T9"/>
              </a:cxn>
            </a:cxnLst>
            <a:rect l="T15" t="T16" r="T17" b="T18"/>
            <a:pathLst>
              <a:path w="19" h="58">
                <a:moveTo>
                  <a:pt x="0" y="0"/>
                </a:moveTo>
                <a:lnTo>
                  <a:pt x="9" y="58"/>
                </a:lnTo>
                <a:lnTo>
                  <a:pt x="19" y="0"/>
                </a:lnTo>
                <a:lnTo>
                  <a:pt x="9"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85026" name="Line 35"/>
          <p:cNvSpPr>
            <a:spLocks noChangeShapeType="1"/>
          </p:cNvSpPr>
          <p:nvPr/>
        </p:nvSpPr>
        <p:spPr bwMode="auto">
          <a:xfrm flipV="1">
            <a:off x="2732088" y="1992313"/>
            <a:ext cx="1587" cy="261937"/>
          </a:xfrm>
          <a:prstGeom prst="line">
            <a:avLst/>
          </a:prstGeom>
          <a:noFill/>
          <a:ln w="15875">
            <a:solidFill>
              <a:srgbClr val="000000"/>
            </a:solidFill>
            <a:round/>
            <a:headEnd/>
            <a:tailEnd/>
          </a:ln>
        </p:spPr>
        <p:txBody>
          <a:bodyPr/>
          <a:lstStyle/>
          <a:p>
            <a:endParaRPr lang="en-US"/>
          </a:p>
        </p:txBody>
      </p:sp>
      <p:sp>
        <p:nvSpPr>
          <p:cNvPr id="85027" name="Freeform 36"/>
          <p:cNvSpPr>
            <a:spLocks/>
          </p:cNvSpPr>
          <p:nvPr/>
        </p:nvSpPr>
        <p:spPr bwMode="auto">
          <a:xfrm>
            <a:off x="2901950" y="2498725"/>
            <a:ext cx="92075" cy="46038"/>
          </a:xfrm>
          <a:custGeom>
            <a:avLst/>
            <a:gdLst>
              <a:gd name="T0" fmla="*/ 6 w 6"/>
              <a:gd name="T1" fmla="*/ 0 h 3"/>
              <a:gd name="T2" fmla="*/ 0 w 6"/>
              <a:gd name="T3" fmla="*/ 1 h 3"/>
              <a:gd name="T4" fmla="*/ 6 w 6"/>
              <a:gd name="T5" fmla="*/ 3 h 3"/>
              <a:gd name="T6" fmla="*/ 6 w 6"/>
              <a:gd name="T7" fmla="*/ 1 h 3"/>
              <a:gd name="T8" fmla="*/ 6 w 6"/>
              <a:gd name="T9" fmla="*/ 0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6" y="0"/>
                </a:moveTo>
                <a:lnTo>
                  <a:pt x="0" y="1"/>
                </a:lnTo>
                <a:lnTo>
                  <a:pt x="6" y="3"/>
                </a:lnTo>
                <a:lnTo>
                  <a:pt x="6" y="1"/>
                </a:lnTo>
                <a:lnTo>
                  <a:pt x="6" y="0"/>
                </a:lnTo>
              </a:path>
            </a:pathLst>
          </a:custGeom>
          <a:noFill/>
          <a:ln w="15875">
            <a:solidFill>
              <a:srgbClr val="000000"/>
            </a:solidFill>
            <a:prstDash val="solid"/>
            <a:round/>
            <a:headEnd/>
            <a:tailEnd/>
          </a:ln>
        </p:spPr>
        <p:txBody>
          <a:bodyPr/>
          <a:lstStyle/>
          <a:p>
            <a:endParaRPr lang="en-US"/>
          </a:p>
        </p:txBody>
      </p:sp>
      <p:sp>
        <p:nvSpPr>
          <p:cNvPr id="85028" name="Freeform 37"/>
          <p:cNvSpPr>
            <a:spLocks/>
          </p:cNvSpPr>
          <p:nvPr/>
        </p:nvSpPr>
        <p:spPr bwMode="auto">
          <a:xfrm>
            <a:off x="2901950" y="2498725"/>
            <a:ext cx="92075" cy="46038"/>
          </a:xfrm>
          <a:custGeom>
            <a:avLst/>
            <a:gdLst>
              <a:gd name="T0" fmla="*/ 58 w 58"/>
              <a:gd name="T1" fmla="*/ 0 h 29"/>
              <a:gd name="T2" fmla="*/ 0 w 58"/>
              <a:gd name="T3" fmla="*/ 10 h 29"/>
              <a:gd name="T4" fmla="*/ 58 w 58"/>
              <a:gd name="T5" fmla="*/ 29 h 29"/>
              <a:gd name="T6" fmla="*/ 58 w 58"/>
              <a:gd name="T7" fmla="*/ 10 h 29"/>
              <a:gd name="T8" fmla="*/ 58 w 58"/>
              <a:gd name="T9" fmla="*/ 0 h 29"/>
              <a:gd name="T10" fmla="*/ 0 60000 65536"/>
              <a:gd name="T11" fmla="*/ 0 60000 65536"/>
              <a:gd name="T12" fmla="*/ 0 60000 65536"/>
              <a:gd name="T13" fmla="*/ 0 60000 65536"/>
              <a:gd name="T14" fmla="*/ 0 60000 65536"/>
              <a:gd name="T15" fmla="*/ 0 w 58"/>
              <a:gd name="T16" fmla="*/ 0 h 29"/>
              <a:gd name="T17" fmla="*/ 58 w 58"/>
              <a:gd name="T18" fmla="*/ 29 h 29"/>
            </a:gdLst>
            <a:ahLst/>
            <a:cxnLst>
              <a:cxn ang="T10">
                <a:pos x="T0" y="T1"/>
              </a:cxn>
              <a:cxn ang="T11">
                <a:pos x="T2" y="T3"/>
              </a:cxn>
              <a:cxn ang="T12">
                <a:pos x="T4" y="T5"/>
              </a:cxn>
              <a:cxn ang="T13">
                <a:pos x="T6" y="T7"/>
              </a:cxn>
              <a:cxn ang="T14">
                <a:pos x="T8" y="T9"/>
              </a:cxn>
            </a:cxnLst>
            <a:rect l="T15" t="T16" r="T17" b="T18"/>
            <a:pathLst>
              <a:path w="58" h="29">
                <a:moveTo>
                  <a:pt x="58" y="0"/>
                </a:moveTo>
                <a:lnTo>
                  <a:pt x="0" y="10"/>
                </a:lnTo>
                <a:lnTo>
                  <a:pt x="58" y="29"/>
                </a:lnTo>
                <a:lnTo>
                  <a:pt x="58" y="10"/>
                </a:lnTo>
                <a:lnTo>
                  <a:pt x="58" y="0"/>
                </a:lnTo>
                <a:close/>
              </a:path>
            </a:pathLst>
          </a:custGeom>
          <a:solidFill>
            <a:srgbClr val="000000"/>
          </a:solidFill>
          <a:ln w="0">
            <a:solidFill>
              <a:srgbClr val="000000"/>
            </a:solidFill>
            <a:prstDash val="solid"/>
            <a:round/>
            <a:headEnd/>
            <a:tailEnd/>
          </a:ln>
        </p:spPr>
        <p:txBody>
          <a:bodyPr/>
          <a:lstStyle/>
          <a:p>
            <a:endParaRPr lang="en-US"/>
          </a:p>
        </p:txBody>
      </p:sp>
      <p:sp>
        <p:nvSpPr>
          <p:cNvPr id="85029" name="Freeform 38"/>
          <p:cNvSpPr>
            <a:spLocks/>
          </p:cNvSpPr>
          <p:nvPr/>
        </p:nvSpPr>
        <p:spPr bwMode="auto">
          <a:xfrm>
            <a:off x="2994025" y="1992313"/>
            <a:ext cx="2301875" cy="522287"/>
          </a:xfrm>
          <a:custGeom>
            <a:avLst/>
            <a:gdLst>
              <a:gd name="T0" fmla="*/ 0 w 150"/>
              <a:gd name="T1" fmla="*/ 34 h 34"/>
              <a:gd name="T2" fmla="*/ 150 w 150"/>
              <a:gd name="T3" fmla="*/ 34 h 34"/>
              <a:gd name="T4" fmla="*/ 150 w 150"/>
              <a:gd name="T5" fmla="*/ 0 h 34"/>
              <a:gd name="T6" fmla="*/ 0 60000 65536"/>
              <a:gd name="T7" fmla="*/ 0 60000 65536"/>
              <a:gd name="T8" fmla="*/ 0 60000 65536"/>
              <a:gd name="T9" fmla="*/ 0 w 150"/>
              <a:gd name="T10" fmla="*/ 0 h 34"/>
              <a:gd name="T11" fmla="*/ 150 w 150"/>
              <a:gd name="T12" fmla="*/ 34 h 34"/>
            </a:gdLst>
            <a:ahLst/>
            <a:cxnLst>
              <a:cxn ang="T6">
                <a:pos x="T0" y="T1"/>
              </a:cxn>
              <a:cxn ang="T7">
                <a:pos x="T2" y="T3"/>
              </a:cxn>
              <a:cxn ang="T8">
                <a:pos x="T4" y="T5"/>
              </a:cxn>
            </a:cxnLst>
            <a:rect l="T9" t="T10" r="T11" b="T12"/>
            <a:pathLst>
              <a:path w="150" h="34">
                <a:moveTo>
                  <a:pt x="0" y="34"/>
                </a:moveTo>
                <a:lnTo>
                  <a:pt x="150" y="34"/>
                </a:lnTo>
                <a:lnTo>
                  <a:pt x="150" y="0"/>
                </a:lnTo>
              </a:path>
            </a:pathLst>
          </a:custGeom>
          <a:noFill/>
          <a:ln w="15875">
            <a:solidFill>
              <a:srgbClr val="000000"/>
            </a:solidFill>
            <a:prstDash val="solid"/>
            <a:round/>
            <a:headEnd/>
            <a:tailEnd/>
          </a:ln>
        </p:spPr>
        <p:txBody>
          <a:bodyPr/>
          <a:lstStyle/>
          <a:p>
            <a:endParaRPr lang="en-US"/>
          </a:p>
        </p:txBody>
      </p:sp>
      <p:sp>
        <p:nvSpPr>
          <p:cNvPr id="85030" name="Freeform 39"/>
          <p:cNvSpPr>
            <a:spLocks/>
          </p:cNvSpPr>
          <p:nvPr/>
        </p:nvSpPr>
        <p:spPr bwMode="auto">
          <a:xfrm>
            <a:off x="5541963" y="5414963"/>
            <a:ext cx="30162" cy="92075"/>
          </a:xfrm>
          <a:custGeom>
            <a:avLst/>
            <a:gdLst>
              <a:gd name="T0" fmla="*/ 0 w 2"/>
              <a:gd name="T1" fmla="*/ 0 h 6"/>
              <a:gd name="T2" fmla="*/ 1 w 2"/>
              <a:gd name="T3" fmla="*/ 6 h 6"/>
              <a:gd name="T4" fmla="*/ 2 w 2"/>
              <a:gd name="T5" fmla="*/ 0 h 6"/>
              <a:gd name="T6" fmla="*/ 1 w 2"/>
              <a:gd name="T7" fmla="*/ 0 h 6"/>
              <a:gd name="T8" fmla="*/ 0 w 2"/>
              <a:gd name="T9" fmla="*/ 0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0" y="0"/>
                </a:moveTo>
                <a:lnTo>
                  <a:pt x="1" y="6"/>
                </a:lnTo>
                <a:lnTo>
                  <a:pt x="2" y="0"/>
                </a:lnTo>
                <a:lnTo>
                  <a:pt x="1" y="0"/>
                </a:lnTo>
                <a:lnTo>
                  <a:pt x="0" y="0"/>
                </a:lnTo>
              </a:path>
            </a:pathLst>
          </a:custGeom>
          <a:noFill/>
          <a:ln w="15875">
            <a:solidFill>
              <a:srgbClr val="000000"/>
            </a:solidFill>
            <a:prstDash val="solid"/>
            <a:round/>
            <a:headEnd/>
            <a:tailEnd/>
          </a:ln>
        </p:spPr>
        <p:txBody>
          <a:bodyPr/>
          <a:lstStyle/>
          <a:p>
            <a:endParaRPr lang="en-US"/>
          </a:p>
        </p:txBody>
      </p:sp>
      <p:sp>
        <p:nvSpPr>
          <p:cNvPr id="85031" name="Freeform 40"/>
          <p:cNvSpPr>
            <a:spLocks/>
          </p:cNvSpPr>
          <p:nvPr/>
        </p:nvSpPr>
        <p:spPr bwMode="auto">
          <a:xfrm>
            <a:off x="5541963" y="5414963"/>
            <a:ext cx="30162" cy="92075"/>
          </a:xfrm>
          <a:custGeom>
            <a:avLst/>
            <a:gdLst>
              <a:gd name="T0" fmla="*/ 0 w 19"/>
              <a:gd name="T1" fmla="*/ 0 h 58"/>
              <a:gd name="T2" fmla="*/ 10 w 19"/>
              <a:gd name="T3" fmla="*/ 58 h 58"/>
              <a:gd name="T4" fmla="*/ 19 w 19"/>
              <a:gd name="T5" fmla="*/ 0 h 58"/>
              <a:gd name="T6" fmla="*/ 10 w 19"/>
              <a:gd name="T7" fmla="*/ 0 h 58"/>
              <a:gd name="T8" fmla="*/ 0 w 19"/>
              <a:gd name="T9" fmla="*/ 0 h 58"/>
              <a:gd name="T10" fmla="*/ 0 60000 65536"/>
              <a:gd name="T11" fmla="*/ 0 60000 65536"/>
              <a:gd name="T12" fmla="*/ 0 60000 65536"/>
              <a:gd name="T13" fmla="*/ 0 60000 65536"/>
              <a:gd name="T14" fmla="*/ 0 60000 65536"/>
              <a:gd name="T15" fmla="*/ 0 w 19"/>
              <a:gd name="T16" fmla="*/ 0 h 58"/>
              <a:gd name="T17" fmla="*/ 19 w 19"/>
              <a:gd name="T18" fmla="*/ 58 h 58"/>
            </a:gdLst>
            <a:ahLst/>
            <a:cxnLst>
              <a:cxn ang="T10">
                <a:pos x="T0" y="T1"/>
              </a:cxn>
              <a:cxn ang="T11">
                <a:pos x="T2" y="T3"/>
              </a:cxn>
              <a:cxn ang="T12">
                <a:pos x="T4" y="T5"/>
              </a:cxn>
              <a:cxn ang="T13">
                <a:pos x="T6" y="T7"/>
              </a:cxn>
              <a:cxn ang="T14">
                <a:pos x="T8" y="T9"/>
              </a:cxn>
            </a:cxnLst>
            <a:rect l="T15" t="T16" r="T17" b="T18"/>
            <a:pathLst>
              <a:path w="19" h="58">
                <a:moveTo>
                  <a:pt x="0" y="0"/>
                </a:moveTo>
                <a:lnTo>
                  <a:pt x="10" y="58"/>
                </a:lnTo>
                <a:lnTo>
                  <a:pt x="19" y="0"/>
                </a:lnTo>
                <a:lnTo>
                  <a:pt x="10"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85032" name="Freeform 41"/>
          <p:cNvSpPr>
            <a:spLocks/>
          </p:cNvSpPr>
          <p:nvPr/>
        </p:nvSpPr>
        <p:spPr bwMode="auto">
          <a:xfrm>
            <a:off x="4144963" y="4249738"/>
            <a:ext cx="1412875" cy="1150937"/>
          </a:xfrm>
          <a:custGeom>
            <a:avLst/>
            <a:gdLst>
              <a:gd name="T0" fmla="*/ 92 w 92"/>
              <a:gd name="T1" fmla="*/ 75 h 75"/>
              <a:gd name="T2" fmla="*/ 92 w 92"/>
              <a:gd name="T3" fmla="*/ 0 h 75"/>
              <a:gd name="T4" fmla="*/ 0 w 92"/>
              <a:gd name="T5" fmla="*/ 0 h 75"/>
              <a:gd name="T6" fmla="*/ 0 60000 65536"/>
              <a:gd name="T7" fmla="*/ 0 60000 65536"/>
              <a:gd name="T8" fmla="*/ 0 60000 65536"/>
              <a:gd name="T9" fmla="*/ 0 w 92"/>
              <a:gd name="T10" fmla="*/ 0 h 75"/>
              <a:gd name="T11" fmla="*/ 92 w 92"/>
              <a:gd name="T12" fmla="*/ 75 h 75"/>
            </a:gdLst>
            <a:ahLst/>
            <a:cxnLst>
              <a:cxn ang="T6">
                <a:pos x="T0" y="T1"/>
              </a:cxn>
              <a:cxn ang="T7">
                <a:pos x="T2" y="T3"/>
              </a:cxn>
              <a:cxn ang="T8">
                <a:pos x="T4" y="T5"/>
              </a:cxn>
            </a:cxnLst>
            <a:rect l="T9" t="T10" r="T11" b="T12"/>
            <a:pathLst>
              <a:path w="92" h="75">
                <a:moveTo>
                  <a:pt x="92" y="75"/>
                </a:moveTo>
                <a:lnTo>
                  <a:pt x="92" y="0"/>
                </a:lnTo>
                <a:lnTo>
                  <a:pt x="0" y="0"/>
                </a:lnTo>
              </a:path>
            </a:pathLst>
          </a:custGeom>
          <a:noFill/>
          <a:ln w="15875">
            <a:solidFill>
              <a:srgbClr val="000000"/>
            </a:solidFill>
            <a:prstDash val="solid"/>
            <a:round/>
            <a:headEnd/>
            <a:tailEnd/>
          </a:ln>
        </p:spPr>
        <p:txBody>
          <a:bodyPr/>
          <a:lstStyle/>
          <a:p>
            <a:endParaRPr lang="en-US"/>
          </a:p>
        </p:txBody>
      </p:sp>
      <p:sp>
        <p:nvSpPr>
          <p:cNvPr id="85033" name="Freeform 42"/>
          <p:cNvSpPr>
            <a:spLocks/>
          </p:cNvSpPr>
          <p:nvPr/>
        </p:nvSpPr>
        <p:spPr bwMode="auto">
          <a:xfrm>
            <a:off x="6416675" y="5414963"/>
            <a:ext cx="46038" cy="92075"/>
          </a:xfrm>
          <a:custGeom>
            <a:avLst/>
            <a:gdLst>
              <a:gd name="T0" fmla="*/ 0 w 3"/>
              <a:gd name="T1" fmla="*/ 0 h 6"/>
              <a:gd name="T2" fmla="*/ 2 w 3"/>
              <a:gd name="T3" fmla="*/ 6 h 6"/>
              <a:gd name="T4" fmla="*/ 3 w 3"/>
              <a:gd name="T5" fmla="*/ 0 h 6"/>
              <a:gd name="T6" fmla="*/ 2 w 3"/>
              <a:gd name="T7" fmla="*/ 0 h 6"/>
              <a:gd name="T8" fmla="*/ 0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2" y="6"/>
                </a:lnTo>
                <a:lnTo>
                  <a:pt x="3" y="0"/>
                </a:lnTo>
                <a:lnTo>
                  <a:pt x="2" y="0"/>
                </a:lnTo>
                <a:lnTo>
                  <a:pt x="0" y="0"/>
                </a:lnTo>
              </a:path>
            </a:pathLst>
          </a:custGeom>
          <a:noFill/>
          <a:ln w="15875">
            <a:solidFill>
              <a:srgbClr val="000000"/>
            </a:solidFill>
            <a:prstDash val="solid"/>
            <a:round/>
            <a:headEnd/>
            <a:tailEnd/>
          </a:ln>
        </p:spPr>
        <p:txBody>
          <a:bodyPr/>
          <a:lstStyle/>
          <a:p>
            <a:endParaRPr lang="en-US"/>
          </a:p>
        </p:txBody>
      </p:sp>
      <p:sp>
        <p:nvSpPr>
          <p:cNvPr id="85034" name="Freeform 43"/>
          <p:cNvSpPr>
            <a:spLocks/>
          </p:cNvSpPr>
          <p:nvPr/>
        </p:nvSpPr>
        <p:spPr bwMode="auto">
          <a:xfrm>
            <a:off x="6416675" y="5414963"/>
            <a:ext cx="46038" cy="92075"/>
          </a:xfrm>
          <a:custGeom>
            <a:avLst/>
            <a:gdLst>
              <a:gd name="T0" fmla="*/ 0 w 29"/>
              <a:gd name="T1" fmla="*/ 0 h 58"/>
              <a:gd name="T2" fmla="*/ 20 w 29"/>
              <a:gd name="T3" fmla="*/ 58 h 58"/>
              <a:gd name="T4" fmla="*/ 29 w 29"/>
              <a:gd name="T5" fmla="*/ 0 h 58"/>
              <a:gd name="T6" fmla="*/ 20 w 29"/>
              <a:gd name="T7" fmla="*/ 0 h 58"/>
              <a:gd name="T8" fmla="*/ 0 w 29"/>
              <a:gd name="T9" fmla="*/ 0 h 58"/>
              <a:gd name="T10" fmla="*/ 0 60000 65536"/>
              <a:gd name="T11" fmla="*/ 0 60000 65536"/>
              <a:gd name="T12" fmla="*/ 0 60000 65536"/>
              <a:gd name="T13" fmla="*/ 0 60000 65536"/>
              <a:gd name="T14" fmla="*/ 0 60000 65536"/>
              <a:gd name="T15" fmla="*/ 0 w 29"/>
              <a:gd name="T16" fmla="*/ 0 h 58"/>
              <a:gd name="T17" fmla="*/ 29 w 29"/>
              <a:gd name="T18" fmla="*/ 58 h 58"/>
            </a:gdLst>
            <a:ahLst/>
            <a:cxnLst>
              <a:cxn ang="T10">
                <a:pos x="T0" y="T1"/>
              </a:cxn>
              <a:cxn ang="T11">
                <a:pos x="T2" y="T3"/>
              </a:cxn>
              <a:cxn ang="T12">
                <a:pos x="T4" y="T5"/>
              </a:cxn>
              <a:cxn ang="T13">
                <a:pos x="T6" y="T7"/>
              </a:cxn>
              <a:cxn ang="T14">
                <a:pos x="T8" y="T9"/>
              </a:cxn>
            </a:cxnLst>
            <a:rect l="T15" t="T16" r="T17" b="T18"/>
            <a:pathLst>
              <a:path w="29" h="58">
                <a:moveTo>
                  <a:pt x="0" y="0"/>
                </a:moveTo>
                <a:lnTo>
                  <a:pt x="20" y="58"/>
                </a:lnTo>
                <a:lnTo>
                  <a:pt x="29" y="0"/>
                </a:lnTo>
                <a:lnTo>
                  <a:pt x="20"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85035" name="Line 44"/>
          <p:cNvSpPr>
            <a:spLocks noChangeShapeType="1"/>
          </p:cNvSpPr>
          <p:nvPr/>
        </p:nvSpPr>
        <p:spPr bwMode="auto">
          <a:xfrm flipV="1">
            <a:off x="6448425" y="1992313"/>
            <a:ext cx="1588" cy="3408362"/>
          </a:xfrm>
          <a:prstGeom prst="line">
            <a:avLst/>
          </a:prstGeom>
          <a:noFill/>
          <a:ln w="15875">
            <a:solidFill>
              <a:srgbClr val="000000"/>
            </a:solidFill>
            <a:round/>
            <a:headEnd/>
            <a:tailEnd/>
          </a:ln>
        </p:spPr>
        <p:txBody>
          <a:bodyPr/>
          <a:lstStyle/>
          <a:p>
            <a:endParaRPr lang="en-US"/>
          </a:p>
        </p:txBody>
      </p:sp>
      <p:sp>
        <p:nvSpPr>
          <p:cNvPr id="85036" name="Freeform 45"/>
          <p:cNvSpPr>
            <a:spLocks/>
          </p:cNvSpPr>
          <p:nvPr/>
        </p:nvSpPr>
        <p:spPr bwMode="auto">
          <a:xfrm>
            <a:off x="2287588" y="2162175"/>
            <a:ext cx="444500" cy="1027113"/>
          </a:xfrm>
          <a:custGeom>
            <a:avLst/>
            <a:gdLst>
              <a:gd name="T0" fmla="*/ 26 w 29"/>
              <a:gd name="T1" fmla="*/ 67 h 67"/>
              <a:gd name="T2" fmla="*/ 0 w 29"/>
              <a:gd name="T3" fmla="*/ 67 h 67"/>
              <a:gd name="T4" fmla="*/ 0 w 29"/>
              <a:gd name="T5" fmla="*/ 0 h 67"/>
              <a:gd name="T6" fmla="*/ 29 w 29"/>
              <a:gd name="T7" fmla="*/ 0 h 67"/>
              <a:gd name="T8" fmla="*/ 0 60000 65536"/>
              <a:gd name="T9" fmla="*/ 0 60000 65536"/>
              <a:gd name="T10" fmla="*/ 0 60000 65536"/>
              <a:gd name="T11" fmla="*/ 0 60000 65536"/>
              <a:gd name="T12" fmla="*/ 0 w 29"/>
              <a:gd name="T13" fmla="*/ 0 h 67"/>
              <a:gd name="T14" fmla="*/ 29 w 29"/>
              <a:gd name="T15" fmla="*/ 67 h 67"/>
            </a:gdLst>
            <a:ahLst/>
            <a:cxnLst>
              <a:cxn ang="T8">
                <a:pos x="T0" y="T1"/>
              </a:cxn>
              <a:cxn ang="T9">
                <a:pos x="T2" y="T3"/>
              </a:cxn>
              <a:cxn ang="T10">
                <a:pos x="T4" y="T5"/>
              </a:cxn>
              <a:cxn ang="T11">
                <a:pos x="T6" y="T7"/>
              </a:cxn>
            </a:cxnLst>
            <a:rect l="T12" t="T13" r="T14" b="T15"/>
            <a:pathLst>
              <a:path w="29" h="67">
                <a:moveTo>
                  <a:pt x="26" y="67"/>
                </a:moveTo>
                <a:lnTo>
                  <a:pt x="0" y="67"/>
                </a:lnTo>
                <a:lnTo>
                  <a:pt x="0" y="0"/>
                </a:lnTo>
                <a:lnTo>
                  <a:pt x="29" y="0"/>
                </a:lnTo>
              </a:path>
            </a:pathLst>
          </a:custGeom>
          <a:noFill/>
          <a:ln w="15875">
            <a:solidFill>
              <a:srgbClr val="000000"/>
            </a:solidFill>
            <a:prstDash val="solid"/>
            <a:round/>
            <a:headEnd/>
            <a:tailEnd/>
          </a:ln>
        </p:spPr>
        <p:txBody>
          <a:bodyPr/>
          <a:lstStyle/>
          <a:p>
            <a:endParaRPr lang="en-US"/>
          </a:p>
        </p:txBody>
      </p:sp>
      <p:sp>
        <p:nvSpPr>
          <p:cNvPr id="85037" name="Freeform 46"/>
          <p:cNvSpPr>
            <a:spLocks/>
          </p:cNvSpPr>
          <p:nvPr/>
        </p:nvSpPr>
        <p:spPr bwMode="auto">
          <a:xfrm>
            <a:off x="2886075" y="3159125"/>
            <a:ext cx="92075" cy="46038"/>
          </a:xfrm>
          <a:custGeom>
            <a:avLst/>
            <a:gdLst>
              <a:gd name="T0" fmla="*/ 0 w 6"/>
              <a:gd name="T1" fmla="*/ 3 h 3"/>
              <a:gd name="T2" fmla="*/ 6 w 6"/>
              <a:gd name="T3" fmla="*/ 2 h 3"/>
              <a:gd name="T4" fmla="*/ 0 w 6"/>
              <a:gd name="T5" fmla="*/ 0 h 3"/>
              <a:gd name="T6" fmla="*/ 0 w 6"/>
              <a:gd name="T7" fmla="*/ 2 h 3"/>
              <a:gd name="T8" fmla="*/ 0 w 6"/>
              <a:gd name="T9" fmla="*/ 3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0" y="3"/>
                </a:moveTo>
                <a:lnTo>
                  <a:pt x="6" y="2"/>
                </a:lnTo>
                <a:lnTo>
                  <a:pt x="0" y="0"/>
                </a:lnTo>
                <a:lnTo>
                  <a:pt x="0" y="2"/>
                </a:lnTo>
                <a:lnTo>
                  <a:pt x="0" y="3"/>
                </a:lnTo>
              </a:path>
            </a:pathLst>
          </a:custGeom>
          <a:noFill/>
          <a:ln w="15875">
            <a:solidFill>
              <a:srgbClr val="000000"/>
            </a:solidFill>
            <a:prstDash val="solid"/>
            <a:round/>
            <a:headEnd/>
            <a:tailEnd/>
          </a:ln>
        </p:spPr>
        <p:txBody>
          <a:bodyPr/>
          <a:lstStyle/>
          <a:p>
            <a:endParaRPr lang="en-US"/>
          </a:p>
        </p:txBody>
      </p:sp>
      <p:sp>
        <p:nvSpPr>
          <p:cNvPr id="85038" name="Freeform 47"/>
          <p:cNvSpPr>
            <a:spLocks/>
          </p:cNvSpPr>
          <p:nvPr/>
        </p:nvSpPr>
        <p:spPr bwMode="auto">
          <a:xfrm>
            <a:off x="2886075" y="3159125"/>
            <a:ext cx="92075" cy="46038"/>
          </a:xfrm>
          <a:custGeom>
            <a:avLst/>
            <a:gdLst>
              <a:gd name="T0" fmla="*/ 0 w 58"/>
              <a:gd name="T1" fmla="*/ 29 h 29"/>
              <a:gd name="T2" fmla="*/ 58 w 58"/>
              <a:gd name="T3" fmla="*/ 19 h 29"/>
              <a:gd name="T4" fmla="*/ 0 w 58"/>
              <a:gd name="T5" fmla="*/ 0 h 29"/>
              <a:gd name="T6" fmla="*/ 0 w 58"/>
              <a:gd name="T7" fmla="*/ 19 h 29"/>
              <a:gd name="T8" fmla="*/ 0 w 58"/>
              <a:gd name="T9" fmla="*/ 29 h 29"/>
              <a:gd name="T10" fmla="*/ 0 60000 65536"/>
              <a:gd name="T11" fmla="*/ 0 60000 65536"/>
              <a:gd name="T12" fmla="*/ 0 60000 65536"/>
              <a:gd name="T13" fmla="*/ 0 60000 65536"/>
              <a:gd name="T14" fmla="*/ 0 60000 65536"/>
              <a:gd name="T15" fmla="*/ 0 w 58"/>
              <a:gd name="T16" fmla="*/ 0 h 29"/>
              <a:gd name="T17" fmla="*/ 58 w 58"/>
              <a:gd name="T18" fmla="*/ 29 h 29"/>
            </a:gdLst>
            <a:ahLst/>
            <a:cxnLst>
              <a:cxn ang="T10">
                <a:pos x="T0" y="T1"/>
              </a:cxn>
              <a:cxn ang="T11">
                <a:pos x="T2" y="T3"/>
              </a:cxn>
              <a:cxn ang="T12">
                <a:pos x="T4" y="T5"/>
              </a:cxn>
              <a:cxn ang="T13">
                <a:pos x="T6" y="T7"/>
              </a:cxn>
              <a:cxn ang="T14">
                <a:pos x="T8" y="T9"/>
              </a:cxn>
            </a:cxnLst>
            <a:rect l="T15" t="T16" r="T17" b="T18"/>
            <a:pathLst>
              <a:path w="58" h="29">
                <a:moveTo>
                  <a:pt x="0" y="29"/>
                </a:moveTo>
                <a:lnTo>
                  <a:pt x="58" y="19"/>
                </a:lnTo>
                <a:lnTo>
                  <a:pt x="0" y="0"/>
                </a:lnTo>
                <a:lnTo>
                  <a:pt x="0" y="19"/>
                </a:lnTo>
                <a:lnTo>
                  <a:pt x="0" y="29"/>
                </a:lnTo>
                <a:close/>
              </a:path>
            </a:pathLst>
          </a:custGeom>
          <a:solidFill>
            <a:srgbClr val="000000"/>
          </a:solidFill>
          <a:ln w="0">
            <a:solidFill>
              <a:srgbClr val="000000"/>
            </a:solidFill>
            <a:prstDash val="solid"/>
            <a:round/>
            <a:headEnd/>
            <a:tailEnd/>
          </a:ln>
        </p:spPr>
        <p:txBody>
          <a:bodyPr/>
          <a:lstStyle/>
          <a:p>
            <a:endParaRPr lang="en-US"/>
          </a:p>
        </p:txBody>
      </p:sp>
      <p:sp>
        <p:nvSpPr>
          <p:cNvPr id="85039" name="Line 48"/>
          <p:cNvSpPr>
            <a:spLocks noChangeShapeType="1"/>
          </p:cNvSpPr>
          <p:nvPr/>
        </p:nvSpPr>
        <p:spPr bwMode="auto">
          <a:xfrm flipH="1">
            <a:off x="2778125" y="3189288"/>
            <a:ext cx="93663" cy="1587"/>
          </a:xfrm>
          <a:prstGeom prst="line">
            <a:avLst/>
          </a:prstGeom>
          <a:noFill/>
          <a:ln w="15875">
            <a:solidFill>
              <a:srgbClr val="000000"/>
            </a:solidFill>
            <a:round/>
            <a:headEnd/>
            <a:tailEnd/>
          </a:ln>
        </p:spPr>
        <p:txBody>
          <a:bodyPr/>
          <a:lstStyle/>
          <a:p>
            <a:endParaRPr lang="en-US"/>
          </a:p>
        </p:txBody>
      </p:sp>
      <p:sp>
        <p:nvSpPr>
          <p:cNvPr id="85040" name="Freeform 49"/>
          <p:cNvSpPr>
            <a:spLocks/>
          </p:cNvSpPr>
          <p:nvPr/>
        </p:nvSpPr>
        <p:spPr bwMode="auto">
          <a:xfrm>
            <a:off x="5634038" y="1470025"/>
            <a:ext cx="30162" cy="92075"/>
          </a:xfrm>
          <a:custGeom>
            <a:avLst/>
            <a:gdLst>
              <a:gd name="T0" fmla="*/ 0 w 2"/>
              <a:gd name="T1" fmla="*/ 0 h 6"/>
              <a:gd name="T2" fmla="*/ 1 w 2"/>
              <a:gd name="T3" fmla="*/ 6 h 6"/>
              <a:gd name="T4" fmla="*/ 2 w 2"/>
              <a:gd name="T5" fmla="*/ 0 h 6"/>
              <a:gd name="T6" fmla="*/ 1 w 2"/>
              <a:gd name="T7" fmla="*/ 0 h 6"/>
              <a:gd name="T8" fmla="*/ 0 w 2"/>
              <a:gd name="T9" fmla="*/ 0 h 6"/>
              <a:gd name="T10" fmla="*/ 0 60000 65536"/>
              <a:gd name="T11" fmla="*/ 0 60000 65536"/>
              <a:gd name="T12" fmla="*/ 0 60000 65536"/>
              <a:gd name="T13" fmla="*/ 0 60000 65536"/>
              <a:gd name="T14" fmla="*/ 0 60000 65536"/>
              <a:gd name="T15" fmla="*/ 0 w 2"/>
              <a:gd name="T16" fmla="*/ 0 h 6"/>
              <a:gd name="T17" fmla="*/ 2 w 2"/>
              <a:gd name="T18" fmla="*/ 6 h 6"/>
            </a:gdLst>
            <a:ahLst/>
            <a:cxnLst>
              <a:cxn ang="T10">
                <a:pos x="T0" y="T1"/>
              </a:cxn>
              <a:cxn ang="T11">
                <a:pos x="T2" y="T3"/>
              </a:cxn>
              <a:cxn ang="T12">
                <a:pos x="T4" y="T5"/>
              </a:cxn>
              <a:cxn ang="T13">
                <a:pos x="T6" y="T7"/>
              </a:cxn>
              <a:cxn ang="T14">
                <a:pos x="T8" y="T9"/>
              </a:cxn>
            </a:cxnLst>
            <a:rect l="T15" t="T16" r="T17" b="T18"/>
            <a:pathLst>
              <a:path w="2" h="6">
                <a:moveTo>
                  <a:pt x="0" y="0"/>
                </a:moveTo>
                <a:lnTo>
                  <a:pt x="1" y="6"/>
                </a:lnTo>
                <a:lnTo>
                  <a:pt x="2" y="0"/>
                </a:lnTo>
                <a:lnTo>
                  <a:pt x="1" y="0"/>
                </a:lnTo>
                <a:lnTo>
                  <a:pt x="0" y="0"/>
                </a:lnTo>
              </a:path>
            </a:pathLst>
          </a:custGeom>
          <a:noFill/>
          <a:ln w="15875">
            <a:solidFill>
              <a:srgbClr val="000000"/>
            </a:solidFill>
            <a:prstDash val="solid"/>
            <a:round/>
            <a:headEnd/>
            <a:tailEnd/>
          </a:ln>
        </p:spPr>
        <p:txBody>
          <a:bodyPr/>
          <a:lstStyle/>
          <a:p>
            <a:endParaRPr lang="en-US"/>
          </a:p>
        </p:txBody>
      </p:sp>
      <p:sp>
        <p:nvSpPr>
          <p:cNvPr id="85041" name="Freeform 50"/>
          <p:cNvSpPr>
            <a:spLocks/>
          </p:cNvSpPr>
          <p:nvPr/>
        </p:nvSpPr>
        <p:spPr bwMode="auto">
          <a:xfrm>
            <a:off x="5634038" y="1470025"/>
            <a:ext cx="30162" cy="92075"/>
          </a:xfrm>
          <a:custGeom>
            <a:avLst/>
            <a:gdLst>
              <a:gd name="T0" fmla="*/ 0 w 19"/>
              <a:gd name="T1" fmla="*/ 0 h 58"/>
              <a:gd name="T2" fmla="*/ 10 w 19"/>
              <a:gd name="T3" fmla="*/ 58 h 58"/>
              <a:gd name="T4" fmla="*/ 19 w 19"/>
              <a:gd name="T5" fmla="*/ 0 h 58"/>
              <a:gd name="T6" fmla="*/ 10 w 19"/>
              <a:gd name="T7" fmla="*/ 0 h 58"/>
              <a:gd name="T8" fmla="*/ 0 w 19"/>
              <a:gd name="T9" fmla="*/ 0 h 58"/>
              <a:gd name="T10" fmla="*/ 0 60000 65536"/>
              <a:gd name="T11" fmla="*/ 0 60000 65536"/>
              <a:gd name="T12" fmla="*/ 0 60000 65536"/>
              <a:gd name="T13" fmla="*/ 0 60000 65536"/>
              <a:gd name="T14" fmla="*/ 0 60000 65536"/>
              <a:gd name="T15" fmla="*/ 0 w 19"/>
              <a:gd name="T16" fmla="*/ 0 h 58"/>
              <a:gd name="T17" fmla="*/ 19 w 19"/>
              <a:gd name="T18" fmla="*/ 58 h 58"/>
            </a:gdLst>
            <a:ahLst/>
            <a:cxnLst>
              <a:cxn ang="T10">
                <a:pos x="T0" y="T1"/>
              </a:cxn>
              <a:cxn ang="T11">
                <a:pos x="T2" y="T3"/>
              </a:cxn>
              <a:cxn ang="T12">
                <a:pos x="T4" y="T5"/>
              </a:cxn>
              <a:cxn ang="T13">
                <a:pos x="T6" y="T7"/>
              </a:cxn>
              <a:cxn ang="T14">
                <a:pos x="T8" y="T9"/>
              </a:cxn>
            </a:cxnLst>
            <a:rect l="T15" t="T16" r="T17" b="T18"/>
            <a:pathLst>
              <a:path w="19" h="58">
                <a:moveTo>
                  <a:pt x="0" y="0"/>
                </a:moveTo>
                <a:lnTo>
                  <a:pt x="10" y="58"/>
                </a:lnTo>
                <a:lnTo>
                  <a:pt x="19" y="0"/>
                </a:lnTo>
                <a:lnTo>
                  <a:pt x="10"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85042" name="Line 51"/>
          <p:cNvSpPr>
            <a:spLocks noChangeShapeType="1"/>
          </p:cNvSpPr>
          <p:nvPr/>
        </p:nvSpPr>
        <p:spPr bwMode="auto">
          <a:xfrm flipV="1">
            <a:off x="5649913" y="1325563"/>
            <a:ext cx="1587" cy="136525"/>
          </a:xfrm>
          <a:prstGeom prst="line">
            <a:avLst/>
          </a:prstGeom>
          <a:noFill/>
          <a:ln w="15875">
            <a:solidFill>
              <a:srgbClr val="000000"/>
            </a:solidFill>
            <a:round/>
            <a:headEnd/>
            <a:tailEnd/>
          </a:ln>
        </p:spPr>
        <p:txBody>
          <a:bodyPr/>
          <a:lstStyle/>
          <a:p>
            <a:endParaRPr lang="en-US"/>
          </a:p>
        </p:txBody>
      </p:sp>
      <p:sp>
        <p:nvSpPr>
          <p:cNvPr id="85043" name="Freeform 52"/>
          <p:cNvSpPr>
            <a:spLocks/>
          </p:cNvSpPr>
          <p:nvPr/>
        </p:nvSpPr>
        <p:spPr bwMode="auto">
          <a:xfrm>
            <a:off x="5894388" y="6056313"/>
            <a:ext cx="46037" cy="92075"/>
          </a:xfrm>
          <a:custGeom>
            <a:avLst/>
            <a:gdLst>
              <a:gd name="T0" fmla="*/ 0 w 3"/>
              <a:gd name="T1" fmla="*/ 0 h 6"/>
              <a:gd name="T2" fmla="*/ 1 w 3"/>
              <a:gd name="T3" fmla="*/ 6 h 6"/>
              <a:gd name="T4" fmla="*/ 3 w 3"/>
              <a:gd name="T5" fmla="*/ 0 h 6"/>
              <a:gd name="T6" fmla="*/ 1 w 3"/>
              <a:gd name="T7" fmla="*/ 0 h 6"/>
              <a:gd name="T8" fmla="*/ 0 w 3"/>
              <a:gd name="T9" fmla="*/ 0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0"/>
                </a:moveTo>
                <a:lnTo>
                  <a:pt x="1" y="6"/>
                </a:lnTo>
                <a:lnTo>
                  <a:pt x="3" y="0"/>
                </a:lnTo>
                <a:lnTo>
                  <a:pt x="1" y="0"/>
                </a:lnTo>
                <a:lnTo>
                  <a:pt x="0" y="0"/>
                </a:lnTo>
              </a:path>
            </a:pathLst>
          </a:custGeom>
          <a:noFill/>
          <a:ln w="15875">
            <a:solidFill>
              <a:srgbClr val="000000"/>
            </a:solidFill>
            <a:prstDash val="solid"/>
            <a:round/>
            <a:headEnd/>
            <a:tailEnd/>
          </a:ln>
        </p:spPr>
        <p:txBody>
          <a:bodyPr/>
          <a:lstStyle/>
          <a:p>
            <a:endParaRPr lang="en-US"/>
          </a:p>
        </p:txBody>
      </p:sp>
      <p:sp>
        <p:nvSpPr>
          <p:cNvPr id="85044" name="Freeform 53"/>
          <p:cNvSpPr>
            <a:spLocks/>
          </p:cNvSpPr>
          <p:nvPr/>
        </p:nvSpPr>
        <p:spPr bwMode="auto">
          <a:xfrm>
            <a:off x="5894388" y="6034088"/>
            <a:ext cx="46037" cy="92075"/>
          </a:xfrm>
          <a:custGeom>
            <a:avLst/>
            <a:gdLst>
              <a:gd name="T0" fmla="*/ 0 w 29"/>
              <a:gd name="T1" fmla="*/ 0 h 58"/>
              <a:gd name="T2" fmla="*/ 10 w 29"/>
              <a:gd name="T3" fmla="*/ 58 h 58"/>
              <a:gd name="T4" fmla="*/ 29 w 29"/>
              <a:gd name="T5" fmla="*/ 0 h 58"/>
              <a:gd name="T6" fmla="*/ 10 w 29"/>
              <a:gd name="T7" fmla="*/ 0 h 58"/>
              <a:gd name="T8" fmla="*/ 0 w 29"/>
              <a:gd name="T9" fmla="*/ 0 h 58"/>
              <a:gd name="T10" fmla="*/ 0 60000 65536"/>
              <a:gd name="T11" fmla="*/ 0 60000 65536"/>
              <a:gd name="T12" fmla="*/ 0 60000 65536"/>
              <a:gd name="T13" fmla="*/ 0 60000 65536"/>
              <a:gd name="T14" fmla="*/ 0 60000 65536"/>
              <a:gd name="T15" fmla="*/ 0 w 29"/>
              <a:gd name="T16" fmla="*/ 0 h 58"/>
              <a:gd name="T17" fmla="*/ 29 w 29"/>
              <a:gd name="T18" fmla="*/ 58 h 58"/>
            </a:gdLst>
            <a:ahLst/>
            <a:cxnLst>
              <a:cxn ang="T10">
                <a:pos x="T0" y="T1"/>
              </a:cxn>
              <a:cxn ang="T11">
                <a:pos x="T2" y="T3"/>
              </a:cxn>
              <a:cxn ang="T12">
                <a:pos x="T4" y="T5"/>
              </a:cxn>
              <a:cxn ang="T13">
                <a:pos x="T6" y="T7"/>
              </a:cxn>
              <a:cxn ang="T14">
                <a:pos x="T8" y="T9"/>
              </a:cxn>
            </a:cxnLst>
            <a:rect l="T15" t="T16" r="T17" b="T18"/>
            <a:pathLst>
              <a:path w="29" h="58">
                <a:moveTo>
                  <a:pt x="0" y="0"/>
                </a:moveTo>
                <a:lnTo>
                  <a:pt x="10" y="58"/>
                </a:lnTo>
                <a:lnTo>
                  <a:pt x="29" y="0"/>
                </a:lnTo>
                <a:lnTo>
                  <a:pt x="10" y="0"/>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85045" name="Line 54"/>
          <p:cNvSpPr>
            <a:spLocks noChangeShapeType="1"/>
          </p:cNvSpPr>
          <p:nvPr/>
        </p:nvSpPr>
        <p:spPr bwMode="auto">
          <a:xfrm flipV="1">
            <a:off x="5910263" y="5921375"/>
            <a:ext cx="1587" cy="136525"/>
          </a:xfrm>
          <a:prstGeom prst="line">
            <a:avLst/>
          </a:prstGeom>
          <a:noFill/>
          <a:ln w="15875">
            <a:solidFill>
              <a:srgbClr val="000000"/>
            </a:solidFill>
            <a:round/>
            <a:headEnd/>
            <a:tailEnd/>
          </a:ln>
        </p:spPr>
        <p:txBody>
          <a:bodyPr/>
          <a:lstStyle/>
          <a:p>
            <a:endParaRPr lang="en-US"/>
          </a:p>
        </p:txBody>
      </p:sp>
      <p:sp>
        <p:nvSpPr>
          <p:cNvPr id="85046" name="Rectangle 55"/>
          <p:cNvSpPr>
            <a:spLocks noChangeArrowheads="1"/>
          </p:cNvSpPr>
          <p:nvPr/>
        </p:nvSpPr>
        <p:spPr bwMode="auto">
          <a:xfrm>
            <a:off x="3932238" y="5948363"/>
            <a:ext cx="1878012"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Physical address in main memory</a:t>
            </a:r>
            <a:endParaRPr lang="en-CA" sz="2400">
              <a:latin typeface="Corbel" pitchFamily="34" charset="0"/>
            </a:endParaRPr>
          </a:p>
        </p:txBody>
      </p:sp>
      <p:sp>
        <p:nvSpPr>
          <p:cNvPr id="85047" name="Rectangle 56"/>
          <p:cNvSpPr>
            <a:spLocks noChangeArrowheads="1"/>
          </p:cNvSpPr>
          <p:nvPr/>
        </p:nvSpPr>
        <p:spPr bwMode="auto">
          <a:xfrm>
            <a:off x="3454400" y="2836863"/>
            <a:ext cx="854075"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PAGE TABLE</a:t>
            </a:r>
            <a:endParaRPr lang="en-CA" sz="2400">
              <a:latin typeface="Corbel" pitchFamily="34" charset="0"/>
            </a:endParaRPr>
          </a:p>
        </p:txBody>
      </p:sp>
      <p:sp>
        <p:nvSpPr>
          <p:cNvPr id="85048" name="Rectangle 57"/>
          <p:cNvSpPr>
            <a:spLocks noChangeArrowheads="1"/>
          </p:cNvSpPr>
          <p:nvPr/>
        </p:nvSpPr>
        <p:spPr bwMode="auto">
          <a:xfrm>
            <a:off x="5235575" y="5568950"/>
            <a:ext cx="630238" cy="168275"/>
          </a:xfrm>
          <a:prstGeom prst="rect">
            <a:avLst/>
          </a:prstGeom>
          <a:noFill/>
          <a:ln w="9525">
            <a:noFill/>
            <a:miter lim="800000"/>
            <a:headEnd/>
            <a:tailEnd/>
          </a:ln>
        </p:spPr>
        <p:txBody>
          <a:bodyPr wrap="none" lIns="0" tIns="0" rIns="0" bIns="0">
            <a:spAutoFit/>
          </a:bodyPr>
          <a:lstStyle/>
          <a:p>
            <a:r>
              <a:rPr lang="en-CA" sz="1100">
                <a:solidFill>
                  <a:srgbClr val="000000"/>
                </a:solidFill>
                <a:latin typeface="Nimbus Roman No9 L"/>
              </a:rPr>
              <a:t>Page frame</a:t>
            </a:r>
            <a:endParaRPr lang="en-CA" sz="2400">
              <a:latin typeface="Corbel" pitchFamily="34" charset="0"/>
            </a:endParaRPr>
          </a:p>
        </p:txBody>
      </p:sp>
      <p:sp>
        <p:nvSpPr>
          <p:cNvPr id="85049" name="Freeform 58"/>
          <p:cNvSpPr>
            <a:spLocks/>
          </p:cNvSpPr>
          <p:nvPr/>
        </p:nvSpPr>
        <p:spPr bwMode="auto">
          <a:xfrm>
            <a:off x="3346450" y="5276850"/>
            <a:ext cx="246063" cy="77788"/>
          </a:xfrm>
          <a:custGeom>
            <a:avLst/>
            <a:gdLst>
              <a:gd name="T0" fmla="*/ 16 w 16"/>
              <a:gd name="T1" fmla="*/ 0 h 5"/>
              <a:gd name="T2" fmla="*/ 15 w 16"/>
              <a:gd name="T3" fmla="*/ 1 h 5"/>
              <a:gd name="T4" fmla="*/ 15 w 16"/>
              <a:gd name="T5" fmla="*/ 2 h 5"/>
              <a:gd name="T6" fmla="*/ 14 w 16"/>
              <a:gd name="T7" fmla="*/ 2 h 5"/>
              <a:gd name="T8" fmla="*/ 14 w 16"/>
              <a:gd name="T9" fmla="*/ 2 h 5"/>
              <a:gd name="T10" fmla="*/ 13 w 16"/>
              <a:gd name="T11" fmla="*/ 2 h 5"/>
              <a:gd name="T12" fmla="*/ 11 w 16"/>
              <a:gd name="T13" fmla="*/ 2 h 5"/>
              <a:gd name="T14" fmla="*/ 8 w 16"/>
              <a:gd name="T15" fmla="*/ 2 h 5"/>
              <a:gd name="T16" fmla="*/ 5 w 16"/>
              <a:gd name="T17" fmla="*/ 2 h 5"/>
              <a:gd name="T18" fmla="*/ 3 w 16"/>
              <a:gd name="T19" fmla="*/ 2 h 5"/>
              <a:gd name="T20" fmla="*/ 2 w 16"/>
              <a:gd name="T21" fmla="*/ 2 h 5"/>
              <a:gd name="T22" fmla="*/ 2 w 16"/>
              <a:gd name="T23" fmla="*/ 2 h 5"/>
              <a:gd name="T24" fmla="*/ 1 w 16"/>
              <a:gd name="T25" fmla="*/ 3 h 5"/>
              <a:gd name="T26" fmla="*/ 1 w 16"/>
              <a:gd name="T27" fmla="*/ 4 h 5"/>
              <a:gd name="T28" fmla="*/ 0 w 16"/>
              <a:gd name="T29" fmla="*/ 5 h 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
              <a:gd name="T46" fmla="*/ 0 h 5"/>
              <a:gd name="T47" fmla="*/ 16 w 16"/>
              <a:gd name="T48" fmla="*/ 5 h 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 h="5">
                <a:moveTo>
                  <a:pt x="16" y="0"/>
                </a:moveTo>
                <a:lnTo>
                  <a:pt x="15" y="1"/>
                </a:lnTo>
                <a:lnTo>
                  <a:pt x="15" y="2"/>
                </a:lnTo>
                <a:lnTo>
                  <a:pt x="14" y="2"/>
                </a:lnTo>
                <a:lnTo>
                  <a:pt x="13" y="2"/>
                </a:lnTo>
                <a:lnTo>
                  <a:pt x="11" y="2"/>
                </a:lnTo>
                <a:lnTo>
                  <a:pt x="8" y="2"/>
                </a:lnTo>
                <a:lnTo>
                  <a:pt x="5" y="2"/>
                </a:lnTo>
                <a:lnTo>
                  <a:pt x="3" y="2"/>
                </a:lnTo>
                <a:lnTo>
                  <a:pt x="2" y="2"/>
                </a:lnTo>
                <a:lnTo>
                  <a:pt x="1" y="3"/>
                </a:lnTo>
                <a:lnTo>
                  <a:pt x="1" y="4"/>
                </a:lnTo>
                <a:lnTo>
                  <a:pt x="0" y="5"/>
                </a:lnTo>
              </a:path>
            </a:pathLst>
          </a:custGeom>
          <a:noFill/>
          <a:ln w="15875">
            <a:solidFill>
              <a:srgbClr val="000000"/>
            </a:solidFill>
            <a:prstDash val="solid"/>
            <a:round/>
            <a:headEnd/>
            <a:tailEnd/>
          </a:ln>
        </p:spPr>
        <p:txBody>
          <a:bodyPr/>
          <a:lstStyle/>
          <a:p>
            <a:endParaRPr lang="en-US"/>
          </a:p>
        </p:txBody>
      </p:sp>
      <p:sp>
        <p:nvSpPr>
          <p:cNvPr id="85050" name="Freeform 59"/>
          <p:cNvSpPr>
            <a:spLocks/>
          </p:cNvSpPr>
          <p:nvPr/>
        </p:nvSpPr>
        <p:spPr bwMode="auto">
          <a:xfrm>
            <a:off x="3086100" y="5276850"/>
            <a:ext cx="260350" cy="77788"/>
          </a:xfrm>
          <a:custGeom>
            <a:avLst/>
            <a:gdLst>
              <a:gd name="T0" fmla="*/ 0 w 17"/>
              <a:gd name="T1" fmla="*/ 0 h 5"/>
              <a:gd name="T2" fmla="*/ 1 w 17"/>
              <a:gd name="T3" fmla="*/ 1 h 5"/>
              <a:gd name="T4" fmla="*/ 2 w 17"/>
              <a:gd name="T5" fmla="*/ 2 h 5"/>
              <a:gd name="T6" fmla="*/ 2 w 17"/>
              <a:gd name="T7" fmla="*/ 2 h 5"/>
              <a:gd name="T8" fmla="*/ 3 w 17"/>
              <a:gd name="T9" fmla="*/ 2 h 5"/>
              <a:gd name="T10" fmla="*/ 3 w 17"/>
              <a:gd name="T11" fmla="*/ 2 h 5"/>
              <a:gd name="T12" fmla="*/ 6 w 17"/>
              <a:gd name="T13" fmla="*/ 2 h 5"/>
              <a:gd name="T14" fmla="*/ 9 w 17"/>
              <a:gd name="T15" fmla="*/ 2 h 5"/>
              <a:gd name="T16" fmla="*/ 11 w 17"/>
              <a:gd name="T17" fmla="*/ 2 h 5"/>
              <a:gd name="T18" fmla="*/ 14 w 17"/>
              <a:gd name="T19" fmla="*/ 2 h 5"/>
              <a:gd name="T20" fmla="*/ 14 w 17"/>
              <a:gd name="T21" fmla="*/ 2 h 5"/>
              <a:gd name="T22" fmla="*/ 15 w 17"/>
              <a:gd name="T23" fmla="*/ 2 h 5"/>
              <a:gd name="T24" fmla="*/ 15 w 17"/>
              <a:gd name="T25" fmla="*/ 3 h 5"/>
              <a:gd name="T26" fmla="*/ 16 w 17"/>
              <a:gd name="T27" fmla="*/ 4 h 5"/>
              <a:gd name="T28" fmla="*/ 17 w 17"/>
              <a:gd name="T29" fmla="*/ 5 h 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
              <a:gd name="T46" fmla="*/ 0 h 5"/>
              <a:gd name="T47" fmla="*/ 17 w 17"/>
              <a:gd name="T48" fmla="*/ 5 h 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 h="5">
                <a:moveTo>
                  <a:pt x="0" y="0"/>
                </a:moveTo>
                <a:lnTo>
                  <a:pt x="1" y="1"/>
                </a:lnTo>
                <a:lnTo>
                  <a:pt x="2" y="2"/>
                </a:lnTo>
                <a:lnTo>
                  <a:pt x="3" y="2"/>
                </a:lnTo>
                <a:lnTo>
                  <a:pt x="6" y="2"/>
                </a:lnTo>
                <a:lnTo>
                  <a:pt x="9" y="2"/>
                </a:lnTo>
                <a:lnTo>
                  <a:pt x="11" y="2"/>
                </a:lnTo>
                <a:lnTo>
                  <a:pt x="14" y="2"/>
                </a:lnTo>
                <a:lnTo>
                  <a:pt x="15" y="2"/>
                </a:lnTo>
                <a:lnTo>
                  <a:pt x="15" y="3"/>
                </a:lnTo>
                <a:lnTo>
                  <a:pt x="16" y="4"/>
                </a:lnTo>
                <a:lnTo>
                  <a:pt x="17" y="5"/>
                </a:lnTo>
              </a:path>
            </a:pathLst>
          </a:custGeom>
          <a:noFill/>
          <a:ln w="15875">
            <a:solidFill>
              <a:srgbClr val="000000"/>
            </a:solidFill>
            <a:prstDash val="solid"/>
            <a:round/>
            <a:headEnd/>
            <a:tailEnd/>
          </a:ln>
        </p:spPr>
        <p:txBody>
          <a:bodyPr/>
          <a:lstStyle/>
          <a:p>
            <a:endParaRPr lang="en-US"/>
          </a:p>
        </p:txBody>
      </p:sp>
      <p:sp>
        <p:nvSpPr>
          <p:cNvPr id="85051" name="Freeform 60"/>
          <p:cNvSpPr>
            <a:spLocks/>
          </p:cNvSpPr>
          <p:nvPr/>
        </p:nvSpPr>
        <p:spPr bwMode="auto">
          <a:xfrm>
            <a:off x="4144963" y="5292725"/>
            <a:ext cx="522287" cy="76200"/>
          </a:xfrm>
          <a:custGeom>
            <a:avLst/>
            <a:gdLst>
              <a:gd name="T0" fmla="*/ 34 w 34"/>
              <a:gd name="T1" fmla="*/ 0 h 5"/>
              <a:gd name="T2" fmla="*/ 33 w 34"/>
              <a:gd name="T3" fmla="*/ 1 h 5"/>
              <a:gd name="T4" fmla="*/ 32 w 34"/>
              <a:gd name="T5" fmla="*/ 1 h 5"/>
              <a:gd name="T6" fmla="*/ 31 w 34"/>
              <a:gd name="T7" fmla="*/ 1 h 5"/>
              <a:gd name="T8" fmla="*/ 31 w 34"/>
              <a:gd name="T9" fmla="*/ 1 h 5"/>
              <a:gd name="T10" fmla="*/ 22 w 34"/>
              <a:gd name="T11" fmla="*/ 1 h 5"/>
              <a:gd name="T12" fmla="*/ 17 w 34"/>
              <a:gd name="T13" fmla="*/ 1 h 5"/>
              <a:gd name="T14" fmla="*/ 13 w 34"/>
              <a:gd name="T15" fmla="*/ 1 h 5"/>
              <a:gd name="T16" fmla="*/ 3 w 34"/>
              <a:gd name="T17" fmla="*/ 1 h 5"/>
              <a:gd name="T18" fmla="*/ 3 w 34"/>
              <a:gd name="T19" fmla="*/ 1 h 5"/>
              <a:gd name="T20" fmla="*/ 3 w 34"/>
              <a:gd name="T21" fmla="*/ 1 h 5"/>
              <a:gd name="T22" fmla="*/ 2 w 34"/>
              <a:gd name="T23" fmla="*/ 2 h 5"/>
              <a:gd name="T24" fmla="*/ 2 w 34"/>
              <a:gd name="T25" fmla="*/ 3 h 5"/>
              <a:gd name="T26" fmla="*/ 0 w 34"/>
              <a:gd name="T27" fmla="*/ 5 h 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
              <a:gd name="T43" fmla="*/ 0 h 5"/>
              <a:gd name="T44" fmla="*/ 34 w 34"/>
              <a:gd name="T45" fmla="*/ 5 h 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 h="5">
                <a:moveTo>
                  <a:pt x="34" y="0"/>
                </a:moveTo>
                <a:lnTo>
                  <a:pt x="33" y="1"/>
                </a:lnTo>
                <a:lnTo>
                  <a:pt x="32" y="1"/>
                </a:lnTo>
                <a:lnTo>
                  <a:pt x="31" y="1"/>
                </a:lnTo>
                <a:lnTo>
                  <a:pt x="22" y="1"/>
                </a:lnTo>
                <a:lnTo>
                  <a:pt x="17" y="1"/>
                </a:lnTo>
                <a:lnTo>
                  <a:pt x="13" y="1"/>
                </a:lnTo>
                <a:lnTo>
                  <a:pt x="3" y="1"/>
                </a:lnTo>
                <a:lnTo>
                  <a:pt x="2" y="2"/>
                </a:lnTo>
                <a:lnTo>
                  <a:pt x="2" y="3"/>
                </a:lnTo>
                <a:lnTo>
                  <a:pt x="0" y="5"/>
                </a:lnTo>
              </a:path>
            </a:pathLst>
          </a:custGeom>
          <a:noFill/>
          <a:ln w="15875">
            <a:solidFill>
              <a:srgbClr val="000000"/>
            </a:solidFill>
            <a:prstDash val="solid"/>
            <a:round/>
            <a:headEnd/>
            <a:tailEnd/>
          </a:ln>
        </p:spPr>
        <p:txBody>
          <a:bodyPr/>
          <a:lstStyle/>
          <a:p>
            <a:endParaRPr lang="en-US"/>
          </a:p>
        </p:txBody>
      </p:sp>
      <p:sp>
        <p:nvSpPr>
          <p:cNvPr id="85052" name="Freeform 61"/>
          <p:cNvSpPr>
            <a:spLocks/>
          </p:cNvSpPr>
          <p:nvPr/>
        </p:nvSpPr>
        <p:spPr bwMode="auto">
          <a:xfrm>
            <a:off x="3638550" y="5292725"/>
            <a:ext cx="506413" cy="76200"/>
          </a:xfrm>
          <a:custGeom>
            <a:avLst/>
            <a:gdLst>
              <a:gd name="T0" fmla="*/ 0 w 33"/>
              <a:gd name="T1" fmla="*/ 0 h 5"/>
              <a:gd name="T2" fmla="*/ 1 w 33"/>
              <a:gd name="T3" fmla="*/ 1 h 5"/>
              <a:gd name="T4" fmla="*/ 1 w 33"/>
              <a:gd name="T5" fmla="*/ 1 h 5"/>
              <a:gd name="T6" fmla="*/ 2 w 33"/>
              <a:gd name="T7" fmla="*/ 1 h 5"/>
              <a:gd name="T8" fmla="*/ 2 w 33"/>
              <a:gd name="T9" fmla="*/ 1 h 5"/>
              <a:gd name="T10" fmla="*/ 3 w 33"/>
              <a:gd name="T11" fmla="*/ 1 h 5"/>
              <a:gd name="T12" fmla="*/ 12 w 33"/>
              <a:gd name="T13" fmla="*/ 1 h 5"/>
              <a:gd name="T14" fmla="*/ 17 w 33"/>
              <a:gd name="T15" fmla="*/ 1 h 5"/>
              <a:gd name="T16" fmla="*/ 21 w 33"/>
              <a:gd name="T17" fmla="*/ 1 h 5"/>
              <a:gd name="T18" fmla="*/ 31 w 33"/>
              <a:gd name="T19" fmla="*/ 1 h 5"/>
              <a:gd name="T20" fmla="*/ 31 w 33"/>
              <a:gd name="T21" fmla="*/ 1 h 5"/>
              <a:gd name="T22" fmla="*/ 31 w 33"/>
              <a:gd name="T23" fmla="*/ 1 h 5"/>
              <a:gd name="T24" fmla="*/ 32 w 33"/>
              <a:gd name="T25" fmla="*/ 2 h 5"/>
              <a:gd name="T26" fmla="*/ 32 w 33"/>
              <a:gd name="T27" fmla="*/ 3 h 5"/>
              <a:gd name="T28" fmla="*/ 33 w 33"/>
              <a:gd name="T29" fmla="*/ 5 h 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3"/>
              <a:gd name="T46" fmla="*/ 0 h 5"/>
              <a:gd name="T47" fmla="*/ 33 w 33"/>
              <a:gd name="T48" fmla="*/ 5 h 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3" h="5">
                <a:moveTo>
                  <a:pt x="0" y="0"/>
                </a:moveTo>
                <a:lnTo>
                  <a:pt x="1" y="1"/>
                </a:lnTo>
                <a:lnTo>
                  <a:pt x="2" y="1"/>
                </a:lnTo>
                <a:lnTo>
                  <a:pt x="3" y="1"/>
                </a:lnTo>
                <a:lnTo>
                  <a:pt x="12" y="1"/>
                </a:lnTo>
                <a:lnTo>
                  <a:pt x="17" y="1"/>
                </a:lnTo>
                <a:lnTo>
                  <a:pt x="21" y="1"/>
                </a:lnTo>
                <a:lnTo>
                  <a:pt x="31" y="1"/>
                </a:lnTo>
                <a:lnTo>
                  <a:pt x="32" y="2"/>
                </a:lnTo>
                <a:lnTo>
                  <a:pt x="32" y="3"/>
                </a:lnTo>
                <a:lnTo>
                  <a:pt x="33" y="5"/>
                </a:lnTo>
              </a:path>
            </a:pathLst>
          </a:custGeom>
          <a:noFill/>
          <a:ln w="15875">
            <a:solidFill>
              <a:srgbClr val="000000"/>
            </a:solidFill>
            <a:prstDash val="solid"/>
            <a:round/>
            <a:headEnd/>
            <a:tailEnd/>
          </a:ln>
        </p:spPr>
        <p:txBody>
          <a:bodyPr/>
          <a:lstStyle/>
          <a:p>
            <a:endParaRPr lang="en-US"/>
          </a:p>
        </p:txBody>
      </p:sp>
      <p:sp>
        <p:nvSpPr>
          <p:cNvPr id="85053" name="Freeform 62"/>
          <p:cNvSpPr>
            <a:spLocks/>
          </p:cNvSpPr>
          <p:nvPr/>
        </p:nvSpPr>
        <p:spPr bwMode="auto">
          <a:xfrm>
            <a:off x="4129088" y="3741738"/>
            <a:ext cx="31750" cy="31750"/>
          </a:xfrm>
          <a:custGeom>
            <a:avLst/>
            <a:gdLst>
              <a:gd name="T0" fmla="*/ 10 w 20"/>
              <a:gd name="T1" fmla="*/ 10 h 20"/>
              <a:gd name="T2" fmla="*/ 20 w 20"/>
              <a:gd name="T3" fmla="*/ 10 h 20"/>
              <a:gd name="T4" fmla="*/ 20 w 20"/>
              <a:gd name="T5" fmla="*/ 0 h 20"/>
              <a:gd name="T6" fmla="*/ 10 w 20"/>
              <a:gd name="T7" fmla="*/ 0 h 20"/>
              <a:gd name="T8" fmla="*/ 0 w 20"/>
              <a:gd name="T9" fmla="*/ 0 h 20"/>
              <a:gd name="T10" fmla="*/ 0 w 20"/>
              <a:gd name="T11" fmla="*/ 10 h 20"/>
              <a:gd name="T12" fmla="*/ 0 w 20"/>
              <a:gd name="T13" fmla="*/ 20 h 20"/>
              <a:gd name="T14" fmla="*/ 10 w 20"/>
              <a:gd name="T15" fmla="*/ 20 h 20"/>
              <a:gd name="T16" fmla="*/ 20 w 20"/>
              <a:gd name="T17" fmla="*/ 20 h 20"/>
              <a:gd name="T18" fmla="*/ 20 w 20"/>
              <a:gd name="T19" fmla="*/ 10 h 20"/>
              <a:gd name="T20" fmla="*/ 10 w 20"/>
              <a:gd name="T21" fmla="*/ 1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0"/>
              <a:gd name="T35" fmla="*/ 20 w 20"/>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0">
                <a:moveTo>
                  <a:pt x="10" y="10"/>
                </a:moveTo>
                <a:lnTo>
                  <a:pt x="20" y="10"/>
                </a:lnTo>
                <a:lnTo>
                  <a:pt x="20" y="0"/>
                </a:lnTo>
                <a:lnTo>
                  <a:pt x="10" y="0"/>
                </a:lnTo>
                <a:lnTo>
                  <a:pt x="0" y="0"/>
                </a:lnTo>
                <a:lnTo>
                  <a:pt x="0" y="10"/>
                </a:lnTo>
                <a:lnTo>
                  <a:pt x="0" y="20"/>
                </a:lnTo>
                <a:lnTo>
                  <a:pt x="10" y="20"/>
                </a:lnTo>
                <a:lnTo>
                  <a:pt x="20" y="20"/>
                </a:lnTo>
                <a:lnTo>
                  <a:pt x="20" y="10"/>
                </a:lnTo>
                <a:lnTo>
                  <a:pt x="10" y="10"/>
                </a:lnTo>
                <a:close/>
              </a:path>
            </a:pathLst>
          </a:custGeom>
          <a:solidFill>
            <a:srgbClr val="000000"/>
          </a:solidFill>
          <a:ln w="0">
            <a:solidFill>
              <a:srgbClr val="000000"/>
            </a:solidFill>
            <a:prstDash val="solid"/>
            <a:round/>
            <a:headEnd/>
            <a:tailEnd/>
          </a:ln>
        </p:spPr>
        <p:txBody>
          <a:bodyPr/>
          <a:lstStyle/>
          <a:p>
            <a:endParaRPr lang="en-US"/>
          </a:p>
        </p:txBody>
      </p:sp>
      <p:sp>
        <p:nvSpPr>
          <p:cNvPr id="85054" name="Freeform 63"/>
          <p:cNvSpPr>
            <a:spLocks/>
          </p:cNvSpPr>
          <p:nvPr/>
        </p:nvSpPr>
        <p:spPr bwMode="auto">
          <a:xfrm>
            <a:off x="4144963" y="3741738"/>
            <a:ext cx="15875" cy="15875"/>
          </a:xfrm>
          <a:custGeom>
            <a:avLst/>
            <a:gdLst>
              <a:gd name="T0" fmla="*/ 1 w 1"/>
              <a:gd name="T1" fmla="*/ 0 h 1"/>
              <a:gd name="T2" fmla="*/ 0 w 1"/>
              <a:gd name="T3" fmla="*/ 0 h 1"/>
              <a:gd name="T4" fmla="*/ 0 w 1"/>
              <a:gd name="T5" fmla="*/ 0 h 1"/>
              <a:gd name="T6" fmla="*/ 0 w 1"/>
              <a:gd name="T7" fmla="*/ 1 h 1"/>
              <a:gd name="T8" fmla="*/ 1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1" y="0"/>
                </a:moveTo>
                <a:lnTo>
                  <a:pt x="0" y="0"/>
                </a:lnTo>
                <a:lnTo>
                  <a:pt x="0" y="1"/>
                </a:lnTo>
                <a:lnTo>
                  <a:pt x="1" y="0"/>
                </a:lnTo>
              </a:path>
            </a:pathLst>
          </a:custGeom>
          <a:noFill/>
          <a:ln w="15875">
            <a:solidFill>
              <a:srgbClr val="000000"/>
            </a:solidFill>
            <a:prstDash val="solid"/>
            <a:round/>
            <a:headEnd/>
            <a:tailEnd/>
          </a:ln>
        </p:spPr>
        <p:txBody>
          <a:bodyPr/>
          <a:lstStyle/>
          <a:p>
            <a:endParaRPr lang="en-US"/>
          </a:p>
        </p:txBody>
      </p:sp>
      <p:sp>
        <p:nvSpPr>
          <p:cNvPr id="85055" name="Freeform 64"/>
          <p:cNvSpPr>
            <a:spLocks/>
          </p:cNvSpPr>
          <p:nvPr/>
        </p:nvSpPr>
        <p:spPr bwMode="auto">
          <a:xfrm>
            <a:off x="4129088" y="3833813"/>
            <a:ext cx="31750" cy="31750"/>
          </a:xfrm>
          <a:custGeom>
            <a:avLst/>
            <a:gdLst>
              <a:gd name="T0" fmla="*/ 10 w 20"/>
              <a:gd name="T1" fmla="*/ 10 h 20"/>
              <a:gd name="T2" fmla="*/ 20 w 20"/>
              <a:gd name="T3" fmla="*/ 10 h 20"/>
              <a:gd name="T4" fmla="*/ 20 w 20"/>
              <a:gd name="T5" fmla="*/ 0 h 20"/>
              <a:gd name="T6" fmla="*/ 10 w 20"/>
              <a:gd name="T7" fmla="*/ 0 h 20"/>
              <a:gd name="T8" fmla="*/ 0 w 20"/>
              <a:gd name="T9" fmla="*/ 0 h 20"/>
              <a:gd name="T10" fmla="*/ 0 w 20"/>
              <a:gd name="T11" fmla="*/ 10 h 20"/>
              <a:gd name="T12" fmla="*/ 0 w 20"/>
              <a:gd name="T13" fmla="*/ 20 h 20"/>
              <a:gd name="T14" fmla="*/ 10 w 20"/>
              <a:gd name="T15" fmla="*/ 20 h 20"/>
              <a:gd name="T16" fmla="*/ 20 w 20"/>
              <a:gd name="T17" fmla="*/ 20 h 20"/>
              <a:gd name="T18" fmla="*/ 20 w 20"/>
              <a:gd name="T19" fmla="*/ 10 h 20"/>
              <a:gd name="T20" fmla="*/ 10 w 20"/>
              <a:gd name="T21" fmla="*/ 1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0"/>
              <a:gd name="T35" fmla="*/ 20 w 20"/>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0">
                <a:moveTo>
                  <a:pt x="10" y="10"/>
                </a:moveTo>
                <a:lnTo>
                  <a:pt x="20" y="10"/>
                </a:lnTo>
                <a:lnTo>
                  <a:pt x="20" y="0"/>
                </a:lnTo>
                <a:lnTo>
                  <a:pt x="10" y="0"/>
                </a:lnTo>
                <a:lnTo>
                  <a:pt x="0" y="0"/>
                </a:lnTo>
                <a:lnTo>
                  <a:pt x="0" y="10"/>
                </a:lnTo>
                <a:lnTo>
                  <a:pt x="0" y="20"/>
                </a:lnTo>
                <a:lnTo>
                  <a:pt x="10" y="20"/>
                </a:lnTo>
                <a:lnTo>
                  <a:pt x="20" y="20"/>
                </a:lnTo>
                <a:lnTo>
                  <a:pt x="20" y="10"/>
                </a:lnTo>
                <a:lnTo>
                  <a:pt x="10" y="10"/>
                </a:lnTo>
                <a:close/>
              </a:path>
            </a:pathLst>
          </a:custGeom>
          <a:solidFill>
            <a:srgbClr val="000000"/>
          </a:solidFill>
          <a:ln w="0">
            <a:solidFill>
              <a:srgbClr val="000000"/>
            </a:solidFill>
            <a:prstDash val="solid"/>
            <a:round/>
            <a:headEnd/>
            <a:tailEnd/>
          </a:ln>
        </p:spPr>
        <p:txBody>
          <a:bodyPr/>
          <a:lstStyle/>
          <a:p>
            <a:endParaRPr lang="en-US"/>
          </a:p>
        </p:txBody>
      </p:sp>
      <p:sp>
        <p:nvSpPr>
          <p:cNvPr id="85056" name="Freeform 65"/>
          <p:cNvSpPr>
            <a:spLocks/>
          </p:cNvSpPr>
          <p:nvPr/>
        </p:nvSpPr>
        <p:spPr bwMode="auto">
          <a:xfrm>
            <a:off x="4144963" y="3833813"/>
            <a:ext cx="15875" cy="15875"/>
          </a:xfrm>
          <a:custGeom>
            <a:avLst/>
            <a:gdLst>
              <a:gd name="T0" fmla="*/ 1 w 1"/>
              <a:gd name="T1" fmla="*/ 0 h 1"/>
              <a:gd name="T2" fmla="*/ 0 w 1"/>
              <a:gd name="T3" fmla="*/ 0 h 1"/>
              <a:gd name="T4" fmla="*/ 0 w 1"/>
              <a:gd name="T5" fmla="*/ 0 h 1"/>
              <a:gd name="T6" fmla="*/ 0 w 1"/>
              <a:gd name="T7" fmla="*/ 1 h 1"/>
              <a:gd name="T8" fmla="*/ 1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1" y="0"/>
                </a:moveTo>
                <a:lnTo>
                  <a:pt x="0" y="0"/>
                </a:lnTo>
                <a:lnTo>
                  <a:pt x="0" y="1"/>
                </a:lnTo>
                <a:lnTo>
                  <a:pt x="1" y="0"/>
                </a:lnTo>
              </a:path>
            </a:pathLst>
          </a:custGeom>
          <a:noFill/>
          <a:ln w="15875">
            <a:solidFill>
              <a:srgbClr val="000000"/>
            </a:solidFill>
            <a:prstDash val="solid"/>
            <a:round/>
            <a:headEnd/>
            <a:tailEnd/>
          </a:ln>
        </p:spPr>
        <p:txBody>
          <a:bodyPr/>
          <a:lstStyle/>
          <a:p>
            <a:endParaRPr lang="en-US"/>
          </a:p>
        </p:txBody>
      </p:sp>
      <p:sp>
        <p:nvSpPr>
          <p:cNvPr id="85057" name="Freeform 66"/>
          <p:cNvSpPr>
            <a:spLocks/>
          </p:cNvSpPr>
          <p:nvPr/>
        </p:nvSpPr>
        <p:spPr bwMode="auto">
          <a:xfrm>
            <a:off x="4129088" y="3925888"/>
            <a:ext cx="31750" cy="31750"/>
          </a:xfrm>
          <a:custGeom>
            <a:avLst/>
            <a:gdLst>
              <a:gd name="T0" fmla="*/ 10 w 20"/>
              <a:gd name="T1" fmla="*/ 10 h 20"/>
              <a:gd name="T2" fmla="*/ 20 w 20"/>
              <a:gd name="T3" fmla="*/ 10 h 20"/>
              <a:gd name="T4" fmla="*/ 20 w 20"/>
              <a:gd name="T5" fmla="*/ 0 h 20"/>
              <a:gd name="T6" fmla="*/ 10 w 20"/>
              <a:gd name="T7" fmla="*/ 0 h 20"/>
              <a:gd name="T8" fmla="*/ 0 w 20"/>
              <a:gd name="T9" fmla="*/ 0 h 20"/>
              <a:gd name="T10" fmla="*/ 0 w 20"/>
              <a:gd name="T11" fmla="*/ 10 h 20"/>
              <a:gd name="T12" fmla="*/ 0 w 20"/>
              <a:gd name="T13" fmla="*/ 20 h 20"/>
              <a:gd name="T14" fmla="*/ 10 w 20"/>
              <a:gd name="T15" fmla="*/ 20 h 20"/>
              <a:gd name="T16" fmla="*/ 20 w 20"/>
              <a:gd name="T17" fmla="*/ 20 h 20"/>
              <a:gd name="T18" fmla="*/ 20 w 20"/>
              <a:gd name="T19" fmla="*/ 10 h 20"/>
              <a:gd name="T20" fmla="*/ 10 w 20"/>
              <a:gd name="T21" fmla="*/ 1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0"/>
              <a:gd name="T35" fmla="*/ 20 w 20"/>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0">
                <a:moveTo>
                  <a:pt x="10" y="10"/>
                </a:moveTo>
                <a:lnTo>
                  <a:pt x="20" y="10"/>
                </a:lnTo>
                <a:lnTo>
                  <a:pt x="20" y="0"/>
                </a:lnTo>
                <a:lnTo>
                  <a:pt x="10" y="0"/>
                </a:lnTo>
                <a:lnTo>
                  <a:pt x="0" y="0"/>
                </a:lnTo>
                <a:lnTo>
                  <a:pt x="0" y="10"/>
                </a:lnTo>
                <a:lnTo>
                  <a:pt x="0" y="20"/>
                </a:lnTo>
                <a:lnTo>
                  <a:pt x="10" y="20"/>
                </a:lnTo>
                <a:lnTo>
                  <a:pt x="20" y="20"/>
                </a:lnTo>
                <a:lnTo>
                  <a:pt x="20" y="10"/>
                </a:lnTo>
                <a:lnTo>
                  <a:pt x="10" y="10"/>
                </a:lnTo>
                <a:close/>
              </a:path>
            </a:pathLst>
          </a:custGeom>
          <a:solidFill>
            <a:srgbClr val="000000"/>
          </a:solidFill>
          <a:ln w="0">
            <a:solidFill>
              <a:srgbClr val="000000"/>
            </a:solidFill>
            <a:prstDash val="solid"/>
            <a:round/>
            <a:headEnd/>
            <a:tailEnd/>
          </a:ln>
        </p:spPr>
        <p:txBody>
          <a:bodyPr/>
          <a:lstStyle/>
          <a:p>
            <a:endParaRPr lang="en-US"/>
          </a:p>
        </p:txBody>
      </p:sp>
      <p:sp>
        <p:nvSpPr>
          <p:cNvPr id="85058" name="Freeform 67"/>
          <p:cNvSpPr>
            <a:spLocks/>
          </p:cNvSpPr>
          <p:nvPr/>
        </p:nvSpPr>
        <p:spPr bwMode="auto">
          <a:xfrm>
            <a:off x="4144963" y="3925888"/>
            <a:ext cx="15875" cy="15875"/>
          </a:xfrm>
          <a:custGeom>
            <a:avLst/>
            <a:gdLst>
              <a:gd name="T0" fmla="*/ 1 w 1"/>
              <a:gd name="T1" fmla="*/ 0 h 1"/>
              <a:gd name="T2" fmla="*/ 0 w 1"/>
              <a:gd name="T3" fmla="*/ 0 h 1"/>
              <a:gd name="T4" fmla="*/ 0 w 1"/>
              <a:gd name="T5" fmla="*/ 0 h 1"/>
              <a:gd name="T6" fmla="*/ 0 w 1"/>
              <a:gd name="T7" fmla="*/ 1 h 1"/>
              <a:gd name="T8" fmla="*/ 1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1" y="0"/>
                </a:moveTo>
                <a:lnTo>
                  <a:pt x="0" y="0"/>
                </a:lnTo>
                <a:lnTo>
                  <a:pt x="0" y="1"/>
                </a:lnTo>
                <a:lnTo>
                  <a:pt x="1" y="0"/>
                </a:lnTo>
              </a:path>
            </a:pathLst>
          </a:custGeom>
          <a:noFill/>
          <a:ln w="15875">
            <a:solidFill>
              <a:srgbClr val="000000"/>
            </a:solidFill>
            <a:prstDash val="solid"/>
            <a:round/>
            <a:headEnd/>
            <a:tailEnd/>
          </a:ln>
        </p:spPr>
        <p:txBody>
          <a:bodyPr/>
          <a:lstStyle/>
          <a:p>
            <a:endParaRPr lang="en-US"/>
          </a:p>
        </p:txBody>
      </p:sp>
      <p:sp>
        <p:nvSpPr>
          <p:cNvPr id="85059" name="Freeform 68"/>
          <p:cNvSpPr>
            <a:spLocks/>
          </p:cNvSpPr>
          <p:nvPr/>
        </p:nvSpPr>
        <p:spPr bwMode="auto">
          <a:xfrm>
            <a:off x="4129088" y="4540250"/>
            <a:ext cx="31750" cy="31750"/>
          </a:xfrm>
          <a:custGeom>
            <a:avLst/>
            <a:gdLst>
              <a:gd name="T0" fmla="*/ 10 w 20"/>
              <a:gd name="T1" fmla="*/ 10 h 20"/>
              <a:gd name="T2" fmla="*/ 20 w 20"/>
              <a:gd name="T3" fmla="*/ 10 h 20"/>
              <a:gd name="T4" fmla="*/ 20 w 20"/>
              <a:gd name="T5" fmla="*/ 0 h 20"/>
              <a:gd name="T6" fmla="*/ 10 w 20"/>
              <a:gd name="T7" fmla="*/ 0 h 20"/>
              <a:gd name="T8" fmla="*/ 0 w 20"/>
              <a:gd name="T9" fmla="*/ 0 h 20"/>
              <a:gd name="T10" fmla="*/ 0 w 20"/>
              <a:gd name="T11" fmla="*/ 10 h 20"/>
              <a:gd name="T12" fmla="*/ 0 w 20"/>
              <a:gd name="T13" fmla="*/ 20 h 20"/>
              <a:gd name="T14" fmla="*/ 10 w 20"/>
              <a:gd name="T15" fmla="*/ 20 h 20"/>
              <a:gd name="T16" fmla="*/ 20 w 20"/>
              <a:gd name="T17" fmla="*/ 20 h 20"/>
              <a:gd name="T18" fmla="*/ 20 w 20"/>
              <a:gd name="T19" fmla="*/ 10 h 20"/>
              <a:gd name="T20" fmla="*/ 10 w 20"/>
              <a:gd name="T21" fmla="*/ 1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0"/>
              <a:gd name="T35" fmla="*/ 20 w 20"/>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0">
                <a:moveTo>
                  <a:pt x="10" y="10"/>
                </a:moveTo>
                <a:lnTo>
                  <a:pt x="20" y="10"/>
                </a:lnTo>
                <a:lnTo>
                  <a:pt x="20" y="0"/>
                </a:lnTo>
                <a:lnTo>
                  <a:pt x="10" y="0"/>
                </a:lnTo>
                <a:lnTo>
                  <a:pt x="0" y="0"/>
                </a:lnTo>
                <a:lnTo>
                  <a:pt x="0" y="10"/>
                </a:lnTo>
                <a:lnTo>
                  <a:pt x="0" y="20"/>
                </a:lnTo>
                <a:lnTo>
                  <a:pt x="10" y="20"/>
                </a:lnTo>
                <a:lnTo>
                  <a:pt x="20" y="20"/>
                </a:lnTo>
                <a:lnTo>
                  <a:pt x="20" y="10"/>
                </a:lnTo>
                <a:lnTo>
                  <a:pt x="10" y="10"/>
                </a:lnTo>
                <a:close/>
              </a:path>
            </a:pathLst>
          </a:custGeom>
          <a:solidFill>
            <a:srgbClr val="000000"/>
          </a:solidFill>
          <a:ln w="0">
            <a:solidFill>
              <a:srgbClr val="000000"/>
            </a:solidFill>
            <a:prstDash val="solid"/>
            <a:round/>
            <a:headEnd/>
            <a:tailEnd/>
          </a:ln>
        </p:spPr>
        <p:txBody>
          <a:bodyPr/>
          <a:lstStyle/>
          <a:p>
            <a:endParaRPr lang="en-US"/>
          </a:p>
        </p:txBody>
      </p:sp>
      <p:sp>
        <p:nvSpPr>
          <p:cNvPr id="85060" name="Freeform 69"/>
          <p:cNvSpPr>
            <a:spLocks/>
          </p:cNvSpPr>
          <p:nvPr/>
        </p:nvSpPr>
        <p:spPr bwMode="auto">
          <a:xfrm>
            <a:off x="4129088" y="4540250"/>
            <a:ext cx="15875" cy="15875"/>
          </a:xfrm>
          <a:custGeom>
            <a:avLst/>
            <a:gdLst>
              <a:gd name="T0" fmla="*/ 1 w 1"/>
              <a:gd name="T1" fmla="*/ 0 h 1"/>
              <a:gd name="T2" fmla="*/ 0 w 1"/>
              <a:gd name="T3" fmla="*/ 0 h 1"/>
              <a:gd name="T4" fmla="*/ 0 w 1"/>
              <a:gd name="T5" fmla="*/ 0 h 1"/>
              <a:gd name="T6" fmla="*/ 0 w 1"/>
              <a:gd name="T7" fmla="*/ 1 h 1"/>
              <a:gd name="T8" fmla="*/ 1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1" y="0"/>
                </a:moveTo>
                <a:lnTo>
                  <a:pt x="0" y="0"/>
                </a:lnTo>
                <a:lnTo>
                  <a:pt x="0" y="1"/>
                </a:lnTo>
                <a:lnTo>
                  <a:pt x="1" y="0"/>
                </a:lnTo>
              </a:path>
            </a:pathLst>
          </a:custGeom>
          <a:noFill/>
          <a:ln w="15875">
            <a:solidFill>
              <a:srgbClr val="000000"/>
            </a:solidFill>
            <a:prstDash val="solid"/>
            <a:round/>
            <a:headEnd/>
            <a:tailEnd/>
          </a:ln>
        </p:spPr>
        <p:txBody>
          <a:bodyPr/>
          <a:lstStyle/>
          <a:p>
            <a:endParaRPr lang="en-US"/>
          </a:p>
        </p:txBody>
      </p:sp>
      <p:sp>
        <p:nvSpPr>
          <p:cNvPr id="85061" name="Freeform 70"/>
          <p:cNvSpPr>
            <a:spLocks/>
          </p:cNvSpPr>
          <p:nvPr/>
        </p:nvSpPr>
        <p:spPr bwMode="auto">
          <a:xfrm>
            <a:off x="4129088" y="4618038"/>
            <a:ext cx="31750" cy="30162"/>
          </a:xfrm>
          <a:custGeom>
            <a:avLst/>
            <a:gdLst>
              <a:gd name="T0" fmla="*/ 10 w 20"/>
              <a:gd name="T1" fmla="*/ 9 h 19"/>
              <a:gd name="T2" fmla="*/ 20 w 20"/>
              <a:gd name="T3" fmla="*/ 9 h 19"/>
              <a:gd name="T4" fmla="*/ 20 w 20"/>
              <a:gd name="T5" fmla="*/ 0 h 19"/>
              <a:gd name="T6" fmla="*/ 10 w 20"/>
              <a:gd name="T7" fmla="*/ 0 h 19"/>
              <a:gd name="T8" fmla="*/ 0 w 20"/>
              <a:gd name="T9" fmla="*/ 0 h 19"/>
              <a:gd name="T10" fmla="*/ 0 w 20"/>
              <a:gd name="T11" fmla="*/ 9 h 19"/>
              <a:gd name="T12" fmla="*/ 0 w 20"/>
              <a:gd name="T13" fmla="*/ 19 h 19"/>
              <a:gd name="T14" fmla="*/ 10 w 20"/>
              <a:gd name="T15" fmla="*/ 19 h 19"/>
              <a:gd name="T16" fmla="*/ 20 w 20"/>
              <a:gd name="T17" fmla="*/ 19 h 19"/>
              <a:gd name="T18" fmla="*/ 20 w 20"/>
              <a:gd name="T19" fmla="*/ 9 h 19"/>
              <a:gd name="T20" fmla="*/ 10 w 20"/>
              <a:gd name="T21" fmla="*/ 9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0" y="9"/>
                </a:moveTo>
                <a:lnTo>
                  <a:pt x="20" y="9"/>
                </a:lnTo>
                <a:lnTo>
                  <a:pt x="20" y="0"/>
                </a:lnTo>
                <a:lnTo>
                  <a:pt x="10" y="0"/>
                </a:lnTo>
                <a:lnTo>
                  <a:pt x="0" y="0"/>
                </a:lnTo>
                <a:lnTo>
                  <a:pt x="0" y="9"/>
                </a:lnTo>
                <a:lnTo>
                  <a:pt x="0" y="19"/>
                </a:lnTo>
                <a:lnTo>
                  <a:pt x="10" y="19"/>
                </a:lnTo>
                <a:lnTo>
                  <a:pt x="20" y="19"/>
                </a:lnTo>
                <a:lnTo>
                  <a:pt x="20" y="9"/>
                </a:lnTo>
                <a:lnTo>
                  <a:pt x="10" y="9"/>
                </a:lnTo>
                <a:close/>
              </a:path>
            </a:pathLst>
          </a:custGeom>
          <a:solidFill>
            <a:srgbClr val="000000"/>
          </a:solidFill>
          <a:ln w="0">
            <a:solidFill>
              <a:srgbClr val="000000"/>
            </a:solidFill>
            <a:prstDash val="solid"/>
            <a:round/>
            <a:headEnd/>
            <a:tailEnd/>
          </a:ln>
        </p:spPr>
        <p:txBody>
          <a:bodyPr/>
          <a:lstStyle/>
          <a:p>
            <a:endParaRPr lang="en-US"/>
          </a:p>
        </p:txBody>
      </p:sp>
      <p:sp>
        <p:nvSpPr>
          <p:cNvPr id="85062" name="Freeform 71"/>
          <p:cNvSpPr>
            <a:spLocks/>
          </p:cNvSpPr>
          <p:nvPr/>
        </p:nvSpPr>
        <p:spPr bwMode="auto">
          <a:xfrm>
            <a:off x="4129088" y="4632325"/>
            <a:ext cx="15875" cy="15875"/>
          </a:xfrm>
          <a:custGeom>
            <a:avLst/>
            <a:gdLst>
              <a:gd name="T0" fmla="*/ 1 w 1"/>
              <a:gd name="T1" fmla="*/ 0 h 1"/>
              <a:gd name="T2" fmla="*/ 0 w 1"/>
              <a:gd name="T3" fmla="*/ 0 h 1"/>
              <a:gd name="T4" fmla="*/ 0 w 1"/>
              <a:gd name="T5" fmla="*/ 0 h 1"/>
              <a:gd name="T6" fmla="*/ 0 w 1"/>
              <a:gd name="T7" fmla="*/ 1 h 1"/>
              <a:gd name="T8" fmla="*/ 1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1" y="0"/>
                </a:moveTo>
                <a:lnTo>
                  <a:pt x="0" y="0"/>
                </a:lnTo>
                <a:lnTo>
                  <a:pt x="0" y="1"/>
                </a:lnTo>
                <a:lnTo>
                  <a:pt x="1" y="0"/>
                </a:lnTo>
              </a:path>
            </a:pathLst>
          </a:custGeom>
          <a:noFill/>
          <a:ln w="15875">
            <a:solidFill>
              <a:srgbClr val="000000"/>
            </a:solidFill>
            <a:prstDash val="solid"/>
            <a:round/>
            <a:headEnd/>
            <a:tailEnd/>
          </a:ln>
        </p:spPr>
        <p:txBody>
          <a:bodyPr/>
          <a:lstStyle/>
          <a:p>
            <a:endParaRPr lang="en-US"/>
          </a:p>
        </p:txBody>
      </p:sp>
      <p:sp>
        <p:nvSpPr>
          <p:cNvPr id="85063" name="Freeform 72"/>
          <p:cNvSpPr>
            <a:spLocks/>
          </p:cNvSpPr>
          <p:nvPr/>
        </p:nvSpPr>
        <p:spPr bwMode="auto">
          <a:xfrm>
            <a:off x="4129088" y="4710113"/>
            <a:ext cx="31750" cy="30162"/>
          </a:xfrm>
          <a:custGeom>
            <a:avLst/>
            <a:gdLst>
              <a:gd name="T0" fmla="*/ 10 w 20"/>
              <a:gd name="T1" fmla="*/ 9 h 19"/>
              <a:gd name="T2" fmla="*/ 20 w 20"/>
              <a:gd name="T3" fmla="*/ 9 h 19"/>
              <a:gd name="T4" fmla="*/ 20 w 20"/>
              <a:gd name="T5" fmla="*/ 0 h 19"/>
              <a:gd name="T6" fmla="*/ 10 w 20"/>
              <a:gd name="T7" fmla="*/ 0 h 19"/>
              <a:gd name="T8" fmla="*/ 0 w 20"/>
              <a:gd name="T9" fmla="*/ 0 h 19"/>
              <a:gd name="T10" fmla="*/ 0 w 20"/>
              <a:gd name="T11" fmla="*/ 9 h 19"/>
              <a:gd name="T12" fmla="*/ 0 w 20"/>
              <a:gd name="T13" fmla="*/ 19 h 19"/>
              <a:gd name="T14" fmla="*/ 10 w 20"/>
              <a:gd name="T15" fmla="*/ 19 h 19"/>
              <a:gd name="T16" fmla="*/ 20 w 20"/>
              <a:gd name="T17" fmla="*/ 19 h 19"/>
              <a:gd name="T18" fmla="*/ 20 w 20"/>
              <a:gd name="T19" fmla="*/ 9 h 19"/>
              <a:gd name="T20" fmla="*/ 10 w 20"/>
              <a:gd name="T21" fmla="*/ 9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10" y="9"/>
                </a:moveTo>
                <a:lnTo>
                  <a:pt x="20" y="9"/>
                </a:lnTo>
                <a:lnTo>
                  <a:pt x="20" y="0"/>
                </a:lnTo>
                <a:lnTo>
                  <a:pt x="10" y="0"/>
                </a:lnTo>
                <a:lnTo>
                  <a:pt x="0" y="0"/>
                </a:lnTo>
                <a:lnTo>
                  <a:pt x="0" y="9"/>
                </a:lnTo>
                <a:lnTo>
                  <a:pt x="0" y="19"/>
                </a:lnTo>
                <a:lnTo>
                  <a:pt x="10" y="19"/>
                </a:lnTo>
                <a:lnTo>
                  <a:pt x="20" y="19"/>
                </a:lnTo>
                <a:lnTo>
                  <a:pt x="20" y="9"/>
                </a:lnTo>
                <a:lnTo>
                  <a:pt x="10" y="9"/>
                </a:lnTo>
                <a:close/>
              </a:path>
            </a:pathLst>
          </a:custGeom>
          <a:solidFill>
            <a:srgbClr val="000000"/>
          </a:solidFill>
          <a:ln w="0">
            <a:solidFill>
              <a:srgbClr val="000000"/>
            </a:solidFill>
            <a:prstDash val="solid"/>
            <a:round/>
            <a:headEnd/>
            <a:tailEnd/>
          </a:ln>
        </p:spPr>
        <p:txBody>
          <a:bodyPr/>
          <a:lstStyle/>
          <a:p>
            <a:endParaRPr lang="en-US"/>
          </a:p>
        </p:txBody>
      </p:sp>
      <p:sp>
        <p:nvSpPr>
          <p:cNvPr id="85064" name="Freeform 73"/>
          <p:cNvSpPr>
            <a:spLocks/>
          </p:cNvSpPr>
          <p:nvPr/>
        </p:nvSpPr>
        <p:spPr bwMode="auto">
          <a:xfrm>
            <a:off x="4129088" y="4724400"/>
            <a:ext cx="15875" cy="15875"/>
          </a:xfrm>
          <a:custGeom>
            <a:avLst/>
            <a:gdLst>
              <a:gd name="T0" fmla="*/ 1 w 1"/>
              <a:gd name="T1" fmla="*/ 0 h 1"/>
              <a:gd name="T2" fmla="*/ 0 w 1"/>
              <a:gd name="T3" fmla="*/ 0 h 1"/>
              <a:gd name="T4" fmla="*/ 0 w 1"/>
              <a:gd name="T5" fmla="*/ 0 h 1"/>
              <a:gd name="T6" fmla="*/ 0 w 1"/>
              <a:gd name="T7" fmla="*/ 1 h 1"/>
              <a:gd name="T8" fmla="*/ 1 w 1"/>
              <a:gd name="T9" fmla="*/ 0 h 1"/>
              <a:gd name="T10" fmla="*/ 0 60000 65536"/>
              <a:gd name="T11" fmla="*/ 0 60000 65536"/>
              <a:gd name="T12" fmla="*/ 0 60000 65536"/>
              <a:gd name="T13" fmla="*/ 0 60000 65536"/>
              <a:gd name="T14" fmla="*/ 0 60000 65536"/>
              <a:gd name="T15" fmla="*/ 0 w 1"/>
              <a:gd name="T16" fmla="*/ 0 h 1"/>
              <a:gd name="T17" fmla="*/ 1 w 1"/>
              <a:gd name="T18" fmla="*/ 1 h 1"/>
            </a:gdLst>
            <a:ahLst/>
            <a:cxnLst>
              <a:cxn ang="T10">
                <a:pos x="T0" y="T1"/>
              </a:cxn>
              <a:cxn ang="T11">
                <a:pos x="T2" y="T3"/>
              </a:cxn>
              <a:cxn ang="T12">
                <a:pos x="T4" y="T5"/>
              </a:cxn>
              <a:cxn ang="T13">
                <a:pos x="T6" y="T7"/>
              </a:cxn>
              <a:cxn ang="T14">
                <a:pos x="T8" y="T9"/>
              </a:cxn>
            </a:cxnLst>
            <a:rect l="T15" t="T16" r="T17" b="T18"/>
            <a:pathLst>
              <a:path w="1" h="1">
                <a:moveTo>
                  <a:pt x="1" y="0"/>
                </a:moveTo>
                <a:lnTo>
                  <a:pt x="0" y="0"/>
                </a:lnTo>
                <a:lnTo>
                  <a:pt x="0" y="1"/>
                </a:lnTo>
                <a:lnTo>
                  <a:pt x="1" y="0"/>
                </a:lnTo>
              </a:path>
            </a:pathLst>
          </a:custGeom>
          <a:noFill/>
          <a:ln w="15875">
            <a:solidFill>
              <a:srgbClr val="000000"/>
            </a:solidFill>
            <a:prstDash val="solid"/>
            <a:round/>
            <a:headEnd/>
            <a:tailEnd/>
          </a:ln>
        </p:spPr>
        <p:txBody>
          <a:bodyPr/>
          <a:lstStyle/>
          <a:p>
            <a:endParaRPr lang="en-US"/>
          </a:p>
        </p:txBody>
      </p:sp>
      <p:sp>
        <p:nvSpPr>
          <p:cNvPr id="85065" name="Freeform 74"/>
          <p:cNvSpPr>
            <a:spLocks/>
          </p:cNvSpPr>
          <p:nvPr/>
        </p:nvSpPr>
        <p:spPr bwMode="auto">
          <a:xfrm>
            <a:off x="2579688" y="2376488"/>
            <a:ext cx="292100" cy="292100"/>
          </a:xfrm>
          <a:custGeom>
            <a:avLst/>
            <a:gdLst>
              <a:gd name="T0" fmla="*/ 10 w 19"/>
              <a:gd name="T1" fmla="*/ 0 h 19"/>
              <a:gd name="T2" fmla="*/ 6 w 19"/>
              <a:gd name="T3" fmla="*/ 1 h 19"/>
              <a:gd name="T4" fmla="*/ 3 w 19"/>
              <a:gd name="T5" fmla="*/ 3 h 19"/>
              <a:gd name="T6" fmla="*/ 1 w 19"/>
              <a:gd name="T7" fmla="*/ 6 h 19"/>
              <a:gd name="T8" fmla="*/ 0 w 19"/>
              <a:gd name="T9" fmla="*/ 10 h 19"/>
              <a:gd name="T10" fmla="*/ 1 w 19"/>
              <a:gd name="T11" fmla="*/ 13 h 19"/>
              <a:gd name="T12" fmla="*/ 3 w 19"/>
              <a:gd name="T13" fmla="*/ 16 h 19"/>
              <a:gd name="T14" fmla="*/ 6 w 19"/>
              <a:gd name="T15" fmla="*/ 18 h 19"/>
              <a:gd name="T16" fmla="*/ 10 w 19"/>
              <a:gd name="T17" fmla="*/ 19 h 19"/>
              <a:gd name="T18" fmla="*/ 13 w 19"/>
              <a:gd name="T19" fmla="*/ 18 h 19"/>
              <a:gd name="T20" fmla="*/ 16 w 19"/>
              <a:gd name="T21" fmla="*/ 16 h 19"/>
              <a:gd name="T22" fmla="*/ 18 w 19"/>
              <a:gd name="T23" fmla="*/ 13 h 19"/>
              <a:gd name="T24" fmla="*/ 19 w 19"/>
              <a:gd name="T25" fmla="*/ 10 h 19"/>
              <a:gd name="T26" fmla="*/ 18 w 19"/>
              <a:gd name="T27" fmla="*/ 6 h 19"/>
              <a:gd name="T28" fmla="*/ 16 w 19"/>
              <a:gd name="T29" fmla="*/ 3 h 19"/>
              <a:gd name="T30" fmla="*/ 13 w 19"/>
              <a:gd name="T31" fmla="*/ 1 h 19"/>
              <a:gd name="T32" fmla="*/ 10 w 19"/>
              <a:gd name="T33" fmla="*/ 0 h 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
              <a:gd name="T52" fmla="*/ 0 h 19"/>
              <a:gd name="T53" fmla="*/ 19 w 19"/>
              <a:gd name="T54" fmla="*/ 19 h 1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 h="19">
                <a:moveTo>
                  <a:pt x="10" y="0"/>
                </a:moveTo>
                <a:lnTo>
                  <a:pt x="6" y="1"/>
                </a:lnTo>
                <a:lnTo>
                  <a:pt x="3" y="3"/>
                </a:lnTo>
                <a:lnTo>
                  <a:pt x="1" y="6"/>
                </a:lnTo>
                <a:lnTo>
                  <a:pt x="0" y="10"/>
                </a:lnTo>
                <a:lnTo>
                  <a:pt x="1" y="13"/>
                </a:lnTo>
                <a:lnTo>
                  <a:pt x="3" y="16"/>
                </a:lnTo>
                <a:lnTo>
                  <a:pt x="6" y="18"/>
                </a:lnTo>
                <a:lnTo>
                  <a:pt x="10" y="19"/>
                </a:lnTo>
                <a:lnTo>
                  <a:pt x="13" y="18"/>
                </a:lnTo>
                <a:lnTo>
                  <a:pt x="16" y="16"/>
                </a:lnTo>
                <a:lnTo>
                  <a:pt x="18" y="13"/>
                </a:lnTo>
                <a:lnTo>
                  <a:pt x="19" y="10"/>
                </a:lnTo>
                <a:lnTo>
                  <a:pt x="18" y="6"/>
                </a:lnTo>
                <a:lnTo>
                  <a:pt x="16" y="3"/>
                </a:lnTo>
                <a:lnTo>
                  <a:pt x="13" y="1"/>
                </a:lnTo>
                <a:lnTo>
                  <a:pt x="10" y="0"/>
                </a:lnTo>
              </a:path>
            </a:pathLst>
          </a:custGeom>
          <a:noFill/>
          <a:ln w="15875">
            <a:solidFill>
              <a:schemeClr val="tx1"/>
            </a:solidFill>
            <a:prstDash val="solid"/>
            <a:round/>
            <a:headEnd/>
            <a:tailEnd/>
          </a:ln>
        </p:spPr>
        <p:txBody>
          <a:bodyPr/>
          <a:lstStyle/>
          <a:p>
            <a:endParaRPr lang="en-US"/>
          </a:p>
        </p:txBody>
      </p:sp>
      <p:sp>
        <p:nvSpPr>
          <p:cNvPr id="85066" name="Rectangle 75"/>
          <p:cNvSpPr>
            <a:spLocks noChangeArrowheads="1"/>
          </p:cNvSpPr>
          <p:nvPr/>
        </p:nvSpPr>
        <p:spPr bwMode="auto">
          <a:xfrm>
            <a:off x="2671763" y="2376488"/>
            <a:ext cx="122237" cy="258762"/>
          </a:xfrm>
          <a:prstGeom prst="rect">
            <a:avLst/>
          </a:prstGeom>
          <a:noFill/>
          <a:ln w="9525">
            <a:noFill/>
            <a:miter lim="800000"/>
            <a:headEnd/>
            <a:tailEnd/>
          </a:ln>
        </p:spPr>
        <p:txBody>
          <a:bodyPr wrap="none" lIns="0" tIns="0" rIns="0" bIns="0">
            <a:spAutoFit/>
          </a:bodyPr>
          <a:lstStyle/>
          <a:p>
            <a:r>
              <a:rPr lang="en-CA" sz="1700">
                <a:solidFill>
                  <a:srgbClr val="000000"/>
                </a:solidFill>
                <a:latin typeface="Nimbus Roman No9 L"/>
              </a:rPr>
              <a:t>+</a:t>
            </a:r>
            <a:endParaRPr lang="en-CA" sz="2400">
              <a:latin typeface="Corbel" pitchFamily="34" charset="0"/>
            </a:endParaRPr>
          </a:p>
        </p:txBody>
      </p:sp>
      <p:sp>
        <p:nvSpPr>
          <p:cNvPr id="85067" name="Text Box 78"/>
          <p:cNvSpPr txBox="1">
            <a:spLocks noChangeArrowheads="1"/>
          </p:cNvSpPr>
          <p:nvPr/>
        </p:nvSpPr>
        <p:spPr bwMode="auto">
          <a:xfrm>
            <a:off x="6896100" y="1917700"/>
            <a:ext cx="1768475" cy="825500"/>
          </a:xfrm>
          <a:prstGeom prst="rect">
            <a:avLst/>
          </a:prstGeom>
          <a:noFill/>
          <a:ln w="12700">
            <a:noFill/>
            <a:miter lim="800000"/>
            <a:headEnd/>
            <a:tailEnd/>
          </a:ln>
        </p:spPr>
        <p:txBody>
          <a:bodyPr wrap="none">
            <a:spAutoFit/>
          </a:bodyPr>
          <a:lstStyle/>
          <a:p>
            <a:r>
              <a:rPr lang="en-US" sz="1600" i="1">
                <a:solidFill>
                  <a:srgbClr val="CC3300"/>
                </a:solidFill>
                <a:latin typeface="Corbel" pitchFamily="34" charset="0"/>
              </a:rPr>
              <a:t>Virtual address is</a:t>
            </a:r>
          </a:p>
          <a:p>
            <a:r>
              <a:rPr lang="en-US" sz="1600" i="1">
                <a:solidFill>
                  <a:srgbClr val="CC3300"/>
                </a:solidFill>
                <a:latin typeface="Corbel" pitchFamily="34" charset="0"/>
              </a:rPr>
              <a:t>interpreted as page</a:t>
            </a:r>
          </a:p>
          <a:p>
            <a:r>
              <a:rPr lang="en-US" sz="1600" i="1">
                <a:solidFill>
                  <a:srgbClr val="CC3300"/>
                </a:solidFill>
                <a:latin typeface="Corbel" pitchFamily="34" charset="0"/>
              </a:rPr>
              <a:t>number and offset.</a:t>
            </a:r>
          </a:p>
        </p:txBody>
      </p:sp>
      <p:sp>
        <p:nvSpPr>
          <p:cNvPr id="85068" name="Freeform 79"/>
          <p:cNvSpPr>
            <a:spLocks/>
          </p:cNvSpPr>
          <p:nvPr/>
        </p:nvSpPr>
        <p:spPr bwMode="auto">
          <a:xfrm>
            <a:off x="5994400" y="2020888"/>
            <a:ext cx="952500" cy="338137"/>
          </a:xfrm>
          <a:custGeom>
            <a:avLst/>
            <a:gdLst>
              <a:gd name="T0" fmla="*/ 600 w 600"/>
              <a:gd name="T1" fmla="*/ 213 h 213"/>
              <a:gd name="T2" fmla="*/ 102 w 600"/>
              <a:gd name="T3" fmla="*/ 103 h 213"/>
              <a:gd name="T4" fmla="*/ 0 w 600"/>
              <a:gd name="T5" fmla="*/ 0 h 213"/>
              <a:gd name="T6" fmla="*/ 0 60000 65536"/>
              <a:gd name="T7" fmla="*/ 0 60000 65536"/>
              <a:gd name="T8" fmla="*/ 0 60000 65536"/>
              <a:gd name="T9" fmla="*/ 0 w 600"/>
              <a:gd name="T10" fmla="*/ 0 h 213"/>
              <a:gd name="T11" fmla="*/ 600 w 600"/>
              <a:gd name="T12" fmla="*/ 213 h 213"/>
            </a:gdLst>
            <a:ahLst/>
            <a:cxnLst>
              <a:cxn ang="T6">
                <a:pos x="T0" y="T1"/>
              </a:cxn>
              <a:cxn ang="T7">
                <a:pos x="T2" y="T3"/>
              </a:cxn>
              <a:cxn ang="T8">
                <a:pos x="T4" y="T5"/>
              </a:cxn>
            </a:cxnLst>
            <a:rect l="T9" t="T10" r="T11" b="T12"/>
            <a:pathLst>
              <a:path w="600" h="213">
                <a:moveTo>
                  <a:pt x="600" y="213"/>
                </a:moveTo>
                <a:cubicBezTo>
                  <a:pt x="401" y="176"/>
                  <a:pt x="202" y="139"/>
                  <a:pt x="102" y="103"/>
                </a:cubicBezTo>
                <a:cubicBezTo>
                  <a:pt x="2" y="67"/>
                  <a:pt x="1" y="33"/>
                  <a:pt x="0" y="0"/>
                </a:cubicBezTo>
              </a:path>
            </a:pathLst>
          </a:custGeom>
          <a:noFill/>
          <a:ln w="12700" cap="flat" cmpd="sng">
            <a:solidFill>
              <a:schemeClr val="tx1"/>
            </a:solidFill>
            <a:prstDash val="solid"/>
            <a:round/>
            <a:headEnd/>
            <a:tailEnd type="triangle" w="sm" len="med"/>
          </a:ln>
        </p:spPr>
        <p:txBody>
          <a:bodyPr wrap="none" anchor="ctr"/>
          <a:lstStyle/>
          <a:p>
            <a:endParaRPr lang="en-US"/>
          </a:p>
        </p:txBody>
      </p:sp>
      <p:sp>
        <p:nvSpPr>
          <p:cNvPr id="85069" name="Text Box 80"/>
          <p:cNvSpPr txBox="1">
            <a:spLocks noChangeArrowheads="1"/>
          </p:cNvSpPr>
          <p:nvPr/>
        </p:nvSpPr>
        <p:spPr bwMode="auto">
          <a:xfrm>
            <a:off x="279400" y="4611688"/>
            <a:ext cx="2548903" cy="584775"/>
          </a:xfrm>
          <a:prstGeom prst="rect">
            <a:avLst/>
          </a:prstGeom>
          <a:noFill/>
          <a:ln w="12700">
            <a:noFill/>
            <a:miter lim="800000"/>
            <a:headEnd/>
            <a:tailEnd/>
          </a:ln>
        </p:spPr>
        <p:txBody>
          <a:bodyPr wrap="none">
            <a:spAutoFit/>
          </a:bodyPr>
          <a:lstStyle/>
          <a:p>
            <a:r>
              <a:rPr lang="en-US" sz="1600" i="1" dirty="0">
                <a:solidFill>
                  <a:srgbClr val="CC3300"/>
                </a:solidFill>
                <a:latin typeface="Corbel" pitchFamily="34" charset="0"/>
              </a:rPr>
              <a:t>Page table holds information</a:t>
            </a:r>
          </a:p>
          <a:p>
            <a:r>
              <a:rPr lang="en-US" sz="1600" i="1" dirty="0">
                <a:solidFill>
                  <a:srgbClr val="CC3300"/>
                </a:solidFill>
                <a:latin typeface="Corbel" pitchFamily="34" charset="0"/>
              </a:rPr>
              <a:t>about each page</a:t>
            </a:r>
            <a:r>
              <a:rPr lang="en-US" sz="1600" i="1" dirty="0" smtClean="0">
                <a:solidFill>
                  <a:srgbClr val="CC3300"/>
                </a:solidFill>
                <a:latin typeface="Corbel" pitchFamily="34" charset="0"/>
              </a:rPr>
              <a:t>..</a:t>
            </a:r>
            <a:endParaRPr lang="en-US" sz="1600" i="1" dirty="0">
              <a:solidFill>
                <a:srgbClr val="CC3300"/>
              </a:solidFill>
              <a:latin typeface="Corbel" pitchFamily="34" charset="0"/>
            </a:endParaRPr>
          </a:p>
        </p:txBody>
      </p:sp>
      <p:sp>
        <p:nvSpPr>
          <p:cNvPr id="85070" name="Text Box 81"/>
          <p:cNvSpPr txBox="1">
            <a:spLocks noChangeArrowheads="1"/>
          </p:cNvSpPr>
          <p:nvPr/>
        </p:nvSpPr>
        <p:spPr bwMode="auto">
          <a:xfrm>
            <a:off x="76200" y="1228725"/>
            <a:ext cx="2069797" cy="830997"/>
          </a:xfrm>
          <a:prstGeom prst="rect">
            <a:avLst/>
          </a:prstGeom>
          <a:noFill/>
          <a:ln w="12700">
            <a:noFill/>
            <a:miter lim="800000"/>
            <a:headEnd/>
            <a:tailEnd/>
          </a:ln>
        </p:spPr>
        <p:txBody>
          <a:bodyPr wrap="none">
            <a:spAutoFit/>
          </a:bodyPr>
          <a:lstStyle/>
          <a:p>
            <a:r>
              <a:rPr lang="en-US" sz="1600" i="1" dirty="0">
                <a:solidFill>
                  <a:srgbClr val="CC3300"/>
                </a:solidFill>
                <a:latin typeface="Corbel" pitchFamily="34" charset="0"/>
              </a:rPr>
              <a:t>PTBR holds</a:t>
            </a:r>
          </a:p>
          <a:p>
            <a:r>
              <a:rPr lang="en-US" sz="1600" i="1" dirty="0">
                <a:solidFill>
                  <a:srgbClr val="CC3300"/>
                </a:solidFill>
                <a:latin typeface="Corbel" pitchFamily="34" charset="0"/>
              </a:rPr>
              <a:t>the </a:t>
            </a:r>
            <a:r>
              <a:rPr lang="en-US" sz="1600" i="1" dirty="0" smtClean="0">
                <a:solidFill>
                  <a:srgbClr val="CC3300"/>
                </a:solidFill>
                <a:latin typeface="Corbel" pitchFamily="34" charset="0"/>
              </a:rPr>
              <a:t>starting address </a:t>
            </a:r>
            <a:r>
              <a:rPr lang="en-US" sz="1600" i="1" dirty="0">
                <a:solidFill>
                  <a:srgbClr val="CC3300"/>
                </a:solidFill>
                <a:latin typeface="Corbel" pitchFamily="34" charset="0"/>
              </a:rPr>
              <a:t>of </a:t>
            </a:r>
          </a:p>
          <a:p>
            <a:r>
              <a:rPr lang="en-US" sz="1600" i="1" dirty="0">
                <a:solidFill>
                  <a:srgbClr val="CC3300"/>
                </a:solidFill>
                <a:latin typeface="Corbel" pitchFamily="34" charset="0"/>
              </a:rPr>
              <a:t>the page table.</a:t>
            </a:r>
          </a:p>
        </p:txBody>
      </p:sp>
      <p:sp>
        <p:nvSpPr>
          <p:cNvPr id="85071" name="Freeform 82"/>
          <p:cNvSpPr>
            <a:spLocks/>
          </p:cNvSpPr>
          <p:nvPr/>
        </p:nvSpPr>
        <p:spPr bwMode="auto">
          <a:xfrm>
            <a:off x="1998663" y="4278313"/>
            <a:ext cx="1068387" cy="414337"/>
          </a:xfrm>
          <a:custGeom>
            <a:avLst/>
            <a:gdLst>
              <a:gd name="T0" fmla="*/ 0 w 673"/>
              <a:gd name="T1" fmla="*/ 261 h 261"/>
              <a:gd name="T2" fmla="*/ 483 w 673"/>
              <a:gd name="T3" fmla="*/ 35 h 261"/>
              <a:gd name="T4" fmla="*/ 673 w 673"/>
              <a:gd name="T5" fmla="*/ 49 h 261"/>
              <a:gd name="T6" fmla="*/ 0 60000 65536"/>
              <a:gd name="T7" fmla="*/ 0 60000 65536"/>
              <a:gd name="T8" fmla="*/ 0 60000 65536"/>
              <a:gd name="T9" fmla="*/ 0 w 673"/>
              <a:gd name="T10" fmla="*/ 0 h 261"/>
              <a:gd name="T11" fmla="*/ 673 w 673"/>
              <a:gd name="T12" fmla="*/ 261 h 261"/>
            </a:gdLst>
            <a:ahLst/>
            <a:cxnLst>
              <a:cxn ang="T6">
                <a:pos x="T0" y="T1"/>
              </a:cxn>
              <a:cxn ang="T7">
                <a:pos x="T2" y="T3"/>
              </a:cxn>
              <a:cxn ang="T8">
                <a:pos x="T4" y="T5"/>
              </a:cxn>
            </a:cxnLst>
            <a:rect l="T9" t="T10" r="T11" b="T12"/>
            <a:pathLst>
              <a:path w="673" h="261">
                <a:moveTo>
                  <a:pt x="0" y="261"/>
                </a:moveTo>
                <a:cubicBezTo>
                  <a:pt x="185" y="165"/>
                  <a:pt x="371" y="70"/>
                  <a:pt x="483" y="35"/>
                </a:cubicBezTo>
                <a:cubicBezTo>
                  <a:pt x="595" y="0"/>
                  <a:pt x="634" y="24"/>
                  <a:pt x="673" y="49"/>
                </a:cubicBezTo>
              </a:path>
            </a:pathLst>
          </a:custGeom>
          <a:noFill/>
          <a:ln w="12700" cap="flat" cmpd="sng">
            <a:solidFill>
              <a:schemeClr val="tx1"/>
            </a:solidFill>
            <a:prstDash val="solid"/>
            <a:round/>
            <a:headEnd/>
            <a:tailEnd type="triangle" w="sm" len="med"/>
          </a:ln>
        </p:spPr>
        <p:txBody>
          <a:bodyPr wrap="none" anchor="ctr"/>
          <a:lstStyle/>
          <a:p>
            <a:endParaRPr lang="en-US"/>
          </a:p>
        </p:txBody>
      </p:sp>
      <p:sp>
        <p:nvSpPr>
          <p:cNvPr id="85072" name="Freeform 83"/>
          <p:cNvSpPr>
            <a:spLocks/>
          </p:cNvSpPr>
          <p:nvPr/>
        </p:nvSpPr>
        <p:spPr bwMode="auto">
          <a:xfrm>
            <a:off x="1754188" y="1393825"/>
            <a:ext cx="347662" cy="314325"/>
          </a:xfrm>
          <a:custGeom>
            <a:avLst/>
            <a:gdLst>
              <a:gd name="T0" fmla="*/ 0 w 219"/>
              <a:gd name="T1" fmla="*/ 0 h 198"/>
              <a:gd name="T2" fmla="*/ 124 w 219"/>
              <a:gd name="T3" fmla="*/ 51 h 198"/>
              <a:gd name="T4" fmla="*/ 219 w 219"/>
              <a:gd name="T5" fmla="*/ 198 h 198"/>
              <a:gd name="T6" fmla="*/ 0 60000 65536"/>
              <a:gd name="T7" fmla="*/ 0 60000 65536"/>
              <a:gd name="T8" fmla="*/ 0 60000 65536"/>
              <a:gd name="T9" fmla="*/ 0 w 219"/>
              <a:gd name="T10" fmla="*/ 0 h 198"/>
              <a:gd name="T11" fmla="*/ 219 w 219"/>
              <a:gd name="T12" fmla="*/ 198 h 198"/>
            </a:gdLst>
            <a:ahLst/>
            <a:cxnLst>
              <a:cxn ang="T6">
                <a:pos x="T0" y="T1"/>
              </a:cxn>
              <a:cxn ang="T7">
                <a:pos x="T2" y="T3"/>
              </a:cxn>
              <a:cxn ang="T8">
                <a:pos x="T4" y="T5"/>
              </a:cxn>
            </a:cxnLst>
            <a:rect l="T9" t="T10" r="T11" b="T12"/>
            <a:pathLst>
              <a:path w="219" h="198">
                <a:moveTo>
                  <a:pt x="0" y="0"/>
                </a:moveTo>
                <a:cubicBezTo>
                  <a:pt x="43" y="9"/>
                  <a:pt x="87" y="18"/>
                  <a:pt x="124" y="51"/>
                </a:cubicBezTo>
                <a:cubicBezTo>
                  <a:pt x="161" y="84"/>
                  <a:pt x="190" y="141"/>
                  <a:pt x="219" y="198"/>
                </a:cubicBezTo>
              </a:path>
            </a:pathLst>
          </a:custGeom>
          <a:noFill/>
          <a:ln w="12700" cap="flat" cmpd="sng">
            <a:solidFill>
              <a:schemeClr val="tx1"/>
            </a:solidFill>
            <a:prstDash val="solid"/>
            <a:round/>
            <a:headEnd/>
            <a:tailEnd type="triangle" w="sm" len="med"/>
          </a:ln>
        </p:spPr>
        <p:txBody>
          <a:bodyPr wrap="none" anchor="ctr"/>
          <a:lstStyle/>
          <a:p>
            <a:endParaRPr lang="en-US"/>
          </a:p>
        </p:txBody>
      </p:sp>
      <p:sp>
        <p:nvSpPr>
          <p:cNvPr id="85073" name="Text Box 84"/>
          <p:cNvSpPr txBox="1">
            <a:spLocks noChangeArrowheads="1"/>
          </p:cNvSpPr>
          <p:nvPr/>
        </p:nvSpPr>
        <p:spPr bwMode="auto">
          <a:xfrm>
            <a:off x="517525" y="2857500"/>
            <a:ext cx="1924050" cy="1069975"/>
          </a:xfrm>
          <a:prstGeom prst="rect">
            <a:avLst/>
          </a:prstGeom>
          <a:noFill/>
          <a:ln w="12700">
            <a:noFill/>
            <a:miter lim="800000"/>
            <a:headEnd/>
            <a:tailEnd/>
          </a:ln>
        </p:spPr>
        <p:txBody>
          <a:bodyPr wrap="none">
            <a:spAutoFit/>
          </a:bodyPr>
          <a:lstStyle/>
          <a:p>
            <a:r>
              <a:rPr lang="en-US" sz="1600" i="1">
                <a:solidFill>
                  <a:srgbClr val="CC3300"/>
                </a:solidFill>
                <a:latin typeface="Corbel" pitchFamily="34" charset="0"/>
              </a:rPr>
              <a:t>PTBR + virtual</a:t>
            </a:r>
          </a:p>
          <a:p>
            <a:r>
              <a:rPr lang="en-US" sz="1600" i="1">
                <a:solidFill>
                  <a:srgbClr val="CC3300"/>
                </a:solidFill>
                <a:latin typeface="Corbel" pitchFamily="34" charset="0"/>
              </a:rPr>
              <a:t>page number provide</a:t>
            </a:r>
          </a:p>
          <a:p>
            <a:r>
              <a:rPr lang="en-US" sz="1600" i="1">
                <a:solidFill>
                  <a:srgbClr val="CC3300"/>
                </a:solidFill>
                <a:latin typeface="Corbel" pitchFamily="34" charset="0"/>
              </a:rPr>
              <a:t>the entry of the page </a:t>
            </a:r>
          </a:p>
          <a:p>
            <a:r>
              <a:rPr lang="en-US" sz="1600" i="1">
                <a:solidFill>
                  <a:srgbClr val="CC3300"/>
                </a:solidFill>
                <a:latin typeface="Corbel" pitchFamily="34" charset="0"/>
              </a:rPr>
              <a:t>in the page table.</a:t>
            </a:r>
          </a:p>
        </p:txBody>
      </p:sp>
      <p:sp>
        <p:nvSpPr>
          <p:cNvPr id="85074" name="Freeform 85"/>
          <p:cNvSpPr>
            <a:spLocks/>
          </p:cNvSpPr>
          <p:nvPr/>
        </p:nvSpPr>
        <p:spPr bwMode="auto">
          <a:xfrm>
            <a:off x="1498600" y="2417763"/>
            <a:ext cx="1092200" cy="452437"/>
          </a:xfrm>
          <a:custGeom>
            <a:avLst/>
            <a:gdLst>
              <a:gd name="T0" fmla="*/ 0 w 688"/>
              <a:gd name="T1" fmla="*/ 285 h 285"/>
              <a:gd name="T2" fmla="*/ 358 w 688"/>
              <a:gd name="T3" fmla="*/ 43 h 285"/>
              <a:gd name="T4" fmla="*/ 688 w 688"/>
              <a:gd name="T5" fmla="*/ 28 h 285"/>
              <a:gd name="T6" fmla="*/ 0 60000 65536"/>
              <a:gd name="T7" fmla="*/ 0 60000 65536"/>
              <a:gd name="T8" fmla="*/ 0 60000 65536"/>
              <a:gd name="T9" fmla="*/ 0 w 688"/>
              <a:gd name="T10" fmla="*/ 0 h 285"/>
              <a:gd name="T11" fmla="*/ 688 w 688"/>
              <a:gd name="T12" fmla="*/ 285 h 285"/>
            </a:gdLst>
            <a:ahLst/>
            <a:cxnLst>
              <a:cxn ang="T6">
                <a:pos x="T0" y="T1"/>
              </a:cxn>
              <a:cxn ang="T7">
                <a:pos x="T2" y="T3"/>
              </a:cxn>
              <a:cxn ang="T8">
                <a:pos x="T4" y="T5"/>
              </a:cxn>
            </a:cxnLst>
            <a:rect l="T9" t="T10" r="T11" b="T12"/>
            <a:pathLst>
              <a:path w="688" h="285">
                <a:moveTo>
                  <a:pt x="0" y="285"/>
                </a:moveTo>
                <a:cubicBezTo>
                  <a:pt x="121" y="185"/>
                  <a:pt x="243" y="86"/>
                  <a:pt x="358" y="43"/>
                </a:cubicBezTo>
                <a:cubicBezTo>
                  <a:pt x="473" y="0"/>
                  <a:pt x="580" y="14"/>
                  <a:pt x="688" y="28"/>
                </a:cubicBezTo>
              </a:path>
            </a:pathLst>
          </a:custGeom>
          <a:noFill/>
          <a:ln w="12700" cap="flat" cmpd="sng">
            <a:solidFill>
              <a:schemeClr val="tx1"/>
            </a:solidFill>
            <a:prstDash val="solid"/>
            <a:round/>
            <a:headEnd/>
            <a:tailEnd type="triangle" w="sm" len="med"/>
          </a:ln>
        </p:spPr>
        <p:txBody>
          <a:bodyPr wrap="none" anchor="ctr"/>
          <a:lstStyle/>
          <a:p>
            <a:endParaRPr lang="en-US"/>
          </a:p>
        </p:txBody>
      </p:sp>
      <p:sp>
        <p:nvSpPr>
          <p:cNvPr id="85075" name="Text Box 86"/>
          <p:cNvSpPr txBox="1">
            <a:spLocks noChangeArrowheads="1"/>
          </p:cNvSpPr>
          <p:nvPr/>
        </p:nvSpPr>
        <p:spPr bwMode="auto">
          <a:xfrm>
            <a:off x="4995863" y="3440113"/>
            <a:ext cx="3043237" cy="581025"/>
          </a:xfrm>
          <a:prstGeom prst="rect">
            <a:avLst/>
          </a:prstGeom>
          <a:noFill/>
          <a:ln w="12700">
            <a:noFill/>
            <a:miter lim="800000"/>
            <a:headEnd/>
            <a:tailEnd/>
          </a:ln>
        </p:spPr>
        <p:txBody>
          <a:bodyPr wrap="none">
            <a:spAutoFit/>
          </a:bodyPr>
          <a:lstStyle/>
          <a:p>
            <a:r>
              <a:rPr lang="en-US" sz="1600" i="1">
                <a:solidFill>
                  <a:srgbClr val="CC3300"/>
                </a:solidFill>
                <a:latin typeface="Corbel" pitchFamily="34" charset="0"/>
              </a:rPr>
              <a:t>This entry has the starting location</a:t>
            </a:r>
          </a:p>
          <a:p>
            <a:r>
              <a:rPr lang="en-US" sz="1600" i="1">
                <a:solidFill>
                  <a:srgbClr val="CC3300"/>
                </a:solidFill>
                <a:latin typeface="Corbel" pitchFamily="34" charset="0"/>
              </a:rPr>
              <a:t>of the page.</a:t>
            </a:r>
          </a:p>
        </p:txBody>
      </p:sp>
    </p:spTree>
    <p:extLst>
      <p:ext uri="{BB962C8B-B14F-4D97-AF65-F5344CB8AC3E}">
        <p14:creationId xmlns:p14="http://schemas.microsoft.com/office/powerpoint/2010/main" val="83220119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3074" name="Picture 2"/>
          <p:cNvPicPr>
            <a:picLocks noGrp="1" noChangeAspect="1" noChangeArrowheads="1"/>
          </p:cNvPicPr>
          <p:nvPr>
            <p:ph idx="1"/>
          </p:nvPr>
        </p:nvPicPr>
        <p:blipFill>
          <a:blip r:embed="rId2"/>
          <a:srcRect/>
          <a:stretch>
            <a:fillRect/>
          </a:stretch>
        </p:blipFill>
        <p:spPr bwMode="auto">
          <a:xfrm>
            <a:off x="728662" y="1828800"/>
            <a:ext cx="7686675" cy="3205956"/>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a:srcRect/>
          <a:stretch>
            <a:fillRect/>
          </a:stretch>
        </p:blipFill>
        <p:spPr bwMode="auto">
          <a:xfrm>
            <a:off x="1828800" y="609600"/>
            <a:ext cx="6243917" cy="533400"/>
          </a:xfrm>
          <a:prstGeom prst="rect">
            <a:avLst/>
          </a:prstGeom>
          <a:noFill/>
          <a:ln w="9525">
            <a:noFill/>
            <a:miter lim="800000"/>
            <a:headEnd/>
            <a:tailEnd/>
          </a:ln>
          <a:effectLst/>
        </p:spPr>
      </p:pic>
    </p:spTree>
    <p:extLst>
      <p:ext uri="{BB962C8B-B14F-4D97-AF65-F5344CB8AC3E}">
        <p14:creationId xmlns:p14="http://schemas.microsoft.com/office/powerpoint/2010/main" val="214881703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p:cNvPicPr>
            <a:picLocks noGrp="1" noChangeAspect="1" noChangeArrowheads="1"/>
          </p:cNvPicPr>
          <p:nvPr>
            <p:ph idx="1"/>
          </p:nvPr>
        </p:nvPicPr>
        <p:blipFill>
          <a:blip r:embed="rId2"/>
          <a:srcRect/>
          <a:stretch>
            <a:fillRect/>
          </a:stretch>
        </p:blipFill>
        <p:spPr bwMode="auto">
          <a:xfrm>
            <a:off x="152400" y="2209802"/>
            <a:ext cx="8956800" cy="3124198"/>
          </a:xfrm>
          <a:prstGeom prst="rect">
            <a:avLst/>
          </a:prstGeom>
          <a:noFill/>
          <a:ln w="9525">
            <a:noFill/>
            <a:miter lim="800000"/>
            <a:headEnd/>
            <a:tailEnd/>
          </a:ln>
          <a:effectLst/>
        </p:spPr>
      </p:pic>
    </p:spTree>
    <p:extLst>
      <p:ext uri="{BB962C8B-B14F-4D97-AF65-F5344CB8AC3E}">
        <p14:creationId xmlns:p14="http://schemas.microsoft.com/office/powerpoint/2010/main" val="373261686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2" name="Picture 2"/>
          <p:cNvPicPr>
            <a:picLocks noGrp="1" noChangeAspect="1" noChangeArrowheads="1"/>
          </p:cNvPicPr>
          <p:nvPr>
            <p:ph idx="1"/>
          </p:nvPr>
        </p:nvPicPr>
        <p:blipFill>
          <a:blip r:embed="rId2"/>
          <a:srcRect/>
          <a:stretch>
            <a:fillRect/>
          </a:stretch>
        </p:blipFill>
        <p:spPr bwMode="auto">
          <a:xfrm>
            <a:off x="709612" y="2586830"/>
            <a:ext cx="8275861" cy="3432970"/>
          </a:xfrm>
          <a:prstGeom prst="rect">
            <a:avLst/>
          </a:prstGeom>
          <a:noFill/>
          <a:ln w="9525">
            <a:noFill/>
            <a:miter lim="800000"/>
            <a:headEnd/>
            <a:tailEnd/>
          </a:ln>
          <a:effectLst/>
        </p:spPr>
      </p:pic>
    </p:spTree>
    <p:extLst>
      <p:ext uri="{BB962C8B-B14F-4D97-AF65-F5344CB8AC3E}">
        <p14:creationId xmlns:p14="http://schemas.microsoft.com/office/powerpoint/2010/main" val="211654991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Grp="1" noChangeAspect="1" noChangeArrowheads="1"/>
          </p:cNvPicPr>
          <p:nvPr>
            <p:ph idx="1"/>
          </p:nvPr>
        </p:nvPicPr>
        <p:blipFill>
          <a:blip r:embed="rId2"/>
          <a:srcRect/>
          <a:stretch>
            <a:fillRect/>
          </a:stretch>
        </p:blipFill>
        <p:spPr bwMode="auto">
          <a:xfrm>
            <a:off x="152400" y="1981201"/>
            <a:ext cx="8855938" cy="3505200"/>
          </a:xfrm>
          <a:prstGeom prst="rect">
            <a:avLst/>
          </a:prstGeom>
          <a:noFill/>
          <a:ln w="9525">
            <a:noFill/>
            <a:miter lim="800000"/>
            <a:headEnd/>
            <a:tailEnd/>
          </a:ln>
          <a:effectLst/>
        </p:spPr>
      </p:pic>
    </p:spTree>
    <p:extLst>
      <p:ext uri="{BB962C8B-B14F-4D97-AF65-F5344CB8AC3E}">
        <p14:creationId xmlns:p14="http://schemas.microsoft.com/office/powerpoint/2010/main" val="262155153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170" name="Picture 2"/>
          <p:cNvPicPr>
            <a:picLocks noGrp="1" noChangeAspect="1" noChangeArrowheads="1"/>
          </p:cNvPicPr>
          <p:nvPr>
            <p:ph idx="1"/>
          </p:nvPr>
        </p:nvPicPr>
        <p:blipFill>
          <a:blip r:embed="rId2"/>
          <a:srcRect/>
          <a:stretch>
            <a:fillRect/>
          </a:stretch>
        </p:blipFill>
        <p:spPr bwMode="auto">
          <a:xfrm>
            <a:off x="76200" y="2057400"/>
            <a:ext cx="8721102" cy="3276600"/>
          </a:xfrm>
          <a:prstGeom prst="rect">
            <a:avLst/>
          </a:prstGeom>
          <a:noFill/>
          <a:ln w="9525">
            <a:noFill/>
            <a:miter lim="800000"/>
            <a:headEnd/>
            <a:tailEnd/>
          </a:ln>
          <a:effectLst/>
        </p:spPr>
      </p:pic>
    </p:spTree>
    <p:extLst>
      <p:ext uri="{BB962C8B-B14F-4D97-AF65-F5344CB8AC3E}">
        <p14:creationId xmlns:p14="http://schemas.microsoft.com/office/powerpoint/2010/main" val="363560611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194" name="Picture 2"/>
          <p:cNvPicPr>
            <a:picLocks noGrp="1" noChangeAspect="1" noChangeArrowheads="1"/>
          </p:cNvPicPr>
          <p:nvPr>
            <p:ph idx="1"/>
          </p:nvPr>
        </p:nvPicPr>
        <p:blipFill>
          <a:blip r:embed="rId2"/>
          <a:srcRect/>
          <a:stretch>
            <a:fillRect/>
          </a:stretch>
        </p:blipFill>
        <p:spPr bwMode="auto">
          <a:xfrm>
            <a:off x="152401" y="1905000"/>
            <a:ext cx="8686800" cy="3513549"/>
          </a:xfrm>
          <a:prstGeom prst="rect">
            <a:avLst/>
          </a:prstGeom>
          <a:noFill/>
          <a:ln w="9525">
            <a:noFill/>
            <a:miter lim="800000"/>
            <a:headEnd/>
            <a:tailEnd/>
          </a:ln>
          <a:effectLst/>
        </p:spPr>
      </p:pic>
    </p:spTree>
    <p:extLst>
      <p:ext uri="{BB962C8B-B14F-4D97-AF65-F5344CB8AC3E}">
        <p14:creationId xmlns:p14="http://schemas.microsoft.com/office/powerpoint/2010/main" val="37041869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Programmed I/O</a:t>
            </a:r>
            <a:endParaRPr lang="en-IN" dirty="0"/>
          </a:p>
        </p:txBody>
      </p:sp>
      <p:sp>
        <p:nvSpPr>
          <p:cNvPr id="3" name="Content Placeholder 2"/>
          <p:cNvSpPr>
            <a:spLocks noGrp="1"/>
          </p:cNvSpPr>
          <p:nvPr>
            <p:ph idx="1"/>
          </p:nvPr>
        </p:nvSpPr>
        <p:spPr/>
        <p:txBody>
          <a:bodyPr>
            <a:normAutofit fontScale="62500" lnSpcReduction="20000"/>
          </a:bodyPr>
          <a:lstStyle/>
          <a:p>
            <a:r>
              <a:rPr lang="en-US" sz="2400" dirty="0" smtClean="0"/>
              <a:t>Most architectures use memory-mapped I/</a:t>
            </a:r>
            <a:r>
              <a:rPr lang="en-US" sz="2400" dirty="0" err="1" smtClean="0"/>
              <a:t>O,programs</a:t>
            </a:r>
            <a:r>
              <a:rPr lang="en-US" sz="2400" dirty="0" smtClean="0"/>
              <a:t> access I/O devices by reading and writing memory locations. </a:t>
            </a:r>
          </a:p>
          <a:p>
            <a:endParaRPr lang="en-US" sz="2400" dirty="0" smtClean="0"/>
          </a:p>
          <a:p>
            <a:r>
              <a:rPr lang="en-US" sz="2400" dirty="0" err="1" smtClean="0"/>
              <a:t>Eg</a:t>
            </a:r>
            <a:r>
              <a:rPr lang="en-US" sz="2400" dirty="0" smtClean="0"/>
              <a:t>. IA-32 uses programmed I/O, in which special IN and OUT instructions are used to read and write I/O devices.</a:t>
            </a:r>
          </a:p>
          <a:p>
            <a:endParaRPr lang="en-US" sz="2400" dirty="0"/>
          </a:p>
          <a:p>
            <a:r>
              <a:rPr lang="en-US" sz="2400" dirty="0" smtClean="0"/>
              <a:t> Connecting a peripheral device to a programmed I/O system is similar to connecting it to a memory-mapped system. </a:t>
            </a:r>
          </a:p>
          <a:p>
            <a:endParaRPr lang="en-US" sz="2400" dirty="0"/>
          </a:p>
          <a:p>
            <a:r>
              <a:rPr lang="en-US" sz="2400" dirty="0" smtClean="0"/>
              <a:t>When accessing an I/O port, the processor sends the port number rather than the memory address on the 16 least significant bits of the address bus. </a:t>
            </a:r>
          </a:p>
          <a:p>
            <a:endParaRPr lang="en-US" sz="2400" dirty="0"/>
          </a:p>
          <a:p>
            <a:r>
              <a:rPr lang="en-US" sz="2400" dirty="0" smtClean="0"/>
              <a:t>The device reads or writes data from the data bus. </a:t>
            </a:r>
          </a:p>
          <a:p>
            <a:endParaRPr lang="en-US" sz="2400" dirty="0"/>
          </a:p>
          <a:p>
            <a:r>
              <a:rPr lang="en-US" sz="2400" dirty="0" smtClean="0"/>
              <a:t>The major difference is that the processor also produces an            signal. When          is  1, the processor is accessing memory. </a:t>
            </a:r>
          </a:p>
          <a:p>
            <a:endParaRPr lang="en-US" sz="2400" dirty="0"/>
          </a:p>
          <a:p>
            <a:r>
              <a:rPr lang="en-US" sz="2400" dirty="0" smtClean="0"/>
              <a:t>When it is 0, the process is accessing one of the I/O devices. The address decoder must also look at M/IO  to generate the appropriate enables for main memory and for the I/O devices. I/O devices can also send interrupts to the processor to indicate that they are ready to communicate</a:t>
            </a:r>
            <a:endParaRPr lang="en-IN" sz="2400" dirty="0"/>
          </a:p>
        </p:txBody>
      </p:sp>
      <p:pic>
        <p:nvPicPr>
          <p:cNvPr id="5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8202" y="4678660"/>
            <a:ext cx="361950" cy="19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4678660"/>
            <a:ext cx="361950" cy="19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173435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ChangeAspect="1" noChangeArrowheads="1"/>
          </p:cNvPicPr>
          <p:nvPr/>
        </p:nvPicPr>
        <p:blipFill>
          <a:blip r:embed="rId2"/>
          <a:srcRect/>
          <a:stretch>
            <a:fillRect/>
          </a:stretch>
        </p:blipFill>
        <p:spPr bwMode="auto">
          <a:xfrm>
            <a:off x="3538538" y="3139015"/>
            <a:ext cx="3090862" cy="3261785"/>
          </a:xfrm>
          <a:prstGeom prst="rect">
            <a:avLst/>
          </a:prstGeom>
          <a:noFill/>
          <a:ln w="9525">
            <a:noFill/>
            <a:miter lim="800000"/>
            <a:headEnd/>
            <a:tailEnd/>
          </a:ln>
          <a:effectLst/>
        </p:spPr>
      </p:pic>
      <p:pic>
        <p:nvPicPr>
          <p:cNvPr id="2051" name="Picture 3"/>
          <p:cNvPicPr>
            <a:picLocks noGrp="1" noChangeAspect="1" noChangeArrowheads="1"/>
          </p:cNvPicPr>
          <p:nvPr>
            <p:ph idx="1"/>
          </p:nvPr>
        </p:nvPicPr>
        <p:blipFill>
          <a:blip r:embed="rId3"/>
          <a:srcRect/>
          <a:stretch>
            <a:fillRect/>
          </a:stretch>
        </p:blipFill>
        <p:spPr bwMode="auto">
          <a:xfrm>
            <a:off x="349904" y="381000"/>
            <a:ext cx="8489296" cy="2819400"/>
          </a:xfrm>
          <a:prstGeom prst="rect">
            <a:avLst/>
          </a:prstGeom>
          <a:noFill/>
          <a:ln w="9525">
            <a:noFill/>
            <a:miter lim="800000"/>
            <a:headEnd/>
            <a:tailEnd/>
          </a:ln>
          <a:effectLst/>
        </p:spPr>
      </p:pic>
    </p:spTree>
    <p:extLst>
      <p:ext uri="{BB962C8B-B14F-4D97-AF65-F5344CB8AC3E}">
        <p14:creationId xmlns:p14="http://schemas.microsoft.com/office/powerpoint/2010/main" val="89293332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Grp="1" noChangeAspect="1" noChangeArrowheads="1"/>
          </p:cNvPicPr>
          <p:nvPr>
            <p:ph idx="1"/>
          </p:nvPr>
        </p:nvPicPr>
        <p:blipFill>
          <a:blip r:embed="rId2"/>
          <a:srcRect/>
          <a:stretch>
            <a:fillRect/>
          </a:stretch>
        </p:blipFill>
        <p:spPr bwMode="auto">
          <a:xfrm>
            <a:off x="0" y="1524000"/>
            <a:ext cx="9040657" cy="4343400"/>
          </a:xfrm>
          <a:prstGeom prst="rect">
            <a:avLst/>
          </a:prstGeom>
          <a:noFill/>
          <a:ln w="9525">
            <a:noFill/>
            <a:miter lim="800000"/>
            <a:headEnd/>
            <a:tailEnd/>
          </a:ln>
          <a:effectLst/>
        </p:spPr>
      </p:pic>
    </p:spTree>
    <p:extLst>
      <p:ext uri="{BB962C8B-B14F-4D97-AF65-F5344CB8AC3E}">
        <p14:creationId xmlns:p14="http://schemas.microsoft.com/office/powerpoint/2010/main" val="297586523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a:srcRect/>
          <a:stretch>
            <a:fillRect/>
          </a:stretch>
        </p:blipFill>
        <p:spPr bwMode="auto">
          <a:xfrm>
            <a:off x="569400" y="2219324"/>
            <a:ext cx="7888800" cy="3616887"/>
          </a:xfrm>
          <a:prstGeom prst="rect">
            <a:avLst/>
          </a:prstGeom>
          <a:noFill/>
          <a:ln w="9525">
            <a:noFill/>
            <a:miter lim="800000"/>
            <a:headEnd/>
            <a:tailEnd/>
          </a:ln>
          <a:effectLst/>
        </p:spPr>
      </p:pic>
    </p:spTree>
    <p:extLst>
      <p:ext uri="{BB962C8B-B14F-4D97-AF65-F5344CB8AC3E}">
        <p14:creationId xmlns:p14="http://schemas.microsoft.com/office/powerpoint/2010/main" val="110595819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2"/>
          <a:srcRect/>
          <a:stretch>
            <a:fillRect/>
          </a:stretch>
        </p:blipFill>
        <p:spPr bwMode="auto">
          <a:xfrm>
            <a:off x="206436" y="990600"/>
            <a:ext cx="8708964" cy="5410200"/>
          </a:xfrm>
          <a:prstGeom prst="rect">
            <a:avLst/>
          </a:prstGeom>
          <a:noFill/>
          <a:ln w="9525">
            <a:noFill/>
            <a:miter lim="800000"/>
            <a:headEnd/>
            <a:tailEnd/>
          </a:ln>
          <a:effectLst/>
        </p:spPr>
      </p:pic>
    </p:spTree>
    <p:extLst>
      <p:ext uri="{BB962C8B-B14F-4D97-AF65-F5344CB8AC3E}">
        <p14:creationId xmlns:p14="http://schemas.microsoft.com/office/powerpoint/2010/main" val="85261747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rcRect/>
          <a:stretch>
            <a:fillRect/>
          </a:stretch>
        </p:blipFill>
        <p:spPr bwMode="auto">
          <a:xfrm>
            <a:off x="838200" y="730806"/>
            <a:ext cx="7696200" cy="5915121"/>
          </a:xfrm>
          <a:prstGeom prst="rect">
            <a:avLst/>
          </a:prstGeom>
          <a:noFill/>
          <a:ln w="9525">
            <a:noFill/>
            <a:miter lim="800000"/>
            <a:headEnd/>
            <a:tailEnd/>
          </a:ln>
          <a:effectLst/>
        </p:spPr>
      </p:pic>
      <p:sp>
        <p:nvSpPr>
          <p:cNvPr id="5" name="Rectangle 4"/>
          <p:cNvSpPr/>
          <p:nvPr/>
        </p:nvSpPr>
        <p:spPr>
          <a:xfrm>
            <a:off x="4724400" y="454223"/>
            <a:ext cx="2425536" cy="307777"/>
          </a:xfrm>
          <a:prstGeom prst="rect">
            <a:avLst/>
          </a:prstGeom>
        </p:spPr>
        <p:txBody>
          <a:bodyPr wrap="none">
            <a:spAutoFit/>
          </a:bodyPr>
          <a:lstStyle/>
          <a:p>
            <a:r>
              <a:rPr lang="en-US" sz="1400" dirty="0" smtClean="0"/>
              <a:t>Virtual address from processor</a:t>
            </a:r>
            <a:endParaRPr lang="en-US" sz="1400" dirty="0"/>
          </a:p>
        </p:txBody>
      </p:sp>
      <p:sp>
        <p:nvSpPr>
          <p:cNvPr id="6" name="Rectangle 5"/>
          <p:cNvSpPr/>
          <p:nvPr/>
        </p:nvSpPr>
        <p:spPr>
          <a:xfrm>
            <a:off x="457200" y="545068"/>
            <a:ext cx="3490636" cy="369332"/>
          </a:xfrm>
          <a:prstGeom prst="rect">
            <a:avLst/>
          </a:prstGeom>
        </p:spPr>
        <p:txBody>
          <a:bodyPr wrap="none">
            <a:spAutoFit/>
          </a:bodyPr>
          <a:lstStyle/>
          <a:p>
            <a:r>
              <a:rPr lang="en-US" b="1" u="sng" dirty="0" smtClean="0"/>
              <a:t>Use of an associative-mapped TLB.</a:t>
            </a:r>
            <a:endParaRPr lang="en-US" b="1" u="sng" dirty="0"/>
          </a:p>
        </p:txBody>
      </p:sp>
    </p:spTree>
    <p:extLst>
      <p:ext uri="{BB962C8B-B14F-4D97-AF65-F5344CB8AC3E}">
        <p14:creationId xmlns:p14="http://schemas.microsoft.com/office/powerpoint/2010/main" val="126275630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r>
              <a:rPr lang="en-IN" dirty="0" smtClean="0"/>
              <a:t>Replacement algorithm for virtual memory</a:t>
            </a:r>
            <a:endParaRPr lang="en-IN" dirty="0"/>
          </a:p>
        </p:txBody>
      </p:sp>
    </p:spTree>
    <p:extLst>
      <p:ext uri="{BB962C8B-B14F-4D97-AF65-F5344CB8AC3E}">
        <p14:creationId xmlns:p14="http://schemas.microsoft.com/office/powerpoint/2010/main" val="17157988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p:txBody>
          <a:bodyPr/>
          <a:lstStyle/>
          <a:p>
            <a:r>
              <a:rPr lang="en-US" smtClean="0"/>
              <a:t>Three techniques are possible for I/O operations.</a:t>
            </a:r>
          </a:p>
          <a:p>
            <a:endParaRPr lang="en-US" smtClean="0"/>
          </a:p>
          <a:p>
            <a:pPr>
              <a:buFont typeface="Wingdings 2" pitchFamily="18" charset="2"/>
              <a:buNone/>
            </a:pPr>
            <a:r>
              <a:rPr lang="en-US" sz="2400" smtClean="0">
                <a:solidFill>
                  <a:srgbClr val="FF0000"/>
                </a:solidFill>
              </a:rPr>
              <a:t>Program-controlled I/O</a:t>
            </a:r>
          </a:p>
          <a:p>
            <a:pPr>
              <a:buFont typeface="Wingdings 2" pitchFamily="18" charset="2"/>
              <a:buNone/>
            </a:pPr>
            <a:r>
              <a:rPr lang="en-US" sz="2400" smtClean="0">
                <a:solidFill>
                  <a:srgbClr val="FF0000"/>
                </a:solidFill>
              </a:rPr>
              <a:t>Interrupts driven I/O</a:t>
            </a:r>
          </a:p>
          <a:p>
            <a:pPr>
              <a:buFont typeface="Wingdings 2" pitchFamily="18" charset="2"/>
              <a:buNone/>
            </a:pPr>
            <a:r>
              <a:rPr lang="en-US" sz="2400" smtClean="0">
                <a:solidFill>
                  <a:srgbClr val="FF0000"/>
                </a:solidFill>
              </a:rPr>
              <a:t>Direct Memory Access.</a:t>
            </a:r>
          </a:p>
          <a:p>
            <a:endParaRPr lang="en-US" smtClean="0">
              <a:solidFill>
                <a:schemeClr val="accent2"/>
              </a:solidFill>
            </a:endParaRPr>
          </a:p>
          <a:p>
            <a:endParaRPr lang="en-US" smtClean="0"/>
          </a:p>
        </p:txBody>
      </p:sp>
      <p:sp>
        <p:nvSpPr>
          <p:cNvPr id="14339" name="Rectangle 5"/>
          <p:cNvSpPr>
            <a:spLocks noChangeArrowheads="1"/>
          </p:cNvSpPr>
          <p:nvPr/>
        </p:nvSpPr>
        <p:spPr bwMode="auto">
          <a:xfrm>
            <a:off x="228600" y="762000"/>
            <a:ext cx="6934200" cy="1446213"/>
          </a:xfrm>
          <a:prstGeom prst="rect">
            <a:avLst/>
          </a:prstGeom>
          <a:noFill/>
          <a:ln w="9525">
            <a:noFill/>
            <a:miter lim="800000"/>
            <a:headEnd/>
            <a:tailEnd/>
          </a:ln>
        </p:spPr>
        <p:txBody>
          <a:bodyPr>
            <a:spAutoFit/>
          </a:bodyPr>
          <a:lstStyle/>
          <a:p>
            <a:r>
              <a:rPr lang="en-US" sz="4400"/>
              <a:t>     Modes of data transfer 	      </a:t>
            </a:r>
          </a:p>
        </p:txBody>
      </p:sp>
    </p:spTree>
    <p:extLst>
      <p:ext uri="{BB962C8B-B14F-4D97-AF65-F5344CB8AC3E}">
        <p14:creationId xmlns:p14="http://schemas.microsoft.com/office/powerpoint/2010/main" val="1382267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body" idx="1"/>
          </p:nvPr>
        </p:nvSpPr>
        <p:spPr/>
        <p:txBody>
          <a:bodyPr>
            <a:normAutofit fontScale="92500" lnSpcReduction="10000"/>
          </a:bodyPr>
          <a:lstStyle/>
          <a:p>
            <a:pPr eaLnBrk="1" hangingPunct="1"/>
            <a:r>
              <a:rPr lang="en-US" smtClean="0"/>
              <a:t>In program-controlled I/O, when the processor continuously monitors the status of the device, it does not perform any useful tasks. </a:t>
            </a:r>
          </a:p>
          <a:p>
            <a:pPr eaLnBrk="1" hangingPunct="1"/>
            <a:r>
              <a:rPr lang="en-US" smtClean="0">
                <a:solidFill>
                  <a:schemeClr val="accent2"/>
                </a:solidFill>
              </a:rPr>
              <a:t>An alternate approach would be for the I/O device to alert the processor when it becomes ready. </a:t>
            </a:r>
          </a:p>
          <a:p>
            <a:pPr lvl="1" eaLnBrk="1" hangingPunct="1"/>
            <a:r>
              <a:rPr lang="en-US" sz="1800" smtClean="0"/>
              <a:t>Do so by sending a hardware signal called an interrupt to the processor. </a:t>
            </a:r>
          </a:p>
          <a:p>
            <a:pPr lvl="1" eaLnBrk="1" hangingPunct="1"/>
            <a:r>
              <a:rPr lang="en-US" sz="1800" smtClean="0"/>
              <a:t>At least one of the bus control lines, called an interrupt-request line is dedicated for this purpose. </a:t>
            </a:r>
          </a:p>
          <a:p>
            <a:pPr eaLnBrk="1" hangingPunct="1"/>
            <a:r>
              <a:rPr lang="en-US" smtClean="0">
                <a:solidFill>
                  <a:schemeClr val="accent2"/>
                </a:solidFill>
              </a:rPr>
              <a:t>Processor can perform other useful tasks while it is waiting for the device to be ready.</a:t>
            </a:r>
            <a:endParaRPr lang="en-US" smtClean="0"/>
          </a:p>
        </p:txBody>
      </p:sp>
      <p:sp>
        <p:nvSpPr>
          <p:cNvPr id="16387" name="Title 3"/>
          <p:cNvSpPr>
            <a:spLocks noGrp="1"/>
          </p:cNvSpPr>
          <p:nvPr>
            <p:ph type="title"/>
          </p:nvPr>
        </p:nvSpPr>
        <p:spPr/>
        <p:txBody>
          <a:bodyPr/>
          <a:lstStyle/>
          <a:p>
            <a:endParaRPr lang="en-US" smtClean="0"/>
          </a:p>
        </p:txBody>
      </p:sp>
    </p:spTree>
    <p:extLst>
      <p:ext uri="{BB962C8B-B14F-4D97-AF65-F5344CB8AC3E}">
        <p14:creationId xmlns:p14="http://schemas.microsoft.com/office/powerpoint/2010/main" val="219842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TotalTime>
  <Words>4338</Words>
  <Application>Microsoft Office PowerPoint</Application>
  <PresentationFormat>On-screen Show (4:3)</PresentationFormat>
  <Paragraphs>459</Paragraphs>
  <Slides>75</Slides>
  <Notes>14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75</vt:i4>
      </vt:variant>
    </vt:vector>
  </HeadingPairs>
  <TitlesOfParts>
    <vt:vector size="84" baseType="lpstr">
      <vt:lpstr>Arial</vt:lpstr>
      <vt:lpstr>Calibri</vt:lpstr>
      <vt:lpstr>Constantia</vt:lpstr>
      <vt:lpstr>Corbel</vt:lpstr>
      <vt:lpstr>Nimbus Roman No9 L</vt:lpstr>
      <vt:lpstr>Symbol</vt:lpstr>
      <vt:lpstr>Times New Roman</vt:lpstr>
      <vt:lpstr>Wingdings 2</vt:lpstr>
      <vt:lpstr>Office Theme</vt:lpstr>
      <vt:lpstr>Accessing I/O Devices</vt:lpstr>
      <vt:lpstr>Block Diagram of an I/O Module</vt:lpstr>
      <vt:lpstr>Accessing I/O devices</vt:lpstr>
      <vt:lpstr>Accessing I/O devices (contd..)</vt:lpstr>
      <vt:lpstr>MEMORY-MAPPED I/O </vt:lpstr>
      <vt:lpstr>PowerPoint Presentation</vt:lpstr>
      <vt:lpstr>Programmed I/O</vt:lpstr>
      <vt:lpstr>PowerPoint Presentation</vt:lpstr>
      <vt:lpstr>PowerPoint Presentation</vt:lpstr>
      <vt:lpstr>Interrupts (contd..)</vt:lpstr>
      <vt:lpstr>Interrupt hardware</vt:lpstr>
      <vt:lpstr>Enabling and disabling interrupts</vt:lpstr>
      <vt:lpstr>Simultaneous requests</vt:lpstr>
      <vt:lpstr>Direct Memory Access (contd..)</vt:lpstr>
      <vt:lpstr>Direct Memory Access (contd..)</vt:lpstr>
      <vt:lpstr>Direct Memory Access</vt:lpstr>
      <vt:lpstr>PowerPoint Presentation</vt:lpstr>
      <vt:lpstr>PowerPoint Presentation</vt:lpstr>
      <vt:lpstr>Direct Memory Access (contd..)</vt:lpstr>
      <vt:lpstr>Bus arbitration</vt:lpstr>
      <vt:lpstr>Centralized Bus Arbitration</vt:lpstr>
      <vt:lpstr>Distributed arbitration</vt:lpstr>
      <vt:lpstr>Memory Hierarchy</vt:lpstr>
      <vt:lpstr>PowerPoint Presentation</vt:lpstr>
      <vt:lpstr> characteristics of memory system</vt:lpstr>
      <vt:lpstr>PowerPoint Presentation</vt:lpstr>
      <vt:lpstr>PowerPoint Presentation</vt:lpstr>
      <vt:lpstr>Memory cells:SRAM Cell</vt:lpstr>
      <vt:lpstr>SRAM WITH CMOS cell</vt:lpstr>
      <vt:lpstr>DRAM cell</vt:lpstr>
      <vt:lpstr>Memory cell</vt:lpstr>
      <vt:lpstr>PowerPoint Presentation</vt:lpstr>
      <vt:lpstr>PowerPoint Presentation</vt:lpstr>
      <vt:lpstr>PowerPoint Presentation</vt:lpstr>
      <vt:lpstr>PowerPoint Presentation</vt:lpstr>
      <vt:lpstr> Cache Memories</vt:lpstr>
      <vt:lpstr>locality of reference. </vt:lpstr>
      <vt:lpstr>PowerPoint Presentation</vt:lpstr>
      <vt:lpstr>MEMORY SYSTEM PERFORMANCE ANALYSIS</vt:lpstr>
      <vt:lpstr>PowerPoint Presentation</vt:lpstr>
      <vt:lpstr>PowerPoint Presentation</vt:lpstr>
      <vt:lpstr> Mapping Functions</vt:lpstr>
      <vt:lpstr>PowerPoint Presentation</vt:lpstr>
      <vt:lpstr>PowerPoint Presentation</vt:lpstr>
      <vt:lpstr>PowerPoint Presentation</vt:lpstr>
      <vt:lpstr>PowerPoint Presentation</vt:lpstr>
      <vt:lpstr>Associative Mapping</vt:lpstr>
      <vt:lpstr>PowerPoint Presentation</vt:lpstr>
      <vt:lpstr>Set-Associative Mapping</vt:lpstr>
      <vt:lpstr>PowerPoint Presentation</vt:lpstr>
      <vt:lpstr>PowerPoint Presentation</vt:lpstr>
      <vt:lpstr>PowerPoint Presentation</vt:lpstr>
      <vt:lpstr>Fully associative</vt:lpstr>
      <vt:lpstr>PowerPoint Presentation</vt:lpstr>
      <vt:lpstr>PowerPoint Presentation</vt:lpstr>
      <vt:lpstr>Replacement Algorithms</vt:lpstr>
      <vt:lpstr>PowerPoint Presentation</vt:lpstr>
      <vt:lpstr>PowerPoint Presentation</vt:lpstr>
      <vt:lpstr>Virtual memory organization</vt:lpstr>
      <vt:lpstr>PowerPoint Presentation</vt:lpstr>
      <vt:lpstr>PowerPoint Presentation</vt:lpstr>
      <vt:lpstr>PowerPoint Presentation</vt:lpstr>
      <vt:lpstr>Address translation (contd..)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Accessing I/O Devices</dc:title>
  <dc:creator>hp</dc:creator>
  <cp:lastModifiedBy>Jobin John</cp:lastModifiedBy>
  <cp:revision>8</cp:revision>
  <dcterms:created xsi:type="dcterms:W3CDTF">2019-05-24T23:52:35Z</dcterms:created>
  <dcterms:modified xsi:type="dcterms:W3CDTF">2019-08-20T10:38:40Z</dcterms:modified>
</cp:coreProperties>
</file>