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8"/>
  </p:notesMasterIdLst>
  <p:sldIdLst>
    <p:sldId id="256" r:id="rId2"/>
    <p:sldId id="268" r:id="rId3"/>
    <p:sldId id="257" r:id="rId4"/>
    <p:sldId id="259" r:id="rId5"/>
    <p:sldId id="440"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5" r:id="rId20"/>
    <p:sldId id="277" r:id="rId21"/>
    <p:sldId id="279" r:id="rId22"/>
    <p:sldId id="276" r:id="rId23"/>
    <p:sldId id="278" r:id="rId24"/>
    <p:sldId id="280" r:id="rId25"/>
    <p:sldId id="281" r:id="rId26"/>
    <p:sldId id="282" r:id="rId27"/>
    <p:sldId id="283" r:id="rId28"/>
    <p:sldId id="284" r:id="rId29"/>
    <p:sldId id="285" r:id="rId30"/>
    <p:sldId id="286" r:id="rId31"/>
    <p:sldId id="288" r:id="rId32"/>
    <p:sldId id="287" r:id="rId33"/>
    <p:sldId id="289" r:id="rId34"/>
    <p:sldId id="290"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6" r:id="rId49"/>
    <p:sldId id="307" r:id="rId50"/>
    <p:sldId id="309" r:id="rId51"/>
    <p:sldId id="308" r:id="rId52"/>
    <p:sldId id="310" r:id="rId53"/>
    <p:sldId id="319" r:id="rId54"/>
    <p:sldId id="313" r:id="rId55"/>
    <p:sldId id="311" r:id="rId56"/>
    <p:sldId id="314" r:id="rId57"/>
    <p:sldId id="315" r:id="rId58"/>
    <p:sldId id="312" r:id="rId59"/>
    <p:sldId id="316" r:id="rId60"/>
    <p:sldId id="320" r:id="rId61"/>
    <p:sldId id="318" r:id="rId62"/>
    <p:sldId id="317"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2" r:id="rId95"/>
    <p:sldId id="353" r:id="rId96"/>
    <p:sldId id="354" r:id="rId97"/>
    <p:sldId id="355" r:id="rId98"/>
    <p:sldId id="356" r:id="rId99"/>
    <p:sldId id="357" r:id="rId100"/>
    <p:sldId id="358" r:id="rId101"/>
    <p:sldId id="359" r:id="rId102"/>
    <p:sldId id="361" r:id="rId103"/>
    <p:sldId id="362" r:id="rId104"/>
    <p:sldId id="363" r:id="rId105"/>
    <p:sldId id="364" r:id="rId106"/>
    <p:sldId id="365" r:id="rId107"/>
    <p:sldId id="366" r:id="rId108"/>
    <p:sldId id="367" r:id="rId109"/>
    <p:sldId id="368" r:id="rId110"/>
    <p:sldId id="379" r:id="rId111"/>
    <p:sldId id="377" r:id="rId112"/>
    <p:sldId id="380" r:id="rId113"/>
    <p:sldId id="381" r:id="rId114"/>
    <p:sldId id="382" r:id="rId115"/>
    <p:sldId id="389" r:id="rId116"/>
    <p:sldId id="390" r:id="rId117"/>
    <p:sldId id="375" r:id="rId118"/>
    <p:sldId id="374" r:id="rId119"/>
    <p:sldId id="369" r:id="rId120"/>
    <p:sldId id="370" r:id="rId121"/>
    <p:sldId id="371" r:id="rId122"/>
    <p:sldId id="372" r:id="rId123"/>
    <p:sldId id="391" r:id="rId124"/>
    <p:sldId id="383" r:id="rId125"/>
    <p:sldId id="385" r:id="rId126"/>
    <p:sldId id="438" r:id="rId127"/>
    <p:sldId id="386" r:id="rId128"/>
    <p:sldId id="439" r:id="rId129"/>
    <p:sldId id="392" r:id="rId130"/>
    <p:sldId id="388" r:id="rId131"/>
    <p:sldId id="394" r:id="rId132"/>
    <p:sldId id="395" r:id="rId133"/>
    <p:sldId id="393" r:id="rId134"/>
    <p:sldId id="396" r:id="rId135"/>
    <p:sldId id="397" r:id="rId136"/>
    <p:sldId id="398" r:id="rId137"/>
    <p:sldId id="399" r:id="rId138"/>
    <p:sldId id="400" r:id="rId139"/>
    <p:sldId id="413" r:id="rId140"/>
    <p:sldId id="410" r:id="rId141"/>
    <p:sldId id="411" r:id="rId142"/>
    <p:sldId id="412" r:id="rId143"/>
    <p:sldId id="403" r:id="rId144"/>
    <p:sldId id="414" r:id="rId145"/>
    <p:sldId id="406" r:id="rId146"/>
    <p:sldId id="407" r:id="rId147"/>
    <p:sldId id="415" r:id="rId148"/>
    <p:sldId id="416" r:id="rId149"/>
    <p:sldId id="417" r:id="rId150"/>
    <p:sldId id="421" r:id="rId151"/>
    <p:sldId id="429" r:id="rId152"/>
    <p:sldId id="419" r:id="rId153"/>
    <p:sldId id="436" r:id="rId154"/>
    <p:sldId id="423" r:id="rId155"/>
    <p:sldId id="420" r:id="rId156"/>
    <p:sldId id="424" r:id="rId157"/>
    <p:sldId id="430" r:id="rId158"/>
    <p:sldId id="431" r:id="rId159"/>
    <p:sldId id="432" r:id="rId160"/>
    <p:sldId id="433" r:id="rId161"/>
    <p:sldId id="434" r:id="rId162"/>
    <p:sldId id="435" r:id="rId163"/>
    <p:sldId id="425" r:id="rId164"/>
    <p:sldId id="426" r:id="rId165"/>
    <p:sldId id="427" r:id="rId166"/>
    <p:sldId id="428" r:id="rId1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viewProps" Target="view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theme" Target="theme/theme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2"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C8B139-5647-49F7-8C80-20AFAEE19ABF}" type="datetimeFigureOut">
              <a:rPr lang="en-US" smtClean="0"/>
              <a:pPr/>
              <a:t>8/20/2019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0C4BF9-282F-437B-BD22-AD746266AC07}" type="slidenum">
              <a:rPr lang="en-US" smtClean="0"/>
              <a:pPr/>
              <a:t>‹#›</a:t>
            </a:fld>
            <a:endParaRPr lang="en-US"/>
          </a:p>
        </p:txBody>
      </p:sp>
    </p:spTree>
    <p:extLst>
      <p:ext uri="{BB962C8B-B14F-4D97-AF65-F5344CB8AC3E}">
        <p14:creationId xmlns:p14="http://schemas.microsoft.com/office/powerpoint/2010/main" val="235987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0C4BF9-282F-437B-BD22-AD746266AC07}"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9F4F03-0E04-43E5-A667-70394A7806D0}" type="slidenum">
              <a:rPr lang="en-US"/>
              <a:pPr fontAlgn="base">
                <a:spcBef>
                  <a:spcPct val="0"/>
                </a:spcBef>
                <a:spcAft>
                  <a:spcPct val="0"/>
                </a:spcAft>
              </a:pPr>
              <a:t>115</a:t>
            </a:fld>
            <a:endParaRPr lang="en-US"/>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3" name="Rectangle 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701808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0C4BF9-282F-437B-BD22-AD746266AC07}" type="slidenum">
              <a:rPr lang="en-US" smtClean="0"/>
              <a:pPr/>
              <a:t>122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64B498-C072-4ACF-828E-F8D8DA4A91B0}" type="slidenum">
              <a:rPr lang="en-US"/>
              <a:pPr fontAlgn="base">
                <a:spcBef>
                  <a:spcPct val="0"/>
                </a:spcBef>
                <a:spcAft>
                  <a:spcPct val="0"/>
                </a:spcAft>
              </a:pPr>
              <a:t>127</a:t>
            </a:fld>
            <a:endParaRPr lang="en-US"/>
          </a:p>
        </p:txBody>
      </p:sp>
      <p:sp>
        <p:nvSpPr>
          <p:cNvPr id="2662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7" name="Rectangle 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2518493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8EF486-1505-4492-9944-C7B9ABC341DD}" type="slidenum">
              <a:rPr lang="en-US"/>
              <a:pPr fontAlgn="base">
                <a:spcBef>
                  <a:spcPct val="0"/>
                </a:spcBef>
                <a:spcAft>
                  <a:spcPct val="0"/>
                </a:spcAft>
              </a:pPr>
              <a:t>152</a:t>
            </a:fld>
            <a:endParaRPr lang="en-US"/>
          </a:p>
        </p:txBody>
      </p:sp>
      <p:sp>
        <p:nvSpPr>
          <p:cNvPr id="757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5779" name="Rectangle 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702237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4B9FD7-5AB7-4835-955F-BC3134400F1F}" type="slidenum">
              <a:rPr lang="en-US"/>
              <a:pPr fontAlgn="base">
                <a:spcBef>
                  <a:spcPct val="0"/>
                </a:spcBef>
                <a:spcAft>
                  <a:spcPct val="0"/>
                </a:spcAft>
              </a:pPr>
              <a:t>155</a:t>
            </a:fld>
            <a:endParaRPr lang="en-US"/>
          </a:p>
        </p:txBody>
      </p:sp>
      <p:sp>
        <p:nvSpPr>
          <p:cNvPr id="860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19" name="Rectangle 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383302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BA9BDB-2C26-43BF-B23E-7A9A23FDE42A}" type="datetimeFigureOut">
              <a:rPr lang="en-US" smtClean="0"/>
              <a:pPr/>
              <a:t>8/20/2019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A9BDB-2C26-43BF-B23E-7A9A23FDE42A}" type="datetimeFigureOut">
              <a:rPr lang="en-US" smtClean="0"/>
              <a:pPr/>
              <a:t>8/20/2019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A9BDB-2C26-43BF-B23E-7A9A23FDE42A}" type="datetimeFigureOut">
              <a:rPr lang="en-US" smtClean="0"/>
              <a:pPr/>
              <a:t>8/20/2019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A9BDB-2C26-43BF-B23E-7A9A23FDE42A}" type="datetimeFigureOut">
              <a:rPr lang="en-US" smtClean="0"/>
              <a:pPr/>
              <a:t>8/20/2019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BA9BDB-2C26-43BF-B23E-7A9A23FDE42A}" type="datetimeFigureOut">
              <a:rPr lang="en-US" smtClean="0"/>
              <a:pPr/>
              <a:t>8/20/2019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BA9BDB-2C26-43BF-B23E-7A9A23FDE42A}" type="datetimeFigureOut">
              <a:rPr lang="en-US" smtClean="0"/>
              <a:pPr/>
              <a:t>8/20/2019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BA9BDB-2C26-43BF-B23E-7A9A23FDE42A}" type="datetimeFigureOut">
              <a:rPr lang="en-US" smtClean="0"/>
              <a:pPr/>
              <a:t>8/20/2019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BA9BDB-2C26-43BF-B23E-7A9A23FDE42A}" type="datetimeFigureOut">
              <a:rPr lang="en-US" smtClean="0"/>
              <a:pPr/>
              <a:t>8/20/2019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A9BDB-2C26-43BF-B23E-7A9A23FDE42A}" type="datetimeFigureOut">
              <a:rPr lang="en-US" smtClean="0"/>
              <a:pPr/>
              <a:t>8/20/2019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A9BDB-2C26-43BF-B23E-7A9A23FDE42A}" type="datetimeFigureOut">
              <a:rPr lang="en-US" smtClean="0"/>
              <a:pPr/>
              <a:t>8/20/2019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A9BDB-2C26-43BF-B23E-7A9A23FDE42A}" type="datetimeFigureOut">
              <a:rPr lang="en-US" smtClean="0"/>
              <a:pPr/>
              <a:t>8/20/2019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E95ED-137E-45EF-B1B9-0BD56F4D94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A9BDB-2C26-43BF-B23E-7A9A23FDE42A}" type="datetimeFigureOut">
              <a:rPr lang="en-US" smtClean="0"/>
              <a:pPr/>
              <a:t>8/20/2019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CE95ED-137E-45EF-B1B9-0BD56F4D94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MIPS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a:bodyPr>
          <a:lstStyle/>
          <a:p>
            <a:r>
              <a:rPr lang="en-US" u="sng" dirty="0" smtClean="0"/>
              <a:t>Step 3: Linking</a:t>
            </a:r>
          </a:p>
          <a:p>
            <a:endParaRPr lang="en-US" dirty="0" smtClean="0"/>
          </a:p>
          <a:p>
            <a:r>
              <a:rPr lang="en-US" sz="2800" dirty="0" smtClean="0"/>
              <a:t>The job of the linker is to combine all of the object files into one machine language file called the </a:t>
            </a:r>
            <a:r>
              <a:rPr lang="en-US" sz="2800" b="1" dirty="0" smtClean="0"/>
              <a:t>executable</a:t>
            </a:r>
            <a:r>
              <a:rPr lang="en-US" sz="2800" dirty="0" smtClean="0"/>
              <a:t>.</a:t>
            </a:r>
          </a:p>
          <a:p>
            <a:endParaRPr lang="en-US" sz="2800" dirty="0" smtClean="0"/>
          </a:p>
          <a:p>
            <a:r>
              <a:rPr lang="en-US" sz="2800" dirty="0" smtClean="0"/>
              <a:t> The linker relocates the data and instructions in the object files so that they are not all on top of each other.</a:t>
            </a:r>
          </a:p>
          <a:p>
            <a:pPr>
              <a:buNone/>
            </a:pPr>
            <a:endParaRPr lang="en-US" sz="2800" dirty="0" smtClean="0"/>
          </a:p>
          <a:p>
            <a:r>
              <a:rPr lang="en-US" sz="2800" dirty="0" smtClean="0"/>
              <a:t> It uses the information in the symbol tables to adjust the addresses of global variables and of labels that are relocated. </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Grp="1" noChangeAspect="1" noChangeArrowheads="1"/>
          </p:cNvPicPr>
          <p:nvPr>
            <p:ph idx="1"/>
          </p:nvPr>
        </p:nvPicPr>
        <p:blipFill>
          <a:blip r:embed="rId2"/>
          <a:srcRect/>
          <a:stretch>
            <a:fillRect/>
          </a:stretch>
        </p:blipFill>
        <p:spPr bwMode="auto">
          <a:xfrm>
            <a:off x="228600" y="152401"/>
            <a:ext cx="8401918" cy="6324600"/>
          </a:xfrm>
          <a:prstGeom prst="rect">
            <a:avLst/>
          </a:prstGeom>
          <a:noFill/>
          <a:ln w="9525">
            <a:noFill/>
            <a:miter lim="800000"/>
            <a:headEnd/>
            <a:tailEnd/>
          </a:ln>
          <a:effectLst/>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Grp="1" noChangeAspect="1" noChangeArrowheads="1"/>
          </p:cNvPicPr>
          <p:nvPr>
            <p:ph idx="1"/>
          </p:nvPr>
        </p:nvPicPr>
        <p:blipFill>
          <a:blip r:embed="rId2"/>
          <a:srcRect/>
          <a:stretch>
            <a:fillRect/>
          </a:stretch>
        </p:blipFill>
        <p:spPr bwMode="auto">
          <a:xfrm>
            <a:off x="1742130" y="1219200"/>
            <a:ext cx="6868470" cy="5492556"/>
          </a:xfrm>
          <a:prstGeom prst="rect">
            <a:avLst/>
          </a:prstGeom>
          <a:noFill/>
          <a:ln w="9525">
            <a:noFill/>
            <a:miter lim="800000"/>
            <a:headEnd/>
            <a:tailEnd/>
          </a:ln>
          <a:effectLst/>
        </p:spPr>
      </p:pic>
      <p:sp>
        <p:nvSpPr>
          <p:cNvPr id="5" name="Rectangle 4"/>
          <p:cNvSpPr/>
          <p:nvPr/>
        </p:nvSpPr>
        <p:spPr>
          <a:xfrm>
            <a:off x="990600" y="457200"/>
            <a:ext cx="4648200" cy="400110"/>
          </a:xfrm>
          <a:prstGeom prst="rect">
            <a:avLst/>
          </a:prstGeom>
        </p:spPr>
        <p:txBody>
          <a:bodyPr wrap="square">
            <a:spAutoFit/>
          </a:bodyPr>
          <a:lstStyle/>
          <a:p>
            <a:r>
              <a:rPr lang="en-US" sz="2000" b="1" dirty="0" smtClean="0"/>
              <a:t>Memory write(if the instruction is </a:t>
            </a:r>
            <a:r>
              <a:rPr lang="en-US" sz="2000" b="1" dirty="0" err="1" smtClean="0"/>
              <a:t>sw</a:t>
            </a:r>
            <a:r>
              <a:rPr lang="en-US" sz="2000" b="1" dirty="0" smtClean="0"/>
              <a:t>)</a:t>
            </a:r>
            <a:endParaRPr lang="en-US" sz="2000" b="1"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67903" y="316468"/>
            <a:ext cx="4889544" cy="400110"/>
          </a:xfrm>
          <a:prstGeom prst="rect">
            <a:avLst/>
          </a:prstGeom>
        </p:spPr>
        <p:txBody>
          <a:bodyPr wrap="none">
            <a:spAutoFit/>
          </a:bodyPr>
          <a:lstStyle/>
          <a:p>
            <a:pPr>
              <a:buNone/>
            </a:pPr>
            <a:r>
              <a:rPr lang="en-US" sz="2000" b="1" dirty="0" smtClean="0"/>
              <a:t>If the opcode indicates an R-type instruction</a:t>
            </a:r>
          </a:p>
        </p:txBody>
      </p:sp>
      <p:pic>
        <p:nvPicPr>
          <p:cNvPr id="24579" name="Picture 3"/>
          <p:cNvPicPr>
            <a:picLocks noGrp="1" noChangeAspect="1" noChangeArrowheads="1"/>
          </p:cNvPicPr>
          <p:nvPr>
            <p:ph idx="1"/>
          </p:nvPr>
        </p:nvPicPr>
        <p:blipFill>
          <a:blip r:embed="rId2"/>
          <a:srcRect/>
          <a:stretch>
            <a:fillRect/>
          </a:stretch>
        </p:blipFill>
        <p:spPr bwMode="auto">
          <a:xfrm>
            <a:off x="1295401" y="689859"/>
            <a:ext cx="7280632" cy="6168142"/>
          </a:xfrm>
          <a:prstGeom prst="rect">
            <a:avLst/>
          </a:prstGeom>
          <a:noFill/>
          <a:ln w="9525">
            <a:noFill/>
            <a:miter lim="800000"/>
            <a:headEnd/>
            <a:tailEnd/>
          </a:ln>
          <a:effectLst/>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Grp="1" noChangeAspect="1" noChangeArrowheads="1"/>
          </p:cNvPicPr>
          <p:nvPr>
            <p:ph idx="1"/>
          </p:nvPr>
        </p:nvPicPr>
        <p:blipFill>
          <a:blip r:embed="rId2"/>
          <a:srcRect/>
          <a:stretch>
            <a:fillRect/>
          </a:stretch>
        </p:blipFill>
        <p:spPr bwMode="auto">
          <a:xfrm>
            <a:off x="2022279" y="810065"/>
            <a:ext cx="6969670" cy="6019800"/>
          </a:xfrm>
          <a:prstGeom prst="rect">
            <a:avLst/>
          </a:prstGeom>
          <a:noFill/>
          <a:ln w="9525">
            <a:noFill/>
            <a:miter lim="800000"/>
            <a:headEnd/>
            <a:tailEnd/>
          </a:ln>
          <a:effectLst/>
        </p:spPr>
      </p:pic>
      <p:sp>
        <p:nvSpPr>
          <p:cNvPr id="5" name="Rectangle 4"/>
          <p:cNvSpPr/>
          <p:nvPr/>
        </p:nvSpPr>
        <p:spPr>
          <a:xfrm>
            <a:off x="304800" y="457200"/>
            <a:ext cx="3956981" cy="400110"/>
          </a:xfrm>
          <a:prstGeom prst="rect">
            <a:avLst/>
          </a:prstGeom>
        </p:spPr>
        <p:txBody>
          <a:bodyPr wrap="none">
            <a:spAutoFit/>
          </a:bodyPr>
          <a:lstStyle/>
          <a:p>
            <a:r>
              <a:rPr lang="en-US" sz="2000" b="1" dirty="0" smtClean="0"/>
              <a:t>For a </a:t>
            </a:r>
            <a:r>
              <a:rPr lang="en-US" sz="2000" b="1" dirty="0" err="1" smtClean="0"/>
              <a:t>beq</a:t>
            </a:r>
            <a:r>
              <a:rPr lang="en-US" sz="2000" b="1" dirty="0" smtClean="0"/>
              <a:t> instruction, the processor</a:t>
            </a:r>
            <a:endParaRPr lang="en-US" sz="2000" b="1"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914400" y="1014413"/>
            <a:ext cx="6747066" cy="5691187"/>
          </a:xfrm>
          <a:prstGeom prst="rect">
            <a:avLst/>
          </a:prstGeom>
          <a:noFill/>
          <a:ln w="9525">
            <a:noFill/>
            <a:miter lim="800000"/>
            <a:headEnd/>
            <a:tailEnd/>
          </a:ln>
          <a:effectLst/>
        </p:spPr>
      </p:pic>
      <p:sp>
        <p:nvSpPr>
          <p:cNvPr id="5" name="Rectangle 4"/>
          <p:cNvSpPr/>
          <p:nvPr/>
        </p:nvSpPr>
        <p:spPr>
          <a:xfrm>
            <a:off x="914400" y="344269"/>
            <a:ext cx="4572000" cy="400110"/>
          </a:xfrm>
          <a:prstGeom prst="rect">
            <a:avLst/>
          </a:prstGeom>
        </p:spPr>
        <p:txBody>
          <a:bodyPr>
            <a:spAutoFit/>
          </a:bodyPr>
          <a:lstStyle/>
          <a:p>
            <a:r>
              <a:rPr lang="en-US" sz="2000" b="1" dirty="0" smtClean="0"/>
              <a:t>Complete </a:t>
            </a:r>
            <a:r>
              <a:rPr lang="en-US" sz="2000" b="1" dirty="0" err="1" smtClean="0"/>
              <a:t>multicycle</a:t>
            </a:r>
            <a:r>
              <a:rPr lang="en-US" sz="2000" b="1" dirty="0" smtClean="0"/>
              <a:t> control FSM</a:t>
            </a:r>
            <a:endParaRPr lang="en-US" sz="2000" b="1"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Analysis</a:t>
            </a:r>
            <a:endParaRPr lang="en-US" dirty="0"/>
          </a:p>
        </p:txBody>
      </p:sp>
      <p:sp>
        <p:nvSpPr>
          <p:cNvPr id="3" name="Content Placeholder 2"/>
          <p:cNvSpPr>
            <a:spLocks noGrp="1"/>
          </p:cNvSpPr>
          <p:nvPr>
            <p:ph idx="1"/>
          </p:nvPr>
        </p:nvSpPr>
        <p:spPr/>
        <p:txBody>
          <a:bodyPr>
            <a:normAutofit/>
          </a:bodyPr>
          <a:lstStyle/>
          <a:p>
            <a:r>
              <a:rPr lang="en-US" sz="2000" dirty="0" smtClean="0"/>
              <a:t>The</a:t>
            </a:r>
            <a:r>
              <a:rPr lang="en-US" sz="2000" b="1" dirty="0" smtClean="0"/>
              <a:t> execution time</a:t>
            </a:r>
            <a:r>
              <a:rPr lang="en-US" sz="2000" dirty="0" smtClean="0"/>
              <a:t> of an instruction depends on </a:t>
            </a:r>
            <a:r>
              <a:rPr lang="en-US" sz="2000" b="1" dirty="0" smtClean="0"/>
              <a:t>both the number of cycles it uses and the  cycle time.</a:t>
            </a:r>
          </a:p>
          <a:p>
            <a:endParaRPr lang="en-US" sz="2000" dirty="0" smtClean="0"/>
          </a:p>
          <a:p>
            <a:r>
              <a:rPr lang="en-US" sz="2000" dirty="0" smtClean="0"/>
              <a:t>Whereas the single-cycle processor performed all instructions in one cycle, the </a:t>
            </a:r>
            <a:r>
              <a:rPr lang="en-US" sz="2000" dirty="0" err="1" smtClean="0"/>
              <a:t>multicycle</a:t>
            </a:r>
            <a:r>
              <a:rPr lang="en-US" sz="2000" dirty="0" smtClean="0"/>
              <a:t> processor uses varying numbers of cycles for the various instructions. </a:t>
            </a:r>
          </a:p>
          <a:p>
            <a:endParaRPr lang="en-US" sz="2000" dirty="0" smtClean="0"/>
          </a:p>
          <a:p>
            <a:r>
              <a:rPr lang="en-US" sz="2000" dirty="0" smtClean="0"/>
              <a:t>However, the </a:t>
            </a:r>
            <a:r>
              <a:rPr lang="en-US" sz="2000" dirty="0" err="1" smtClean="0"/>
              <a:t>multicycle</a:t>
            </a:r>
            <a:r>
              <a:rPr lang="en-US" sz="2000" dirty="0" smtClean="0"/>
              <a:t> processor does less work in a single cycle and, thus, has a shorter cycle time.</a:t>
            </a:r>
          </a:p>
          <a:p>
            <a:endParaRPr lang="en-US" sz="2000" dirty="0" smtClean="0"/>
          </a:p>
          <a:p>
            <a:r>
              <a:rPr lang="en-US" sz="2000" dirty="0" smtClean="0"/>
              <a:t>The </a:t>
            </a:r>
            <a:r>
              <a:rPr lang="en-US" sz="2000" dirty="0" err="1" smtClean="0"/>
              <a:t>multicycle</a:t>
            </a:r>
            <a:r>
              <a:rPr lang="en-US" sz="2000" dirty="0" smtClean="0"/>
              <a:t> processor requires three cycles for </a:t>
            </a:r>
            <a:r>
              <a:rPr lang="en-US" sz="2000" dirty="0" err="1" smtClean="0"/>
              <a:t>beq</a:t>
            </a:r>
            <a:r>
              <a:rPr lang="en-US" sz="2000" dirty="0" smtClean="0"/>
              <a:t> and j instructions, four cycles for </a:t>
            </a:r>
            <a:r>
              <a:rPr lang="en-US" sz="2000" dirty="0" err="1" smtClean="0"/>
              <a:t>sw</a:t>
            </a:r>
            <a:r>
              <a:rPr lang="en-US" sz="2000" dirty="0" smtClean="0"/>
              <a:t>, </a:t>
            </a:r>
            <a:r>
              <a:rPr lang="en-US" sz="2000" dirty="0" err="1" smtClean="0"/>
              <a:t>addi</a:t>
            </a:r>
            <a:r>
              <a:rPr lang="en-US" sz="2000" dirty="0" smtClean="0"/>
              <a:t>, and R-type instructions, and five cycles for </a:t>
            </a:r>
            <a:r>
              <a:rPr lang="en-US" sz="2000" dirty="0" err="1" smtClean="0"/>
              <a:t>lw</a:t>
            </a:r>
            <a:r>
              <a:rPr lang="en-US" sz="2000" dirty="0" smtClean="0"/>
              <a:t> instructions.</a:t>
            </a:r>
            <a:endParaRPr lang="en-US" sz="2000"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000" dirty="0" smtClean="0"/>
              <a:t>we designed the </a:t>
            </a:r>
            <a:r>
              <a:rPr lang="en-US" sz="2000" dirty="0" err="1" smtClean="0"/>
              <a:t>multicycle</a:t>
            </a:r>
            <a:r>
              <a:rPr lang="en-US" sz="2000" dirty="0" smtClean="0"/>
              <a:t> processor so that each cycle involved one ALU operation, memory access, or register file access.</a:t>
            </a:r>
          </a:p>
          <a:p>
            <a:endParaRPr lang="en-US" sz="2000" dirty="0" smtClean="0"/>
          </a:p>
          <a:p>
            <a:r>
              <a:rPr lang="en-US" sz="2000" dirty="0" smtClean="0"/>
              <a:t> Let us assume that the </a:t>
            </a:r>
            <a:r>
              <a:rPr lang="en-US" sz="2000" b="1" dirty="0" smtClean="0"/>
              <a:t>register file is faster than the memory</a:t>
            </a:r>
            <a:r>
              <a:rPr lang="en-US" sz="2000" dirty="0" smtClean="0"/>
              <a:t> and that </a:t>
            </a:r>
            <a:r>
              <a:rPr lang="en-US" sz="2000" b="1" dirty="0" smtClean="0"/>
              <a:t>writing memory is faster than reading memory</a:t>
            </a:r>
            <a:r>
              <a:rPr lang="en-US" sz="2000" dirty="0" smtClean="0"/>
              <a:t>. </a:t>
            </a:r>
          </a:p>
          <a:p>
            <a:endParaRPr lang="en-US" sz="2000" dirty="0" smtClean="0"/>
          </a:p>
          <a:p>
            <a:r>
              <a:rPr lang="en-US" sz="2000" dirty="0" smtClean="0"/>
              <a:t>Examining the </a:t>
            </a:r>
            <a:r>
              <a:rPr lang="en-US" sz="2000" dirty="0" err="1" smtClean="0"/>
              <a:t>datapath</a:t>
            </a:r>
            <a:r>
              <a:rPr lang="en-US" sz="2000" dirty="0" smtClean="0"/>
              <a:t> reveals two possible critical paths that would limit the </a:t>
            </a:r>
            <a:r>
              <a:rPr lang="en-US" sz="2000" b="1" dirty="0" smtClean="0"/>
              <a:t>cycle time</a:t>
            </a:r>
            <a:r>
              <a:rPr lang="en-US" sz="2000" dirty="0" smtClean="0"/>
              <a:t>:</a:t>
            </a:r>
          </a:p>
          <a:p>
            <a:endParaRPr lang="en-US" sz="2000" dirty="0" smtClean="0"/>
          </a:p>
          <a:p>
            <a:r>
              <a:rPr lang="en-US" sz="2000" b="1" i="1" dirty="0" err="1" smtClean="0"/>
              <a:t>Tc</a:t>
            </a:r>
            <a:r>
              <a:rPr lang="en-US" sz="2000" b="1" i="1" dirty="0" smtClean="0"/>
              <a:t> = </a:t>
            </a:r>
            <a:r>
              <a:rPr lang="en-US" sz="2000" b="1" i="1" dirty="0" err="1" smtClean="0"/>
              <a:t>tpcq</a:t>
            </a:r>
            <a:r>
              <a:rPr lang="en-US" sz="2000" b="1" i="1" dirty="0" smtClean="0"/>
              <a:t> + </a:t>
            </a:r>
            <a:r>
              <a:rPr lang="en-US" sz="2000" b="1" i="1" dirty="0" err="1" smtClean="0"/>
              <a:t>tmux</a:t>
            </a:r>
            <a:r>
              <a:rPr lang="en-US" sz="2000" b="1" i="1" dirty="0" smtClean="0"/>
              <a:t>  +max(</a:t>
            </a:r>
            <a:r>
              <a:rPr lang="en-US" sz="2000" b="1" i="1" dirty="0" err="1" smtClean="0"/>
              <a:t>tALU</a:t>
            </a:r>
            <a:r>
              <a:rPr lang="en-US" sz="2000" b="1" i="1" dirty="0" smtClean="0"/>
              <a:t> + </a:t>
            </a:r>
            <a:r>
              <a:rPr lang="en-US" sz="2000" b="1" i="1" dirty="0" err="1" smtClean="0"/>
              <a:t>tmux</a:t>
            </a:r>
            <a:r>
              <a:rPr lang="en-US" sz="2000" b="1" i="1" dirty="0" smtClean="0"/>
              <a:t>, </a:t>
            </a:r>
            <a:r>
              <a:rPr lang="en-US" sz="2000" b="1" i="1" dirty="0" err="1" smtClean="0"/>
              <a:t>tmem</a:t>
            </a:r>
            <a:r>
              <a:rPr lang="en-US" sz="2000" b="1" i="1" dirty="0" smtClean="0"/>
              <a:t>) + </a:t>
            </a:r>
            <a:r>
              <a:rPr lang="en-US" sz="2000" b="1" i="1" dirty="0" err="1" smtClean="0"/>
              <a:t>tsetup</a:t>
            </a:r>
            <a:endParaRPr lang="en-US" sz="2000" b="1"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V</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143000" y="1219200"/>
            <a:ext cx="7162800" cy="54218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1143000" y="838200"/>
            <a:ext cx="7483990" cy="563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DMA controller </a:t>
            </a:r>
            <a:r>
              <a:rPr lang="en-US" dirty="0" err="1" smtClean="0"/>
              <a:t>eg</a:t>
            </a:r>
            <a:r>
              <a:rPr lang="en-US" dirty="0" smtClean="0"/>
              <a:t>: IC 8257</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382000" cy="6096000"/>
          </a:xfrm>
        </p:spPr>
        <p:txBody>
          <a:bodyPr>
            <a:noAutofit/>
          </a:bodyPr>
          <a:lstStyle/>
          <a:p>
            <a:r>
              <a:rPr lang="en-US" sz="2800" dirty="0" smtClean="0"/>
              <a:t> Figure below shows the executable file.</a:t>
            </a:r>
          </a:p>
          <a:p>
            <a:pPr>
              <a:buNone/>
            </a:pPr>
            <a:endParaRPr lang="en-US" sz="2800" dirty="0" smtClean="0"/>
          </a:p>
          <a:p>
            <a:r>
              <a:rPr lang="en-US" sz="2800" dirty="0" smtClean="0"/>
              <a:t> It has three sections: </a:t>
            </a:r>
          </a:p>
          <a:p>
            <a:pPr>
              <a:buNone/>
            </a:pPr>
            <a:r>
              <a:rPr lang="en-US" sz="2800" dirty="0" smtClean="0"/>
              <a:t>the executable file header,</a:t>
            </a:r>
          </a:p>
          <a:p>
            <a:pPr>
              <a:buNone/>
            </a:pPr>
            <a:r>
              <a:rPr lang="en-US" sz="2800" dirty="0" smtClean="0"/>
              <a:t> the text segment, and </a:t>
            </a:r>
          </a:p>
          <a:p>
            <a:pPr>
              <a:buNone/>
            </a:pPr>
            <a:r>
              <a:rPr lang="en-US" sz="2800" dirty="0" smtClean="0"/>
              <a:t>the data segment. </a:t>
            </a:r>
          </a:p>
          <a:p>
            <a:pPr>
              <a:buNone/>
            </a:pPr>
            <a:endParaRPr lang="en-US" sz="2400" dirty="0" smtClean="0"/>
          </a:p>
          <a:p>
            <a:r>
              <a:rPr lang="en-US" sz="2800" dirty="0" smtClean="0"/>
              <a:t>The executable file header reports the text size (code size) and data size (amount of globally declared data).</a:t>
            </a:r>
          </a:p>
          <a:p>
            <a:r>
              <a:rPr lang="en-US" sz="2800" dirty="0" smtClean="0"/>
              <a:t> Both are given in units of bytes. </a:t>
            </a:r>
          </a:p>
          <a:p>
            <a:r>
              <a:rPr lang="en-US" sz="2800" dirty="0" smtClean="0"/>
              <a:t>The text segment gives the instructions and the addresses where they are to be stored. </a:t>
            </a:r>
          </a:p>
          <a:p>
            <a:endParaRPr lang="en-US" sz="2800"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solidFill>
                  <a:schemeClr val="accent1">
                    <a:satMod val="150000"/>
                  </a:schemeClr>
                </a:solidFill>
              </a:rPr>
              <a:t>The Memory System</a:t>
            </a:r>
            <a:endParaRPr lang="en-US" dirty="0">
              <a:solidFill>
                <a:schemeClr val="accent1">
                  <a:satMod val="150000"/>
                </a:schemeClr>
              </a:solidFill>
            </a:endParaRPr>
          </a:p>
        </p:txBody>
      </p:sp>
      <p:sp>
        <p:nvSpPr>
          <p:cNvPr id="14338" name="Subtitle 2"/>
          <p:cNvSpPr>
            <a:spLocks noGrp="1"/>
          </p:cNvSpPr>
          <p:nvPr>
            <p:ph type="subTitle" idx="1"/>
          </p:nvPr>
        </p:nvSpPr>
        <p:spPr>
          <a:xfrm>
            <a:off x="685800" y="1828800"/>
            <a:ext cx="8077200" cy="1500188"/>
          </a:xfrm>
        </p:spPr>
        <p:txBody>
          <a:bodyPr/>
          <a:lstStyle/>
          <a:p>
            <a:endParaRPr lang="en-US" dirty="0" smtClean="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Memory Hierarchy</a:t>
            </a:r>
            <a:endParaRPr lang="en-US" dirty="0">
              <a:solidFill>
                <a:schemeClr val="accent1">
                  <a:satMod val="150000"/>
                </a:schemeClr>
              </a:solidFill>
            </a:endParaRPr>
          </a:p>
        </p:txBody>
      </p:sp>
      <p:sp>
        <p:nvSpPr>
          <p:cNvPr id="39938" name="Content Placeholder 2"/>
          <p:cNvSpPr>
            <a:spLocks noGrp="1"/>
          </p:cNvSpPr>
          <p:nvPr>
            <p:ph idx="1"/>
          </p:nvPr>
        </p:nvSpPr>
        <p:spPr/>
        <p:txBody>
          <a:bodyPr/>
          <a:lstStyle/>
          <a:p>
            <a:endParaRPr lang="en-US" smtClean="0"/>
          </a:p>
        </p:txBody>
      </p:sp>
      <p:grpSp>
        <p:nvGrpSpPr>
          <p:cNvPr id="3" name="Group 67"/>
          <p:cNvGrpSpPr>
            <a:grpSpLocks/>
          </p:cNvGrpSpPr>
          <p:nvPr/>
        </p:nvGrpSpPr>
        <p:grpSpPr bwMode="auto">
          <a:xfrm>
            <a:off x="438150" y="1371600"/>
            <a:ext cx="8553450" cy="5137150"/>
            <a:chOff x="409" y="740"/>
            <a:chExt cx="5388" cy="3236"/>
          </a:xfrm>
        </p:grpSpPr>
        <p:sp>
          <p:nvSpPr>
            <p:cNvPr id="5" name="Rectangle 66"/>
            <p:cNvSpPr>
              <a:spLocks noChangeArrowheads="1"/>
            </p:cNvSpPr>
            <p:nvPr/>
          </p:nvSpPr>
          <p:spPr bwMode="auto">
            <a:xfrm>
              <a:off x="424" y="740"/>
              <a:ext cx="5373" cy="3236"/>
            </a:xfrm>
            <a:prstGeom prst="rect">
              <a:avLst/>
            </a:prstGeom>
            <a:solidFill>
              <a:schemeClr val="accent1">
                <a:lumMod val="40000"/>
                <a:lumOff val="60000"/>
              </a:schemeClr>
            </a:solidFill>
            <a:ln w="127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39941" name="Rectangle 4"/>
            <p:cNvSpPr>
              <a:spLocks noChangeArrowheads="1"/>
            </p:cNvSpPr>
            <p:nvPr/>
          </p:nvSpPr>
          <p:spPr bwMode="auto">
            <a:xfrm>
              <a:off x="1011" y="796"/>
              <a:ext cx="1215" cy="1155"/>
            </a:xfrm>
            <a:prstGeom prst="rect">
              <a:avLst/>
            </a:prstGeom>
            <a:noFill/>
            <a:ln w="0">
              <a:noFill/>
              <a:miter lim="800000"/>
              <a:headEnd/>
              <a:tailEnd/>
            </a:ln>
          </p:spPr>
          <p:txBody>
            <a:bodyPr/>
            <a:lstStyle/>
            <a:p>
              <a:endParaRPr lang="en-US">
                <a:latin typeface="Corbel" pitchFamily="34" charset="0"/>
              </a:endParaRPr>
            </a:p>
          </p:txBody>
        </p:sp>
        <p:sp>
          <p:nvSpPr>
            <p:cNvPr id="39942" name="Rectangle 5"/>
            <p:cNvSpPr>
              <a:spLocks noChangeArrowheads="1"/>
            </p:cNvSpPr>
            <p:nvPr/>
          </p:nvSpPr>
          <p:spPr bwMode="auto">
            <a:xfrm>
              <a:off x="1011" y="796"/>
              <a:ext cx="1215" cy="1155"/>
            </a:xfrm>
            <a:prstGeom prst="rect">
              <a:avLst/>
            </a:prstGeom>
            <a:noFill/>
            <a:ln w="19050">
              <a:solidFill>
                <a:srgbClr val="000000"/>
              </a:solidFill>
              <a:miter lim="800000"/>
              <a:headEnd/>
              <a:tailEnd/>
            </a:ln>
          </p:spPr>
          <p:txBody>
            <a:bodyPr/>
            <a:lstStyle/>
            <a:p>
              <a:endParaRPr lang="en-US">
                <a:latin typeface="Corbel" pitchFamily="34" charset="0"/>
              </a:endParaRPr>
            </a:p>
          </p:txBody>
        </p:sp>
        <p:sp>
          <p:nvSpPr>
            <p:cNvPr id="39943" name="Rectangle 6"/>
            <p:cNvSpPr>
              <a:spLocks noChangeArrowheads="1"/>
            </p:cNvSpPr>
            <p:nvPr/>
          </p:nvSpPr>
          <p:spPr bwMode="auto">
            <a:xfrm>
              <a:off x="1227" y="1530"/>
              <a:ext cx="782" cy="27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44" name="Rectangle 7"/>
            <p:cNvSpPr>
              <a:spLocks noChangeArrowheads="1"/>
            </p:cNvSpPr>
            <p:nvPr/>
          </p:nvSpPr>
          <p:spPr bwMode="auto">
            <a:xfrm>
              <a:off x="1227" y="1530"/>
              <a:ext cx="782" cy="27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45" name="Freeform 14"/>
            <p:cNvSpPr>
              <a:spLocks/>
            </p:cNvSpPr>
            <p:nvPr/>
          </p:nvSpPr>
          <p:spPr bwMode="auto">
            <a:xfrm>
              <a:off x="1600" y="1819"/>
              <a:ext cx="36" cy="84"/>
            </a:xfrm>
            <a:custGeom>
              <a:avLst/>
              <a:gdLst>
                <a:gd name="T0" fmla="*/ 3 w 3"/>
                <a:gd name="T1" fmla="*/ 7 h 7"/>
                <a:gd name="T2" fmla="*/ 1 w 3"/>
                <a:gd name="T3" fmla="*/ 0 h 7"/>
                <a:gd name="T4" fmla="*/ 0 w 3"/>
                <a:gd name="T5" fmla="*/ 7 h 7"/>
                <a:gd name="T6" fmla="*/ 1 w 3"/>
                <a:gd name="T7" fmla="*/ 7 h 7"/>
                <a:gd name="T8" fmla="*/ 3 w 3"/>
                <a:gd name="T9" fmla="*/ 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3" y="7"/>
                  </a:moveTo>
                  <a:lnTo>
                    <a:pt x="1" y="0"/>
                  </a:lnTo>
                  <a:lnTo>
                    <a:pt x="0" y="7"/>
                  </a:lnTo>
                  <a:lnTo>
                    <a:pt x="1" y="7"/>
                  </a:lnTo>
                  <a:lnTo>
                    <a:pt x="3" y="7"/>
                  </a:lnTo>
                </a:path>
              </a:pathLst>
            </a:custGeom>
            <a:noFill/>
            <a:ln w="19050">
              <a:solidFill>
                <a:srgbClr val="00FFFF"/>
              </a:solidFill>
              <a:prstDash val="solid"/>
              <a:round/>
              <a:headEnd/>
              <a:tailEnd/>
            </a:ln>
          </p:spPr>
          <p:txBody>
            <a:bodyPr/>
            <a:lstStyle/>
            <a:p>
              <a:endParaRPr lang="en-US"/>
            </a:p>
          </p:txBody>
        </p:sp>
        <p:sp>
          <p:nvSpPr>
            <p:cNvPr id="39946" name="Freeform 15"/>
            <p:cNvSpPr>
              <a:spLocks/>
            </p:cNvSpPr>
            <p:nvPr/>
          </p:nvSpPr>
          <p:spPr bwMode="auto">
            <a:xfrm>
              <a:off x="1600" y="1819"/>
              <a:ext cx="36" cy="84"/>
            </a:xfrm>
            <a:custGeom>
              <a:avLst/>
              <a:gdLst>
                <a:gd name="T0" fmla="*/ 36 w 36"/>
                <a:gd name="T1" fmla="*/ 84 h 84"/>
                <a:gd name="T2" fmla="*/ 12 w 36"/>
                <a:gd name="T3" fmla="*/ 0 h 84"/>
                <a:gd name="T4" fmla="*/ 0 w 36"/>
                <a:gd name="T5" fmla="*/ 84 h 84"/>
                <a:gd name="T6" fmla="*/ 12 w 36"/>
                <a:gd name="T7" fmla="*/ 84 h 84"/>
                <a:gd name="T8" fmla="*/ 36 w 36"/>
                <a:gd name="T9" fmla="*/ 84 h 84"/>
                <a:gd name="T10" fmla="*/ 0 60000 65536"/>
                <a:gd name="T11" fmla="*/ 0 60000 65536"/>
                <a:gd name="T12" fmla="*/ 0 60000 65536"/>
                <a:gd name="T13" fmla="*/ 0 60000 65536"/>
                <a:gd name="T14" fmla="*/ 0 60000 65536"/>
                <a:gd name="T15" fmla="*/ 0 w 36"/>
                <a:gd name="T16" fmla="*/ 0 h 84"/>
                <a:gd name="T17" fmla="*/ 36 w 36"/>
                <a:gd name="T18" fmla="*/ 84 h 84"/>
              </a:gdLst>
              <a:ahLst/>
              <a:cxnLst>
                <a:cxn ang="T10">
                  <a:pos x="T0" y="T1"/>
                </a:cxn>
                <a:cxn ang="T11">
                  <a:pos x="T2" y="T3"/>
                </a:cxn>
                <a:cxn ang="T12">
                  <a:pos x="T4" y="T5"/>
                </a:cxn>
                <a:cxn ang="T13">
                  <a:pos x="T6" y="T7"/>
                </a:cxn>
                <a:cxn ang="T14">
                  <a:pos x="T8" y="T9"/>
                </a:cxn>
              </a:cxnLst>
              <a:rect l="T15" t="T16" r="T17" b="T18"/>
              <a:pathLst>
                <a:path w="36" h="84">
                  <a:moveTo>
                    <a:pt x="36" y="84"/>
                  </a:moveTo>
                  <a:lnTo>
                    <a:pt x="12" y="0"/>
                  </a:lnTo>
                  <a:lnTo>
                    <a:pt x="0" y="84"/>
                  </a:lnTo>
                  <a:lnTo>
                    <a:pt x="12" y="84"/>
                  </a:lnTo>
                  <a:lnTo>
                    <a:pt x="36" y="84"/>
                  </a:lnTo>
                  <a:close/>
                </a:path>
              </a:pathLst>
            </a:custGeom>
            <a:solidFill>
              <a:schemeClr val="tx1"/>
            </a:solidFill>
            <a:ln w="0">
              <a:solidFill>
                <a:schemeClr val="tx1"/>
              </a:solidFill>
              <a:prstDash val="solid"/>
              <a:round/>
              <a:headEnd/>
              <a:tailEnd/>
            </a:ln>
          </p:spPr>
          <p:txBody>
            <a:bodyPr/>
            <a:lstStyle/>
            <a:p>
              <a:endParaRPr lang="en-US"/>
            </a:p>
          </p:txBody>
        </p:sp>
        <p:sp>
          <p:nvSpPr>
            <p:cNvPr id="39947" name="Freeform 16"/>
            <p:cNvSpPr>
              <a:spLocks/>
            </p:cNvSpPr>
            <p:nvPr/>
          </p:nvSpPr>
          <p:spPr bwMode="auto">
            <a:xfrm>
              <a:off x="1600" y="2066"/>
              <a:ext cx="36" cy="72"/>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9050">
              <a:solidFill>
                <a:srgbClr val="00FFFF"/>
              </a:solidFill>
              <a:prstDash val="solid"/>
              <a:round/>
              <a:headEnd/>
              <a:tailEnd/>
            </a:ln>
          </p:spPr>
          <p:txBody>
            <a:bodyPr/>
            <a:lstStyle/>
            <a:p>
              <a:endParaRPr lang="en-US"/>
            </a:p>
          </p:txBody>
        </p:sp>
        <p:sp>
          <p:nvSpPr>
            <p:cNvPr id="39948" name="Freeform 17"/>
            <p:cNvSpPr>
              <a:spLocks/>
            </p:cNvSpPr>
            <p:nvPr/>
          </p:nvSpPr>
          <p:spPr bwMode="auto">
            <a:xfrm>
              <a:off x="1600" y="2066"/>
              <a:ext cx="36" cy="72"/>
            </a:xfrm>
            <a:custGeom>
              <a:avLst/>
              <a:gdLst>
                <a:gd name="T0" fmla="*/ 0 w 36"/>
                <a:gd name="T1" fmla="*/ 0 h 72"/>
                <a:gd name="T2" fmla="*/ 12 w 36"/>
                <a:gd name="T3" fmla="*/ 72 h 72"/>
                <a:gd name="T4" fmla="*/ 36 w 36"/>
                <a:gd name="T5" fmla="*/ 0 h 72"/>
                <a:gd name="T6" fmla="*/ 12 w 36"/>
                <a:gd name="T7" fmla="*/ 0 h 72"/>
                <a:gd name="T8" fmla="*/ 0 w 36"/>
                <a:gd name="T9" fmla="*/ 0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0" y="0"/>
                  </a:moveTo>
                  <a:lnTo>
                    <a:pt x="12" y="72"/>
                  </a:lnTo>
                  <a:lnTo>
                    <a:pt x="36" y="0"/>
                  </a:lnTo>
                  <a:lnTo>
                    <a:pt x="12" y="0"/>
                  </a:lnTo>
                  <a:lnTo>
                    <a:pt x="0" y="0"/>
                  </a:lnTo>
                  <a:close/>
                </a:path>
              </a:pathLst>
            </a:custGeom>
            <a:solidFill>
              <a:schemeClr val="tx1"/>
            </a:solidFill>
            <a:ln w="0">
              <a:solidFill>
                <a:schemeClr val="tx1"/>
              </a:solidFill>
              <a:prstDash val="solid"/>
              <a:round/>
              <a:headEnd/>
              <a:tailEnd/>
            </a:ln>
          </p:spPr>
          <p:txBody>
            <a:bodyPr/>
            <a:lstStyle/>
            <a:p>
              <a:endParaRPr lang="en-US"/>
            </a:p>
          </p:txBody>
        </p:sp>
        <p:sp>
          <p:nvSpPr>
            <p:cNvPr id="39949" name="Line 18"/>
            <p:cNvSpPr>
              <a:spLocks noChangeShapeType="1"/>
            </p:cNvSpPr>
            <p:nvPr/>
          </p:nvSpPr>
          <p:spPr bwMode="auto">
            <a:xfrm flipV="1">
              <a:off x="1619" y="1903"/>
              <a:ext cx="1" cy="161"/>
            </a:xfrm>
            <a:prstGeom prst="line">
              <a:avLst/>
            </a:prstGeom>
            <a:noFill/>
            <a:ln w="19050">
              <a:solidFill>
                <a:schemeClr val="tx1"/>
              </a:solidFill>
              <a:round/>
              <a:headEnd/>
              <a:tailEnd/>
            </a:ln>
          </p:spPr>
          <p:txBody>
            <a:bodyPr/>
            <a:lstStyle/>
            <a:p>
              <a:endParaRPr lang="en-US"/>
            </a:p>
          </p:txBody>
        </p:sp>
        <p:sp>
          <p:nvSpPr>
            <p:cNvPr id="39950" name="Freeform 21"/>
            <p:cNvSpPr>
              <a:spLocks/>
            </p:cNvSpPr>
            <p:nvPr/>
          </p:nvSpPr>
          <p:spPr bwMode="auto">
            <a:xfrm>
              <a:off x="1600" y="2707"/>
              <a:ext cx="36" cy="72"/>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solidFill>
              <a:schemeClr val="tx1"/>
            </a:solidFill>
            <a:ln w="19050">
              <a:solidFill>
                <a:schemeClr val="tx1"/>
              </a:solidFill>
              <a:prstDash val="solid"/>
              <a:round/>
              <a:headEnd/>
              <a:tailEnd/>
            </a:ln>
          </p:spPr>
          <p:txBody>
            <a:bodyPr/>
            <a:lstStyle/>
            <a:p>
              <a:endParaRPr lang="en-US"/>
            </a:p>
          </p:txBody>
        </p:sp>
        <p:sp>
          <p:nvSpPr>
            <p:cNvPr id="39951" name="Freeform 22"/>
            <p:cNvSpPr>
              <a:spLocks/>
            </p:cNvSpPr>
            <p:nvPr/>
          </p:nvSpPr>
          <p:spPr bwMode="auto">
            <a:xfrm>
              <a:off x="1600" y="2707"/>
              <a:ext cx="36" cy="72"/>
            </a:xfrm>
            <a:custGeom>
              <a:avLst/>
              <a:gdLst>
                <a:gd name="T0" fmla="*/ 0 w 36"/>
                <a:gd name="T1" fmla="*/ 0 h 72"/>
                <a:gd name="T2" fmla="*/ 12 w 36"/>
                <a:gd name="T3" fmla="*/ 72 h 72"/>
                <a:gd name="T4" fmla="*/ 36 w 36"/>
                <a:gd name="T5" fmla="*/ 0 h 72"/>
                <a:gd name="T6" fmla="*/ 12 w 36"/>
                <a:gd name="T7" fmla="*/ 0 h 72"/>
                <a:gd name="T8" fmla="*/ 0 w 36"/>
                <a:gd name="T9" fmla="*/ 0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0" y="0"/>
                  </a:moveTo>
                  <a:lnTo>
                    <a:pt x="12" y="72"/>
                  </a:lnTo>
                  <a:lnTo>
                    <a:pt x="36" y="0"/>
                  </a:lnTo>
                  <a:lnTo>
                    <a:pt x="12" y="0"/>
                  </a:lnTo>
                  <a:lnTo>
                    <a:pt x="0" y="0"/>
                  </a:lnTo>
                  <a:close/>
                </a:path>
              </a:pathLst>
            </a:custGeom>
            <a:solidFill>
              <a:schemeClr val="tx1"/>
            </a:solidFill>
            <a:ln w="0">
              <a:solidFill>
                <a:schemeClr val="tx1"/>
              </a:solidFill>
              <a:prstDash val="solid"/>
              <a:round/>
              <a:headEnd/>
              <a:tailEnd/>
            </a:ln>
          </p:spPr>
          <p:txBody>
            <a:bodyPr/>
            <a:lstStyle/>
            <a:p>
              <a:endParaRPr lang="en-US"/>
            </a:p>
          </p:txBody>
        </p:sp>
        <p:sp>
          <p:nvSpPr>
            <p:cNvPr id="39952" name="Line 23"/>
            <p:cNvSpPr>
              <a:spLocks noChangeShapeType="1"/>
            </p:cNvSpPr>
            <p:nvPr/>
          </p:nvSpPr>
          <p:spPr bwMode="auto">
            <a:xfrm flipV="1">
              <a:off x="1619" y="2577"/>
              <a:ext cx="1" cy="132"/>
            </a:xfrm>
            <a:prstGeom prst="line">
              <a:avLst/>
            </a:prstGeom>
            <a:noFill/>
            <a:ln w="19050">
              <a:solidFill>
                <a:schemeClr val="tx1"/>
              </a:solidFill>
              <a:round/>
              <a:headEnd/>
              <a:tailEnd/>
            </a:ln>
          </p:spPr>
          <p:txBody>
            <a:bodyPr/>
            <a:lstStyle/>
            <a:p>
              <a:endParaRPr lang="en-US"/>
            </a:p>
          </p:txBody>
        </p:sp>
        <p:sp>
          <p:nvSpPr>
            <p:cNvPr id="39953" name="Freeform 26"/>
            <p:cNvSpPr>
              <a:spLocks/>
            </p:cNvSpPr>
            <p:nvPr/>
          </p:nvSpPr>
          <p:spPr bwMode="auto">
            <a:xfrm>
              <a:off x="1600" y="3376"/>
              <a:ext cx="36" cy="72"/>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9050">
              <a:solidFill>
                <a:srgbClr val="00FFFF"/>
              </a:solidFill>
              <a:prstDash val="solid"/>
              <a:round/>
              <a:headEnd/>
              <a:tailEnd/>
            </a:ln>
          </p:spPr>
          <p:txBody>
            <a:bodyPr/>
            <a:lstStyle/>
            <a:p>
              <a:endParaRPr lang="en-US"/>
            </a:p>
          </p:txBody>
        </p:sp>
        <p:sp>
          <p:nvSpPr>
            <p:cNvPr id="39954" name="Freeform 27"/>
            <p:cNvSpPr>
              <a:spLocks/>
            </p:cNvSpPr>
            <p:nvPr/>
          </p:nvSpPr>
          <p:spPr bwMode="auto">
            <a:xfrm>
              <a:off x="1600" y="3376"/>
              <a:ext cx="36" cy="72"/>
            </a:xfrm>
            <a:custGeom>
              <a:avLst/>
              <a:gdLst>
                <a:gd name="T0" fmla="*/ 0 w 36"/>
                <a:gd name="T1" fmla="*/ 0 h 72"/>
                <a:gd name="T2" fmla="*/ 12 w 36"/>
                <a:gd name="T3" fmla="*/ 72 h 72"/>
                <a:gd name="T4" fmla="*/ 36 w 36"/>
                <a:gd name="T5" fmla="*/ 0 h 72"/>
                <a:gd name="T6" fmla="*/ 12 w 36"/>
                <a:gd name="T7" fmla="*/ 0 h 72"/>
                <a:gd name="T8" fmla="*/ 0 w 36"/>
                <a:gd name="T9" fmla="*/ 0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0" y="0"/>
                  </a:moveTo>
                  <a:lnTo>
                    <a:pt x="12" y="72"/>
                  </a:lnTo>
                  <a:lnTo>
                    <a:pt x="36" y="0"/>
                  </a:lnTo>
                  <a:lnTo>
                    <a:pt x="12" y="0"/>
                  </a:lnTo>
                  <a:lnTo>
                    <a:pt x="0" y="0"/>
                  </a:lnTo>
                  <a:close/>
                </a:path>
              </a:pathLst>
            </a:custGeom>
            <a:solidFill>
              <a:schemeClr val="tx1"/>
            </a:solidFill>
            <a:ln w="0">
              <a:solidFill>
                <a:schemeClr val="tx1"/>
              </a:solidFill>
              <a:prstDash val="solid"/>
              <a:round/>
              <a:headEnd/>
              <a:tailEnd/>
            </a:ln>
          </p:spPr>
          <p:txBody>
            <a:bodyPr/>
            <a:lstStyle/>
            <a:p>
              <a:endParaRPr lang="en-US"/>
            </a:p>
          </p:txBody>
        </p:sp>
        <p:sp>
          <p:nvSpPr>
            <p:cNvPr id="39955" name="Line 28"/>
            <p:cNvSpPr>
              <a:spLocks noChangeShapeType="1"/>
            </p:cNvSpPr>
            <p:nvPr/>
          </p:nvSpPr>
          <p:spPr bwMode="auto">
            <a:xfrm flipV="1">
              <a:off x="1619" y="3225"/>
              <a:ext cx="1" cy="144"/>
            </a:xfrm>
            <a:prstGeom prst="line">
              <a:avLst/>
            </a:prstGeom>
            <a:noFill/>
            <a:ln w="19050">
              <a:solidFill>
                <a:schemeClr val="tx1"/>
              </a:solidFill>
              <a:round/>
              <a:headEnd/>
              <a:tailEnd/>
            </a:ln>
          </p:spPr>
          <p:txBody>
            <a:bodyPr/>
            <a:lstStyle/>
            <a:p>
              <a:endParaRPr lang="en-US"/>
            </a:p>
          </p:txBody>
        </p:sp>
        <p:sp>
          <p:nvSpPr>
            <p:cNvPr id="39956" name="Freeform 29"/>
            <p:cNvSpPr>
              <a:spLocks/>
            </p:cNvSpPr>
            <p:nvPr/>
          </p:nvSpPr>
          <p:spPr bwMode="auto">
            <a:xfrm>
              <a:off x="2473" y="1626"/>
              <a:ext cx="24" cy="85"/>
            </a:xfrm>
            <a:custGeom>
              <a:avLst/>
              <a:gdLst>
                <a:gd name="T0" fmla="*/ 2 w 2"/>
                <a:gd name="T1" fmla="*/ 7 h 7"/>
                <a:gd name="T2" fmla="*/ 1 w 2"/>
                <a:gd name="T3" fmla="*/ 0 h 7"/>
                <a:gd name="T4" fmla="*/ 0 w 2"/>
                <a:gd name="T5" fmla="*/ 7 h 7"/>
                <a:gd name="T6" fmla="*/ 1 w 2"/>
                <a:gd name="T7" fmla="*/ 7 h 7"/>
                <a:gd name="T8" fmla="*/ 2 w 2"/>
                <a:gd name="T9" fmla="*/ 7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2" y="7"/>
                  </a:moveTo>
                  <a:lnTo>
                    <a:pt x="1" y="0"/>
                  </a:lnTo>
                  <a:lnTo>
                    <a:pt x="0" y="7"/>
                  </a:lnTo>
                  <a:lnTo>
                    <a:pt x="1" y="7"/>
                  </a:lnTo>
                  <a:lnTo>
                    <a:pt x="2" y="7"/>
                  </a:lnTo>
                </a:path>
              </a:pathLst>
            </a:custGeom>
            <a:noFill/>
            <a:ln w="19050">
              <a:solidFill>
                <a:srgbClr val="000000"/>
              </a:solidFill>
              <a:prstDash val="solid"/>
              <a:round/>
              <a:headEnd/>
              <a:tailEnd/>
            </a:ln>
          </p:spPr>
          <p:txBody>
            <a:bodyPr/>
            <a:lstStyle/>
            <a:p>
              <a:endParaRPr lang="en-US"/>
            </a:p>
          </p:txBody>
        </p:sp>
        <p:sp>
          <p:nvSpPr>
            <p:cNvPr id="39957" name="Freeform 30"/>
            <p:cNvSpPr>
              <a:spLocks/>
            </p:cNvSpPr>
            <p:nvPr/>
          </p:nvSpPr>
          <p:spPr bwMode="auto">
            <a:xfrm>
              <a:off x="2473" y="1626"/>
              <a:ext cx="24" cy="85"/>
            </a:xfrm>
            <a:custGeom>
              <a:avLst/>
              <a:gdLst>
                <a:gd name="T0" fmla="*/ 24 w 24"/>
                <a:gd name="T1" fmla="*/ 85 h 85"/>
                <a:gd name="T2" fmla="*/ 12 w 24"/>
                <a:gd name="T3" fmla="*/ 0 h 85"/>
                <a:gd name="T4" fmla="*/ 0 w 24"/>
                <a:gd name="T5" fmla="*/ 85 h 85"/>
                <a:gd name="T6" fmla="*/ 12 w 24"/>
                <a:gd name="T7" fmla="*/ 85 h 85"/>
                <a:gd name="T8" fmla="*/ 24 w 24"/>
                <a:gd name="T9" fmla="*/ 85 h 85"/>
                <a:gd name="T10" fmla="*/ 0 60000 65536"/>
                <a:gd name="T11" fmla="*/ 0 60000 65536"/>
                <a:gd name="T12" fmla="*/ 0 60000 65536"/>
                <a:gd name="T13" fmla="*/ 0 60000 65536"/>
                <a:gd name="T14" fmla="*/ 0 60000 65536"/>
                <a:gd name="T15" fmla="*/ 0 w 24"/>
                <a:gd name="T16" fmla="*/ 0 h 85"/>
                <a:gd name="T17" fmla="*/ 24 w 24"/>
                <a:gd name="T18" fmla="*/ 85 h 85"/>
              </a:gdLst>
              <a:ahLst/>
              <a:cxnLst>
                <a:cxn ang="T10">
                  <a:pos x="T0" y="T1"/>
                </a:cxn>
                <a:cxn ang="T11">
                  <a:pos x="T2" y="T3"/>
                </a:cxn>
                <a:cxn ang="T12">
                  <a:pos x="T4" y="T5"/>
                </a:cxn>
                <a:cxn ang="T13">
                  <a:pos x="T6" y="T7"/>
                </a:cxn>
                <a:cxn ang="T14">
                  <a:pos x="T8" y="T9"/>
                </a:cxn>
              </a:cxnLst>
              <a:rect l="T15" t="T16" r="T17" b="T18"/>
              <a:pathLst>
                <a:path w="24" h="85">
                  <a:moveTo>
                    <a:pt x="24" y="85"/>
                  </a:moveTo>
                  <a:lnTo>
                    <a:pt x="12" y="0"/>
                  </a:lnTo>
                  <a:lnTo>
                    <a:pt x="0" y="85"/>
                  </a:lnTo>
                  <a:lnTo>
                    <a:pt x="12" y="85"/>
                  </a:lnTo>
                  <a:lnTo>
                    <a:pt x="24" y="85"/>
                  </a:lnTo>
                  <a:close/>
                </a:path>
              </a:pathLst>
            </a:custGeom>
            <a:solidFill>
              <a:srgbClr val="000000"/>
            </a:solidFill>
            <a:ln w="0">
              <a:solidFill>
                <a:srgbClr val="000000"/>
              </a:solidFill>
              <a:prstDash val="solid"/>
              <a:round/>
              <a:headEnd/>
              <a:tailEnd/>
            </a:ln>
          </p:spPr>
          <p:txBody>
            <a:bodyPr/>
            <a:lstStyle/>
            <a:p>
              <a:endParaRPr lang="en-US"/>
            </a:p>
          </p:txBody>
        </p:sp>
        <p:sp>
          <p:nvSpPr>
            <p:cNvPr id="39958" name="Line 31"/>
            <p:cNvSpPr>
              <a:spLocks noChangeShapeType="1"/>
            </p:cNvSpPr>
            <p:nvPr/>
          </p:nvSpPr>
          <p:spPr bwMode="auto">
            <a:xfrm flipH="1">
              <a:off x="2477" y="1711"/>
              <a:ext cx="8" cy="2128"/>
            </a:xfrm>
            <a:prstGeom prst="line">
              <a:avLst/>
            </a:prstGeom>
            <a:noFill/>
            <a:ln w="19050">
              <a:solidFill>
                <a:srgbClr val="000000"/>
              </a:solidFill>
              <a:round/>
              <a:headEnd/>
              <a:tailEnd/>
            </a:ln>
          </p:spPr>
          <p:txBody>
            <a:bodyPr/>
            <a:lstStyle/>
            <a:p>
              <a:endParaRPr lang="en-US"/>
            </a:p>
          </p:txBody>
        </p:sp>
        <p:sp>
          <p:nvSpPr>
            <p:cNvPr id="39959" name="Rectangle 32"/>
            <p:cNvSpPr>
              <a:spLocks noChangeArrowheads="1"/>
            </p:cNvSpPr>
            <p:nvPr/>
          </p:nvSpPr>
          <p:spPr bwMode="auto">
            <a:xfrm>
              <a:off x="1372" y="845"/>
              <a:ext cx="126" cy="144"/>
            </a:xfrm>
            <a:prstGeom prst="rect">
              <a:avLst/>
            </a:prstGeom>
            <a:noFill/>
            <a:ln w="9525">
              <a:noFill/>
              <a:miter lim="800000"/>
              <a:headEnd/>
              <a:tailEnd/>
            </a:ln>
          </p:spPr>
          <p:txBody>
            <a:bodyPr wrap="none" lIns="0" tIns="0" rIns="0" bIns="0">
              <a:spAutoFit/>
            </a:bodyPr>
            <a:lstStyle/>
            <a:p>
              <a:r>
                <a:rPr lang="en-CA" sz="1500" b="1">
                  <a:solidFill>
                    <a:srgbClr val="000000"/>
                  </a:solidFill>
                  <a:latin typeface="Nimbus Roman No9 L"/>
                </a:rPr>
                <a:t>Pr</a:t>
              </a:r>
              <a:endParaRPr lang="en-CA" sz="2400">
                <a:latin typeface="Corbel" pitchFamily="34" charset="0"/>
              </a:endParaRPr>
            </a:p>
          </p:txBody>
        </p:sp>
        <p:sp>
          <p:nvSpPr>
            <p:cNvPr id="39960" name="Rectangle 33"/>
            <p:cNvSpPr>
              <a:spLocks noChangeArrowheads="1"/>
            </p:cNvSpPr>
            <p:nvPr/>
          </p:nvSpPr>
          <p:spPr bwMode="auto">
            <a:xfrm>
              <a:off x="1492" y="845"/>
              <a:ext cx="373" cy="144"/>
            </a:xfrm>
            <a:prstGeom prst="rect">
              <a:avLst/>
            </a:prstGeom>
            <a:noFill/>
            <a:ln w="9525">
              <a:noFill/>
              <a:miter lim="800000"/>
              <a:headEnd/>
              <a:tailEnd/>
            </a:ln>
          </p:spPr>
          <p:txBody>
            <a:bodyPr wrap="none" lIns="0" tIns="0" rIns="0" bIns="0">
              <a:spAutoFit/>
            </a:bodyPr>
            <a:lstStyle/>
            <a:p>
              <a:r>
                <a:rPr lang="en-CA" sz="1500" b="1">
                  <a:solidFill>
                    <a:srgbClr val="000000"/>
                  </a:solidFill>
                  <a:latin typeface="Nimbus Roman No9 L"/>
                </a:rPr>
                <a:t>ocessor</a:t>
              </a:r>
              <a:endParaRPr lang="en-CA" sz="2400">
                <a:latin typeface="Corbel" pitchFamily="34" charset="0"/>
              </a:endParaRPr>
            </a:p>
          </p:txBody>
        </p:sp>
        <p:sp>
          <p:nvSpPr>
            <p:cNvPr id="39961" name="Rectangle 34"/>
            <p:cNvSpPr>
              <a:spLocks noChangeArrowheads="1"/>
            </p:cNvSpPr>
            <p:nvPr/>
          </p:nvSpPr>
          <p:spPr bwMode="auto">
            <a:xfrm>
              <a:off x="1360" y="1543"/>
              <a:ext cx="360"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Primary</a:t>
              </a:r>
              <a:endParaRPr lang="en-CA" sz="2400">
                <a:latin typeface="Corbel" pitchFamily="34" charset="0"/>
              </a:endParaRPr>
            </a:p>
          </p:txBody>
        </p:sp>
        <p:sp>
          <p:nvSpPr>
            <p:cNvPr id="39962" name="Rectangle 35"/>
            <p:cNvSpPr>
              <a:spLocks noChangeArrowheads="1"/>
            </p:cNvSpPr>
            <p:nvPr/>
          </p:nvSpPr>
          <p:spPr bwMode="auto">
            <a:xfrm>
              <a:off x="1408" y="1627"/>
              <a:ext cx="256"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cache</a:t>
              </a:r>
              <a:endParaRPr lang="en-CA" sz="2400">
                <a:latin typeface="Corbel" pitchFamily="34" charset="0"/>
              </a:endParaRPr>
            </a:p>
          </p:txBody>
        </p:sp>
        <p:sp>
          <p:nvSpPr>
            <p:cNvPr id="39963" name="Rectangle 10"/>
            <p:cNvSpPr>
              <a:spLocks noChangeArrowheads="1"/>
            </p:cNvSpPr>
            <p:nvPr/>
          </p:nvSpPr>
          <p:spPr bwMode="auto">
            <a:xfrm>
              <a:off x="1227" y="2798"/>
              <a:ext cx="782" cy="33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64" name="Rectangle 11"/>
            <p:cNvSpPr>
              <a:spLocks noChangeArrowheads="1"/>
            </p:cNvSpPr>
            <p:nvPr/>
          </p:nvSpPr>
          <p:spPr bwMode="auto">
            <a:xfrm>
              <a:off x="1227" y="2798"/>
              <a:ext cx="782" cy="33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65" name="Freeform 24"/>
            <p:cNvSpPr>
              <a:spLocks/>
            </p:cNvSpPr>
            <p:nvPr/>
          </p:nvSpPr>
          <p:spPr bwMode="auto">
            <a:xfrm>
              <a:off x="1600" y="3147"/>
              <a:ext cx="36" cy="72"/>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9050">
              <a:solidFill>
                <a:srgbClr val="00FFFF"/>
              </a:solidFill>
              <a:prstDash val="solid"/>
              <a:round/>
              <a:headEnd/>
              <a:tailEnd/>
            </a:ln>
          </p:spPr>
          <p:txBody>
            <a:bodyPr/>
            <a:lstStyle/>
            <a:p>
              <a:endParaRPr lang="en-US"/>
            </a:p>
          </p:txBody>
        </p:sp>
        <p:sp>
          <p:nvSpPr>
            <p:cNvPr id="39966" name="Freeform 25"/>
            <p:cNvSpPr>
              <a:spLocks/>
            </p:cNvSpPr>
            <p:nvPr/>
          </p:nvSpPr>
          <p:spPr bwMode="auto">
            <a:xfrm>
              <a:off x="1600" y="3147"/>
              <a:ext cx="36" cy="72"/>
            </a:xfrm>
            <a:custGeom>
              <a:avLst/>
              <a:gdLst>
                <a:gd name="T0" fmla="*/ 36 w 36"/>
                <a:gd name="T1" fmla="*/ 72 h 72"/>
                <a:gd name="T2" fmla="*/ 12 w 36"/>
                <a:gd name="T3" fmla="*/ 0 h 72"/>
                <a:gd name="T4" fmla="*/ 0 w 36"/>
                <a:gd name="T5" fmla="*/ 72 h 72"/>
                <a:gd name="T6" fmla="*/ 12 w 36"/>
                <a:gd name="T7" fmla="*/ 72 h 72"/>
                <a:gd name="T8" fmla="*/ 36 w 36"/>
                <a:gd name="T9" fmla="*/ 72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36" y="72"/>
                  </a:moveTo>
                  <a:lnTo>
                    <a:pt x="12" y="0"/>
                  </a:lnTo>
                  <a:lnTo>
                    <a:pt x="0" y="72"/>
                  </a:lnTo>
                  <a:lnTo>
                    <a:pt x="12" y="72"/>
                  </a:lnTo>
                  <a:lnTo>
                    <a:pt x="36" y="72"/>
                  </a:lnTo>
                  <a:close/>
                </a:path>
              </a:pathLst>
            </a:custGeom>
            <a:solidFill>
              <a:schemeClr val="tx1"/>
            </a:solidFill>
            <a:ln w="0">
              <a:solidFill>
                <a:schemeClr val="tx1"/>
              </a:solidFill>
              <a:prstDash val="solid"/>
              <a:round/>
              <a:headEnd/>
              <a:tailEnd/>
            </a:ln>
          </p:spPr>
          <p:txBody>
            <a:bodyPr/>
            <a:lstStyle/>
            <a:p>
              <a:endParaRPr lang="en-US"/>
            </a:p>
          </p:txBody>
        </p:sp>
        <p:sp>
          <p:nvSpPr>
            <p:cNvPr id="39967" name="Rectangle 38"/>
            <p:cNvSpPr>
              <a:spLocks noChangeArrowheads="1"/>
            </p:cNvSpPr>
            <p:nvPr/>
          </p:nvSpPr>
          <p:spPr bwMode="auto">
            <a:xfrm>
              <a:off x="1504" y="2835"/>
              <a:ext cx="23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Main</a:t>
              </a:r>
              <a:endParaRPr lang="en-CA" sz="2400">
                <a:latin typeface="Corbel" pitchFamily="34" charset="0"/>
              </a:endParaRPr>
            </a:p>
          </p:txBody>
        </p:sp>
        <p:sp>
          <p:nvSpPr>
            <p:cNvPr id="39968" name="Rectangle 40"/>
            <p:cNvSpPr>
              <a:spLocks noChangeArrowheads="1"/>
            </p:cNvSpPr>
            <p:nvPr/>
          </p:nvSpPr>
          <p:spPr bwMode="auto">
            <a:xfrm>
              <a:off x="1432" y="2931"/>
              <a:ext cx="373"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memory</a:t>
              </a:r>
              <a:endParaRPr lang="en-CA" sz="2400">
                <a:latin typeface="Corbel" pitchFamily="34" charset="0"/>
              </a:endParaRPr>
            </a:p>
          </p:txBody>
        </p:sp>
        <p:sp>
          <p:nvSpPr>
            <p:cNvPr id="39969" name="Rectangle 41"/>
            <p:cNvSpPr>
              <a:spLocks noChangeArrowheads="1"/>
            </p:cNvSpPr>
            <p:nvPr/>
          </p:nvSpPr>
          <p:spPr bwMode="auto">
            <a:xfrm>
              <a:off x="409" y="1338"/>
              <a:ext cx="46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Increasing</a:t>
              </a:r>
              <a:endParaRPr lang="en-CA" sz="2400">
                <a:latin typeface="Corbel" pitchFamily="34" charset="0"/>
              </a:endParaRPr>
            </a:p>
          </p:txBody>
        </p:sp>
        <p:sp>
          <p:nvSpPr>
            <p:cNvPr id="39970" name="Rectangle 42"/>
            <p:cNvSpPr>
              <a:spLocks noChangeArrowheads="1"/>
            </p:cNvSpPr>
            <p:nvPr/>
          </p:nvSpPr>
          <p:spPr bwMode="auto">
            <a:xfrm>
              <a:off x="541" y="1434"/>
              <a:ext cx="175"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size</a:t>
              </a:r>
              <a:endParaRPr lang="en-CA" sz="2400">
                <a:latin typeface="Corbel" pitchFamily="34" charset="0"/>
              </a:endParaRPr>
            </a:p>
          </p:txBody>
        </p:sp>
        <p:sp>
          <p:nvSpPr>
            <p:cNvPr id="39971" name="Rectangle 43"/>
            <p:cNvSpPr>
              <a:spLocks noChangeArrowheads="1"/>
            </p:cNvSpPr>
            <p:nvPr/>
          </p:nvSpPr>
          <p:spPr bwMode="auto">
            <a:xfrm>
              <a:off x="2256" y="1350"/>
              <a:ext cx="46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Increasing</a:t>
              </a:r>
              <a:endParaRPr lang="en-CA" sz="2400">
                <a:latin typeface="Corbel" pitchFamily="34" charset="0"/>
              </a:endParaRPr>
            </a:p>
          </p:txBody>
        </p:sp>
        <p:sp>
          <p:nvSpPr>
            <p:cNvPr id="39972" name="Rectangle 44"/>
            <p:cNvSpPr>
              <a:spLocks noChangeArrowheads="1"/>
            </p:cNvSpPr>
            <p:nvPr/>
          </p:nvSpPr>
          <p:spPr bwMode="auto">
            <a:xfrm>
              <a:off x="2365" y="1446"/>
              <a:ext cx="256"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speed</a:t>
              </a:r>
              <a:endParaRPr lang="en-CA" sz="2400">
                <a:latin typeface="Corbel" pitchFamily="34" charset="0"/>
              </a:endParaRPr>
            </a:p>
          </p:txBody>
        </p:sp>
        <p:sp>
          <p:nvSpPr>
            <p:cNvPr id="39973" name="Rectangle 12"/>
            <p:cNvSpPr>
              <a:spLocks noChangeArrowheads="1"/>
            </p:cNvSpPr>
            <p:nvPr/>
          </p:nvSpPr>
          <p:spPr bwMode="auto">
            <a:xfrm>
              <a:off x="1227" y="3453"/>
              <a:ext cx="770" cy="470"/>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74" name="Rectangle 13"/>
            <p:cNvSpPr>
              <a:spLocks noChangeArrowheads="1"/>
            </p:cNvSpPr>
            <p:nvPr/>
          </p:nvSpPr>
          <p:spPr bwMode="auto">
            <a:xfrm>
              <a:off x="1227" y="3453"/>
              <a:ext cx="770" cy="470"/>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75" name="Rectangle 39"/>
            <p:cNvSpPr>
              <a:spLocks noChangeArrowheads="1"/>
            </p:cNvSpPr>
            <p:nvPr/>
          </p:nvSpPr>
          <p:spPr bwMode="auto">
            <a:xfrm>
              <a:off x="1311" y="3502"/>
              <a:ext cx="639"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Magnetic disk</a:t>
              </a:r>
              <a:endParaRPr lang="en-CA" sz="2400">
                <a:latin typeface="Corbel" pitchFamily="34" charset="0"/>
              </a:endParaRPr>
            </a:p>
          </p:txBody>
        </p:sp>
        <p:sp>
          <p:nvSpPr>
            <p:cNvPr id="39976" name="Rectangle 45"/>
            <p:cNvSpPr>
              <a:spLocks noChangeArrowheads="1"/>
            </p:cNvSpPr>
            <p:nvPr/>
          </p:nvSpPr>
          <p:spPr bwMode="auto">
            <a:xfrm>
              <a:off x="1396" y="3610"/>
              <a:ext cx="455"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secondary</a:t>
              </a:r>
              <a:endParaRPr lang="en-CA" sz="2400">
                <a:latin typeface="Corbel" pitchFamily="34" charset="0"/>
              </a:endParaRPr>
            </a:p>
          </p:txBody>
        </p:sp>
        <p:sp>
          <p:nvSpPr>
            <p:cNvPr id="39977" name="Rectangle 46"/>
            <p:cNvSpPr>
              <a:spLocks noChangeArrowheads="1"/>
            </p:cNvSpPr>
            <p:nvPr/>
          </p:nvSpPr>
          <p:spPr bwMode="auto">
            <a:xfrm>
              <a:off x="1432" y="3718"/>
              <a:ext cx="373"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memory</a:t>
              </a:r>
              <a:endParaRPr lang="en-CA" sz="2400">
                <a:latin typeface="Corbel" pitchFamily="34" charset="0"/>
              </a:endParaRPr>
            </a:p>
          </p:txBody>
        </p:sp>
        <p:sp>
          <p:nvSpPr>
            <p:cNvPr id="39978" name="Freeform 47"/>
            <p:cNvSpPr>
              <a:spLocks/>
            </p:cNvSpPr>
            <p:nvPr/>
          </p:nvSpPr>
          <p:spPr bwMode="auto">
            <a:xfrm>
              <a:off x="602" y="3733"/>
              <a:ext cx="36" cy="84"/>
            </a:xfrm>
            <a:custGeom>
              <a:avLst/>
              <a:gdLst>
                <a:gd name="T0" fmla="*/ 0 w 3"/>
                <a:gd name="T1" fmla="*/ 0 h 7"/>
                <a:gd name="T2" fmla="*/ 2 w 3"/>
                <a:gd name="T3" fmla="*/ 7 h 7"/>
                <a:gd name="T4" fmla="*/ 3 w 3"/>
                <a:gd name="T5" fmla="*/ 0 h 7"/>
                <a:gd name="T6" fmla="*/ 2 w 3"/>
                <a:gd name="T7" fmla="*/ 0 h 7"/>
                <a:gd name="T8" fmla="*/ 0 w 3"/>
                <a:gd name="T9" fmla="*/ 0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0" y="0"/>
                  </a:moveTo>
                  <a:lnTo>
                    <a:pt x="2" y="7"/>
                  </a:lnTo>
                  <a:lnTo>
                    <a:pt x="3" y="0"/>
                  </a:lnTo>
                  <a:lnTo>
                    <a:pt x="2" y="0"/>
                  </a:lnTo>
                  <a:lnTo>
                    <a:pt x="0" y="0"/>
                  </a:lnTo>
                </a:path>
              </a:pathLst>
            </a:custGeom>
            <a:noFill/>
            <a:ln w="19050">
              <a:solidFill>
                <a:srgbClr val="000000"/>
              </a:solidFill>
              <a:prstDash val="solid"/>
              <a:round/>
              <a:headEnd/>
              <a:tailEnd/>
            </a:ln>
          </p:spPr>
          <p:txBody>
            <a:bodyPr/>
            <a:lstStyle/>
            <a:p>
              <a:endParaRPr lang="en-US"/>
            </a:p>
          </p:txBody>
        </p:sp>
        <p:sp>
          <p:nvSpPr>
            <p:cNvPr id="39979" name="Freeform 48"/>
            <p:cNvSpPr>
              <a:spLocks/>
            </p:cNvSpPr>
            <p:nvPr/>
          </p:nvSpPr>
          <p:spPr bwMode="auto">
            <a:xfrm>
              <a:off x="602" y="3733"/>
              <a:ext cx="36" cy="84"/>
            </a:xfrm>
            <a:custGeom>
              <a:avLst/>
              <a:gdLst>
                <a:gd name="T0" fmla="*/ 0 w 36"/>
                <a:gd name="T1" fmla="*/ 0 h 84"/>
                <a:gd name="T2" fmla="*/ 24 w 36"/>
                <a:gd name="T3" fmla="*/ 84 h 84"/>
                <a:gd name="T4" fmla="*/ 36 w 36"/>
                <a:gd name="T5" fmla="*/ 0 h 84"/>
                <a:gd name="T6" fmla="*/ 24 w 36"/>
                <a:gd name="T7" fmla="*/ 0 h 84"/>
                <a:gd name="T8" fmla="*/ 0 w 36"/>
                <a:gd name="T9" fmla="*/ 0 h 84"/>
                <a:gd name="T10" fmla="*/ 0 60000 65536"/>
                <a:gd name="T11" fmla="*/ 0 60000 65536"/>
                <a:gd name="T12" fmla="*/ 0 60000 65536"/>
                <a:gd name="T13" fmla="*/ 0 60000 65536"/>
                <a:gd name="T14" fmla="*/ 0 60000 65536"/>
                <a:gd name="T15" fmla="*/ 0 w 36"/>
                <a:gd name="T16" fmla="*/ 0 h 84"/>
                <a:gd name="T17" fmla="*/ 36 w 36"/>
                <a:gd name="T18" fmla="*/ 84 h 84"/>
              </a:gdLst>
              <a:ahLst/>
              <a:cxnLst>
                <a:cxn ang="T10">
                  <a:pos x="T0" y="T1"/>
                </a:cxn>
                <a:cxn ang="T11">
                  <a:pos x="T2" y="T3"/>
                </a:cxn>
                <a:cxn ang="T12">
                  <a:pos x="T4" y="T5"/>
                </a:cxn>
                <a:cxn ang="T13">
                  <a:pos x="T6" y="T7"/>
                </a:cxn>
                <a:cxn ang="T14">
                  <a:pos x="T8" y="T9"/>
                </a:cxn>
              </a:cxnLst>
              <a:rect l="T15" t="T16" r="T17" b="T18"/>
              <a:pathLst>
                <a:path w="36" h="84">
                  <a:moveTo>
                    <a:pt x="0" y="0"/>
                  </a:moveTo>
                  <a:lnTo>
                    <a:pt x="24" y="84"/>
                  </a:lnTo>
                  <a:lnTo>
                    <a:pt x="36" y="0"/>
                  </a:lnTo>
                  <a:lnTo>
                    <a:pt x="24"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9980" name="Line 49"/>
            <p:cNvSpPr>
              <a:spLocks noChangeShapeType="1"/>
            </p:cNvSpPr>
            <p:nvPr/>
          </p:nvSpPr>
          <p:spPr bwMode="auto">
            <a:xfrm flipV="1">
              <a:off x="626" y="1614"/>
              <a:ext cx="1" cy="2119"/>
            </a:xfrm>
            <a:prstGeom prst="line">
              <a:avLst/>
            </a:prstGeom>
            <a:noFill/>
            <a:ln w="19050">
              <a:solidFill>
                <a:srgbClr val="000000"/>
              </a:solidFill>
              <a:round/>
              <a:headEnd/>
              <a:tailEnd/>
            </a:ln>
          </p:spPr>
          <p:txBody>
            <a:bodyPr/>
            <a:lstStyle/>
            <a:p>
              <a:endParaRPr lang="en-US"/>
            </a:p>
          </p:txBody>
        </p:sp>
        <p:sp>
          <p:nvSpPr>
            <p:cNvPr id="39981" name="Freeform 50"/>
            <p:cNvSpPr>
              <a:spLocks/>
            </p:cNvSpPr>
            <p:nvPr/>
          </p:nvSpPr>
          <p:spPr bwMode="auto">
            <a:xfrm>
              <a:off x="3010" y="1626"/>
              <a:ext cx="36" cy="85"/>
            </a:xfrm>
            <a:custGeom>
              <a:avLst/>
              <a:gdLst>
                <a:gd name="T0" fmla="*/ 3 w 3"/>
                <a:gd name="T1" fmla="*/ 7 h 7"/>
                <a:gd name="T2" fmla="*/ 2 w 3"/>
                <a:gd name="T3" fmla="*/ 0 h 7"/>
                <a:gd name="T4" fmla="*/ 0 w 3"/>
                <a:gd name="T5" fmla="*/ 7 h 7"/>
                <a:gd name="T6" fmla="*/ 2 w 3"/>
                <a:gd name="T7" fmla="*/ 7 h 7"/>
                <a:gd name="T8" fmla="*/ 3 w 3"/>
                <a:gd name="T9" fmla="*/ 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3" y="7"/>
                  </a:moveTo>
                  <a:lnTo>
                    <a:pt x="2" y="0"/>
                  </a:lnTo>
                  <a:lnTo>
                    <a:pt x="0" y="7"/>
                  </a:lnTo>
                  <a:lnTo>
                    <a:pt x="2" y="7"/>
                  </a:lnTo>
                  <a:lnTo>
                    <a:pt x="3" y="7"/>
                  </a:lnTo>
                </a:path>
              </a:pathLst>
            </a:custGeom>
            <a:noFill/>
            <a:ln w="19050">
              <a:solidFill>
                <a:srgbClr val="000000"/>
              </a:solidFill>
              <a:prstDash val="solid"/>
              <a:round/>
              <a:headEnd/>
              <a:tailEnd/>
            </a:ln>
          </p:spPr>
          <p:txBody>
            <a:bodyPr/>
            <a:lstStyle/>
            <a:p>
              <a:endParaRPr lang="en-US"/>
            </a:p>
          </p:txBody>
        </p:sp>
        <p:sp>
          <p:nvSpPr>
            <p:cNvPr id="39982" name="Freeform 51"/>
            <p:cNvSpPr>
              <a:spLocks/>
            </p:cNvSpPr>
            <p:nvPr/>
          </p:nvSpPr>
          <p:spPr bwMode="auto">
            <a:xfrm>
              <a:off x="3010" y="1626"/>
              <a:ext cx="36" cy="85"/>
            </a:xfrm>
            <a:custGeom>
              <a:avLst/>
              <a:gdLst>
                <a:gd name="T0" fmla="*/ 36 w 36"/>
                <a:gd name="T1" fmla="*/ 85 h 85"/>
                <a:gd name="T2" fmla="*/ 24 w 36"/>
                <a:gd name="T3" fmla="*/ 0 h 85"/>
                <a:gd name="T4" fmla="*/ 0 w 36"/>
                <a:gd name="T5" fmla="*/ 85 h 85"/>
                <a:gd name="T6" fmla="*/ 24 w 36"/>
                <a:gd name="T7" fmla="*/ 85 h 85"/>
                <a:gd name="T8" fmla="*/ 36 w 36"/>
                <a:gd name="T9" fmla="*/ 85 h 85"/>
                <a:gd name="T10" fmla="*/ 0 60000 65536"/>
                <a:gd name="T11" fmla="*/ 0 60000 65536"/>
                <a:gd name="T12" fmla="*/ 0 60000 65536"/>
                <a:gd name="T13" fmla="*/ 0 60000 65536"/>
                <a:gd name="T14" fmla="*/ 0 60000 65536"/>
                <a:gd name="T15" fmla="*/ 0 w 36"/>
                <a:gd name="T16" fmla="*/ 0 h 85"/>
                <a:gd name="T17" fmla="*/ 36 w 36"/>
                <a:gd name="T18" fmla="*/ 85 h 85"/>
              </a:gdLst>
              <a:ahLst/>
              <a:cxnLst>
                <a:cxn ang="T10">
                  <a:pos x="T0" y="T1"/>
                </a:cxn>
                <a:cxn ang="T11">
                  <a:pos x="T2" y="T3"/>
                </a:cxn>
                <a:cxn ang="T12">
                  <a:pos x="T4" y="T5"/>
                </a:cxn>
                <a:cxn ang="T13">
                  <a:pos x="T6" y="T7"/>
                </a:cxn>
                <a:cxn ang="T14">
                  <a:pos x="T8" y="T9"/>
                </a:cxn>
              </a:cxnLst>
              <a:rect l="T15" t="T16" r="T17" b="T18"/>
              <a:pathLst>
                <a:path w="36" h="85">
                  <a:moveTo>
                    <a:pt x="36" y="85"/>
                  </a:moveTo>
                  <a:lnTo>
                    <a:pt x="24" y="0"/>
                  </a:lnTo>
                  <a:lnTo>
                    <a:pt x="0" y="85"/>
                  </a:lnTo>
                  <a:lnTo>
                    <a:pt x="24" y="85"/>
                  </a:lnTo>
                  <a:lnTo>
                    <a:pt x="36" y="85"/>
                  </a:lnTo>
                  <a:close/>
                </a:path>
              </a:pathLst>
            </a:custGeom>
            <a:solidFill>
              <a:srgbClr val="000000"/>
            </a:solidFill>
            <a:ln w="0">
              <a:solidFill>
                <a:srgbClr val="000000"/>
              </a:solidFill>
              <a:prstDash val="solid"/>
              <a:round/>
              <a:headEnd/>
              <a:tailEnd/>
            </a:ln>
          </p:spPr>
          <p:txBody>
            <a:bodyPr/>
            <a:lstStyle/>
            <a:p>
              <a:endParaRPr lang="en-US"/>
            </a:p>
          </p:txBody>
        </p:sp>
        <p:sp>
          <p:nvSpPr>
            <p:cNvPr id="39983" name="Line 52"/>
            <p:cNvSpPr>
              <a:spLocks noChangeShapeType="1"/>
            </p:cNvSpPr>
            <p:nvPr/>
          </p:nvSpPr>
          <p:spPr bwMode="auto">
            <a:xfrm>
              <a:off x="3034" y="1711"/>
              <a:ext cx="1" cy="2118"/>
            </a:xfrm>
            <a:prstGeom prst="line">
              <a:avLst/>
            </a:prstGeom>
            <a:noFill/>
            <a:ln w="19050">
              <a:solidFill>
                <a:srgbClr val="000000"/>
              </a:solidFill>
              <a:round/>
              <a:headEnd/>
              <a:tailEnd/>
            </a:ln>
          </p:spPr>
          <p:txBody>
            <a:bodyPr/>
            <a:lstStyle/>
            <a:p>
              <a:endParaRPr lang="en-US"/>
            </a:p>
          </p:txBody>
        </p:sp>
        <p:sp>
          <p:nvSpPr>
            <p:cNvPr id="39984" name="Rectangle 53"/>
            <p:cNvSpPr>
              <a:spLocks noChangeArrowheads="1"/>
            </p:cNvSpPr>
            <p:nvPr/>
          </p:nvSpPr>
          <p:spPr bwMode="auto">
            <a:xfrm>
              <a:off x="2806" y="1350"/>
              <a:ext cx="46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Increasing</a:t>
              </a:r>
              <a:endParaRPr lang="en-CA" sz="2400">
                <a:latin typeface="Corbel" pitchFamily="34" charset="0"/>
              </a:endParaRPr>
            </a:p>
          </p:txBody>
        </p:sp>
        <p:sp>
          <p:nvSpPr>
            <p:cNvPr id="39985" name="Rectangle 54"/>
            <p:cNvSpPr>
              <a:spLocks noChangeArrowheads="1"/>
            </p:cNvSpPr>
            <p:nvPr/>
          </p:nvSpPr>
          <p:spPr bwMode="auto">
            <a:xfrm>
              <a:off x="2782" y="1446"/>
              <a:ext cx="498"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cost per bit</a:t>
              </a:r>
              <a:endParaRPr lang="en-CA" sz="2400">
                <a:latin typeface="Corbel" pitchFamily="34" charset="0"/>
              </a:endParaRPr>
            </a:p>
          </p:txBody>
        </p:sp>
        <p:sp>
          <p:nvSpPr>
            <p:cNvPr id="39986" name="Rectangle 55"/>
            <p:cNvSpPr>
              <a:spLocks noChangeArrowheads="1"/>
            </p:cNvSpPr>
            <p:nvPr/>
          </p:nvSpPr>
          <p:spPr bwMode="auto">
            <a:xfrm>
              <a:off x="1227" y="1121"/>
              <a:ext cx="782" cy="27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87" name="Rectangle 56"/>
            <p:cNvSpPr>
              <a:spLocks noChangeArrowheads="1"/>
            </p:cNvSpPr>
            <p:nvPr/>
          </p:nvSpPr>
          <p:spPr bwMode="auto">
            <a:xfrm>
              <a:off x="1227" y="1121"/>
              <a:ext cx="782" cy="27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88" name="Rectangle 57"/>
            <p:cNvSpPr>
              <a:spLocks noChangeArrowheads="1"/>
            </p:cNvSpPr>
            <p:nvPr/>
          </p:nvSpPr>
          <p:spPr bwMode="auto">
            <a:xfrm>
              <a:off x="1396" y="1145"/>
              <a:ext cx="13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Re</a:t>
              </a:r>
              <a:endParaRPr lang="en-CA" sz="2400">
                <a:latin typeface="Corbel" pitchFamily="34" charset="0"/>
              </a:endParaRPr>
            </a:p>
          </p:txBody>
        </p:sp>
        <p:sp>
          <p:nvSpPr>
            <p:cNvPr id="39989" name="Rectangle 58"/>
            <p:cNvSpPr>
              <a:spLocks noChangeArrowheads="1"/>
            </p:cNvSpPr>
            <p:nvPr/>
          </p:nvSpPr>
          <p:spPr bwMode="auto">
            <a:xfrm>
              <a:off x="1528" y="1145"/>
              <a:ext cx="31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gisters</a:t>
              </a:r>
              <a:endParaRPr lang="en-CA" sz="2400">
                <a:latin typeface="Corbel" pitchFamily="34" charset="0"/>
              </a:endParaRPr>
            </a:p>
          </p:txBody>
        </p:sp>
        <p:sp>
          <p:nvSpPr>
            <p:cNvPr id="39990" name="Rectangle 59"/>
            <p:cNvSpPr>
              <a:spLocks noChangeArrowheads="1"/>
            </p:cNvSpPr>
            <p:nvPr/>
          </p:nvSpPr>
          <p:spPr bwMode="auto">
            <a:xfrm>
              <a:off x="1829" y="1567"/>
              <a:ext cx="13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L1</a:t>
              </a:r>
              <a:endParaRPr lang="en-CA" sz="2400">
                <a:latin typeface="Corbel" pitchFamily="34" charset="0"/>
              </a:endParaRPr>
            </a:p>
          </p:txBody>
        </p:sp>
        <p:sp>
          <p:nvSpPr>
            <p:cNvPr id="39991" name="Rectangle 8"/>
            <p:cNvSpPr>
              <a:spLocks noChangeArrowheads="1"/>
            </p:cNvSpPr>
            <p:nvPr/>
          </p:nvSpPr>
          <p:spPr bwMode="auto">
            <a:xfrm>
              <a:off x="1227" y="2143"/>
              <a:ext cx="782" cy="33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92" name="Rectangle 9"/>
            <p:cNvSpPr>
              <a:spLocks noChangeArrowheads="1"/>
            </p:cNvSpPr>
            <p:nvPr/>
          </p:nvSpPr>
          <p:spPr bwMode="auto">
            <a:xfrm>
              <a:off x="1227" y="2150"/>
              <a:ext cx="782" cy="33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93" name="Freeform 19"/>
            <p:cNvSpPr>
              <a:spLocks/>
            </p:cNvSpPr>
            <p:nvPr/>
          </p:nvSpPr>
          <p:spPr bwMode="auto">
            <a:xfrm>
              <a:off x="1600" y="2499"/>
              <a:ext cx="36" cy="73"/>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9050">
              <a:solidFill>
                <a:srgbClr val="00FFFF"/>
              </a:solidFill>
              <a:prstDash val="solid"/>
              <a:round/>
              <a:headEnd/>
              <a:tailEnd/>
            </a:ln>
          </p:spPr>
          <p:txBody>
            <a:bodyPr/>
            <a:lstStyle/>
            <a:p>
              <a:endParaRPr lang="en-US"/>
            </a:p>
          </p:txBody>
        </p:sp>
        <p:sp>
          <p:nvSpPr>
            <p:cNvPr id="39994" name="Freeform 20"/>
            <p:cNvSpPr>
              <a:spLocks/>
            </p:cNvSpPr>
            <p:nvPr/>
          </p:nvSpPr>
          <p:spPr bwMode="auto">
            <a:xfrm>
              <a:off x="1600" y="2499"/>
              <a:ext cx="36" cy="73"/>
            </a:xfrm>
            <a:custGeom>
              <a:avLst/>
              <a:gdLst>
                <a:gd name="T0" fmla="*/ 36 w 36"/>
                <a:gd name="T1" fmla="*/ 73 h 73"/>
                <a:gd name="T2" fmla="*/ 12 w 36"/>
                <a:gd name="T3" fmla="*/ 0 h 73"/>
                <a:gd name="T4" fmla="*/ 0 w 36"/>
                <a:gd name="T5" fmla="*/ 73 h 73"/>
                <a:gd name="T6" fmla="*/ 12 w 36"/>
                <a:gd name="T7" fmla="*/ 73 h 73"/>
                <a:gd name="T8" fmla="*/ 36 w 36"/>
                <a:gd name="T9" fmla="*/ 73 h 73"/>
                <a:gd name="T10" fmla="*/ 0 60000 65536"/>
                <a:gd name="T11" fmla="*/ 0 60000 65536"/>
                <a:gd name="T12" fmla="*/ 0 60000 65536"/>
                <a:gd name="T13" fmla="*/ 0 60000 65536"/>
                <a:gd name="T14" fmla="*/ 0 60000 65536"/>
                <a:gd name="T15" fmla="*/ 0 w 36"/>
                <a:gd name="T16" fmla="*/ 0 h 73"/>
                <a:gd name="T17" fmla="*/ 36 w 36"/>
                <a:gd name="T18" fmla="*/ 73 h 73"/>
              </a:gdLst>
              <a:ahLst/>
              <a:cxnLst>
                <a:cxn ang="T10">
                  <a:pos x="T0" y="T1"/>
                </a:cxn>
                <a:cxn ang="T11">
                  <a:pos x="T2" y="T3"/>
                </a:cxn>
                <a:cxn ang="T12">
                  <a:pos x="T4" y="T5"/>
                </a:cxn>
                <a:cxn ang="T13">
                  <a:pos x="T6" y="T7"/>
                </a:cxn>
                <a:cxn ang="T14">
                  <a:pos x="T8" y="T9"/>
                </a:cxn>
              </a:cxnLst>
              <a:rect l="T15" t="T16" r="T17" b="T18"/>
              <a:pathLst>
                <a:path w="36" h="73">
                  <a:moveTo>
                    <a:pt x="36" y="73"/>
                  </a:moveTo>
                  <a:lnTo>
                    <a:pt x="12" y="0"/>
                  </a:lnTo>
                  <a:lnTo>
                    <a:pt x="0" y="73"/>
                  </a:lnTo>
                  <a:lnTo>
                    <a:pt x="12" y="73"/>
                  </a:lnTo>
                  <a:lnTo>
                    <a:pt x="36" y="73"/>
                  </a:lnTo>
                  <a:close/>
                </a:path>
              </a:pathLst>
            </a:custGeom>
            <a:solidFill>
              <a:schemeClr val="tx1"/>
            </a:solidFill>
            <a:ln w="0">
              <a:solidFill>
                <a:schemeClr val="tx1"/>
              </a:solidFill>
              <a:prstDash val="solid"/>
              <a:round/>
              <a:headEnd/>
              <a:tailEnd/>
            </a:ln>
          </p:spPr>
          <p:txBody>
            <a:bodyPr/>
            <a:lstStyle/>
            <a:p>
              <a:endParaRPr lang="en-US"/>
            </a:p>
          </p:txBody>
        </p:sp>
        <p:sp>
          <p:nvSpPr>
            <p:cNvPr id="39995" name="Rectangle 36"/>
            <p:cNvSpPr>
              <a:spLocks noChangeArrowheads="1"/>
            </p:cNvSpPr>
            <p:nvPr/>
          </p:nvSpPr>
          <p:spPr bwMode="auto">
            <a:xfrm>
              <a:off x="1299" y="2187"/>
              <a:ext cx="473"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Secondary</a:t>
              </a:r>
              <a:endParaRPr lang="en-CA" sz="2400">
                <a:latin typeface="Corbel" pitchFamily="34" charset="0"/>
              </a:endParaRPr>
            </a:p>
          </p:txBody>
        </p:sp>
        <p:sp>
          <p:nvSpPr>
            <p:cNvPr id="39996" name="Rectangle 37"/>
            <p:cNvSpPr>
              <a:spLocks noChangeArrowheads="1"/>
            </p:cNvSpPr>
            <p:nvPr/>
          </p:nvSpPr>
          <p:spPr bwMode="auto">
            <a:xfrm>
              <a:off x="1408" y="2283"/>
              <a:ext cx="256"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cache</a:t>
              </a:r>
              <a:endParaRPr lang="en-CA" sz="2400">
                <a:latin typeface="Corbel" pitchFamily="34" charset="0"/>
              </a:endParaRPr>
            </a:p>
          </p:txBody>
        </p:sp>
        <p:sp>
          <p:nvSpPr>
            <p:cNvPr id="39997" name="Rectangle 60"/>
            <p:cNvSpPr>
              <a:spLocks noChangeArrowheads="1"/>
            </p:cNvSpPr>
            <p:nvPr/>
          </p:nvSpPr>
          <p:spPr bwMode="auto">
            <a:xfrm>
              <a:off x="1817" y="2211"/>
              <a:ext cx="13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L2</a:t>
              </a:r>
              <a:endParaRPr lang="en-CA" sz="2400">
                <a:latin typeface="Corbel" pitchFamily="34" charset="0"/>
              </a:endParaRPr>
            </a:p>
          </p:txBody>
        </p:sp>
      </p:grpSp>
    </p:spTree>
    <p:extLst>
      <p:ext uri="{BB962C8B-B14F-4D97-AF65-F5344CB8AC3E}">
        <p14:creationId xmlns:p14="http://schemas.microsoft.com/office/powerpoint/2010/main" val="123532406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pPr>
              <a:buFontTx/>
              <a:buChar char="•"/>
            </a:pPr>
            <a:r>
              <a:rPr lang="en-US" sz="2000" dirty="0" smtClean="0"/>
              <a:t>Computer memory is organized into a hierarchy </a:t>
            </a:r>
          </a:p>
          <a:p>
            <a:pPr>
              <a:buFontTx/>
              <a:buChar char="•"/>
            </a:pPr>
            <a:endParaRPr lang="en-US" sz="2000" i="1" dirty="0" smtClean="0">
              <a:latin typeface="Corbel" pitchFamily="34" charset="0"/>
            </a:endParaRPr>
          </a:p>
          <a:p>
            <a:pPr>
              <a:buFontTx/>
              <a:buChar char="•"/>
            </a:pPr>
            <a:r>
              <a:rPr lang="en-US" sz="2000" dirty="0" smtClean="0"/>
              <a:t>At the highest level (closest to the processor) are the processor registers. Next comes one or more levels of cache, When multiple levels are used, they are denoted L1, L2, and so on. </a:t>
            </a:r>
          </a:p>
          <a:p>
            <a:pPr>
              <a:buFontTx/>
              <a:buChar char="•"/>
            </a:pPr>
            <a:endParaRPr lang="en-US" sz="2000" dirty="0" smtClean="0"/>
          </a:p>
          <a:p>
            <a:pPr>
              <a:buFontTx/>
              <a:buChar char="•"/>
            </a:pPr>
            <a:r>
              <a:rPr lang="en-US" sz="2000" dirty="0" smtClean="0"/>
              <a:t>Next comes main memory, which is usually made out of dynamic random-access memory (DRAM).</a:t>
            </a:r>
            <a:endParaRPr lang="en-US" sz="2000" i="1" dirty="0" smtClean="0">
              <a:latin typeface="Corbel" pitchFamily="34" charset="0"/>
            </a:endParaRPr>
          </a:p>
          <a:p>
            <a:pPr>
              <a:buFontTx/>
              <a:buChar char="•"/>
            </a:pPr>
            <a:endParaRPr lang="en-US" sz="2000" i="1" dirty="0" smtClean="0">
              <a:latin typeface="Corbel" pitchFamily="34" charset="0"/>
            </a:endParaRPr>
          </a:p>
          <a:p>
            <a:pPr>
              <a:buFontTx/>
              <a:buChar char="•"/>
            </a:pPr>
            <a:r>
              <a:rPr lang="en-US" sz="2000" dirty="0" smtClean="0"/>
              <a:t>All of these are considered internal to the computer system.</a:t>
            </a:r>
          </a:p>
          <a:p>
            <a:pPr>
              <a:buFontTx/>
              <a:buChar char="•"/>
            </a:pPr>
            <a:endParaRPr lang="en-US" sz="2000" i="1" dirty="0" smtClean="0">
              <a:latin typeface="Corbel" pitchFamily="34" charset="0"/>
            </a:endParaRPr>
          </a:p>
          <a:p>
            <a:pPr>
              <a:buFontTx/>
              <a:buChar char="•"/>
            </a:pPr>
            <a:r>
              <a:rPr lang="en-US" sz="2000" dirty="0" smtClean="0"/>
              <a:t>Next  level typically being a fixed hard disk, and one or more levels below that consisting of removable media such as optical disks and tape</a:t>
            </a:r>
          </a:p>
          <a:p>
            <a:pPr>
              <a:buFontTx/>
              <a:buChar char="•"/>
            </a:pPr>
            <a:endParaRPr lang="en-US" sz="2000" i="1" dirty="0" smtClean="0">
              <a:latin typeface="Corbel" pitchFamily="34" charset="0"/>
            </a:endParaRPr>
          </a:p>
          <a:p>
            <a:pPr>
              <a:buFontTx/>
              <a:buChar char="•"/>
            </a:pPr>
            <a:r>
              <a:rPr lang="en-US" sz="2000" i="1" dirty="0" smtClean="0">
                <a:latin typeface="Corbel" pitchFamily="34" charset="0"/>
              </a:rPr>
              <a:t>Fastest access is to the data held in  processor registers.</a:t>
            </a:r>
          </a:p>
          <a:p>
            <a:pPr>
              <a:buFontTx/>
              <a:buChar char="•"/>
            </a:pPr>
            <a:endParaRPr lang="en-US" sz="2000" i="1" dirty="0" smtClean="0">
              <a:latin typeface="Corbel" pitchFamily="34" charset="0"/>
            </a:endParaRPr>
          </a:p>
          <a:p>
            <a:pPr>
              <a:buFontTx/>
              <a:buChar char="•"/>
            </a:pPr>
            <a:r>
              <a:rPr lang="en-US" sz="2000" dirty="0" smtClean="0"/>
              <a:t>As one goes down the memory hierarchy, one finds decreasing cost/bit, increasing capacity, and slower access time.</a:t>
            </a:r>
            <a:endParaRPr lang="en-US" sz="2000" i="1" dirty="0" smtClean="0">
              <a:latin typeface="Corbel" pitchFamily="34" charset="0"/>
            </a:endParaRPr>
          </a:p>
          <a:p>
            <a:pPr>
              <a:buFontTx/>
              <a:buChar char="•"/>
            </a:pPr>
            <a:endParaRPr lang="en-US" sz="2000" i="1" dirty="0" smtClean="0">
              <a:latin typeface="Corbel" pitchFamily="34" charset="0"/>
            </a:endParaRPr>
          </a:p>
          <a:p>
            <a:endParaRPr lang="en-US" sz="2000"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characteristics of memory system</a:t>
            </a:r>
            <a:endParaRPr lang="en-IN" dirty="0"/>
          </a:p>
        </p:txBody>
      </p:sp>
      <p:pic>
        <p:nvPicPr>
          <p:cNvPr id="7170" name="Picture 2"/>
          <p:cNvPicPr>
            <a:picLocks noGrp="1" noChangeAspect="1" noChangeArrowheads="1"/>
          </p:cNvPicPr>
          <p:nvPr>
            <p:ph idx="1"/>
          </p:nvPr>
        </p:nvPicPr>
        <p:blipFill>
          <a:blip r:embed="rId2"/>
          <a:srcRect/>
          <a:stretch>
            <a:fillRect/>
          </a:stretch>
        </p:blipFill>
        <p:spPr bwMode="auto">
          <a:xfrm>
            <a:off x="1142999" y="1453761"/>
            <a:ext cx="7543801" cy="5404239"/>
          </a:xfrm>
          <a:prstGeom prst="rect">
            <a:avLst/>
          </a:prstGeom>
          <a:noFill/>
          <a:ln w="9525">
            <a:noFill/>
            <a:miter lim="800000"/>
            <a:headEnd/>
            <a:tailEnd/>
          </a:ln>
          <a:effectLst/>
        </p:spPr>
      </p:pic>
    </p:spTree>
    <p:extLst>
      <p:ext uri="{BB962C8B-B14F-4D97-AF65-F5344CB8AC3E}">
        <p14:creationId xmlns:p14="http://schemas.microsoft.com/office/powerpoint/2010/main" val="354474352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407233" y="2209800"/>
            <a:ext cx="8508167" cy="3733800"/>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2743200" y="876300"/>
            <a:ext cx="4566285" cy="647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190" name="Rectangle 262"/>
          <p:cNvSpPr>
            <a:spLocks noChangeArrowheads="1"/>
          </p:cNvSpPr>
          <p:nvPr/>
        </p:nvSpPr>
        <p:spPr bwMode="auto">
          <a:xfrm>
            <a:off x="755650" y="1447800"/>
            <a:ext cx="7654925" cy="4727575"/>
          </a:xfrm>
          <a:prstGeom prst="rect">
            <a:avLst/>
          </a:prstGeom>
          <a:solidFill>
            <a:schemeClr val="accent1">
              <a:lumMod val="40000"/>
              <a:lumOff val="60000"/>
            </a:schemeClr>
          </a:solidFill>
          <a:ln w="127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380930" name="Rectangle 2"/>
          <p:cNvSpPr>
            <a:spLocks noGrp="1" noChangeArrowheads="1"/>
          </p:cNvSpPr>
          <p:nvPr>
            <p:ph type="title"/>
          </p:nvPr>
        </p:nvSpPr>
        <p:spPr>
          <a:xfrm>
            <a:off x="457200" y="152400"/>
            <a:ext cx="8229600" cy="1251062"/>
          </a:xfrm>
        </p:spPr>
        <p:txBody>
          <a:bodyPr>
            <a:normAutofit fontScale="90000"/>
          </a:bodyPr>
          <a:lstStyle/>
          <a:p>
            <a:pPr fontAlgn="auto">
              <a:spcAft>
                <a:spcPts val="0"/>
              </a:spcAft>
              <a:defRPr/>
            </a:pPr>
            <a:r>
              <a:rPr lang="en-US" dirty="0" smtClean="0">
                <a:solidFill>
                  <a:schemeClr val="accent1">
                    <a:satMod val="150000"/>
                  </a:schemeClr>
                </a:solidFill>
              </a:rPr>
              <a:t>Internal organization of memory chips </a:t>
            </a:r>
            <a:endParaRPr lang="en-US" dirty="0">
              <a:solidFill>
                <a:schemeClr val="accent1">
                  <a:satMod val="150000"/>
                </a:schemeClr>
              </a:solidFill>
            </a:endParaRPr>
          </a:p>
        </p:txBody>
      </p:sp>
      <p:sp>
        <p:nvSpPr>
          <p:cNvPr id="19459" name="Rectangle 5"/>
          <p:cNvSpPr>
            <a:spLocks noChangeArrowheads="1"/>
          </p:cNvSpPr>
          <p:nvPr/>
        </p:nvSpPr>
        <p:spPr bwMode="auto">
          <a:xfrm>
            <a:off x="5010150" y="2368550"/>
            <a:ext cx="168275"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FF</a:t>
            </a:r>
            <a:endParaRPr lang="en-CA" sz="2400">
              <a:latin typeface="Corbel" pitchFamily="34" charset="0"/>
            </a:endParaRPr>
          </a:p>
        </p:txBody>
      </p:sp>
      <p:sp>
        <p:nvSpPr>
          <p:cNvPr id="19460" name="Line 6"/>
          <p:cNvSpPr>
            <a:spLocks noChangeShapeType="1"/>
          </p:cNvSpPr>
          <p:nvPr/>
        </p:nvSpPr>
        <p:spPr bwMode="auto">
          <a:xfrm flipH="1">
            <a:off x="6678613" y="3933825"/>
            <a:ext cx="169862" cy="1588"/>
          </a:xfrm>
          <a:prstGeom prst="line">
            <a:avLst/>
          </a:prstGeom>
          <a:noFill/>
          <a:ln w="17463">
            <a:solidFill>
              <a:srgbClr val="000000"/>
            </a:solidFill>
            <a:round/>
            <a:headEnd/>
            <a:tailEnd/>
          </a:ln>
        </p:spPr>
        <p:txBody>
          <a:bodyPr/>
          <a:lstStyle/>
          <a:p>
            <a:endParaRPr lang="en-US"/>
          </a:p>
        </p:txBody>
      </p:sp>
      <p:sp>
        <p:nvSpPr>
          <p:cNvPr id="19461" name="Line 7"/>
          <p:cNvSpPr>
            <a:spLocks noChangeShapeType="1"/>
          </p:cNvSpPr>
          <p:nvPr/>
        </p:nvSpPr>
        <p:spPr bwMode="auto">
          <a:xfrm flipV="1">
            <a:off x="6848475" y="3592513"/>
            <a:ext cx="1588" cy="681037"/>
          </a:xfrm>
          <a:prstGeom prst="line">
            <a:avLst/>
          </a:prstGeom>
          <a:noFill/>
          <a:ln w="17463">
            <a:solidFill>
              <a:srgbClr val="000000"/>
            </a:solidFill>
            <a:round/>
            <a:headEnd/>
            <a:tailEnd/>
          </a:ln>
        </p:spPr>
        <p:txBody>
          <a:bodyPr/>
          <a:lstStyle/>
          <a:p>
            <a:endParaRPr lang="en-US"/>
          </a:p>
        </p:txBody>
      </p:sp>
      <p:sp>
        <p:nvSpPr>
          <p:cNvPr id="19462" name="Line 8"/>
          <p:cNvSpPr>
            <a:spLocks noChangeShapeType="1"/>
          </p:cNvSpPr>
          <p:nvPr/>
        </p:nvSpPr>
        <p:spPr bwMode="auto">
          <a:xfrm flipV="1">
            <a:off x="3409950" y="2657475"/>
            <a:ext cx="1588" cy="169863"/>
          </a:xfrm>
          <a:prstGeom prst="line">
            <a:avLst/>
          </a:prstGeom>
          <a:noFill/>
          <a:ln w="17463">
            <a:solidFill>
              <a:srgbClr val="000000"/>
            </a:solidFill>
            <a:round/>
            <a:headEnd/>
            <a:tailEnd/>
          </a:ln>
        </p:spPr>
        <p:txBody>
          <a:bodyPr/>
          <a:lstStyle/>
          <a:p>
            <a:endParaRPr lang="en-US"/>
          </a:p>
        </p:txBody>
      </p:sp>
      <p:sp>
        <p:nvSpPr>
          <p:cNvPr id="19463" name="Freeform 9"/>
          <p:cNvSpPr>
            <a:spLocks/>
          </p:cNvSpPr>
          <p:nvPr/>
        </p:nvSpPr>
        <p:spPr bwMode="auto">
          <a:xfrm>
            <a:off x="4567238" y="4103688"/>
            <a:ext cx="1941512" cy="169862"/>
          </a:xfrm>
          <a:custGeom>
            <a:avLst/>
            <a:gdLst>
              <a:gd name="T0" fmla="*/ 114 w 114"/>
              <a:gd name="T1" fmla="*/ 0 h 10"/>
              <a:gd name="T2" fmla="*/ 114 w 114"/>
              <a:gd name="T3" fmla="*/ 10 h 10"/>
              <a:gd name="T4" fmla="*/ 0 w 114"/>
              <a:gd name="T5" fmla="*/ 10 h 10"/>
              <a:gd name="T6" fmla="*/ 0 60000 65536"/>
              <a:gd name="T7" fmla="*/ 0 60000 65536"/>
              <a:gd name="T8" fmla="*/ 0 60000 65536"/>
              <a:gd name="T9" fmla="*/ 0 w 114"/>
              <a:gd name="T10" fmla="*/ 0 h 10"/>
              <a:gd name="T11" fmla="*/ 114 w 114"/>
              <a:gd name="T12" fmla="*/ 10 h 10"/>
            </a:gdLst>
            <a:ahLst/>
            <a:cxnLst>
              <a:cxn ang="T6">
                <a:pos x="T0" y="T1"/>
              </a:cxn>
              <a:cxn ang="T7">
                <a:pos x="T2" y="T3"/>
              </a:cxn>
              <a:cxn ang="T8">
                <a:pos x="T4" y="T5"/>
              </a:cxn>
            </a:cxnLst>
            <a:rect l="T9" t="T10" r="T11" b="T12"/>
            <a:pathLst>
              <a:path w="114" h="10">
                <a:moveTo>
                  <a:pt x="114" y="0"/>
                </a:moveTo>
                <a:lnTo>
                  <a:pt x="114" y="10"/>
                </a:lnTo>
                <a:lnTo>
                  <a:pt x="0" y="10"/>
                </a:lnTo>
              </a:path>
            </a:pathLst>
          </a:custGeom>
          <a:noFill/>
          <a:ln w="17463">
            <a:solidFill>
              <a:srgbClr val="000000"/>
            </a:solidFill>
            <a:prstDash val="solid"/>
            <a:round/>
            <a:headEnd/>
            <a:tailEnd/>
          </a:ln>
        </p:spPr>
        <p:txBody>
          <a:bodyPr/>
          <a:lstStyle/>
          <a:p>
            <a:endParaRPr lang="en-US"/>
          </a:p>
        </p:txBody>
      </p:sp>
      <p:sp>
        <p:nvSpPr>
          <p:cNvPr id="19464" name="Freeform 10"/>
          <p:cNvSpPr>
            <a:spLocks/>
          </p:cNvSpPr>
          <p:nvPr/>
        </p:nvSpPr>
        <p:spPr bwMode="auto">
          <a:xfrm>
            <a:off x="4567238" y="2657475"/>
            <a:ext cx="1941512" cy="169863"/>
          </a:xfrm>
          <a:custGeom>
            <a:avLst/>
            <a:gdLst>
              <a:gd name="T0" fmla="*/ 114 w 114"/>
              <a:gd name="T1" fmla="*/ 0 h 10"/>
              <a:gd name="T2" fmla="*/ 114 w 114"/>
              <a:gd name="T3" fmla="*/ 10 h 10"/>
              <a:gd name="T4" fmla="*/ 0 w 114"/>
              <a:gd name="T5" fmla="*/ 10 h 10"/>
              <a:gd name="T6" fmla="*/ 0 60000 65536"/>
              <a:gd name="T7" fmla="*/ 0 60000 65536"/>
              <a:gd name="T8" fmla="*/ 0 60000 65536"/>
              <a:gd name="T9" fmla="*/ 0 w 114"/>
              <a:gd name="T10" fmla="*/ 0 h 10"/>
              <a:gd name="T11" fmla="*/ 114 w 114"/>
              <a:gd name="T12" fmla="*/ 10 h 10"/>
            </a:gdLst>
            <a:ahLst/>
            <a:cxnLst>
              <a:cxn ang="T6">
                <a:pos x="T0" y="T1"/>
              </a:cxn>
              <a:cxn ang="T7">
                <a:pos x="T2" y="T3"/>
              </a:cxn>
              <a:cxn ang="T8">
                <a:pos x="T4" y="T5"/>
              </a:cxn>
            </a:cxnLst>
            <a:rect l="T9" t="T10" r="T11" b="T12"/>
            <a:pathLst>
              <a:path w="114" h="10">
                <a:moveTo>
                  <a:pt x="114" y="0"/>
                </a:moveTo>
                <a:lnTo>
                  <a:pt x="114" y="10"/>
                </a:lnTo>
                <a:lnTo>
                  <a:pt x="0" y="10"/>
                </a:lnTo>
              </a:path>
            </a:pathLst>
          </a:custGeom>
          <a:noFill/>
          <a:ln w="17463">
            <a:solidFill>
              <a:srgbClr val="000000"/>
            </a:solidFill>
            <a:prstDash val="solid"/>
            <a:round/>
            <a:headEnd/>
            <a:tailEnd/>
          </a:ln>
        </p:spPr>
        <p:txBody>
          <a:bodyPr/>
          <a:lstStyle/>
          <a:p>
            <a:endParaRPr lang="en-US"/>
          </a:p>
        </p:txBody>
      </p:sp>
      <p:sp>
        <p:nvSpPr>
          <p:cNvPr id="19465" name="Freeform 11"/>
          <p:cNvSpPr>
            <a:spLocks/>
          </p:cNvSpPr>
          <p:nvPr/>
        </p:nvSpPr>
        <p:spPr bwMode="auto">
          <a:xfrm>
            <a:off x="4567238" y="1941513"/>
            <a:ext cx="1941512" cy="187325"/>
          </a:xfrm>
          <a:custGeom>
            <a:avLst/>
            <a:gdLst>
              <a:gd name="T0" fmla="*/ 114 w 114"/>
              <a:gd name="T1" fmla="*/ 0 h 11"/>
              <a:gd name="T2" fmla="*/ 114 w 114"/>
              <a:gd name="T3" fmla="*/ 11 h 11"/>
              <a:gd name="T4" fmla="*/ 0 w 114"/>
              <a:gd name="T5" fmla="*/ 11 h 11"/>
              <a:gd name="T6" fmla="*/ 0 60000 65536"/>
              <a:gd name="T7" fmla="*/ 0 60000 65536"/>
              <a:gd name="T8" fmla="*/ 0 60000 65536"/>
              <a:gd name="T9" fmla="*/ 0 w 114"/>
              <a:gd name="T10" fmla="*/ 0 h 11"/>
              <a:gd name="T11" fmla="*/ 114 w 114"/>
              <a:gd name="T12" fmla="*/ 11 h 11"/>
            </a:gdLst>
            <a:ahLst/>
            <a:cxnLst>
              <a:cxn ang="T6">
                <a:pos x="T0" y="T1"/>
              </a:cxn>
              <a:cxn ang="T7">
                <a:pos x="T2" y="T3"/>
              </a:cxn>
              <a:cxn ang="T8">
                <a:pos x="T4" y="T5"/>
              </a:cxn>
            </a:cxnLst>
            <a:rect l="T9" t="T10" r="T11" b="T12"/>
            <a:pathLst>
              <a:path w="114" h="11">
                <a:moveTo>
                  <a:pt x="114" y="0"/>
                </a:moveTo>
                <a:lnTo>
                  <a:pt x="114" y="11"/>
                </a:lnTo>
                <a:lnTo>
                  <a:pt x="0" y="11"/>
                </a:lnTo>
              </a:path>
            </a:pathLst>
          </a:custGeom>
          <a:noFill/>
          <a:ln w="17463">
            <a:solidFill>
              <a:srgbClr val="000000"/>
            </a:solidFill>
            <a:prstDash val="solid"/>
            <a:round/>
            <a:headEnd/>
            <a:tailEnd/>
          </a:ln>
        </p:spPr>
        <p:txBody>
          <a:bodyPr/>
          <a:lstStyle/>
          <a:p>
            <a:endParaRPr lang="en-US"/>
          </a:p>
        </p:txBody>
      </p:sp>
      <p:sp>
        <p:nvSpPr>
          <p:cNvPr id="19466" name="Line 12"/>
          <p:cNvSpPr>
            <a:spLocks noChangeShapeType="1"/>
          </p:cNvSpPr>
          <p:nvPr/>
        </p:nvSpPr>
        <p:spPr bwMode="auto">
          <a:xfrm flipH="1">
            <a:off x="5265738" y="1771650"/>
            <a:ext cx="169862" cy="1588"/>
          </a:xfrm>
          <a:prstGeom prst="line">
            <a:avLst/>
          </a:prstGeom>
          <a:noFill/>
          <a:ln w="17463">
            <a:solidFill>
              <a:srgbClr val="000000"/>
            </a:solidFill>
            <a:round/>
            <a:headEnd/>
            <a:tailEnd/>
          </a:ln>
        </p:spPr>
        <p:txBody>
          <a:bodyPr/>
          <a:lstStyle/>
          <a:p>
            <a:endParaRPr lang="en-US"/>
          </a:p>
        </p:txBody>
      </p:sp>
      <p:sp>
        <p:nvSpPr>
          <p:cNvPr id="19467" name="Line 13"/>
          <p:cNvSpPr>
            <a:spLocks noChangeShapeType="1"/>
          </p:cNvSpPr>
          <p:nvPr/>
        </p:nvSpPr>
        <p:spPr bwMode="auto">
          <a:xfrm flipV="1">
            <a:off x="5435600" y="1771650"/>
            <a:ext cx="1588" cy="357188"/>
          </a:xfrm>
          <a:prstGeom prst="line">
            <a:avLst/>
          </a:prstGeom>
          <a:noFill/>
          <a:ln w="17463">
            <a:solidFill>
              <a:srgbClr val="000000"/>
            </a:solidFill>
            <a:round/>
            <a:headEnd/>
            <a:tailEnd/>
          </a:ln>
        </p:spPr>
        <p:txBody>
          <a:bodyPr/>
          <a:lstStyle/>
          <a:p>
            <a:endParaRPr lang="en-US"/>
          </a:p>
        </p:txBody>
      </p:sp>
      <p:sp>
        <p:nvSpPr>
          <p:cNvPr id="19468" name="Line 14"/>
          <p:cNvSpPr>
            <a:spLocks noChangeShapeType="1"/>
          </p:cNvSpPr>
          <p:nvPr/>
        </p:nvSpPr>
        <p:spPr bwMode="auto">
          <a:xfrm>
            <a:off x="6149975" y="1771650"/>
            <a:ext cx="171450" cy="1588"/>
          </a:xfrm>
          <a:prstGeom prst="line">
            <a:avLst/>
          </a:prstGeom>
          <a:noFill/>
          <a:ln w="17463">
            <a:solidFill>
              <a:srgbClr val="000000"/>
            </a:solidFill>
            <a:round/>
            <a:headEnd/>
            <a:tailEnd/>
          </a:ln>
        </p:spPr>
        <p:txBody>
          <a:bodyPr/>
          <a:lstStyle/>
          <a:p>
            <a:endParaRPr lang="en-US"/>
          </a:p>
        </p:txBody>
      </p:sp>
      <p:sp>
        <p:nvSpPr>
          <p:cNvPr id="19469" name="Line 15"/>
          <p:cNvSpPr>
            <a:spLocks noChangeShapeType="1"/>
          </p:cNvSpPr>
          <p:nvPr/>
        </p:nvSpPr>
        <p:spPr bwMode="auto">
          <a:xfrm>
            <a:off x="6149975" y="1771650"/>
            <a:ext cx="171450" cy="1588"/>
          </a:xfrm>
          <a:prstGeom prst="line">
            <a:avLst/>
          </a:prstGeom>
          <a:noFill/>
          <a:ln w="17463">
            <a:solidFill>
              <a:srgbClr val="000000"/>
            </a:solidFill>
            <a:round/>
            <a:headEnd/>
            <a:tailEnd/>
          </a:ln>
        </p:spPr>
        <p:txBody>
          <a:bodyPr/>
          <a:lstStyle/>
          <a:p>
            <a:endParaRPr lang="en-US"/>
          </a:p>
        </p:txBody>
      </p:sp>
      <p:sp>
        <p:nvSpPr>
          <p:cNvPr id="19470" name="Freeform 16"/>
          <p:cNvSpPr>
            <a:spLocks/>
          </p:cNvSpPr>
          <p:nvPr/>
        </p:nvSpPr>
        <p:spPr bwMode="auto">
          <a:xfrm>
            <a:off x="1690688" y="3336925"/>
            <a:ext cx="101600" cy="52388"/>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7463">
            <a:solidFill>
              <a:srgbClr val="000000"/>
            </a:solidFill>
            <a:prstDash val="solid"/>
            <a:round/>
            <a:headEnd/>
            <a:tailEnd/>
          </a:ln>
        </p:spPr>
        <p:txBody>
          <a:bodyPr/>
          <a:lstStyle/>
          <a:p>
            <a:endParaRPr lang="en-US"/>
          </a:p>
        </p:txBody>
      </p:sp>
      <p:sp>
        <p:nvSpPr>
          <p:cNvPr id="19471" name="Freeform 17"/>
          <p:cNvSpPr>
            <a:spLocks/>
          </p:cNvSpPr>
          <p:nvPr/>
        </p:nvSpPr>
        <p:spPr bwMode="auto">
          <a:xfrm>
            <a:off x="1690688" y="3336925"/>
            <a:ext cx="101600" cy="52388"/>
          </a:xfrm>
          <a:custGeom>
            <a:avLst/>
            <a:gdLst>
              <a:gd name="T0" fmla="*/ 0 w 64"/>
              <a:gd name="T1" fmla="*/ 33 h 33"/>
              <a:gd name="T2" fmla="*/ 64 w 64"/>
              <a:gd name="T3" fmla="*/ 22 h 33"/>
              <a:gd name="T4" fmla="*/ 0 w 64"/>
              <a:gd name="T5" fmla="*/ 0 h 33"/>
              <a:gd name="T6" fmla="*/ 0 w 64"/>
              <a:gd name="T7" fmla="*/ 22 h 33"/>
              <a:gd name="T8" fmla="*/ 0 w 64"/>
              <a:gd name="T9" fmla="*/ 33 h 33"/>
              <a:gd name="T10" fmla="*/ 0 60000 65536"/>
              <a:gd name="T11" fmla="*/ 0 60000 65536"/>
              <a:gd name="T12" fmla="*/ 0 60000 65536"/>
              <a:gd name="T13" fmla="*/ 0 60000 65536"/>
              <a:gd name="T14" fmla="*/ 0 60000 65536"/>
              <a:gd name="T15" fmla="*/ 0 w 64"/>
              <a:gd name="T16" fmla="*/ 0 h 33"/>
              <a:gd name="T17" fmla="*/ 64 w 64"/>
              <a:gd name="T18" fmla="*/ 33 h 33"/>
            </a:gdLst>
            <a:ahLst/>
            <a:cxnLst>
              <a:cxn ang="T10">
                <a:pos x="T0" y="T1"/>
              </a:cxn>
              <a:cxn ang="T11">
                <a:pos x="T2" y="T3"/>
              </a:cxn>
              <a:cxn ang="T12">
                <a:pos x="T4" y="T5"/>
              </a:cxn>
              <a:cxn ang="T13">
                <a:pos x="T6" y="T7"/>
              </a:cxn>
              <a:cxn ang="T14">
                <a:pos x="T8" y="T9"/>
              </a:cxn>
            </a:cxnLst>
            <a:rect l="T15" t="T16" r="T17" b="T18"/>
            <a:pathLst>
              <a:path w="64" h="33">
                <a:moveTo>
                  <a:pt x="0" y="33"/>
                </a:moveTo>
                <a:lnTo>
                  <a:pt x="64" y="22"/>
                </a:lnTo>
                <a:lnTo>
                  <a:pt x="0" y="0"/>
                </a:lnTo>
                <a:lnTo>
                  <a:pt x="0" y="22"/>
                </a:lnTo>
                <a:lnTo>
                  <a:pt x="0" y="33"/>
                </a:lnTo>
                <a:close/>
              </a:path>
            </a:pathLst>
          </a:custGeom>
          <a:solidFill>
            <a:srgbClr val="000000"/>
          </a:solidFill>
          <a:ln w="0">
            <a:solidFill>
              <a:srgbClr val="000000"/>
            </a:solidFill>
            <a:prstDash val="solid"/>
            <a:round/>
            <a:headEnd/>
            <a:tailEnd/>
          </a:ln>
        </p:spPr>
        <p:txBody>
          <a:bodyPr/>
          <a:lstStyle/>
          <a:p>
            <a:endParaRPr lang="en-US"/>
          </a:p>
        </p:txBody>
      </p:sp>
      <p:sp>
        <p:nvSpPr>
          <p:cNvPr id="19472" name="Line 18"/>
          <p:cNvSpPr>
            <a:spLocks noChangeShapeType="1"/>
          </p:cNvSpPr>
          <p:nvPr/>
        </p:nvSpPr>
        <p:spPr bwMode="auto">
          <a:xfrm flipH="1">
            <a:off x="1554163" y="3371850"/>
            <a:ext cx="136525" cy="1588"/>
          </a:xfrm>
          <a:prstGeom prst="line">
            <a:avLst/>
          </a:prstGeom>
          <a:noFill/>
          <a:ln w="17463">
            <a:solidFill>
              <a:srgbClr val="000000"/>
            </a:solidFill>
            <a:round/>
            <a:headEnd/>
            <a:tailEnd/>
          </a:ln>
        </p:spPr>
        <p:txBody>
          <a:bodyPr/>
          <a:lstStyle/>
          <a:p>
            <a:endParaRPr lang="en-US"/>
          </a:p>
        </p:txBody>
      </p:sp>
      <p:sp>
        <p:nvSpPr>
          <p:cNvPr id="19473" name="Freeform 19"/>
          <p:cNvSpPr>
            <a:spLocks/>
          </p:cNvSpPr>
          <p:nvPr/>
        </p:nvSpPr>
        <p:spPr bwMode="auto">
          <a:xfrm>
            <a:off x="1690688" y="2640013"/>
            <a:ext cx="101600" cy="50800"/>
          </a:xfrm>
          <a:custGeom>
            <a:avLst/>
            <a:gdLst>
              <a:gd name="T0" fmla="*/ 0 w 6"/>
              <a:gd name="T1" fmla="*/ 3 h 3"/>
              <a:gd name="T2" fmla="*/ 6 w 6"/>
              <a:gd name="T3" fmla="*/ 1 h 3"/>
              <a:gd name="T4" fmla="*/ 0 w 6"/>
              <a:gd name="T5" fmla="*/ 0 h 3"/>
              <a:gd name="T6" fmla="*/ 0 w 6"/>
              <a:gd name="T7" fmla="*/ 1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1"/>
                </a:lnTo>
                <a:lnTo>
                  <a:pt x="0" y="0"/>
                </a:lnTo>
                <a:lnTo>
                  <a:pt x="0" y="1"/>
                </a:lnTo>
                <a:lnTo>
                  <a:pt x="0" y="3"/>
                </a:lnTo>
              </a:path>
            </a:pathLst>
          </a:custGeom>
          <a:noFill/>
          <a:ln w="17463">
            <a:solidFill>
              <a:srgbClr val="000000"/>
            </a:solidFill>
            <a:prstDash val="solid"/>
            <a:round/>
            <a:headEnd/>
            <a:tailEnd/>
          </a:ln>
        </p:spPr>
        <p:txBody>
          <a:bodyPr/>
          <a:lstStyle/>
          <a:p>
            <a:endParaRPr lang="en-US"/>
          </a:p>
        </p:txBody>
      </p:sp>
      <p:sp>
        <p:nvSpPr>
          <p:cNvPr id="19474" name="Freeform 20"/>
          <p:cNvSpPr>
            <a:spLocks/>
          </p:cNvSpPr>
          <p:nvPr/>
        </p:nvSpPr>
        <p:spPr bwMode="auto">
          <a:xfrm>
            <a:off x="1690688" y="2640013"/>
            <a:ext cx="101600" cy="50800"/>
          </a:xfrm>
          <a:custGeom>
            <a:avLst/>
            <a:gdLst>
              <a:gd name="T0" fmla="*/ 0 w 64"/>
              <a:gd name="T1" fmla="*/ 32 h 32"/>
              <a:gd name="T2" fmla="*/ 64 w 64"/>
              <a:gd name="T3" fmla="*/ 11 h 32"/>
              <a:gd name="T4" fmla="*/ 0 w 64"/>
              <a:gd name="T5" fmla="*/ 0 h 32"/>
              <a:gd name="T6" fmla="*/ 0 w 64"/>
              <a:gd name="T7" fmla="*/ 11 h 32"/>
              <a:gd name="T8" fmla="*/ 0 w 64"/>
              <a:gd name="T9" fmla="*/ 32 h 32"/>
              <a:gd name="T10" fmla="*/ 0 60000 65536"/>
              <a:gd name="T11" fmla="*/ 0 60000 65536"/>
              <a:gd name="T12" fmla="*/ 0 60000 65536"/>
              <a:gd name="T13" fmla="*/ 0 60000 65536"/>
              <a:gd name="T14" fmla="*/ 0 60000 65536"/>
              <a:gd name="T15" fmla="*/ 0 w 64"/>
              <a:gd name="T16" fmla="*/ 0 h 32"/>
              <a:gd name="T17" fmla="*/ 64 w 64"/>
              <a:gd name="T18" fmla="*/ 32 h 32"/>
            </a:gdLst>
            <a:ahLst/>
            <a:cxnLst>
              <a:cxn ang="T10">
                <a:pos x="T0" y="T1"/>
              </a:cxn>
              <a:cxn ang="T11">
                <a:pos x="T2" y="T3"/>
              </a:cxn>
              <a:cxn ang="T12">
                <a:pos x="T4" y="T5"/>
              </a:cxn>
              <a:cxn ang="T13">
                <a:pos x="T6" y="T7"/>
              </a:cxn>
              <a:cxn ang="T14">
                <a:pos x="T8" y="T9"/>
              </a:cxn>
            </a:cxnLst>
            <a:rect l="T15" t="T16" r="T17" b="T18"/>
            <a:pathLst>
              <a:path w="64" h="32">
                <a:moveTo>
                  <a:pt x="0" y="32"/>
                </a:moveTo>
                <a:lnTo>
                  <a:pt x="64" y="11"/>
                </a:lnTo>
                <a:lnTo>
                  <a:pt x="0" y="0"/>
                </a:lnTo>
                <a:lnTo>
                  <a:pt x="0" y="11"/>
                </a:lnTo>
                <a:lnTo>
                  <a:pt x="0" y="32"/>
                </a:lnTo>
                <a:close/>
              </a:path>
            </a:pathLst>
          </a:custGeom>
          <a:solidFill>
            <a:srgbClr val="000000"/>
          </a:solidFill>
          <a:ln w="0">
            <a:solidFill>
              <a:srgbClr val="000000"/>
            </a:solidFill>
            <a:prstDash val="solid"/>
            <a:round/>
            <a:headEnd/>
            <a:tailEnd/>
          </a:ln>
        </p:spPr>
        <p:txBody>
          <a:bodyPr/>
          <a:lstStyle/>
          <a:p>
            <a:endParaRPr lang="en-US"/>
          </a:p>
        </p:txBody>
      </p:sp>
      <p:sp>
        <p:nvSpPr>
          <p:cNvPr id="19475" name="Line 21"/>
          <p:cNvSpPr>
            <a:spLocks noChangeShapeType="1"/>
          </p:cNvSpPr>
          <p:nvPr/>
        </p:nvSpPr>
        <p:spPr bwMode="auto">
          <a:xfrm flipH="1">
            <a:off x="1554163" y="2657475"/>
            <a:ext cx="136525" cy="1588"/>
          </a:xfrm>
          <a:prstGeom prst="line">
            <a:avLst/>
          </a:prstGeom>
          <a:noFill/>
          <a:ln w="17463">
            <a:solidFill>
              <a:srgbClr val="000000"/>
            </a:solidFill>
            <a:round/>
            <a:headEnd/>
            <a:tailEnd/>
          </a:ln>
        </p:spPr>
        <p:txBody>
          <a:bodyPr/>
          <a:lstStyle/>
          <a:p>
            <a:endParaRPr lang="en-US"/>
          </a:p>
        </p:txBody>
      </p:sp>
      <p:sp>
        <p:nvSpPr>
          <p:cNvPr id="19476" name="Freeform 22"/>
          <p:cNvSpPr>
            <a:spLocks/>
          </p:cNvSpPr>
          <p:nvPr/>
        </p:nvSpPr>
        <p:spPr bwMode="auto">
          <a:xfrm>
            <a:off x="1690688" y="2997200"/>
            <a:ext cx="101600" cy="33338"/>
          </a:xfrm>
          <a:custGeom>
            <a:avLst/>
            <a:gdLst>
              <a:gd name="T0" fmla="*/ 0 w 6"/>
              <a:gd name="T1" fmla="*/ 2 h 2"/>
              <a:gd name="T2" fmla="*/ 6 w 6"/>
              <a:gd name="T3" fmla="*/ 1 h 2"/>
              <a:gd name="T4" fmla="*/ 0 w 6"/>
              <a:gd name="T5" fmla="*/ 0 h 2"/>
              <a:gd name="T6" fmla="*/ 0 w 6"/>
              <a:gd name="T7" fmla="*/ 1 h 2"/>
              <a:gd name="T8" fmla="*/ 0 w 6"/>
              <a:gd name="T9" fmla="*/ 2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0" y="2"/>
                </a:moveTo>
                <a:lnTo>
                  <a:pt x="6" y="1"/>
                </a:lnTo>
                <a:lnTo>
                  <a:pt x="0" y="0"/>
                </a:lnTo>
                <a:lnTo>
                  <a:pt x="0" y="1"/>
                </a:lnTo>
                <a:lnTo>
                  <a:pt x="0" y="2"/>
                </a:lnTo>
              </a:path>
            </a:pathLst>
          </a:custGeom>
          <a:noFill/>
          <a:ln w="17463">
            <a:solidFill>
              <a:srgbClr val="000000"/>
            </a:solidFill>
            <a:prstDash val="solid"/>
            <a:round/>
            <a:headEnd/>
            <a:tailEnd/>
          </a:ln>
        </p:spPr>
        <p:txBody>
          <a:bodyPr/>
          <a:lstStyle/>
          <a:p>
            <a:endParaRPr lang="en-US"/>
          </a:p>
        </p:txBody>
      </p:sp>
      <p:sp>
        <p:nvSpPr>
          <p:cNvPr id="19477" name="Freeform 23"/>
          <p:cNvSpPr>
            <a:spLocks/>
          </p:cNvSpPr>
          <p:nvPr/>
        </p:nvSpPr>
        <p:spPr bwMode="auto">
          <a:xfrm>
            <a:off x="1690688" y="2997200"/>
            <a:ext cx="101600" cy="33338"/>
          </a:xfrm>
          <a:custGeom>
            <a:avLst/>
            <a:gdLst>
              <a:gd name="T0" fmla="*/ 0 w 64"/>
              <a:gd name="T1" fmla="*/ 21 h 21"/>
              <a:gd name="T2" fmla="*/ 64 w 64"/>
              <a:gd name="T3" fmla="*/ 11 h 21"/>
              <a:gd name="T4" fmla="*/ 0 w 64"/>
              <a:gd name="T5" fmla="*/ 0 h 21"/>
              <a:gd name="T6" fmla="*/ 0 w 64"/>
              <a:gd name="T7" fmla="*/ 11 h 21"/>
              <a:gd name="T8" fmla="*/ 0 w 64"/>
              <a:gd name="T9" fmla="*/ 21 h 21"/>
              <a:gd name="T10" fmla="*/ 0 60000 65536"/>
              <a:gd name="T11" fmla="*/ 0 60000 65536"/>
              <a:gd name="T12" fmla="*/ 0 60000 65536"/>
              <a:gd name="T13" fmla="*/ 0 60000 65536"/>
              <a:gd name="T14" fmla="*/ 0 60000 65536"/>
              <a:gd name="T15" fmla="*/ 0 w 64"/>
              <a:gd name="T16" fmla="*/ 0 h 21"/>
              <a:gd name="T17" fmla="*/ 64 w 64"/>
              <a:gd name="T18" fmla="*/ 21 h 21"/>
            </a:gdLst>
            <a:ahLst/>
            <a:cxnLst>
              <a:cxn ang="T10">
                <a:pos x="T0" y="T1"/>
              </a:cxn>
              <a:cxn ang="T11">
                <a:pos x="T2" y="T3"/>
              </a:cxn>
              <a:cxn ang="T12">
                <a:pos x="T4" y="T5"/>
              </a:cxn>
              <a:cxn ang="T13">
                <a:pos x="T6" y="T7"/>
              </a:cxn>
              <a:cxn ang="T14">
                <a:pos x="T8" y="T9"/>
              </a:cxn>
            </a:cxnLst>
            <a:rect l="T15" t="T16" r="T17" b="T18"/>
            <a:pathLst>
              <a:path w="64" h="21">
                <a:moveTo>
                  <a:pt x="0" y="21"/>
                </a:moveTo>
                <a:lnTo>
                  <a:pt x="64" y="11"/>
                </a:lnTo>
                <a:lnTo>
                  <a:pt x="0" y="0"/>
                </a:lnTo>
                <a:lnTo>
                  <a:pt x="0" y="11"/>
                </a:lnTo>
                <a:lnTo>
                  <a:pt x="0" y="21"/>
                </a:lnTo>
                <a:close/>
              </a:path>
            </a:pathLst>
          </a:custGeom>
          <a:solidFill>
            <a:srgbClr val="000000"/>
          </a:solidFill>
          <a:ln w="0">
            <a:solidFill>
              <a:srgbClr val="000000"/>
            </a:solidFill>
            <a:prstDash val="solid"/>
            <a:round/>
            <a:headEnd/>
            <a:tailEnd/>
          </a:ln>
        </p:spPr>
        <p:txBody>
          <a:bodyPr/>
          <a:lstStyle/>
          <a:p>
            <a:endParaRPr lang="en-US"/>
          </a:p>
        </p:txBody>
      </p:sp>
      <p:sp>
        <p:nvSpPr>
          <p:cNvPr id="19478" name="Line 24"/>
          <p:cNvSpPr>
            <a:spLocks noChangeShapeType="1"/>
          </p:cNvSpPr>
          <p:nvPr/>
        </p:nvSpPr>
        <p:spPr bwMode="auto">
          <a:xfrm flipH="1">
            <a:off x="1554163" y="3014663"/>
            <a:ext cx="136525" cy="1587"/>
          </a:xfrm>
          <a:prstGeom prst="line">
            <a:avLst/>
          </a:prstGeom>
          <a:noFill/>
          <a:ln w="17463">
            <a:solidFill>
              <a:srgbClr val="000000"/>
            </a:solidFill>
            <a:round/>
            <a:headEnd/>
            <a:tailEnd/>
          </a:ln>
        </p:spPr>
        <p:txBody>
          <a:bodyPr/>
          <a:lstStyle/>
          <a:p>
            <a:endParaRPr lang="en-US"/>
          </a:p>
        </p:txBody>
      </p:sp>
      <p:sp>
        <p:nvSpPr>
          <p:cNvPr id="19479" name="Freeform 25"/>
          <p:cNvSpPr>
            <a:spLocks/>
          </p:cNvSpPr>
          <p:nvPr/>
        </p:nvSpPr>
        <p:spPr bwMode="auto">
          <a:xfrm>
            <a:off x="1690688" y="3695700"/>
            <a:ext cx="101600" cy="50800"/>
          </a:xfrm>
          <a:custGeom>
            <a:avLst/>
            <a:gdLst>
              <a:gd name="T0" fmla="*/ 0 w 6"/>
              <a:gd name="T1" fmla="*/ 3 h 3"/>
              <a:gd name="T2" fmla="*/ 6 w 6"/>
              <a:gd name="T3" fmla="*/ 1 h 3"/>
              <a:gd name="T4" fmla="*/ 0 w 6"/>
              <a:gd name="T5" fmla="*/ 0 h 3"/>
              <a:gd name="T6" fmla="*/ 0 w 6"/>
              <a:gd name="T7" fmla="*/ 1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1"/>
                </a:lnTo>
                <a:lnTo>
                  <a:pt x="0" y="0"/>
                </a:lnTo>
                <a:lnTo>
                  <a:pt x="0" y="1"/>
                </a:lnTo>
                <a:lnTo>
                  <a:pt x="0" y="3"/>
                </a:lnTo>
              </a:path>
            </a:pathLst>
          </a:custGeom>
          <a:noFill/>
          <a:ln w="17463">
            <a:solidFill>
              <a:srgbClr val="000000"/>
            </a:solidFill>
            <a:prstDash val="solid"/>
            <a:round/>
            <a:headEnd/>
            <a:tailEnd/>
          </a:ln>
        </p:spPr>
        <p:txBody>
          <a:bodyPr/>
          <a:lstStyle/>
          <a:p>
            <a:endParaRPr lang="en-US"/>
          </a:p>
        </p:txBody>
      </p:sp>
      <p:sp>
        <p:nvSpPr>
          <p:cNvPr id="19480" name="Freeform 26"/>
          <p:cNvSpPr>
            <a:spLocks/>
          </p:cNvSpPr>
          <p:nvPr/>
        </p:nvSpPr>
        <p:spPr bwMode="auto">
          <a:xfrm>
            <a:off x="1690688" y="3695700"/>
            <a:ext cx="101600" cy="50800"/>
          </a:xfrm>
          <a:custGeom>
            <a:avLst/>
            <a:gdLst>
              <a:gd name="T0" fmla="*/ 0 w 64"/>
              <a:gd name="T1" fmla="*/ 32 h 32"/>
              <a:gd name="T2" fmla="*/ 64 w 64"/>
              <a:gd name="T3" fmla="*/ 10 h 32"/>
              <a:gd name="T4" fmla="*/ 0 w 64"/>
              <a:gd name="T5" fmla="*/ 0 h 32"/>
              <a:gd name="T6" fmla="*/ 0 w 64"/>
              <a:gd name="T7" fmla="*/ 10 h 32"/>
              <a:gd name="T8" fmla="*/ 0 w 64"/>
              <a:gd name="T9" fmla="*/ 32 h 32"/>
              <a:gd name="T10" fmla="*/ 0 60000 65536"/>
              <a:gd name="T11" fmla="*/ 0 60000 65536"/>
              <a:gd name="T12" fmla="*/ 0 60000 65536"/>
              <a:gd name="T13" fmla="*/ 0 60000 65536"/>
              <a:gd name="T14" fmla="*/ 0 60000 65536"/>
              <a:gd name="T15" fmla="*/ 0 w 64"/>
              <a:gd name="T16" fmla="*/ 0 h 32"/>
              <a:gd name="T17" fmla="*/ 64 w 64"/>
              <a:gd name="T18" fmla="*/ 32 h 32"/>
            </a:gdLst>
            <a:ahLst/>
            <a:cxnLst>
              <a:cxn ang="T10">
                <a:pos x="T0" y="T1"/>
              </a:cxn>
              <a:cxn ang="T11">
                <a:pos x="T2" y="T3"/>
              </a:cxn>
              <a:cxn ang="T12">
                <a:pos x="T4" y="T5"/>
              </a:cxn>
              <a:cxn ang="T13">
                <a:pos x="T6" y="T7"/>
              </a:cxn>
              <a:cxn ang="T14">
                <a:pos x="T8" y="T9"/>
              </a:cxn>
            </a:cxnLst>
            <a:rect l="T15" t="T16" r="T17" b="T18"/>
            <a:pathLst>
              <a:path w="64" h="32">
                <a:moveTo>
                  <a:pt x="0" y="32"/>
                </a:moveTo>
                <a:lnTo>
                  <a:pt x="64" y="10"/>
                </a:lnTo>
                <a:lnTo>
                  <a:pt x="0" y="0"/>
                </a:lnTo>
                <a:lnTo>
                  <a:pt x="0" y="10"/>
                </a:lnTo>
                <a:lnTo>
                  <a:pt x="0" y="32"/>
                </a:lnTo>
                <a:close/>
              </a:path>
            </a:pathLst>
          </a:custGeom>
          <a:solidFill>
            <a:srgbClr val="000000"/>
          </a:solidFill>
          <a:ln w="0">
            <a:solidFill>
              <a:srgbClr val="000000"/>
            </a:solidFill>
            <a:prstDash val="solid"/>
            <a:round/>
            <a:headEnd/>
            <a:tailEnd/>
          </a:ln>
        </p:spPr>
        <p:txBody>
          <a:bodyPr/>
          <a:lstStyle/>
          <a:p>
            <a:endParaRPr lang="en-US"/>
          </a:p>
        </p:txBody>
      </p:sp>
      <p:sp>
        <p:nvSpPr>
          <p:cNvPr id="19481" name="Line 27"/>
          <p:cNvSpPr>
            <a:spLocks noChangeShapeType="1"/>
          </p:cNvSpPr>
          <p:nvPr/>
        </p:nvSpPr>
        <p:spPr bwMode="auto">
          <a:xfrm flipH="1">
            <a:off x="1554163" y="3711575"/>
            <a:ext cx="136525" cy="1588"/>
          </a:xfrm>
          <a:prstGeom prst="line">
            <a:avLst/>
          </a:prstGeom>
          <a:noFill/>
          <a:ln w="17463">
            <a:solidFill>
              <a:srgbClr val="000000"/>
            </a:solidFill>
            <a:round/>
            <a:headEnd/>
            <a:tailEnd/>
          </a:ln>
        </p:spPr>
        <p:txBody>
          <a:bodyPr/>
          <a:lstStyle/>
          <a:p>
            <a:endParaRPr lang="en-US"/>
          </a:p>
        </p:txBody>
      </p:sp>
      <p:sp>
        <p:nvSpPr>
          <p:cNvPr id="19482" name="Line 28"/>
          <p:cNvSpPr>
            <a:spLocks noChangeShapeType="1"/>
          </p:cNvSpPr>
          <p:nvPr/>
        </p:nvSpPr>
        <p:spPr bwMode="auto">
          <a:xfrm flipH="1">
            <a:off x="2524125" y="4273550"/>
            <a:ext cx="1412875" cy="1588"/>
          </a:xfrm>
          <a:prstGeom prst="line">
            <a:avLst/>
          </a:prstGeom>
          <a:noFill/>
          <a:ln w="17463">
            <a:solidFill>
              <a:srgbClr val="000000"/>
            </a:solidFill>
            <a:round/>
            <a:headEnd/>
            <a:tailEnd/>
          </a:ln>
        </p:spPr>
        <p:txBody>
          <a:bodyPr/>
          <a:lstStyle/>
          <a:p>
            <a:endParaRPr lang="en-US"/>
          </a:p>
        </p:txBody>
      </p:sp>
      <p:sp>
        <p:nvSpPr>
          <p:cNvPr id="19483" name="Line 29"/>
          <p:cNvSpPr>
            <a:spLocks noChangeShapeType="1"/>
          </p:cNvSpPr>
          <p:nvPr/>
        </p:nvSpPr>
        <p:spPr bwMode="auto">
          <a:xfrm flipH="1">
            <a:off x="2524125" y="2827338"/>
            <a:ext cx="1412875" cy="1587"/>
          </a:xfrm>
          <a:prstGeom prst="line">
            <a:avLst/>
          </a:prstGeom>
          <a:noFill/>
          <a:ln w="17463">
            <a:solidFill>
              <a:srgbClr val="000000"/>
            </a:solidFill>
            <a:round/>
            <a:headEnd/>
            <a:tailEnd/>
          </a:ln>
        </p:spPr>
        <p:txBody>
          <a:bodyPr/>
          <a:lstStyle/>
          <a:p>
            <a:endParaRPr lang="en-US"/>
          </a:p>
        </p:txBody>
      </p:sp>
      <p:sp>
        <p:nvSpPr>
          <p:cNvPr id="19484" name="Line 30"/>
          <p:cNvSpPr>
            <a:spLocks noChangeShapeType="1"/>
          </p:cNvSpPr>
          <p:nvPr/>
        </p:nvSpPr>
        <p:spPr bwMode="auto">
          <a:xfrm flipH="1">
            <a:off x="2524125" y="2128838"/>
            <a:ext cx="1412875" cy="1587"/>
          </a:xfrm>
          <a:prstGeom prst="line">
            <a:avLst/>
          </a:prstGeom>
          <a:noFill/>
          <a:ln w="17463">
            <a:solidFill>
              <a:srgbClr val="000000"/>
            </a:solidFill>
            <a:round/>
            <a:headEnd/>
            <a:tailEnd/>
          </a:ln>
        </p:spPr>
        <p:txBody>
          <a:bodyPr/>
          <a:lstStyle/>
          <a:p>
            <a:endParaRPr lang="en-US"/>
          </a:p>
        </p:txBody>
      </p:sp>
      <p:sp>
        <p:nvSpPr>
          <p:cNvPr id="19485" name="Rectangle 31"/>
          <p:cNvSpPr>
            <a:spLocks noChangeArrowheads="1"/>
          </p:cNvSpPr>
          <p:nvPr/>
        </p:nvSpPr>
        <p:spPr bwMode="auto">
          <a:xfrm>
            <a:off x="3222625" y="4989513"/>
            <a:ext cx="392113"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circuit</a:t>
            </a:r>
            <a:endParaRPr lang="en-CA" sz="2400">
              <a:latin typeface="Corbel" pitchFamily="34" charset="0"/>
            </a:endParaRPr>
          </a:p>
        </p:txBody>
      </p:sp>
      <p:sp>
        <p:nvSpPr>
          <p:cNvPr id="19486" name="Rectangle 32"/>
          <p:cNvSpPr>
            <a:spLocks noChangeArrowheads="1"/>
          </p:cNvSpPr>
          <p:nvPr/>
        </p:nvSpPr>
        <p:spPr bwMode="auto">
          <a:xfrm>
            <a:off x="2882900" y="4818063"/>
            <a:ext cx="1054100" cy="46037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487" name="Rectangle 33"/>
          <p:cNvSpPr>
            <a:spLocks noChangeArrowheads="1"/>
          </p:cNvSpPr>
          <p:nvPr/>
        </p:nvSpPr>
        <p:spPr bwMode="auto">
          <a:xfrm>
            <a:off x="3001963" y="4852988"/>
            <a:ext cx="823912"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Sense / Write</a:t>
            </a:r>
            <a:endParaRPr lang="en-CA" sz="2400">
              <a:latin typeface="Corbel" pitchFamily="34" charset="0"/>
            </a:endParaRPr>
          </a:p>
        </p:txBody>
      </p:sp>
      <p:sp>
        <p:nvSpPr>
          <p:cNvPr id="19488" name="Line 34"/>
          <p:cNvSpPr>
            <a:spLocks noChangeShapeType="1"/>
          </p:cNvSpPr>
          <p:nvPr/>
        </p:nvSpPr>
        <p:spPr bwMode="auto">
          <a:xfrm flipV="1">
            <a:off x="3767138" y="1771650"/>
            <a:ext cx="1587" cy="357188"/>
          </a:xfrm>
          <a:prstGeom prst="line">
            <a:avLst/>
          </a:prstGeom>
          <a:noFill/>
          <a:ln w="17463">
            <a:solidFill>
              <a:srgbClr val="000000"/>
            </a:solidFill>
            <a:round/>
            <a:headEnd/>
            <a:tailEnd/>
          </a:ln>
        </p:spPr>
        <p:txBody>
          <a:bodyPr/>
          <a:lstStyle/>
          <a:p>
            <a:endParaRPr lang="en-US"/>
          </a:p>
        </p:txBody>
      </p:sp>
      <p:sp>
        <p:nvSpPr>
          <p:cNvPr id="19489" name="Line 35"/>
          <p:cNvSpPr>
            <a:spLocks noChangeShapeType="1"/>
          </p:cNvSpPr>
          <p:nvPr/>
        </p:nvSpPr>
        <p:spPr bwMode="auto">
          <a:xfrm flipH="1">
            <a:off x="3579813" y="1771650"/>
            <a:ext cx="187325" cy="1588"/>
          </a:xfrm>
          <a:prstGeom prst="line">
            <a:avLst/>
          </a:prstGeom>
          <a:noFill/>
          <a:ln w="17463">
            <a:solidFill>
              <a:srgbClr val="000000"/>
            </a:solidFill>
            <a:round/>
            <a:headEnd/>
            <a:tailEnd/>
          </a:ln>
        </p:spPr>
        <p:txBody>
          <a:bodyPr/>
          <a:lstStyle/>
          <a:p>
            <a:endParaRPr lang="en-US"/>
          </a:p>
        </p:txBody>
      </p:sp>
      <p:sp>
        <p:nvSpPr>
          <p:cNvPr id="19490" name="Line 36"/>
          <p:cNvSpPr>
            <a:spLocks noChangeShapeType="1"/>
          </p:cNvSpPr>
          <p:nvPr/>
        </p:nvSpPr>
        <p:spPr bwMode="auto">
          <a:xfrm>
            <a:off x="3052763" y="1771650"/>
            <a:ext cx="187325" cy="1588"/>
          </a:xfrm>
          <a:prstGeom prst="line">
            <a:avLst/>
          </a:prstGeom>
          <a:noFill/>
          <a:ln w="17463">
            <a:solidFill>
              <a:srgbClr val="000000"/>
            </a:solidFill>
            <a:round/>
            <a:headEnd/>
            <a:tailEnd/>
          </a:ln>
        </p:spPr>
        <p:txBody>
          <a:bodyPr/>
          <a:lstStyle/>
          <a:p>
            <a:endParaRPr lang="en-US"/>
          </a:p>
        </p:txBody>
      </p:sp>
      <p:sp>
        <p:nvSpPr>
          <p:cNvPr id="19491" name="Rectangle 37"/>
          <p:cNvSpPr>
            <a:spLocks noChangeArrowheads="1"/>
          </p:cNvSpPr>
          <p:nvPr/>
        </p:nvSpPr>
        <p:spPr bwMode="auto">
          <a:xfrm>
            <a:off x="3240088" y="1601788"/>
            <a:ext cx="339725" cy="33972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492" name="Line 38"/>
          <p:cNvSpPr>
            <a:spLocks noChangeShapeType="1"/>
          </p:cNvSpPr>
          <p:nvPr/>
        </p:nvSpPr>
        <p:spPr bwMode="auto">
          <a:xfrm flipV="1">
            <a:off x="3409950" y="1941513"/>
            <a:ext cx="1588" cy="187325"/>
          </a:xfrm>
          <a:prstGeom prst="line">
            <a:avLst/>
          </a:prstGeom>
          <a:noFill/>
          <a:ln w="17463">
            <a:solidFill>
              <a:srgbClr val="000000"/>
            </a:solidFill>
            <a:round/>
            <a:headEnd/>
            <a:tailEnd/>
          </a:ln>
        </p:spPr>
        <p:txBody>
          <a:bodyPr/>
          <a:lstStyle/>
          <a:p>
            <a:endParaRPr lang="en-US"/>
          </a:p>
        </p:txBody>
      </p:sp>
      <p:sp>
        <p:nvSpPr>
          <p:cNvPr id="19493" name="Line 39"/>
          <p:cNvSpPr>
            <a:spLocks noChangeShapeType="1"/>
          </p:cNvSpPr>
          <p:nvPr/>
        </p:nvSpPr>
        <p:spPr bwMode="auto">
          <a:xfrm>
            <a:off x="3052763" y="2486025"/>
            <a:ext cx="187325" cy="1588"/>
          </a:xfrm>
          <a:prstGeom prst="line">
            <a:avLst/>
          </a:prstGeom>
          <a:noFill/>
          <a:ln w="17463">
            <a:solidFill>
              <a:srgbClr val="000000"/>
            </a:solidFill>
            <a:round/>
            <a:headEnd/>
            <a:tailEnd/>
          </a:ln>
        </p:spPr>
        <p:txBody>
          <a:bodyPr/>
          <a:lstStyle/>
          <a:p>
            <a:endParaRPr lang="en-US"/>
          </a:p>
        </p:txBody>
      </p:sp>
      <p:sp>
        <p:nvSpPr>
          <p:cNvPr id="19494" name="Line 40"/>
          <p:cNvSpPr>
            <a:spLocks noChangeShapeType="1"/>
          </p:cNvSpPr>
          <p:nvPr/>
        </p:nvSpPr>
        <p:spPr bwMode="auto">
          <a:xfrm flipV="1">
            <a:off x="3052763" y="1771650"/>
            <a:ext cx="1587" cy="357188"/>
          </a:xfrm>
          <a:prstGeom prst="line">
            <a:avLst/>
          </a:prstGeom>
          <a:noFill/>
          <a:ln w="17463">
            <a:solidFill>
              <a:srgbClr val="000000"/>
            </a:solidFill>
            <a:round/>
            <a:headEnd/>
            <a:tailEnd/>
          </a:ln>
        </p:spPr>
        <p:txBody>
          <a:bodyPr/>
          <a:lstStyle/>
          <a:p>
            <a:endParaRPr lang="en-US"/>
          </a:p>
        </p:txBody>
      </p:sp>
      <p:sp>
        <p:nvSpPr>
          <p:cNvPr id="19495" name="Line 41"/>
          <p:cNvSpPr>
            <a:spLocks noChangeShapeType="1"/>
          </p:cNvSpPr>
          <p:nvPr/>
        </p:nvSpPr>
        <p:spPr bwMode="auto">
          <a:xfrm flipH="1">
            <a:off x="3579813" y="2486025"/>
            <a:ext cx="187325" cy="1588"/>
          </a:xfrm>
          <a:prstGeom prst="line">
            <a:avLst/>
          </a:prstGeom>
          <a:noFill/>
          <a:ln w="17463">
            <a:solidFill>
              <a:srgbClr val="000000"/>
            </a:solidFill>
            <a:round/>
            <a:headEnd/>
            <a:tailEnd/>
          </a:ln>
        </p:spPr>
        <p:txBody>
          <a:bodyPr/>
          <a:lstStyle/>
          <a:p>
            <a:endParaRPr lang="en-US"/>
          </a:p>
        </p:txBody>
      </p:sp>
      <p:sp>
        <p:nvSpPr>
          <p:cNvPr id="19496" name="Line 42"/>
          <p:cNvSpPr>
            <a:spLocks noChangeShapeType="1"/>
          </p:cNvSpPr>
          <p:nvPr/>
        </p:nvSpPr>
        <p:spPr bwMode="auto">
          <a:xfrm flipV="1">
            <a:off x="3409950" y="4103688"/>
            <a:ext cx="1588" cy="169862"/>
          </a:xfrm>
          <a:prstGeom prst="line">
            <a:avLst/>
          </a:prstGeom>
          <a:noFill/>
          <a:ln w="17463">
            <a:solidFill>
              <a:srgbClr val="000000"/>
            </a:solidFill>
            <a:round/>
            <a:headEnd/>
            <a:tailEnd/>
          </a:ln>
        </p:spPr>
        <p:txBody>
          <a:bodyPr/>
          <a:lstStyle/>
          <a:p>
            <a:endParaRPr lang="en-US"/>
          </a:p>
        </p:txBody>
      </p:sp>
      <p:sp>
        <p:nvSpPr>
          <p:cNvPr id="19497" name="Line 43"/>
          <p:cNvSpPr>
            <a:spLocks noChangeShapeType="1"/>
          </p:cNvSpPr>
          <p:nvPr/>
        </p:nvSpPr>
        <p:spPr bwMode="auto">
          <a:xfrm>
            <a:off x="3052763" y="3933825"/>
            <a:ext cx="187325" cy="1588"/>
          </a:xfrm>
          <a:prstGeom prst="line">
            <a:avLst/>
          </a:prstGeom>
          <a:noFill/>
          <a:ln w="17463">
            <a:solidFill>
              <a:srgbClr val="000000"/>
            </a:solidFill>
            <a:round/>
            <a:headEnd/>
            <a:tailEnd/>
          </a:ln>
        </p:spPr>
        <p:txBody>
          <a:bodyPr/>
          <a:lstStyle/>
          <a:p>
            <a:endParaRPr lang="en-US"/>
          </a:p>
        </p:txBody>
      </p:sp>
      <p:sp>
        <p:nvSpPr>
          <p:cNvPr id="19498" name="Line 44"/>
          <p:cNvSpPr>
            <a:spLocks noChangeShapeType="1"/>
          </p:cNvSpPr>
          <p:nvPr/>
        </p:nvSpPr>
        <p:spPr bwMode="auto">
          <a:xfrm flipH="1">
            <a:off x="3579813" y="3933825"/>
            <a:ext cx="187325" cy="1588"/>
          </a:xfrm>
          <a:prstGeom prst="line">
            <a:avLst/>
          </a:prstGeom>
          <a:noFill/>
          <a:ln w="17463">
            <a:solidFill>
              <a:srgbClr val="000000"/>
            </a:solidFill>
            <a:round/>
            <a:headEnd/>
            <a:tailEnd/>
          </a:ln>
        </p:spPr>
        <p:txBody>
          <a:bodyPr/>
          <a:lstStyle/>
          <a:p>
            <a:endParaRPr lang="en-US"/>
          </a:p>
        </p:txBody>
      </p:sp>
      <p:sp>
        <p:nvSpPr>
          <p:cNvPr id="19499" name="Freeform 45"/>
          <p:cNvSpPr>
            <a:spLocks/>
          </p:cNvSpPr>
          <p:nvPr/>
        </p:nvSpPr>
        <p:spPr bwMode="auto">
          <a:xfrm>
            <a:off x="3052763" y="4273550"/>
            <a:ext cx="187325" cy="544513"/>
          </a:xfrm>
          <a:custGeom>
            <a:avLst/>
            <a:gdLst>
              <a:gd name="T0" fmla="*/ 11 w 11"/>
              <a:gd name="T1" fmla="*/ 32 h 32"/>
              <a:gd name="T2" fmla="*/ 11 w 11"/>
              <a:gd name="T3" fmla="*/ 16 h 32"/>
              <a:gd name="T4" fmla="*/ 0 w 11"/>
              <a:gd name="T5" fmla="*/ 16 h 32"/>
              <a:gd name="T6" fmla="*/ 0 w 11"/>
              <a:gd name="T7" fmla="*/ 0 h 32"/>
              <a:gd name="T8" fmla="*/ 0 60000 65536"/>
              <a:gd name="T9" fmla="*/ 0 60000 65536"/>
              <a:gd name="T10" fmla="*/ 0 60000 65536"/>
              <a:gd name="T11" fmla="*/ 0 60000 65536"/>
              <a:gd name="T12" fmla="*/ 0 w 11"/>
              <a:gd name="T13" fmla="*/ 0 h 32"/>
              <a:gd name="T14" fmla="*/ 11 w 11"/>
              <a:gd name="T15" fmla="*/ 32 h 32"/>
            </a:gdLst>
            <a:ahLst/>
            <a:cxnLst>
              <a:cxn ang="T8">
                <a:pos x="T0" y="T1"/>
              </a:cxn>
              <a:cxn ang="T9">
                <a:pos x="T2" y="T3"/>
              </a:cxn>
              <a:cxn ang="T10">
                <a:pos x="T4" y="T5"/>
              </a:cxn>
              <a:cxn ang="T11">
                <a:pos x="T6" y="T7"/>
              </a:cxn>
            </a:cxnLst>
            <a:rect l="T12" t="T13" r="T14" b="T15"/>
            <a:pathLst>
              <a:path w="11" h="32">
                <a:moveTo>
                  <a:pt x="11" y="32"/>
                </a:moveTo>
                <a:lnTo>
                  <a:pt x="11" y="16"/>
                </a:lnTo>
                <a:lnTo>
                  <a:pt x="0" y="16"/>
                </a:lnTo>
                <a:lnTo>
                  <a:pt x="0" y="0"/>
                </a:lnTo>
              </a:path>
            </a:pathLst>
          </a:custGeom>
          <a:noFill/>
          <a:ln w="17463">
            <a:solidFill>
              <a:srgbClr val="000000"/>
            </a:solidFill>
            <a:prstDash val="solid"/>
            <a:round/>
            <a:headEnd/>
            <a:tailEnd/>
          </a:ln>
        </p:spPr>
        <p:txBody>
          <a:bodyPr/>
          <a:lstStyle/>
          <a:p>
            <a:endParaRPr lang="en-US"/>
          </a:p>
        </p:txBody>
      </p:sp>
      <p:sp>
        <p:nvSpPr>
          <p:cNvPr id="19500" name="Freeform 46"/>
          <p:cNvSpPr>
            <a:spLocks/>
          </p:cNvSpPr>
          <p:nvPr/>
        </p:nvSpPr>
        <p:spPr bwMode="auto">
          <a:xfrm>
            <a:off x="3579813" y="4273550"/>
            <a:ext cx="187325" cy="544513"/>
          </a:xfrm>
          <a:custGeom>
            <a:avLst/>
            <a:gdLst>
              <a:gd name="T0" fmla="*/ 0 w 11"/>
              <a:gd name="T1" fmla="*/ 32 h 32"/>
              <a:gd name="T2" fmla="*/ 0 w 11"/>
              <a:gd name="T3" fmla="*/ 16 h 32"/>
              <a:gd name="T4" fmla="*/ 11 w 11"/>
              <a:gd name="T5" fmla="*/ 16 h 32"/>
              <a:gd name="T6" fmla="*/ 11 w 11"/>
              <a:gd name="T7" fmla="*/ 0 h 32"/>
              <a:gd name="T8" fmla="*/ 0 60000 65536"/>
              <a:gd name="T9" fmla="*/ 0 60000 65536"/>
              <a:gd name="T10" fmla="*/ 0 60000 65536"/>
              <a:gd name="T11" fmla="*/ 0 60000 65536"/>
              <a:gd name="T12" fmla="*/ 0 w 11"/>
              <a:gd name="T13" fmla="*/ 0 h 32"/>
              <a:gd name="T14" fmla="*/ 11 w 11"/>
              <a:gd name="T15" fmla="*/ 32 h 32"/>
            </a:gdLst>
            <a:ahLst/>
            <a:cxnLst>
              <a:cxn ang="T8">
                <a:pos x="T0" y="T1"/>
              </a:cxn>
              <a:cxn ang="T9">
                <a:pos x="T2" y="T3"/>
              </a:cxn>
              <a:cxn ang="T10">
                <a:pos x="T4" y="T5"/>
              </a:cxn>
              <a:cxn ang="T11">
                <a:pos x="T6" y="T7"/>
              </a:cxn>
            </a:cxnLst>
            <a:rect l="T12" t="T13" r="T14" b="T15"/>
            <a:pathLst>
              <a:path w="11" h="32">
                <a:moveTo>
                  <a:pt x="0" y="32"/>
                </a:moveTo>
                <a:lnTo>
                  <a:pt x="0" y="16"/>
                </a:lnTo>
                <a:lnTo>
                  <a:pt x="11" y="16"/>
                </a:lnTo>
                <a:lnTo>
                  <a:pt x="11" y="0"/>
                </a:lnTo>
              </a:path>
            </a:pathLst>
          </a:custGeom>
          <a:noFill/>
          <a:ln w="17463">
            <a:solidFill>
              <a:srgbClr val="000000"/>
            </a:solidFill>
            <a:prstDash val="solid"/>
            <a:round/>
            <a:headEnd/>
            <a:tailEnd/>
          </a:ln>
        </p:spPr>
        <p:txBody>
          <a:bodyPr/>
          <a:lstStyle/>
          <a:p>
            <a:endParaRPr lang="en-US"/>
          </a:p>
        </p:txBody>
      </p:sp>
      <p:sp>
        <p:nvSpPr>
          <p:cNvPr id="19501" name="Freeform 47"/>
          <p:cNvSpPr>
            <a:spLocks/>
          </p:cNvSpPr>
          <p:nvPr/>
        </p:nvSpPr>
        <p:spPr bwMode="auto">
          <a:xfrm>
            <a:off x="3205163" y="5311775"/>
            <a:ext cx="34925" cy="103188"/>
          </a:xfrm>
          <a:custGeom>
            <a:avLst/>
            <a:gdLst>
              <a:gd name="T0" fmla="*/ 2 w 2"/>
              <a:gd name="T1" fmla="*/ 6 h 6"/>
              <a:gd name="T2" fmla="*/ 1 w 2"/>
              <a:gd name="T3" fmla="*/ 0 h 6"/>
              <a:gd name="T4" fmla="*/ 0 w 2"/>
              <a:gd name="T5" fmla="*/ 6 h 6"/>
              <a:gd name="T6" fmla="*/ 1 w 2"/>
              <a:gd name="T7" fmla="*/ 6 h 6"/>
              <a:gd name="T8" fmla="*/ 2 w 2"/>
              <a:gd name="T9" fmla="*/ 6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7463">
            <a:solidFill>
              <a:srgbClr val="000000"/>
            </a:solidFill>
            <a:prstDash val="solid"/>
            <a:round/>
            <a:headEnd/>
            <a:tailEnd/>
          </a:ln>
        </p:spPr>
        <p:txBody>
          <a:bodyPr/>
          <a:lstStyle/>
          <a:p>
            <a:endParaRPr lang="en-US"/>
          </a:p>
        </p:txBody>
      </p:sp>
      <p:sp>
        <p:nvSpPr>
          <p:cNvPr id="19502" name="Freeform 48"/>
          <p:cNvSpPr>
            <a:spLocks/>
          </p:cNvSpPr>
          <p:nvPr/>
        </p:nvSpPr>
        <p:spPr bwMode="auto">
          <a:xfrm>
            <a:off x="3205163" y="5311775"/>
            <a:ext cx="34925" cy="103188"/>
          </a:xfrm>
          <a:custGeom>
            <a:avLst/>
            <a:gdLst>
              <a:gd name="T0" fmla="*/ 22 w 22"/>
              <a:gd name="T1" fmla="*/ 65 h 65"/>
              <a:gd name="T2" fmla="*/ 11 w 22"/>
              <a:gd name="T3" fmla="*/ 0 h 65"/>
              <a:gd name="T4" fmla="*/ 0 w 22"/>
              <a:gd name="T5" fmla="*/ 65 h 65"/>
              <a:gd name="T6" fmla="*/ 11 w 22"/>
              <a:gd name="T7" fmla="*/ 65 h 65"/>
              <a:gd name="T8" fmla="*/ 22 w 22"/>
              <a:gd name="T9" fmla="*/ 65 h 65"/>
              <a:gd name="T10" fmla="*/ 0 60000 65536"/>
              <a:gd name="T11" fmla="*/ 0 60000 65536"/>
              <a:gd name="T12" fmla="*/ 0 60000 65536"/>
              <a:gd name="T13" fmla="*/ 0 60000 65536"/>
              <a:gd name="T14" fmla="*/ 0 60000 65536"/>
              <a:gd name="T15" fmla="*/ 0 w 22"/>
              <a:gd name="T16" fmla="*/ 0 h 65"/>
              <a:gd name="T17" fmla="*/ 22 w 22"/>
              <a:gd name="T18" fmla="*/ 65 h 65"/>
            </a:gdLst>
            <a:ahLst/>
            <a:cxnLst>
              <a:cxn ang="T10">
                <a:pos x="T0" y="T1"/>
              </a:cxn>
              <a:cxn ang="T11">
                <a:pos x="T2" y="T3"/>
              </a:cxn>
              <a:cxn ang="T12">
                <a:pos x="T4" y="T5"/>
              </a:cxn>
              <a:cxn ang="T13">
                <a:pos x="T6" y="T7"/>
              </a:cxn>
              <a:cxn ang="T14">
                <a:pos x="T8" y="T9"/>
              </a:cxn>
            </a:cxnLst>
            <a:rect l="T15" t="T16" r="T17" b="T18"/>
            <a:pathLst>
              <a:path w="22" h="65">
                <a:moveTo>
                  <a:pt x="22" y="65"/>
                </a:moveTo>
                <a:lnTo>
                  <a:pt x="11" y="0"/>
                </a:lnTo>
                <a:lnTo>
                  <a:pt x="0" y="65"/>
                </a:lnTo>
                <a:lnTo>
                  <a:pt x="11" y="65"/>
                </a:lnTo>
                <a:lnTo>
                  <a:pt x="22" y="65"/>
                </a:lnTo>
                <a:close/>
              </a:path>
            </a:pathLst>
          </a:custGeom>
          <a:solidFill>
            <a:srgbClr val="000000"/>
          </a:solidFill>
          <a:ln w="0">
            <a:solidFill>
              <a:srgbClr val="000000"/>
            </a:solidFill>
            <a:prstDash val="solid"/>
            <a:round/>
            <a:headEnd/>
            <a:tailEnd/>
          </a:ln>
        </p:spPr>
        <p:txBody>
          <a:bodyPr/>
          <a:lstStyle/>
          <a:p>
            <a:endParaRPr lang="en-US"/>
          </a:p>
        </p:txBody>
      </p:sp>
      <p:sp>
        <p:nvSpPr>
          <p:cNvPr id="19503" name="Freeform 49"/>
          <p:cNvSpPr>
            <a:spLocks/>
          </p:cNvSpPr>
          <p:nvPr/>
        </p:nvSpPr>
        <p:spPr bwMode="auto">
          <a:xfrm>
            <a:off x="3222625" y="5278438"/>
            <a:ext cx="357188" cy="255587"/>
          </a:xfrm>
          <a:custGeom>
            <a:avLst/>
            <a:gdLst>
              <a:gd name="T0" fmla="*/ 0 w 21"/>
              <a:gd name="T1" fmla="*/ 8 h 15"/>
              <a:gd name="T2" fmla="*/ 0 w 21"/>
              <a:gd name="T3" fmla="*/ 15 h 15"/>
              <a:gd name="T4" fmla="*/ 21 w 21"/>
              <a:gd name="T5" fmla="*/ 15 h 15"/>
              <a:gd name="T6" fmla="*/ 21 w 21"/>
              <a:gd name="T7" fmla="*/ 0 h 15"/>
              <a:gd name="T8" fmla="*/ 0 60000 65536"/>
              <a:gd name="T9" fmla="*/ 0 60000 65536"/>
              <a:gd name="T10" fmla="*/ 0 60000 65536"/>
              <a:gd name="T11" fmla="*/ 0 60000 65536"/>
              <a:gd name="T12" fmla="*/ 0 w 21"/>
              <a:gd name="T13" fmla="*/ 0 h 15"/>
              <a:gd name="T14" fmla="*/ 21 w 21"/>
              <a:gd name="T15" fmla="*/ 15 h 15"/>
            </a:gdLst>
            <a:ahLst/>
            <a:cxnLst>
              <a:cxn ang="T8">
                <a:pos x="T0" y="T1"/>
              </a:cxn>
              <a:cxn ang="T9">
                <a:pos x="T2" y="T3"/>
              </a:cxn>
              <a:cxn ang="T10">
                <a:pos x="T4" y="T5"/>
              </a:cxn>
              <a:cxn ang="T11">
                <a:pos x="T6" y="T7"/>
              </a:cxn>
            </a:cxnLst>
            <a:rect l="T12" t="T13" r="T14" b="T15"/>
            <a:pathLst>
              <a:path w="21" h="15">
                <a:moveTo>
                  <a:pt x="0" y="8"/>
                </a:moveTo>
                <a:lnTo>
                  <a:pt x="0" y="15"/>
                </a:lnTo>
                <a:lnTo>
                  <a:pt x="21" y="15"/>
                </a:lnTo>
                <a:lnTo>
                  <a:pt x="21" y="0"/>
                </a:lnTo>
              </a:path>
            </a:pathLst>
          </a:custGeom>
          <a:noFill/>
          <a:ln w="17463">
            <a:solidFill>
              <a:srgbClr val="000000"/>
            </a:solidFill>
            <a:prstDash val="solid"/>
            <a:round/>
            <a:headEnd/>
            <a:tailEnd/>
          </a:ln>
        </p:spPr>
        <p:txBody>
          <a:bodyPr/>
          <a:lstStyle/>
          <a:p>
            <a:endParaRPr lang="en-US"/>
          </a:p>
        </p:txBody>
      </p:sp>
      <p:sp>
        <p:nvSpPr>
          <p:cNvPr id="19504" name="Rectangle 50"/>
          <p:cNvSpPr>
            <a:spLocks noChangeArrowheads="1"/>
          </p:cNvSpPr>
          <p:nvPr/>
        </p:nvSpPr>
        <p:spPr bwMode="auto">
          <a:xfrm>
            <a:off x="1928813" y="2981325"/>
            <a:ext cx="498475"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Address</a:t>
            </a:r>
            <a:endParaRPr lang="en-CA" sz="2400">
              <a:latin typeface="Corbel" pitchFamily="34" charset="0"/>
            </a:endParaRPr>
          </a:p>
        </p:txBody>
      </p:sp>
      <p:sp>
        <p:nvSpPr>
          <p:cNvPr id="19505" name="Rectangle 51"/>
          <p:cNvSpPr>
            <a:spLocks noChangeArrowheads="1"/>
          </p:cNvSpPr>
          <p:nvPr/>
        </p:nvSpPr>
        <p:spPr bwMode="auto">
          <a:xfrm>
            <a:off x="1928813" y="3168650"/>
            <a:ext cx="484187"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decoder</a:t>
            </a:r>
            <a:endParaRPr lang="en-CA" sz="2400">
              <a:latin typeface="Corbel" pitchFamily="34" charset="0"/>
            </a:endParaRPr>
          </a:p>
        </p:txBody>
      </p:sp>
      <p:sp>
        <p:nvSpPr>
          <p:cNvPr id="19506" name="Rectangle 52"/>
          <p:cNvSpPr>
            <a:spLocks noChangeArrowheads="1"/>
          </p:cNvSpPr>
          <p:nvPr/>
        </p:nvSpPr>
        <p:spPr bwMode="auto">
          <a:xfrm>
            <a:off x="1827213" y="1941513"/>
            <a:ext cx="696912" cy="2519362"/>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507" name="Rectangle 53"/>
          <p:cNvSpPr>
            <a:spLocks noChangeArrowheads="1"/>
          </p:cNvSpPr>
          <p:nvPr/>
        </p:nvSpPr>
        <p:spPr bwMode="auto">
          <a:xfrm>
            <a:off x="6423025" y="2368550"/>
            <a:ext cx="168275"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FF</a:t>
            </a:r>
            <a:endParaRPr lang="en-CA" sz="2400">
              <a:latin typeface="Corbel" pitchFamily="34" charset="0"/>
            </a:endParaRPr>
          </a:p>
        </p:txBody>
      </p:sp>
      <p:sp>
        <p:nvSpPr>
          <p:cNvPr id="19508" name="Rectangle 54"/>
          <p:cNvSpPr>
            <a:spLocks noChangeArrowheads="1"/>
          </p:cNvSpPr>
          <p:nvPr/>
        </p:nvSpPr>
        <p:spPr bwMode="auto">
          <a:xfrm>
            <a:off x="7342188" y="5075238"/>
            <a:ext cx="185737"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CS</a:t>
            </a:r>
            <a:endParaRPr lang="en-CA" sz="2400">
              <a:latin typeface="Corbel" pitchFamily="34" charset="0"/>
            </a:endParaRPr>
          </a:p>
        </p:txBody>
      </p:sp>
      <p:sp>
        <p:nvSpPr>
          <p:cNvPr id="19509" name="Freeform 55"/>
          <p:cNvSpPr>
            <a:spLocks/>
          </p:cNvSpPr>
          <p:nvPr/>
        </p:nvSpPr>
        <p:spPr bwMode="auto">
          <a:xfrm>
            <a:off x="7053263" y="5159375"/>
            <a:ext cx="101600" cy="33338"/>
          </a:xfrm>
          <a:custGeom>
            <a:avLst/>
            <a:gdLst>
              <a:gd name="T0" fmla="*/ 6 w 6"/>
              <a:gd name="T1" fmla="*/ 0 h 2"/>
              <a:gd name="T2" fmla="*/ 0 w 6"/>
              <a:gd name="T3" fmla="*/ 1 h 2"/>
              <a:gd name="T4" fmla="*/ 6 w 6"/>
              <a:gd name="T5" fmla="*/ 2 h 2"/>
              <a:gd name="T6" fmla="*/ 6 w 6"/>
              <a:gd name="T7" fmla="*/ 1 h 2"/>
              <a:gd name="T8" fmla="*/ 6 w 6"/>
              <a:gd name="T9" fmla="*/ 0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6" y="0"/>
                </a:moveTo>
                <a:lnTo>
                  <a:pt x="0" y="1"/>
                </a:lnTo>
                <a:lnTo>
                  <a:pt x="6" y="2"/>
                </a:lnTo>
                <a:lnTo>
                  <a:pt x="6" y="1"/>
                </a:lnTo>
                <a:lnTo>
                  <a:pt x="6" y="0"/>
                </a:lnTo>
              </a:path>
            </a:pathLst>
          </a:custGeom>
          <a:noFill/>
          <a:ln w="17463">
            <a:solidFill>
              <a:srgbClr val="000000"/>
            </a:solidFill>
            <a:prstDash val="solid"/>
            <a:round/>
            <a:headEnd/>
            <a:tailEnd/>
          </a:ln>
        </p:spPr>
        <p:txBody>
          <a:bodyPr/>
          <a:lstStyle/>
          <a:p>
            <a:endParaRPr lang="en-US"/>
          </a:p>
        </p:txBody>
      </p:sp>
      <p:sp>
        <p:nvSpPr>
          <p:cNvPr id="19510" name="Freeform 56"/>
          <p:cNvSpPr>
            <a:spLocks/>
          </p:cNvSpPr>
          <p:nvPr/>
        </p:nvSpPr>
        <p:spPr bwMode="auto">
          <a:xfrm>
            <a:off x="7053263" y="5159375"/>
            <a:ext cx="101600" cy="33338"/>
          </a:xfrm>
          <a:custGeom>
            <a:avLst/>
            <a:gdLst>
              <a:gd name="T0" fmla="*/ 64 w 64"/>
              <a:gd name="T1" fmla="*/ 0 h 21"/>
              <a:gd name="T2" fmla="*/ 0 w 64"/>
              <a:gd name="T3" fmla="*/ 10 h 21"/>
              <a:gd name="T4" fmla="*/ 64 w 64"/>
              <a:gd name="T5" fmla="*/ 21 h 21"/>
              <a:gd name="T6" fmla="*/ 64 w 64"/>
              <a:gd name="T7" fmla="*/ 10 h 21"/>
              <a:gd name="T8" fmla="*/ 64 w 64"/>
              <a:gd name="T9" fmla="*/ 0 h 21"/>
              <a:gd name="T10" fmla="*/ 0 60000 65536"/>
              <a:gd name="T11" fmla="*/ 0 60000 65536"/>
              <a:gd name="T12" fmla="*/ 0 60000 65536"/>
              <a:gd name="T13" fmla="*/ 0 60000 65536"/>
              <a:gd name="T14" fmla="*/ 0 60000 65536"/>
              <a:gd name="T15" fmla="*/ 0 w 64"/>
              <a:gd name="T16" fmla="*/ 0 h 21"/>
              <a:gd name="T17" fmla="*/ 64 w 64"/>
              <a:gd name="T18" fmla="*/ 21 h 21"/>
            </a:gdLst>
            <a:ahLst/>
            <a:cxnLst>
              <a:cxn ang="T10">
                <a:pos x="T0" y="T1"/>
              </a:cxn>
              <a:cxn ang="T11">
                <a:pos x="T2" y="T3"/>
              </a:cxn>
              <a:cxn ang="T12">
                <a:pos x="T4" y="T5"/>
              </a:cxn>
              <a:cxn ang="T13">
                <a:pos x="T6" y="T7"/>
              </a:cxn>
              <a:cxn ang="T14">
                <a:pos x="T8" y="T9"/>
              </a:cxn>
            </a:cxnLst>
            <a:rect l="T15" t="T16" r="T17" b="T18"/>
            <a:pathLst>
              <a:path w="64" h="21">
                <a:moveTo>
                  <a:pt x="64" y="0"/>
                </a:moveTo>
                <a:lnTo>
                  <a:pt x="0" y="10"/>
                </a:lnTo>
                <a:lnTo>
                  <a:pt x="64" y="21"/>
                </a:lnTo>
                <a:lnTo>
                  <a:pt x="64" y="10"/>
                </a:lnTo>
                <a:lnTo>
                  <a:pt x="64" y="0"/>
                </a:lnTo>
                <a:close/>
              </a:path>
            </a:pathLst>
          </a:custGeom>
          <a:solidFill>
            <a:srgbClr val="000000"/>
          </a:solidFill>
          <a:ln w="0">
            <a:solidFill>
              <a:srgbClr val="000000"/>
            </a:solidFill>
            <a:prstDash val="solid"/>
            <a:round/>
            <a:headEnd/>
            <a:tailEnd/>
          </a:ln>
        </p:spPr>
        <p:txBody>
          <a:bodyPr/>
          <a:lstStyle/>
          <a:p>
            <a:endParaRPr lang="en-US"/>
          </a:p>
        </p:txBody>
      </p:sp>
      <p:sp>
        <p:nvSpPr>
          <p:cNvPr id="19511" name="Line 57"/>
          <p:cNvSpPr>
            <a:spLocks noChangeShapeType="1"/>
          </p:cNvSpPr>
          <p:nvPr/>
        </p:nvSpPr>
        <p:spPr bwMode="auto">
          <a:xfrm>
            <a:off x="7154863" y="5175250"/>
            <a:ext cx="136525" cy="1588"/>
          </a:xfrm>
          <a:prstGeom prst="line">
            <a:avLst/>
          </a:prstGeom>
          <a:noFill/>
          <a:ln w="17463">
            <a:solidFill>
              <a:srgbClr val="000000"/>
            </a:solidFill>
            <a:round/>
            <a:headEnd/>
            <a:tailEnd/>
          </a:ln>
        </p:spPr>
        <p:txBody>
          <a:bodyPr/>
          <a:lstStyle/>
          <a:p>
            <a:endParaRPr lang="en-US"/>
          </a:p>
        </p:txBody>
      </p:sp>
      <p:sp>
        <p:nvSpPr>
          <p:cNvPr id="19512" name="Freeform 58"/>
          <p:cNvSpPr>
            <a:spLocks/>
          </p:cNvSpPr>
          <p:nvPr/>
        </p:nvSpPr>
        <p:spPr bwMode="auto">
          <a:xfrm>
            <a:off x="7053263" y="4886325"/>
            <a:ext cx="101600" cy="50800"/>
          </a:xfrm>
          <a:custGeom>
            <a:avLst/>
            <a:gdLst>
              <a:gd name="T0" fmla="*/ 6 w 6"/>
              <a:gd name="T1" fmla="*/ 0 h 3"/>
              <a:gd name="T2" fmla="*/ 0 w 6"/>
              <a:gd name="T3" fmla="*/ 2 h 3"/>
              <a:gd name="T4" fmla="*/ 6 w 6"/>
              <a:gd name="T5" fmla="*/ 3 h 3"/>
              <a:gd name="T6" fmla="*/ 6 w 6"/>
              <a:gd name="T7" fmla="*/ 2 h 3"/>
              <a:gd name="T8" fmla="*/ 6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2"/>
                </a:lnTo>
                <a:lnTo>
                  <a:pt x="6" y="3"/>
                </a:lnTo>
                <a:lnTo>
                  <a:pt x="6" y="2"/>
                </a:lnTo>
                <a:lnTo>
                  <a:pt x="6" y="0"/>
                </a:lnTo>
              </a:path>
            </a:pathLst>
          </a:custGeom>
          <a:noFill/>
          <a:ln w="17463">
            <a:solidFill>
              <a:srgbClr val="000000"/>
            </a:solidFill>
            <a:prstDash val="solid"/>
            <a:round/>
            <a:headEnd/>
            <a:tailEnd/>
          </a:ln>
        </p:spPr>
        <p:txBody>
          <a:bodyPr/>
          <a:lstStyle/>
          <a:p>
            <a:endParaRPr lang="en-US"/>
          </a:p>
        </p:txBody>
      </p:sp>
      <p:sp>
        <p:nvSpPr>
          <p:cNvPr id="19513" name="Freeform 59"/>
          <p:cNvSpPr>
            <a:spLocks/>
          </p:cNvSpPr>
          <p:nvPr/>
        </p:nvSpPr>
        <p:spPr bwMode="auto">
          <a:xfrm>
            <a:off x="7053263" y="4886325"/>
            <a:ext cx="101600" cy="50800"/>
          </a:xfrm>
          <a:custGeom>
            <a:avLst/>
            <a:gdLst>
              <a:gd name="T0" fmla="*/ 64 w 64"/>
              <a:gd name="T1" fmla="*/ 0 h 32"/>
              <a:gd name="T2" fmla="*/ 0 w 64"/>
              <a:gd name="T3" fmla="*/ 22 h 32"/>
              <a:gd name="T4" fmla="*/ 64 w 64"/>
              <a:gd name="T5" fmla="*/ 32 h 32"/>
              <a:gd name="T6" fmla="*/ 64 w 64"/>
              <a:gd name="T7" fmla="*/ 22 h 32"/>
              <a:gd name="T8" fmla="*/ 64 w 64"/>
              <a:gd name="T9" fmla="*/ 0 h 32"/>
              <a:gd name="T10" fmla="*/ 0 60000 65536"/>
              <a:gd name="T11" fmla="*/ 0 60000 65536"/>
              <a:gd name="T12" fmla="*/ 0 60000 65536"/>
              <a:gd name="T13" fmla="*/ 0 60000 65536"/>
              <a:gd name="T14" fmla="*/ 0 60000 65536"/>
              <a:gd name="T15" fmla="*/ 0 w 64"/>
              <a:gd name="T16" fmla="*/ 0 h 32"/>
              <a:gd name="T17" fmla="*/ 64 w 64"/>
              <a:gd name="T18" fmla="*/ 32 h 32"/>
            </a:gdLst>
            <a:ahLst/>
            <a:cxnLst>
              <a:cxn ang="T10">
                <a:pos x="T0" y="T1"/>
              </a:cxn>
              <a:cxn ang="T11">
                <a:pos x="T2" y="T3"/>
              </a:cxn>
              <a:cxn ang="T12">
                <a:pos x="T4" y="T5"/>
              </a:cxn>
              <a:cxn ang="T13">
                <a:pos x="T6" y="T7"/>
              </a:cxn>
              <a:cxn ang="T14">
                <a:pos x="T8" y="T9"/>
              </a:cxn>
            </a:cxnLst>
            <a:rect l="T15" t="T16" r="T17" b="T18"/>
            <a:pathLst>
              <a:path w="64" h="32">
                <a:moveTo>
                  <a:pt x="64" y="0"/>
                </a:moveTo>
                <a:lnTo>
                  <a:pt x="0" y="22"/>
                </a:lnTo>
                <a:lnTo>
                  <a:pt x="64" y="32"/>
                </a:lnTo>
                <a:lnTo>
                  <a:pt x="64" y="22"/>
                </a:lnTo>
                <a:lnTo>
                  <a:pt x="64" y="0"/>
                </a:lnTo>
                <a:close/>
              </a:path>
            </a:pathLst>
          </a:custGeom>
          <a:solidFill>
            <a:srgbClr val="000000"/>
          </a:solidFill>
          <a:ln w="0">
            <a:solidFill>
              <a:srgbClr val="000000"/>
            </a:solidFill>
            <a:prstDash val="solid"/>
            <a:round/>
            <a:headEnd/>
            <a:tailEnd/>
          </a:ln>
        </p:spPr>
        <p:txBody>
          <a:bodyPr/>
          <a:lstStyle/>
          <a:p>
            <a:endParaRPr lang="en-US"/>
          </a:p>
        </p:txBody>
      </p:sp>
      <p:sp>
        <p:nvSpPr>
          <p:cNvPr id="19514" name="Line 60"/>
          <p:cNvSpPr>
            <a:spLocks noChangeShapeType="1"/>
          </p:cNvSpPr>
          <p:nvPr/>
        </p:nvSpPr>
        <p:spPr bwMode="auto">
          <a:xfrm>
            <a:off x="7154863" y="4921250"/>
            <a:ext cx="136525" cy="1588"/>
          </a:xfrm>
          <a:prstGeom prst="line">
            <a:avLst/>
          </a:prstGeom>
          <a:noFill/>
          <a:ln w="17463">
            <a:solidFill>
              <a:srgbClr val="000000"/>
            </a:solidFill>
            <a:round/>
            <a:headEnd/>
            <a:tailEnd/>
          </a:ln>
        </p:spPr>
        <p:txBody>
          <a:bodyPr/>
          <a:lstStyle/>
          <a:p>
            <a:endParaRPr lang="en-US"/>
          </a:p>
        </p:txBody>
      </p:sp>
      <p:sp>
        <p:nvSpPr>
          <p:cNvPr id="19515" name="Rectangle 61"/>
          <p:cNvSpPr>
            <a:spLocks noChangeArrowheads="1"/>
          </p:cNvSpPr>
          <p:nvPr/>
        </p:nvSpPr>
        <p:spPr bwMode="auto">
          <a:xfrm>
            <a:off x="7308850" y="3151188"/>
            <a:ext cx="280988"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cells</a:t>
            </a:r>
            <a:endParaRPr lang="en-CA" sz="2400">
              <a:latin typeface="Corbel" pitchFamily="34" charset="0"/>
            </a:endParaRPr>
          </a:p>
        </p:txBody>
      </p:sp>
      <p:sp>
        <p:nvSpPr>
          <p:cNvPr id="19516" name="Rectangle 62"/>
          <p:cNvSpPr>
            <a:spLocks noChangeArrowheads="1"/>
          </p:cNvSpPr>
          <p:nvPr/>
        </p:nvSpPr>
        <p:spPr bwMode="auto">
          <a:xfrm>
            <a:off x="7189788" y="3014663"/>
            <a:ext cx="525462"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Memory</a:t>
            </a:r>
            <a:endParaRPr lang="en-CA" sz="2400">
              <a:latin typeface="Corbel" pitchFamily="34" charset="0"/>
            </a:endParaRPr>
          </a:p>
        </p:txBody>
      </p:sp>
      <p:sp>
        <p:nvSpPr>
          <p:cNvPr id="19517" name="Freeform 63"/>
          <p:cNvSpPr>
            <a:spLocks/>
          </p:cNvSpPr>
          <p:nvPr/>
        </p:nvSpPr>
        <p:spPr bwMode="auto">
          <a:xfrm>
            <a:off x="6286500" y="5311775"/>
            <a:ext cx="50800" cy="103188"/>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7463">
            <a:solidFill>
              <a:srgbClr val="000000"/>
            </a:solidFill>
            <a:prstDash val="solid"/>
            <a:round/>
            <a:headEnd/>
            <a:tailEnd/>
          </a:ln>
        </p:spPr>
        <p:txBody>
          <a:bodyPr/>
          <a:lstStyle/>
          <a:p>
            <a:endParaRPr lang="en-US"/>
          </a:p>
        </p:txBody>
      </p:sp>
      <p:sp>
        <p:nvSpPr>
          <p:cNvPr id="19518" name="Freeform 64"/>
          <p:cNvSpPr>
            <a:spLocks/>
          </p:cNvSpPr>
          <p:nvPr/>
        </p:nvSpPr>
        <p:spPr bwMode="auto">
          <a:xfrm>
            <a:off x="6286500" y="5311775"/>
            <a:ext cx="50800" cy="103188"/>
          </a:xfrm>
          <a:custGeom>
            <a:avLst/>
            <a:gdLst>
              <a:gd name="T0" fmla="*/ 32 w 32"/>
              <a:gd name="T1" fmla="*/ 65 h 65"/>
              <a:gd name="T2" fmla="*/ 11 w 32"/>
              <a:gd name="T3" fmla="*/ 0 h 65"/>
              <a:gd name="T4" fmla="*/ 0 w 32"/>
              <a:gd name="T5" fmla="*/ 65 h 65"/>
              <a:gd name="T6" fmla="*/ 11 w 32"/>
              <a:gd name="T7" fmla="*/ 65 h 65"/>
              <a:gd name="T8" fmla="*/ 32 w 32"/>
              <a:gd name="T9" fmla="*/ 65 h 65"/>
              <a:gd name="T10" fmla="*/ 0 60000 65536"/>
              <a:gd name="T11" fmla="*/ 0 60000 65536"/>
              <a:gd name="T12" fmla="*/ 0 60000 65536"/>
              <a:gd name="T13" fmla="*/ 0 60000 65536"/>
              <a:gd name="T14" fmla="*/ 0 60000 65536"/>
              <a:gd name="T15" fmla="*/ 0 w 32"/>
              <a:gd name="T16" fmla="*/ 0 h 65"/>
              <a:gd name="T17" fmla="*/ 32 w 32"/>
              <a:gd name="T18" fmla="*/ 65 h 65"/>
            </a:gdLst>
            <a:ahLst/>
            <a:cxnLst>
              <a:cxn ang="T10">
                <a:pos x="T0" y="T1"/>
              </a:cxn>
              <a:cxn ang="T11">
                <a:pos x="T2" y="T3"/>
              </a:cxn>
              <a:cxn ang="T12">
                <a:pos x="T4" y="T5"/>
              </a:cxn>
              <a:cxn ang="T13">
                <a:pos x="T6" y="T7"/>
              </a:cxn>
              <a:cxn ang="T14">
                <a:pos x="T8" y="T9"/>
              </a:cxn>
            </a:cxnLst>
            <a:rect l="T15" t="T16" r="T17" b="T18"/>
            <a:pathLst>
              <a:path w="32" h="65">
                <a:moveTo>
                  <a:pt x="32" y="65"/>
                </a:moveTo>
                <a:lnTo>
                  <a:pt x="11" y="0"/>
                </a:lnTo>
                <a:lnTo>
                  <a:pt x="0" y="65"/>
                </a:lnTo>
                <a:lnTo>
                  <a:pt x="11" y="65"/>
                </a:lnTo>
                <a:lnTo>
                  <a:pt x="32" y="65"/>
                </a:lnTo>
                <a:close/>
              </a:path>
            </a:pathLst>
          </a:custGeom>
          <a:solidFill>
            <a:srgbClr val="000000"/>
          </a:solidFill>
          <a:ln w="0">
            <a:solidFill>
              <a:srgbClr val="000000"/>
            </a:solidFill>
            <a:prstDash val="solid"/>
            <a:round/>
            <a:headEnd/>
            <a:tailEnd/>
          </a:ln>
        </p:spPr>
        <p:txBody>
          <a:bodyPr/>
          <a:lstStyle/>
          <a:p>
            <a:endParaRPr lang="en-US"/>
          </a:p>
        </p:txBody>
      </p:sp>
      <p:sp>
        <p:nvSpPr>
          <p:cNvPr id="19519" name="Freeform 65"/>
          <p:cNvSpPr>
            <a:spLocks/>
          </p:cNvSpPr>
          <p:nvPr/>
        </p:nvSpPr>
        <p:spPr bwMode="auto">
          <a:xfrm>
            <a:off x="6303963" y="5278438"/>
            <a:ext cx="357187" cy="255587"/>
          </a:xfrm>
          <a:custGeom>
            <a:avLst/>
            <a:gdLst>
              <a:gd name="T0" fmla="*/ 0 w 21"/>
              <a:gd name="T1" fmla="*/ 8 h 15"/>
              <a:gd name="T2" fmla="*/ 0 w 21"/>
              <a:gd name="T3" fmla="*/ 15 h 15"/>
              <a:gd name="T4" fmla="*/ 21 w 21"/>
              <a:gd name="T5" fmla="*/ 15 h 15"/>
              <a:gd name="T6" fmla="*/ 21 w 21"/>
              <a:gd name="T7" fmla="*/ 0 h 15"/>
              <a:gd name="T8" fmla="*/ 0 60000 65536"/>
              <a:gd name="T9" fmla="*/ 0 60000 65536"/>
              <a:gd name="T10" fmla="*/ 0 60000 65536"/>
              <a:gd name="T11" fmla="*/ 0 60000 65536"/>
              <a:gd name="T12" fmla="*/ 0 w 21"/>
              <a:gd name="T13" fmla="*/ 0 h 15"/>
              <a:gd name="T14" fmla="*/ 21 w 21"/>
              <a:gd name="T15" fmla="*/ 15 h 15"/>
            </a:gdLst>
            <a:ahLst/>
            <a:cxnLst>
              <a:cxn ang="T8">
                <a:pos x="T0" y="T1"/>
              </a:cxn>
              <a:cxn ang="T9">
                <a:pos x="T2" y="T3"/>
              </a:cxn>
              <a:cxn ang="T10">
                <a:pos x="T4" y="T5"/>
              </a:cxn>
              <a:cxn ang="T11">
                <a:pos x="T6" y="T7"/>
              </a:cxn>
            </a:cxnLst>
            <a:rect l="T12" t="T13" r="T14" b="T15"/>
            <a:pathLst>
              <a:path w="21" h="15">
                <a:moveTo>
                  <a:pt x="0" y="8"/>
                </a:moveTo>
                <a:lnTo>
                  <a:pt x="0" y="15"/>
                </a:lnTo>
                <a:lnTo>
                  <a:pt x="21" y="15"/>
                </a:lnTo>
                <a:lnTo>
                  <a:pt x="21" y="0"/>
                </a:lnTo>
              </a:path>
            </a:pathLst>
          </a:custGeom>
          <a:noFill/>
          <a:ln w="17463">
            <a:solidFill>
              <a:srgbClr val="000000"/>
            </a:solidFill>
            <a:prstDash val="solid"/>
            <a:round/>
            <a:headEnd/>
            <a:tailEnd/>
          </a:ln>
        </p:spPr>
        <p:txBody>
          <a:bodyPr/>
          <a:lstStyle/>
          <a:p>
            <a:endParaRPr lang="en-US"/>
          </a:p>
        </p:txBody>
      </p:sp>
      <p:sp>
        <p:nvSpPr>
          <p:cNvPr id="19520" name="Freeform 66"/>
          <p:cNvSpPr>
            <a:spLocks/>
          </p:cNvSpPr>
          <p:nvPr/>
        </p:nvSpPr>
        <p:spPr bwMode="auto">
          <a:xfrm>
            <a:off x="4873625" y="5311775"/>
            <a:ext cx="50800" cy="103188"/>
          </a:xfrm>
          <a:custGeom>
            <a:avLst/>
            <a:gdLst>
              <a:gd name="T0" fmla="*/ 3 w 3"/>
              <a:gd name="T1" fmla="*/ 6 h 6"/>
              <a:gd name="T2" fmla="*/ 2 w 3"/>
              <a:gd name="T3" fmla="*/ 0 h 6"/>
              <a:gd name="T4" fmla="*/ 0 w 3"/>
              <a:gd name="T5" fmla="*/ 6 h 6"/>
              <a:gd name="T6" fmla="*/ 2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2" y="0"/>
                </a:lnTo>
                <a:lnTo>
                  <a:pt x="0" y="6"/>
                </a:lnTo>
                <a:lnTo>
                  <a:pt x="2" y="6"/>
                </a:lnTo>
                <a:lnTo>
                  <a:pt x="3" y="6"/>
                </a:lnTo>
              </a:path>
            </a:pathLst>
          </a:custGeom>
          <a:noFill/>
          <a:ln w="17463">
            <a:solidFill>
              <a:srgbClr val="000000"/>
            </a:solidFill>
            <a:prstDash val="solid"/>
            <a:round/>
            <a:headEnd/>
            <a:tailEnd/>
          </a:ln>
        </p:spPr>
        <p:txBody>
          <a:bodyPr/>
          <a:lstStyle/>
          <a:p>
            <a:endParaRPr lang="en-US"/>
          </a:p>
        </p:txBody>
      </p:sp>
      <p:sp>
        <p:nvSpPr>
          <p:cNvPr id="19521" name="Freeform 67"/>
          <p:cNvSpPr>
            <a:spLocks/>
          </p:cNvSpPr>
          <p:nvPr/>
        </p:nvSpPr>
        <p:spPr bwMode="auto">
          <a:xfrm>
            <a:off x="4873625" y="5311775"/>
            <a:ext cx="50800" cy="103188"/>
          </a:xfrm>
          <a:custGeom>
            <a:avLst/>
            <a:gdLst>
              <a:gd name="T0" fmla="*/ 32 w 32"/>
              <a:gd name="T1" fmla="*/ 65 h 65"/>
              <a:gd name="T2" fmla="*/ 22 w 32"/>
              <a:gd name="T3" fmla="*/ 0 h 65"/>
              <a:gd name="T4" fmla="*/ 0 w 32"/>
              <a:gd name="T5" fmla="*/ 65 h 65"/>
              <a:gd name="T6" fmla="*/ 22 w 32"/>
              <a:gd name="T7" fmla="*/ 65 h 65"/>
              <a:gd name="T8" fmla="*/ 32 w 32"/>
              <a:gd name="T9" fmla="*/ 65 h 65"/>
              <a:gd name="T10" fmla="*/ 0 60000 65536"/>
              <a:gd name="T11" fmla="*/ 0 60000 65536"/>
              <a:gd name="T12" fmla="*/ 0 60000 65536"/>
              <a:gd name="T13" fmla="*/ 0 60000 65536"/>
              <a:gd name="T14" fmla="*/ 0 60000 65536"/>
              <a:gd name="T15" fmla="*/ 0 w 32"/>
              <a:gd name="T16" fmla="*/ 0 h 65"/>
              <a:gd name="T17" fmla="*/ 32 w 32"/>
              <a:gd name="T18" fmla="*/ 65 h 65"/>
            </a:gdLst>
            <a:ahLst/>
            <a:cxnLst>
              <a:cxn ang="T10">
                <a:pos x="T0" y="T1"/>
              </a:cxn>
              <a:cxn ang="T11">
                <a:pos x="T2" y="T3"/>
              </a:cxn>
              <a:cxn ang="T12">
                <a:pos x="T4" y="T5"/>
              </a:cxn>
              <a:cxn ang="T13">
                <a:pos x="T6" y="T7"/>
              </a:cxn>
              <a:cxn ang="T14">
                <a:pos x="T8" y="T9"/>
              </a:cxn>
            </a:cxnLst>
            <a:rect l="T15" t="T16" r="T17" b="T18"/>
            <a:pathLst>
              <a:path w="32" h="65">
                <a:moveTo>
                  <a:pt x="32" y="65"/>
                </a:moveTo>
                <a:lnTo>
                  <a:pt x="22" y="0"/>
                </a:lnTo>
                <a:lnTo>
                  <a:pt x="0" y="65"/>
                </a:lnTo>
                <a:lnTo>
                  <a:pt x="22" y="65"/>
                </a:lnTo>
                <a:lnTo>
                  <a:pt x="32" y="65"/>
                </a:lnTo>
                <a:close/>
              </a:path>
            </a:pathLst>
          </a:custGeom>
          <a:solidFill>
            <a:srgbClr val="000000"/>
          </a:solidFill>
          <a:ln w="0">
            <a:solidFill>
              <a:srgbClr val="000000"/>
            </a:solidFill>
            <a:prstDash val="solid"/>
            <a:round/>
            <a:headEnd/>
            <a:tailEnd/>
          </a:ln>
        </p:spPr>
        <p:txBody>
          <a:bodyPr/>
          <a:lstStyle/>
          <a:p>
            <a:endParaRPr lang="en-US"/>
          </a:p>
        </p:txBody>
      </p:sp>
      <p:sp>
        <p:nvSpPr>
          <p:cNvPr id="19522" name="Freeform 68"/>
          <p:cNvSpPr>
            <a:spLocks/>
          </p:cNvSpPr>
          <p:nvPr/>
        </p:nvSpPr>
        <p:spPr bwMode="auto">
          <a:xfrm>
            <a:off x="4908550" y="5278438"/>
            <a:ext cx="339725" cy="255587"/>
          </a:xfrm>
          <a:custGeom>
            <a:avLst/>
            <a:gdLst>
              <a:gd name="T0" fmla="*/ 0 w 20"/>
              <a:gd name="T1" fmla="*/ 8 h 15"/>
              <a:gd name="T2" fmla="*/ 0 w 20"/>
              <a:gd name="T3" fmla="*/ 15 h 15"/>
              <a:gd name="T4" fmla="*/ 20 w 20"/>
              <a:gd name="T5" fmla="*/ 15 h 15"/>
              <a:gd name="T6" fmla="*/ 20 w 20"/>
              <a:gd name="T7" fmla="*/ 0 h 15"/>
              <a:gd name="T8" fmla="*/ 0 60000 65536"/>
              <a:gd name="T9" fmla="*/ 0 60000 65536"/>
              <a:gd name="T10" fmla="*/ 0 60000 65536"/>
              <a:gd name="T11" fmla="*/ 0 60000 65536"/>
              <a:gd name="T12" fmla="*/ 0 w 20"/>
              <a:gd name="T13" fmla="*/ 0 h 15"/>
              <a:gd name="T14" fmla="*/ 20 w 20"/>
              <a:gd name="T15" fmla="*/ 15 h 15"/>
            </a:gdLst>
            <a:ahLst/>
            <a:cxnLst>
              <a:cxn ang="T8">
                <a:pos x="T0" y="T1"/>
              </a:cxn>
              <a:cxn ang="T9">
                <a:pos x="T2" y="T3"/>
              </a:cxn>
              <a:cxn ang="T10">
                <a:pos x="T4" y="T5"/>
              </a:cxn>
              <a:cxn ang="T11">
                <a:pos x="T6" y="T7"/>
              </a:cxn>
            </a:cxnLst>
            <a:rect l="T12" t="T13" r="T14" b="T15"/>
            <a:pathLst>
              <a:path w="20" h="15">
                <a:moveTo>
                  <a:pt x="0" y="8"/>
                </a:moveTo>
                <a:lnTo>
                  <a:pt x="0" y="15"/>
                </a:lnTo>
                <a:lnTo>
                  <a:pt x="20" y="15"/>
                </a:lnTo>
                <a:lnTo>
                  <a:pt x="20" y="0"/>
                </a:lnTo>
              </a:path>
            </a:pathLst>
          </a:custGeom>
          <a:noFill/>
          <a:ln w="17463">
            <a:solidFill>
              <a:srgbClr val="000000"/>
            </a:solidFill>
            <a:prstDash val="solid"/>
            <a:round/>
            <a:headEnd/>
            <a:tailEnd/>
          </a:ln>
        </p:spPr>
        <p:txBody>
          <a:bodyPr/>
          <a:lstStyle/>
          <a:p>
            <a:endParaRPr lang="en-US"/>
          </a:p>
        </p:txBody>
      </p:sp>
      <p:sp>
        <p:nvSpPr>
          <p:cNvPr id="19523" name="Line 69"/>
          <p:cNvSpPr>
            <a:spLocks noChangeShapeType="1"/>
          </p:cNvSpPr>
          <p:nvPr/>
        </p:nvSpPr>
        <p:spPr bwMode="auto">
          <a:xfrm>
            <a:off x="6149975" y="2486025"/>
            <a:ext cx="171450" cy="1588"/>
          </a:xfrm>
          <a:prstGeom prst="line">
            <a:avLst/>
          </a:prstGeom>
          <a:noFill/>
          <a:ln w="17463">
            <a:solidFill>
              <a:srgbClr val="000000"/>
            </a:solidFill>
            <a:round/>
            <a:headEnd/>
            <a:tailEnd/>
          </a:ln>
        </p:spPr>
        <p:txBody>
          <a:bodyPr/>
          <a:lstStyle/>
          <a:p>
            <a:endParaRPr lang="en-US"/>
          </a:p>
        </p:txBody>
      </p:sp>
      <p:sp>
        <p:nvSpPr>
          <p:cNvPr id="19524" name="Line 70"/>
          <p:cNvSpPr>
            <a:spLocks noChangeShapeType="1"/>
          </p:cNvSpPr>
          <p:nvPr/>
        </p:nvSpPr>
        <p:spPr bwMode="auto">
          <a:xfrm flipV="1">
            <a:off x="5095875" y="4103688"/>
            <a:ext cx="1588" cy="169862"/>
          </a:xfrm>
          <a:prstGeom prst="line">
            <a:avLst/>
          </a:prstGeom>
          <a:noFill/>
          <a:ln w="17463">
            <a:solidFill>
              <a:srgbClr val="000000"/>
            </a:solidFill>
            <a:round/>
            <a:headEnd/>
            <a:tailEnd/>
          </a:ln>
        </p:spPr>
        <p:txBody>
          <a:bodyPr/>
          <a:lstStyle/>
          <a:p>
            <a:endParaRPr lang="en-US"/>
          </a:p>
        </p:txBody>
      </p:sp>
      <p:sp>
        <p:nvSpPr>
          <p:cNvPr id="19525" name="Line 71"/>
          <p:cNvSpPr>
            <a:spLocks noChangeShapeType="1"/>
          </p:cNvSpPr>
          <p:nvPr/>
        </p:nvSpPr>
        <p:spPr bwMode="auto">
          <a:xfrm flipV="1">
            <a:off x="5095875" y="4103688"/>
            <a:ext cx="1588" cy="169862"/>
          </a:xfrm>
          <a:prstGeom prst="line">
            <a:avLst/>
          </a:prstGeom>
          <a:noFill/>
          <a:ln w="17463">
            <a:solidFill>
              <a:srgbClr val="000000"/>
            </a:solidFill>
            <a:round/>
            <a:headEnd/>
            <a:tailEnd/>
          </a:ln>
        </p:spPr>
        <p:txBody>
          <a:bodyPr/>
          <a:lstStyle/>
          <a:p>
            <a:endParaRPr lang="en-US"/>
          </a:p>
        </p:txBody>
      </p:sp>
      <p:sp>
        <p:nvSpPr>
          <p:cNvPr id="19526" name="Line 72"/>
          <p:cNvSpPr>
            <a:spLocks noChangeShapeType="1"/>
          </p:cNvSpPr>
          <p:nvPr/>
        </p:nvSpPr>
        <p:spPr bwMode="auto">
          <a:xfrm>
            <a:off x="4737100" y="1771650"/>
            <a:ext cx="171450" cy="1588"/>
          </a:xfrm>
          <a:prstGeom prst="line">
            <a:avLst/>
          </a:prstGeom>
          <a:noFill/>
          <a:ln w="17463">
            <a:solidFill>
              <a:srgbClr val="000000"/>
            </a:solidFill>
            <a:round/>
            <a:headEnd/>
            <a:tailEnd/>
          </a:ln>
        </p:spPr>
        <p:txBody>
          <a:bodyPr/>
          <a:lstStyle/>
          <a:p>
            <a:endParaRPr lang="en-US"/>
          </a:p>
        </p:txBody>
      </p:sp>
      <p:sp>
        <p:nvSpPr>
          <p:cNvPr id="19527" name="Line 73"/>
          <p:cNvSpPr>
            <a:spLocks noChangeShapeType="1"/>
          </p:cNvSpPr>
          <p:nvPr/>
        </p:nvSpPr>
        <p:spPr bwMode="auto">
          <a:xfrm flipH="1">
            <a:off x="5265738" y="2486025"/>
            <a:ext cx="169862" cy="1588"/>
          </a:xfrm>
          <a:prstGeom prst="line">
            <a:avLst/>
          </a:prstGeom>
          <a:noFill/>
          <a:ln w="17463">
            <a:solidFill>
              <a:srgbClr val="000000"/>
            </a:solidFill>
            <a:round/>
            <a:headEnd/>
            <a:tailEnd/>
          </a:ln>
        </p:spPr>
        <p:txBody>
          <a:bodyPr/>
          <a:lstStyle/>
          <a:p>
            <a:endParaRPr lang="en-US"/>
          </a:p>
        </p:txBody>
      </p:sp>
      <p:sp>
        <p:nvSpPr>
          <p:cNvPr id="19528" name="Line 74"/>
          <p:cNvSpPr>
            <a:spLocks noChangeShapeType="1"/>
          </p:cNvSpPr>
          <p:nvPr/>
        </p:nvSpPr>
        <p:spPr bwMode="auto">
          <a:xfrm>
            <a:off x="4737100" y="2486025"/>
            <a:ext cx="171450" cy="1588"/>
          </a:xfrm>
          <a:prstGeom prst="line">
            <a:avLst/>
          </a:prstGeom>
          <a:noFill/>
          <a:ln w="17463">
            <a:solidFill>
              <a:srgbClr val="000000"/>
            </a:solidFill>
            <a:round/>
            <a:headEnd/>
            <a:tailEnd/>
          </a:ln>
        </p:spPr>
        <p:txBody>
          <a:bodyPr/>
          <a:lstStyle/>
          <a:p>
            <a:endParaRPr lang="en-US"/>
          </a:p>
        </p:txBody>
      </p:sp>
      <p:sp>
        <p:nvSpPr>
          <p:cNvPr id="19529" name="Line 75"/>
          <p:cNvSpPr>
            <a:spLocks noChangeShapeType="1"/>
          </p:cNvSpPr>
          <p:nvPr/>
        </p:nvSpPr>
        <p:spPr bwMode="auto">
          <a:xfrm flipV="1">
            <a:off x="5095875" y="2657475"/>
            <a:ext cx="1588" cy="169863"/>
          </a:xfrm>
          <a:prstGeom prst="line">
            <a:avLst/>
          </a:prstGeom>
          <a:noFill/>
          <a:ln w="17463">
            <a:solidFill>
              <a:srgbClr val="000000"/>
            </a:solidFill>
            <a:round/>
            <a:headEnd/>
            <a:tailEnd/>
          </a:ln>
        </p:spPr>
        <p:txBody>
          <a:bodyPr/>
          <a:lstStyle/>
          <a:p>
            <a:endParaRPr lang="en-US"/>
          </a:p>
        </p:txBody>
      </p:sp>
      <p:sp>
        <p:nvSpPr>
          <p:cNvPr id="19530" name="Line 76"/>
          <p:cNvSpPr>
            <a:spLocks noChangeShapeType="1"/>
          </p:cNvSpPr>
          <p:nvPr/>
        </p:nvSpPr>
        <p:spPr bwMode="auto">
          <a:xfrm>
            <a:off x="6149975" y="3933825"/>
            <a:ext cx="171450" cy="1588"/>
          </a:xfrm>
          <a:prstGeom prst="line">
            <a:avLst/>
          </a:prstGeom>
          <a:noFill/>
          <a:ln w="17463">
            <a:solidFill>
              <a:srgbClr val="000000"/>
            </a:solidFill>
            <a:round/>
            <a:headEnd/>
            <a:tailEnd/>
          </a:ln>
        </p:spPr>
        <p:txBody>
          <a:bodyPr/>
          <a:lstStyle/>
          <a:p>
            <a:endParaRPr lang="en-US"/>
          </a:p>
        </p:txBody>
      </p:sp>
      <p:sp>
        <p:nvSpPr>
          <p:cNvPr id="19531" name="Line 77"/>
          <p:cNvSpPr>
            <a:spLocks noChangeShapeType="1"/>
          </p:cNvSpPr>
          <p:nvPr/>
        </p:nvSpPr>
        <p:spPr bwMode="auto">
          <a:xfrm flipH="1">
            <a:off x="6678613" y="1771650"/>
            <a:ext cx="169862" cy="1588"/>
          </a:xfrm>
          <a:prstGeom prst="line">
            <a:avLst/>
          </a:prstGeom>
          <a:noFill/>
          <a:ln w="17463">
            <a:solidFill>
              <a:srgbClr val="000000"/>
            </a:solidFill>
            <a:round/>
            <a:headEnd/>
            <a:tailEnd/>
          </a:ln>
        </p:spPr>
        <p:txBody>
          <a:bodyPr/>
          <a:lstStyle/>
          <a:p>
            <a:endParaRPr lang="en-US"/>
          </a:p>
        </p:txBody>
      </p:sp>
      <p:sp>
        <p:nvSpPr>
          <p:cNvPr id="19532" name="Line 78"/>
          <p:cNvSpPr>
            <a:spLocks noChangeShapeType="1"/>
          </p:cNvSpPr>
          <p:nvPr/>
        </p:nvSpPr>
        <p:spPr bwMode="auto">
          <a:xfrm flipV="1">
            <a:off x="6149975" y="1771650"/>
            <a:ext cx="1588" cy="357188"/>
          </a:xfrm>
          <a:prstGeom prst="line">
            <a:avLst/>
          </a:prstGeom>
          <a:noFill/>
          <a:ln w="17463">
            <a:solidFill>
              <a:srgbClr val="000000"/>
            </a:solidFill>
            <a:round/>
            <a:headEnd/>
            <a:tailEnd/>
          </a:ln>
        </p:spPr>
        <p:txBody>
          <a:bodyPr/>
          <a:lstStyle/>
          <a:p>
            <a:endParaRPr lang="en-US"/>
          </a:p>
        </p:txBody>
      </p:sp>
      <p:sp>
        <p:nvSpPr>
          <p:cNvPr id="19533" name="Line 79"/>
          <p:cNvSpPr>
            <a:spLocks noChangeShapeType="1"/>
          </p:cNvSpPr>
          <p:nvPr/>
        </p:nvSpPr>
        <p:spPr bwMode="auto">
          <a:xfrm flipV="1">
            <a:off x="5095875" y="1941513"/>
            <a:ext cx="1588" cy="187325"/>
          </a:xfrm>
          <a:prstGeom prst="line">
            <a:avLst/>
          </a:prstGeom>
          <a:noFill/>
          <a:ln w="17463">
            <a:solidFill>
              <a:srgbClr val="000000"/>
            </a:solidFill>
            <a:round/>
            <a:headEnd/>
            <a:tailEnd/>
          </a:ln>
        </p:spPr>
        <p:txBody>
          <a:bodyPr/>
          <a:lstStyle/>
          <a:p>
            <a:endParaRPr lang="en-US"/>
          </a:p>
        </p:txBody>
      </p:sp>
      <p:sp>
        <p:nvSpPr>
          <p:cNvPr id="19534" name="Line 80"/>
          <p:cNvSpPr>
            <a:spLocks noChangeShapeType="1"/>
          </p:cNvSpPr>
          <p:nvPr/>
        </p:nvSpPr>
        <p:spPr bwMode="auto">
          <a:xfrm flipV="1">
            <a:off x="4737100" y="1771650"/>
            <a:ext cx="1588" cy="357188"/>
          </a:xfrm>
          <a:prstGeom prst="line">
            <a:avLst/>
          </a:prstGeom>
          <a:noFill/>
          <a:ln w="17463">
            <a:solidFill>
              <a:srgbClr val="000000"/>
            </a:solidFill>
            <a:round/>
            <a:headEnd/>
            <a:tailEnd/>
          </a:ln>
        </p:spPr>
        <p:txBody>
          <a:bodyPr/>
          <a:lstStyle/>
          <a:p>
            <a:endParaRPr lang="en-US"/>
          </a:p>
        </p:txBody>
      </p:sp>
      <p:sp>
        <p:nvSpPr>
          <p:cNvPr id="19535" name="Line 81"/>
          <p:cNvSpPr>
            <a:spLocks noChangeShapeType="1"/>
          </p:cNvSpPr>
          <p:nvPr/>
        </p:nvSpPr>
        <p:spPr bwMode="auto">
          <a:xfrm>
            <a:off x="4737100" y="1771650"/>
            <a:ext cx="171450" cy="1588"/>
          </a:xfrm>
          <a:prstGeom prst="line">
            <a:avLst/>
          </a:prstGeom>
          <a:noFill/>
          <a:ln w="17463">
            <a:solidFill>
              <a:srgbClr val="000000"/>
            </a:solidFill>
            <a:round/>
            <a:headEnd/>
            <a:tailEnd/>
          </a:ln>
        </p:spPr>
        <p:txBody>
          <a:bodyPr/>
          <a:lstStyle/>
          <a:p>
            <a:endParaRPr lang="en-US"/>
          </a:p>
        </p:txBody>
      </p:sp>
      <p:sp>
        <p:nvSpPr>
          <p:cNvPr id="19536" name="Rectangle 82"/>
          <p:cNvSpPr>
            <a:spLocks noChangeArrowheads="1"/>
          </p:cNvSpPr>
          <p:nvPr/>
        </p:nvSpPr>
        <p:spPr bwMode="auto">
          <a:xfrm>
            <a:off x="4908550" y="1601788"/>
            <a:ext cx="357188" cy="339725"/>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19537" name="Rectangle 83"/>
          <p:cNvSpPr>
            <a:spLocks noChangeArrowheads="1"/>
          </p:cNvSpPr>
          <p:nvPr/>
        </p:nvSpPr>
        <p:spPr bwMode="auto">
          <a:xfrm>
            <a:off x="4908550" y="1601788"/>
            <a:ext cx="357188" cy="33972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538" name="Rectangle 84"/>
          <p:cNvSpPr>
            <a:spLocks noChangeArrowheads="1"/>
          </p:cNvSpPr>
          <p:nvPr/>
        </p:nvSpPr>
        <p:spPr bwMode="auto">
          <a:xfrm>
            <a:off x="4908550" y="2298700"/>
            <a:ext cx="357188" cy="35877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539" name="Line 85"/>
          <p:cNvSpPr>
            <a:spLocks noChangeShapeType="1"/>
          </p:cNvSpPr>
          <p:nvPr/>
        </p:nvSpPr>
        <p:spPr bwMode="auto">
          <a:xfrm flipH="1">
            <a:off x="6678613" y="2486025"/>
            <a:ext cx="169862" cy="1588"/>
          </a:xfrm>
          <a:prstGeom prst="line">
            <a:avLst/>
          </a:prstGeom>
          <a:noFill/>
          <a:ln w="17463">
            <a:solidFill>
              <a:srgbClr val="000000"/>
            </a:solidFill>
            <a:round/>
            <a:headEnd/>
            <a:tailEnd/>
          </a:ln>
        </p:spPr>
        <p:txBody>
          <a:bodyPr/>
          <a:lstStyle/>
          <a:p>
            <a:endParaRPr lang="en-US"/>
          </a:p>
        </p:txBody>
      </p:sp>
      <p:sp>
        <p:nvSpPr>
          <p:cNvPr id="19540" name="Line 86"/>
          <p:cNvSpPr>
            <a:spLocks noChangeShapeType="1"/>
          </p:cNvSpPr>
          <p:nvPr/>
        </p:nvSpPr>
        <p:spPr bwMode="auto">
          <a:xfrm>
            <a:off x="4737100" y="3933825"/>
            <a:ext cx="171450" cy="1588"/>
          </a:xfrm>
          <a:prstGeom prst="line">
            <a:avLst/>
          </a:prstGeom>
          <a:noFill/>
          <a:ln w="17463">
            <a:solidFill>
              <a:srgbClr val="000000"/>
            </a:solidFill>
            <a:round/>
            <a:headEnd/>
            <a:tailEnd/>
          </a:ln>
        </p:spPr>
        <p:txBody>
          <a:bodyPr/>
          <a:lstStyle/>
          <a:p>
            <a:endParaRPr lang="en-US"/>
          </a:p>
        </p:txBody>
      </p:sp>
      <p:sp>
        <p:nvSpPr>
          <p:cNvPr id="19541" name="Line 87"/>
          <p:cNvSpPr>
            <a:spLocks noChangeShapeType="1"/>
          </p:cNvSpPr>
          <p:nvPr/>
        </p:nvSpPr>
        <p:spPr bwMode="auto">
          <a:xfrm flipH="1">
            <a:off x="5265738" y="3933825"/>
            <a:ext cx="169862" cy="1588"/>
          </a:xfrm>
          <a:prstGeom prst="line">
            <a:avLst/>
          </a:prstGeom>
          <a:noFill/>
          <a:ln w="17463">
            <a:solidFill>
              <a:srgbClr val="000000"/>
            </a:solidFill>
            <a:round/>
            <a:headEnd/>
            <a:tailEnd/>
          </a:ln>
        </p:spPr>
        <p:txBody>
          <a:bodyPr/>
          <a:lstStyle/>
          <a:p>
            <a:endParaRPr lang="en-US"/>
          </a:p>
        </p:txBody>
      </p:sp>
      <p:sp>
        <p:nvSpPr>
          <p:cNvPr id="19542" name="Rectangle 88"/>
          <p:cNvSpPr>
            <a:spLocks noChangeArrowheads="1"/>
          </p:cNvSpPr>
          <p:nvPr/>
        </p:nvSpPr>
        <p:spPr bwMode="auto">
          <a:xfrm>
            <a:off x="6321425" y="1601788"/>
            <a:ext cx="357188" cy="33972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543" name="Line 89"/>
          <p:cNvSpPr>
            <a:spLocks noChangeShapeType="1"/>
          </p:cNvSpPr>
          <p:nvPr/>
        </p:nvSpPr>
        <p:spPr bwMode="auto">
          <a:xfrm flipV="1">
            <a:off x="6848475" y="1771650"/>
            <a:ext cx="1588" cy="357188"/>
          </a:xfrm>
          <a:prstGeom prst="line">
            <a:avLst/>
          </a:prstGeom>
          <a:noFill/>
          <a:ln w="17463">
            <a:solidFill>
              <a:srgbClr val="000000"/>
            </a:solidFill>
            <a:round/>
            <a:headEnd/>
            <a:tailEnd/>
          </a:ln>
        </p:spPr>
        <p:txBody>
          <a:bodyPr/>
          <a:lstStyle/>
          <a:p>
            <a:endParaRPr lang="en-US"/>
          </a:p>
        </p:txBody>
      </p:sp>
      <p:sp>
        <p:nvSpPr>
          <p:cNvPr id="19544" name="Freeform 90"/>
          <p:cNvSpPr>
            <a:spLocks/>
          </p:cNvSpPr>
          <p:nvPr/>
        </p:nvSpPr>
        <p:spPr bwMode="auto">
          <a:xfrm>
            <a:off x="4737100" y="4273550"/>
            <a:ext cx="171450" cy="544513"/>
          </a:xfrm>
          <a:custGeom>
            <a:avLst/>
            <a:gdLst>
              <a:gd name="T0" fmla="*/ 10 w 10"/>
              <a:gd name="T1" fmla="*/ 32 h 32"/>
              <a:gd name="T2" fmla="*/ 10 w 10"/>
              <a:gd name="T3" fmla="*/ 16 h 32"/>
              <a:gd name="T4" fmla="*/ 0 w 10"/>
              <a:gd name="T5" fmla="*/ 16 h 32"/>
              <a:gd name="T6" fmla="*/ 0 w 10"/>
              <a:gd name="T7" fmla="*/ 0 h 32"/>
              <a:gd name="T8" fmla="*/ 0 60000 65536"/>
              <a:gd name="T9" fmla="*/ 0 60000 65536"/>
              <a:gd name="T10" fmla="*/ 0 60000 65536"/>
              <a:gd name="T11" fmla="*/ 0 60000 65536"/>
              <a:gd name="T12" fmla="*/ 0 w 10"/>
              <a:gd name="T13" fmla="*/ 0 h 32"/>
              <a:gd name="T14" fmla="*/ 10 w 10"/>
              <a:gd name="T15" fmla="*/ 32 h 32"/>
            </a:gdLst>
            <a:ahLst/>
            <a:cxnLst>
              <a:cxn ang="T8">
                <a:pos x="T0" y="T1"/>
              </a:cxn>
              <a:cxn ang="T9">
                <a:pos x="T2" y="T3"/>
              </a:cxn>
              <a:cxn ang="T10">
                <a:pos x="T4" y="T5"/>
              </a:cxn>
              <a:cxn ang="T11">
                <a:pos x="T6" y="T7"/>
              </a:cxn>
            </a:cxnLst>
            <a:rect l="T12" t="T13" r="T14" b="T15"/>
            <a:pathLst>
              <a:path w="10" h="32">
                <a:moveTo>
                  <a:pt x="10" y="32"/>
                </a:moveTo>
                <a:lnTo>
                  <a:pt x="10" y="16"/>
                </a:lnTo>
                <a:lnTo>
                  <a:pt x="0" y="16"/>
                </a:lnTo>
                <a:lnTo>
                  <a:pt x="0" y="0"/>
                </a:lnTo>
              </a:path>
            </a:pathLst>
          </a:custGeom>
          <a:noFill/>
          <a:ln w="17463">
            <a:solidFill>
              <a:srgbClr val="000000"/>
            </a:solidFill>
            <a:prstDash val="solid"/>
            <a:round/>
            <a:headEnd/>
            <a:tailEnd/>
          </a:ln>
        </p:spPr>
        <p:txBody>
          <a:bodyPr/>
          <a:lstStyle/>
          <a:p>
            <a:endParaRPr lang="en-US"/>
          </a:p>
        </p:txBody>
      </p:sp>
      <p:sp>
        <p:nvSpPr>
          <p:cNvPr id="19545" name="Rectangle 91"/>
          <p:cNvSpPr>
            <a:spLocks noChangeArrowheads="1"/>
          </p:cNvSpPr>
          <p:nvPr/>
        </p:nvSpPr>
        <p:spPr bwMode="auto">
          <a:xfrm>
            <a:off x="4891088" y="4989513"/>
            <a:ext cx="392112"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circuit</a:t>
            </a:r>
            <a:endParaRPr lang="en-CA" sz="2400">
              <a:latin typeface="Corbel" pitchFamily="34" charset="0"/>
            </a:endParaRPr>
          </a:p>
        </p:txBody>
      </p:sp>
      <p:sp>
        <p:nvSpPr>
          <p:cNvPr id="19546" name="Rectangle 92"/>
          <p:cNvSpPr>
            <a:spLocks noChangeArrowheads="1"/>
          </p:cNvSpPr>
          <p:nvPr/>
        </p:nvSpPr>
        <p:spPr bwMode="auto">
          <a:xfrm>
            <a:off x="4567238" y="4818063"/>
            <a:ext cx="1055687" cy="46037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547" name="Rectangle 93"/>
          <p:cNvSpPr>
            <a:spLocks noChangeArrowheads="1"/>
          </p:cNvSpPr>
          <p:nvPr/>
        </p:nvSpPr>
        <p:spPr bwMode="auto">
          <a:xfrm>
            <a:off x="4670425" y="4852988"/>
            <a:ext cx="823913"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Sense / Write</a:t>
            </a:r>
            <a:endParaRPr lang="en-CA" sz="2400">
              <a:latin typeface="Corbel" pitchFamily="34" charset="0"/>
            </a:endParaRPr>
          </a:p>
        </p:txBody>
      </p:sp>
      <p:sp>
        <p:nvSpPr>
          <p:cNvPr id="19548" name="Freeform 94"/>
          <p:cNvSpPr>
            <a:spLocks/>
          </p:cNvSpPr>
          <p:nvPr/>
        </p:nvSpPr>
        <p:spPr bwMode="auto">
          <a:xfrm>
            <a:off x="5265738" y="4273550"/>
            <a:ext cx="169862" cy="544513"/>
          </a:xfrm>
          <a:custGeom>
            <a:avLst/>
            <a:gdLst>
              <a:gd name="T0" fmla="*/ 0 w 10"/>
              <a:gd name="T1" fmla="*/ 32 h 32"/>
              <a:gd name="T2" fmla="*/ 0 w 10"/>
              <a:gd name="T3" fmla="*/ 16 h 32"/>
              <a:gd name="T4" fmla="*/ 10 w 10"/>
              <a:gd name="T5" fmla="*/ 16 h 32"/>
              <a:gd name="T6" fmla="*/ 10 w 10"/>
              <a:gd name="T7" fmla="*/ 0 h 32"/>
              <a:gd name="T8" fmla="*/ 0 60000 65536"/>
              <a:gd name="T9" fmla="*/ 0 60000 65536"/>
              <a:gd name="T10" fmla="*/ 0 60000 65536"/>
              <a:gd name="T11" fmla="*/ 0 60000 65536"/>
              <a:gd name="T12" fmla="*/ 0 w 10"/>
              <a:gd name="T13" fmla="*/ 0 h 32"/>
              <a:gd name="T14" fmla="*/ 10 w 10"/>
              <a:gd name="T15" fmla="*/ 32 h 32"/>
            </a:gdLst>
            <a:ahLst/>
            <a:cxnLst>
              <a:cxn ang="T8">
                <a:pos x="T0" y="T1"/>
              </a:cxn>
              <a:cxn ang="T9">
                <a:pos x="T2" y="T3"/>
              </a:cxn>
              <a:cxn ang="T10">
                <a:pos x="T4" y="T5"/>
              </a:cxn>
              <a:cxn ang="T11">
                <a:pos x="T6" y="T7"/>
              </a:cxn>
            </a:cxnLst>
            <a:rect l="T12" t="T13" r="T14" b="T15"/>
            <a:pathLst>
              <a:path w="10" h="32">
                <a:moveTo>
                  <a:pt x="0" y="32"/>
                </a:moveTo>
                <a:lnTo>
                  <a:pt x="0" y="16"/>
                </a:lnTo>
                <a:lnTo>
                  <a:pt x="10" y="16"/>
                </a:lnTo>
                <a:lnTo>
                  <a:pt x="10" y="0"/>
                </a:lnTo>
              </a:path>
            </a:pathLst>
          </a:custGeom>
          <a:noFill/>
          <a:ln w="17463">
            <a:solidFill>
              <a:srgbClr val="000000"/>
            </a:solidFill>
            <a:prstDash val="solid"/>
            <a:round/>
            <a:headEnd/>
            <a:tailEnd/>
          </a:ln>
        </p:spPr>
        <p:txBody>
          <a:bodyPr/>
          <a:lstStyle/>
          <a:p>
            <a:endParaRPr lang="en-US"/>
          </a:p>
        </p:txBody>
      </p:sp>
      <p:sp>
        <p:nvSpPr>
          <p:cNvPr id="19549" name="Freeform 95"/>
          <p:cNvSpPr>
            <a:spLocks/>
          </p:cNvSpPr>
          <p:nvPr/>
        </p:nvSpPr>
        <p:spPr bwMode="auto">
          <a:xfrm>
            <a:off x="6149975" y="4273550"/>
            <a:ext cx="171450" cy="544513"/>
          </a:xfrm>
          <a:custGeom>
            <a:avLst/>
            <a:gdLst>
              <a:gd name="T0" fmla="*/ 10 w 10"/>
              <a:gd name="T1" fmla="*/ 32 h 32"/>
              <a:gd name="T2" fmla="*/ 10 w 10"/>
              <a:gd name="T3" fmla="*/ 16 h 32"/>
              <a:gd name="T4" fmla="*/ 0 w 10"/>
              <a:gd name="T5" fmla="*/ 16 h 32"/>
              <a:gd name="T6" fmla="*/ 0 w 10"/>
              <a:gd name="T7" fmla="*/ 0 h 32"/>
              <a:gd name="T8" fmla="*/ 0 60000 65536"/>
              <a:gd name="T9" fmla="*/ 0 60000 65536"/>
              <a:gd name="T10" fmla="*/ 0 60000 65536"/>
              <a:gd name="T11" fmla="*/ 0 60000 65536"/>
              <a:gd name="T12" fmla="*/ 0 w 10"/>
              <a:gd name="T13" fmla="*/ 0 h 32"/>
              <a:gd name="T14" fmla="*/ 10 w 10"/>
              <a:gd name="T15" fmla="*/ 32 h 32"/>
            </a:gdLst>
            <a:ahLst/>
            <a:cxnLst>
              <a:cxn ang="T8">
                <a:pos x="T0" y="T1"/>
              </a:cxn>
              <a:cxn ang="T9">
                <a:pos x="T2" y="T3"/>
              </a:cxn>
              <a:cxn ang="T10">
                <a:pos x="T4" y="T5"/>
              </a:cxn>
              <a:cxn ang="T11">
                <a:pos x="T6" y="T7"/>
              </a:cxn>
            </a:cxnLst>
            <a:rect l="T12" t="T13" r="T14" b="T15"/>
            <a:pathLst>
              <a:path w="10" h="32">
                <a:moveTo>
                  <a:pt x="10" y="32"/>
                </a:moveTo>
                <a:lnTo>
                  <a:pt x="10" y="16"/>
                </a:lnTo>
                <a:lnTo>
                  <a:pt x="0" y="16"/>
                </a:lnTo>
                <a:lnTo>
                  <a:pt x="0" y="0"/>
                </a:lnTo>
              </a:path>
            </a:pathLst>
          </a:custGeom>
          <a:noFill/>
          <a:ln w="17463">
            <a:solidFill>
              <a:srgbClr val="000000"/>
            </a:solidFill>
            <a:prstDash val="solid"/>
            <a:round/>
            <a:headEnd/>
            <a:tailEnd/>
          </a:ln>
        </p:spPr>
        <p:txBody>
          <a:bodyPr/>
          <a:lstStyle/>
          <a:p>
            <a:endParaRPr lang="en-US"/>
          </a:p>
        </p:txBody>
      </p:sp>
      <p:sp>
        <p:nvSpPr>
          <p:cNvPr id="19550" name="Freeform 96"/>
          <p:cNvSpPr>
            <a:spLocks/>
          </p:cNvSpPr>
          <p:nvPr/>
        </p:nvSpPr>
        <p:spPr bwMode="auto">
          <a:xfrm>
            <a:off x="6678613" y="4273550"/>
            <a:ext cx="169862" cy="544513"/>
          </a:xfrm>
          <a:custGeom>
            <a:avLst/>
            <a:gdLst>
              <a:gd name="T0" fmla="*/ 0 w 10"/>
              <a:gd name="T1" fmla="*/ 32 h 32"/>
              <a:gd name="T2" fmla="*/ 0 w 10"/>
              <a:gd name="T3" fmla="*/ 16 h 32"/>
              <a:gd name="T4" fmla="*/ 10 w 10"/>
              <a:gd name="T5" fmla="*/ 16 h 32"/>
              <a:gd name="T6" fmla="*/ 10 w 10"/>
              <a:gd name="T7" fmla="*/ 0 h 32"/>
              <a:gd name="T8" fmla="*/ 0 60000 65536"/>
              <a:gd name="T9" fmla="*/ 0 60000 65536"/>
              <a:gd name="T10" fmla="*/ 0 60000 65536"/>
              <a:gd name="T11" fmla="*/ 0 60000 65536"/>
              <a:gd name="T12" fmla="*/ 0 w 10"/>
              <a:gd name="T13" fmla="*/ 0 h 32"/>
              <a:gd name="T14" fmla="*/ 10 w 10"/>
              <a:gd name="T15" fmla="*/ 32 h 32"/>
            </a:gdLst>
            <a:ahLst/>
            <a:cxnLst>
              <a:cxn ang="T8">
                <a:pos x="T0" y="T1"/>
              </a:cxn>
              <a:cxn ang="T9">
                <a:pos x="T2" y="T3"/>
              </a:cxn>
              <a:cxn ang="T10">
                <a:pos x="T4" y="T5"/>
              </a:cxn>
              <a:cxn ang="T11">
                <a:pos x="T6" y="T7"/>
              </a:cxn>
            </a:cxnLst>
            <a:rect l="T12" t="T13" r="T14" b="T15"/>
            <a:pathLst>
              <a:path w="10" h="32">
                <a:moveTo>
                  <a:pt x="0" y="32"/>
                </a:moveTo>
                <a:lnTo>
                  <a:pt x="0" y="16"/>
                </a:lnTo>
                <a:lnTo>
                  <a:pt x="10" y="16"/>
                </a:lnTo>
                <a:lnTo>
                  <a:pt x="10" y="0"/>
                </a:lnTo>
              </a:path>
            </a:pathLst>
          </a:custGeom>
          <a:noFill/>
          <a:ln w="17463">
            <a:solidFill>
              <a:srgbClr val="000000"/>
            </a:solidFill>
            <a:prstDash val="solid"/>
            <a:round/>
            <a:headEnd/>
            <a:tailEnd/>
          </a:ln>
        </p:spPr>
        <p:txBody>
          <a:bodyPr/>
          <a:lstStyle/>
          <a:p>
            <a:endParaRPr lang="en-US"/>
          </a:p>
        </p:txBody>
      </p:sp>
      <p:sp>
        <p:nvSpPr>
          <p:cNvPr id="19551" name="Rectangle 97"/>
          <p:cNvSpPr>
            <a:spLocks noChangeArrowheads="1"/>
          </p:cNvSpPr>
          <p:nvPr/>
        </p:nvSpPr>
        <p:spPr bwMode="auto">
          <a:xfrm>
            <a:off x="6083300" y="4852988"/>
            <a:ext cx="823913"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Sense / Write</a:t>
            </a:r>
            <a:endParaRPr lang="en-CA" sz="2400">
              <a:latin typeface="Corbel" pitchFamily="34" charset="0"/>
            </a:endParaRPr>
          </a:p>
        </p:txBody>
      </p:sp>
      <p:sp>
        <p:nvSpPr>
          <p:cNvPr id="19552" name="Rectangle 98"/>
          <p:cNvSpPr>
            <a:spLocks noChangeArrowheads="1"/>
          </p:cNvSpPr>
          <p:nvPr/>
        </p:nvSpPr>
        <p:spPr bwMode="auto">
          <a:xfrm>
            <a:off x="5962650" y="4818063"/>
            <a:ext cx="1073150" cy="46037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553" name="Rectangle 99"/>
          <p:cNvSpPr>
            <a:spLocks noChangeArrowheads="1"/>
          </p:cNvSpPr>
          <p:nvPr/>
        </p:nvSpPr>
        <p:spPr bwMode="auto">
          <a:xfrm>
            <a:off x="6303963" y="4989513"/>
            <a:ext cx="392112"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circuit</a:t>
            </a:r>
            <a:endParaRPr lang="en-CA" sz="2400">
              <a:latin typeface="Corbel" pitchFamily="34" charset="0"/>
            </a:endParaRPr>
          </a:p>
        </p:txBody>
      </p:sp>
      <p:sp>
        <p:nvSpPr>
          <p:cNvPr id="19554" name="Line 100"/>
          <p:cNvSpPr>
            <a:spLocks noChangeShapeType="1"/>
          </p:cNvSpPr>
          <p:nvPr/>
        </p:nvSpPr>
        <p:spPr bwMode="auto">
          <a:xfrm flipV="1">
            <a:off x="3767138" y="3592513"/>
            <a:ext cx="1587" cy="681037"/>
          </a:xfrm>
          <a:prstGeom prst="line">
            <a:avLst/>
          </a:prstGeom>
          <a:noFill/>
          <a:ln w="17463">
            <a:solidFill>
              <a:srgbClr val="000000"/>
            </a:solidFill>
            <a:round/>
            <a:headEnd/>
            <a:tailEnd/>
          </a:ln>
        </p:spPr>
        <p:txBody>
          <a:bodyPr/>
          <a:lstStyle/>
          <a:p>
            <a:endParaRPr lang="en-US"/>
          </a:p>
        </p:txBody>
      </p:sp>
      <p:sp>
        <p:nvSpPr>
          <p:cNvPr id="19555" name="Line 101"/>
          <p:cNvSpPr>
            <a:spLocks noChangeShapeType="1"/>
          </p:cNvSpPr>
          <p:nvPr/>
        </p:nvSpPr>
        <p:spPr bwMode="auto">
          <a:xfrm flipV="1">
            <a:off x="3052763" y="3592513"/>
            <a:ext cx="1587" cy="681037"/>
          </a:xfrm>
          <a:prstGeom prst="line">
            <a:avLst/>
          </a:prstGeom>
          <a:noFill/>
          <a:ln w="17463">
            <a:solidFill>
              <a:srgbClr val="000000"/>
            </a:solidFill>
            <a:round/>
            <a:headEnd/>
            <a:tailEnd/>
          </a:ln>
        </p:spPr>
        <p:txBody>
          <a:bodyPr/>
          <a:lstStyle/>
          <a:p>
            <a:endParaRPr lang="en-US"/>
          </a:p>
        </p:txBody>
      </p:sp>
      <p:sp>
        <p:nvSpPr>
          <p:cNvPr id="19556" name="Line 102"/>
          <p:cNvSpPr>
            <a:spLocks noChangeShapeType="1"/>
          </p:cNvSpPr>
          <p:nvPr/>
        </p:nvSpPr>
        <p:spPr bwMode="auto">
          <a:xfrm flipV="1">
            <a:off x="4737100" y="3592513"/>
            <a:ext cx="1588" cy="681037"/>
          </a:xfrm>
          <a:prstGeom prst="line">
            <a:avLst/>
          </a:prstGeom>
          <a:noFill/>
          <a:ln w="17463">
            <a:solidFill>
              <a:srgbClr val="000000"/>
            </a:solidFill>
            <a:round/>
            <a:headEnd/>
            <a:tailEnd/>
          </a:ln>
        </p:spPr>
        <p:txBody>
          <a:bodyPr/>
          <a:lstStyle/>
          <a:p>
            <a:endParaRPr lang="en-US"/>
          </a:p>
        </p:txBody>
      </p:sp>
      <p:sp>
        <p:nvSpPr>
          <p:cNvPr id="19557" name="Line 103"/>
          <p:cNvSpPr>
            <a:spLocks noChangeShapeType="1"/>
          </p:cNvSpPr>
          <p:nvPr/>
        </p:nvSpPr>
        <p:spPr bwMode="auto">
          <a:xfrm flipV="1">
            <a:off x="5435600" y="3592513"/>
            <a:ext cx="1588" cy="681037"/>
          </a:xfrm>
          <a:prstGeom prst="line">
            <a:avLst/>
          </a:prstGeom>
          <a:noFill/>
          <a:ln w="17463">
            <a:solidFill>
              <a:srgbClr val="000000"/>
            </a:solidFill>
            <a:round/>
            <a:headEnd/>
            <a:tailEnd/>
          </a:ln>
        </p:spPr>
        <p:txBody>
          <a:bodyPr/>
          <a:lstStyle/>
          <a:p>
            <a:endParaRPr lang="en-US"/>
          </a:p>
        </p:txBody>
      </p:sp>
      <p:sp>
        <p:nvSpPr>
          <p:cNvPr id="19558" name="Line 104"/>
          <p:cNvSpPr>
            <a:spLocks noChangeShapeType="1"/>
          </p:cNvSpPr>
          <p:nvPr/>
        </p:nvSpPr>
        <p:spPr bwMode="auto">
          <a:xfrm flipV="1">
            <a:off x="6149975" y="3592513"/>
            <a:ext cx="1588" cy="681037"/>
          </a:xfrm>
          <a:prstGeom prst="line">
            <a:avLst/>
          </a:prstGeom>
          <a:noFill/>
          <a:ln w="17463">
            <a:solidFill>
              <a:srgbClr val="000000"/>
            </a:solidFill>
            <a:round/>
            <a:headEnd/>
            <a:tailEnd/>
          </a:ln>
        </p:spPr>
        <p:txBody>
          <a:bodyPr/>
          <a:lstStyle/>
          <a:p>
            <a:endParaRPr lang="en-US"/>
          </a:p>
        </p:txBody>
      </p:sp>
      <p:sp>
        <p:nvSpPr>
          <p:cNvPr id="19559" name="Line 105"/>
          <p:cNvSpPr>
            <a:spLocks noChangeShapeType="1"/>
          </p:cNvSpPr>
          <p:nvPr/>
        </p:nvSpPr>
        <p:spPr bwMode="auto">
          <a:xfrm flipV="1">
            <a:off x="6848475" y="2128838"/>
            <a:ext cx="1588" cy="885825"/>
          </a:xfrm>
          <a:prstGeom prst="line">
            <a:avLst/>
          </a:prstGeom>
          <a:noFill/>
          <a:ln w="17463">
            <a:solidFill>
              <a:srgbClr val="000000"/>
            </a:solidFill>
            <a:round/>
            <a:headEnd/>
            <a:tailEnd/>
          </a:ln>
        </p:spPr>
        <p:txBody>
          <a:bodyPr/>
          <a:lstStyle/>
          <a:p>
            <a:endParaRPr lang="en-US"/>
          </a:p>
        </p:txBody>
      </p:sp>
      <p:sp>
        <p:nvSpPr>
          <p:cNvPr id="19560" name="Line 106"/>
          <p:cNvSpPr>
            <a:spLocks noChangeShapeType="1"/>
          </p:cNvSpPr>
          <p:nvPr/>
        </p:nvSpPr>
        <p:spPr bwMode="auto">
          <a:xfrm flipV="1">
            <a:off x="6149975" y="2128838"/>
            <a:ext cx="1588" cy="885825"/>
          </a:xfrm>
          <a:prstGeom prst="line">
            <a:avLst/>
          </a:prstGeom>
          <a:noFill/>
          <a:ln w="17463">
            <a:solidFill>
              <a:srgbClr val="000000"/>
            </a:solidFill>
            <a:round/>
            <a:headEnd/>
            <a:tailEnd/>
          </a:ln>
        </p:spPr>
        <p:txBody>
          <a:bodyPr/>
          <a:lstStyle/>
          <a:p>
            <a:endParaRPr lang="en-US"/>
          </a:p>
        </p:txBody>
      </p:sp>
      <p:sp>
        <p:nvSpPr>
          <p:cNvPr id="19561" name="Line 107"/>
          <p:cNvSpPr>
            <a:spLocks noChangeShapeType="1"/>
          </p:cNvSpPr>
          <p:nvPr/>
        </p:nvSpPr>
        <p:spPr bwMode="auto">
          <a:xfrm flipV="1">
            <a:off x="5435600" y="2128838"/>
            <a:ext cx="1588" cy="885825"/>
          </a:xfrm>
          <a:prstGeom prst="line">
            <a:avLst/>
          </a:prstGeom>
          <a:noFill/>
          <a:ln w="17463">
            <a:solidFill>
              <a:srgbClr val="000000"/>
            </a:solidFill>
            <a:round/>
            <a:headEnd/>
            <a:tailEnd/>
          </a:ln>
        </p:spPr>
        <p:txBody>
          <a:bodyPr/>
          <a:lstStyle/>
          <a:p>
            <a:endParaRPr lang="en-US"/>
          </a:p>
        </p:txBody>
      </p:sp>
      <p:sp>
        <p:nvSpPr>
          <p:cNvPr id="19562" name="Line 108"/>
          <p:cNvSpPr>
            <a:spLocks noChangeShapeType="1"/>
          </p:cNvSpPr>
          <p:nvPr/>
        </p:nvSpPr>
        <p:spPr bwMode="auto">
          <a:xfrm flipV="1">
            <a:off x="4737100" y="2128838"/>
            <a:ext cx="1588" cy="885825"/>
          </a:xfrm>
          <a:prstGeom prst="line">
            <a:avLst/>
          </a:prstGeom>
          <a:noFill/>
          <a:ln w="17463">
            <a:solidFill>
              <a:srgbClr val="000000"/>
            </a:solidFill>
            <a:round/>
            <a:headEnd/>
            <a:tailEnd/>
          </a:ln>
        </p:spPr>
        <p:txBody>
          <a:bodyPr/>
          <a:lstStyle/>
          <a:p>
            <a:endParaRPr lang="en-US"/>
          </a:p>
        </p:txBody>
      </p:sp>
      <p:sp>
        <p:nvSpPr>
          <p:cNvPr id="19563" name="Line 109"/>
          <p:cNvSpPr>
            <a:spLocks noChangeShapeType="1"/>
          </p:cNvSpPr>
          <p:nvPr/>
        </p:nvSpPr>
        <p:spPr bwMode="auto">
          <a:xfrm flipV="1">
            <a:off x="3767138" y="2128838"/>
            <a:ext cx="1587" cy="885825"/>
          </a:xfrm>
          <a:prstGeom prst="line">
            <a:avLst/>
          </a:prstGeom>
          <a:noFill/>
          <a:ln w="17463">
            <a:solidFill>
              <a:srgbClr val="000000"/>
            </a:solidFill>
            <a:round/>
            <a:headEnd/>
            <a:tailEnd/>
          </a:ln>
        </p:spPr>
        <p:txBody>
          <a:bodyPr/>
          <a:lstStyle/>
          <a:p>
            <a:endParaRPr lang="en-US"/>
          </a:p>
        </p:txBody>
      </p:sp>
      <p:sp>
        <p:nvSpPr>
          <p:cNvPr id="19564" name="Line 110"/>
          <p:cNvSpPr>
            <a:spLocks noChangeShapeType="1"/>
          </p:cNvSpPr>
          <p:nvPr/>
        </p:nvSpPr>
        <p:spPr bwMode="auto">
          <a:xfrm flipV="1">
            <a:off x="3052763" y="2128838"/>
            <a:ext cx="1587" cy="885825"/>
          </a:xfrm>
          <a:prstGeom prst="line">
            <a:avLst/>
          </a:prstGeom>
          <a:noFill/>
          <a:ln w="17463">
            <a:solidFill>
              <a:srgbClr val="000000"/>
            </a:solidFill>
            <a:round/>
            <a:headEnd/>
            <a:tailEnd/>
          </a:ln>
        </p:spPr>
        <p:txBody>
          <a:bodyPr/>
          <a:lstStyle/>
          <a:p>
            <a:endParaRPr lang="en-US"/>
          </a:p>
        </p:txBody>
      </p:sp>
      <p:sp>
        <p:nvSpPr>
          <p:cNvPr id="19565" name="Freeform 111"/>
          <p:cNvSpPr>
            <a:spLocks/>
          </p:cNvSpPr>
          <p:nvPr/>
        </p:nvSpPr>
        <p:spPr bwMode="auto">
          <a:xfrm>
            <a:off x="3376613" y="5686425"/>
            <a:ext cx="50800" cy="101600"/>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7463">
            <a:solidFill>
              <a:srgbClr val="000000"/>
            </a:solidFill>
            <a:prstDash val="solid"/>
            <a:round/>
            <a:headEnd/>
            <a:tailEnd/>
          </a:ln>
        </p:spPr>
        <p:txBody>
          <a:bodyPr/>
          <a:lstStyle/>
          <a:p>
            <a:endParaRPr lang="en-US"/>
          </a:p>
        </p:txBody>
      </p:sp>
      <p:sp>
        <p:nvSpPr>
          <p:cNvPr id="19566" name="Freeform 112"/>
          <p:cNvSpPr>
            <a:spLocks/>
          </p:cNvSpPr>
          <p:nvPr/>
        </p:nvSpPr>
        <p:spPr bwMode="auto">
          <a:xfrm>
            <a:off x="3376613" y="5686425"/>
            <a:ext cx="50800" cy="101600"/>
          </a:xfrm>
          <a:custGeom>
            <a:avLst/>
            <a:gdLst>
              <a:gd name="T0" fmla="*/ 0 w 32"/>
              <a:gd name="T1" fmla="*/ 0 h 64"/>
              <a:gd name="T2" fmla="*/ 10 w 32"/>
              <a:gd name="T3" fmla="*/ 64 h 64"/>
              <a:gd name="T4" fmla="*/ 32 w 32"/>
              <a:gd name="T5" fmla="*/ 0 h 64"/>
              <a:gd name="T6" fmla="*/ 10 w 32"/>
              <a:gd name="T7" fmla="*/ 0 h 64"/>
              <a:gd name="T8" fmla="*/ 0 w 32"/>
              <a:gd name="T9" fmla="*/ 0 h 64"/>
              <a:gd name="T10" fmla="*/ 0 60000 65536"/>
              <a:gd name="T11" fmla="*/ 0 60000 65536"/>
              <a:gd name="T12" fmla="*/ 0 60000 65536"/>
              <a:gd name="T13" fmla="*/ 0 60000 65536"/>
              <a:gd name="T14" fmla="*/ 0 60000 65536"/>
              <a:gd name="T15" fmla="*/ 0 w 32"/>
              <a:gd name="T16" fmla="*/ 0 h 64"/>
              <a:gd name="T17" fmla="*/ 32 w 32"/>
              <a:gd name="T18" fmla="*/ 64 h 64"/>
            </a:gdLst>
            <a:ahLst/>
            <a:cxnLst>
              <a:cxn ang="T10">
                <a:pos x="T0" y="T1"/>
              </a:cxn>
              <a:cxn ang="T11">
                <a:pos x="T2" y="T3"/>
              </a:cxn>
              <a:cxn ang="T12">
                <a:pos x="T4" y="T5"/>
              </a:cxn>
              <a:cxn ang="T13">
                <a:pos x="T6" y="T7"/>
              </a:cxn>
              <a:cxn ang="T14">
                <a:pos x="T8" y="T9"/>
              </a:cxn>
            </a:cxnLst>
            <a:rect l="T15" t="T16" r="T17" b="T18"/>
            <a:pathLst>
              <a:path w="32" h="64">
                <a:moveTo>
                  <a:pt x="0" y="0"/>
                </a:moveTo>
                <a:lnTo>
                  <a:pt x="10" y="64"/>
                </a:lnTo>
                <a:lnTo>
                  <a:pt x="32"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19567" name="Line 113"/>
          <p:cNvSpPr>
            <a:spLocks noChangeShapeType="1"/>
          </p:cNvSpPr>
          <p:nvPr/>
        </p:nvSpPr>
        <p:spPr bwMode="auto">
          <a:xfrm flipV="1">
            <a:off x="3392488" y="5534025"/>
            <a:ext cx="1587" cy="152400"/>
          </a:xfrm>
          <a:prstGeom prst="line">
            <a:avLst/>
          </a:prstGeom>
          <a:noFill/>
          <a:ln w="17463">
            <a:solidFill>
              <a:srgbClr val="000000"/>
            </a:solidFill>
            <a:round/>
            <a:headEnd/>
            <a:tailEnd/>
          </a:ln>
        </p:spPr>
        <p:txBody>
          <a:bodyPr/>
          <a:lstStyle/>
          <a:p>
            <a:endParaRPr lang="en-US"/>
          </a:p>
        </p:txBody>
      </p:sp>
      <p:sp>
        <p:nvSpPr>
          <p:cNvPr id="19568" name="Freeform 114"/>
          <p:cNvSpPr>
            <a:spLocks/>
          </p:cNvSpPr>
          <p:nvPr/>
        </p:nvSpPr>
        <p:spPr bwMode="auto">
          <a:xfrm>
            <a:off x="6473825" y="5686425"/>
            <a:ext cx="34925" cy="101600"/>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7463">
            <a:solidFill>
              <a:srgbClr val="000000"/>
            </a:solidFill>
            <a:prstDash val="solid"/>
            <a:round/>
            <a:headEnd/>
            <a:tailEnd/>
          </a:ln>
        </p:spPr>
        <p:txBody>
          <a:bodyPr/>
          <a:lstStyle/>
          <a:p>
            <a:endParaRPr lang="en-US"/>
          </a:p>
        </p:txBody>
      </p:sp>
      <p:sp>
        <p:nvSpPr>
          <p:cNvPr id="19569" name="Freeform 115"/>
          <p:cNvSpPr>
            <a:spLocks/>
          </p:cNvSpPr>
          <p:nvPr/>
        </p:nvSpPr>
        <p:spPr bwMode="auto">
          <a:xfrm>
            <a:off x="6473825" y="5686425"/>
            <a:ext cx="34925" cy="101600"/>
          </a:xfrm>
          <a:custGeom>
            <a:avLst/>
            <a:gdLst>
              <a:gd name="T0" fmla="*/ 0 w 22"/>
              <a:gd name="T1" fmla="*/ 0 h 64"/>
              <a:gd name="T2" fmla="*/ 11 w 22"/>
              <a:gd name="T3" fmla="*/ 64 h 64"/>
              <a:gd name="T4" fmla="*/ 22 w 22"/>
              <a:gd name="T5" fmla="*/ 0 h 64"/>
              <a:gd name="T6" fmla="*/ 11 w 22"/>
              <a:gd name="T7" fmla="*/ 0 h 64"/>
              <a:gd name="T8" fmla="*/ 0 w 22"/>
              <a:gd name="T9" fmla="*/ 0 h 64"/>
              <a:gd name="T10" fmla="*/ 0 60000 65536"/>
              <a:gd name="T11" fmla="*/ 0 60000 65536"/>
              <a:gd name="T12" fmla="*/ 0 60000 65536"/>
              <a:gd name="T13" fmla="*/ 0 60000 65536"/>
              <a:gd name="T14" fmla="*/ 0 60000 65536"/>
              <a:gd name="T15" fmla="*/ 0 w 22"/>
              <a:gd name="T16" fmla="*/ 0 h 64"/>
              <a:gd name="T17" fmla="*/ 22 w 22"/>
              <a:gd name="T18" fmla="*/ 64 h 64"/>
            </a:gdLst>
            <a:ahLst/>
            <a:cxnLst>
              <a:cxn ang="T10">
                <a:pos x="T0" y="T1"/>
              </a:cxn>
              <a:cxn ang="T11">
                <a:pos x="T2" y="T3"/>
              </a:cxn>
              <a:cxn ang="T12">
                <a:pos x="T4" y="T5"/>
              </a:cxn>
              <a:cxn ang="T13">
                <a:pos x="T6" y="T7"/>
              </a:cxn>
              <a:cxn ang="T14">
                <a:pos x="T8" y="T9"/>
              </a:cxn>
            </a:cxnLst>
            <a:rect l="T15" t="T16" r="T17" b="T18"/>
            <a:pathLst>
              <a:path w="22" h="64">
                <a:moveTo>
                  <a:pt x="0" y="0"/>
                </a:moveTo>
                <a:lnTo>
                  <a:pt x="11" y="64"/>
                </a:lnTo>
                <a:lnTo>
                  <a:pt x="22"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19570" name="Line 116"/>
          <p:cNvSpPr>
            <a:spLocks noChangeShapeType="1"/>
          </p:cNvSpPr>
          <p:nvPr/>
        </p:nvSpPr>
        <p:spPr bwMode="auto">
          <a:xfrm flipV="1">
            <a:off x="6491288" y="5534025"/>
            <a:ext cx="1587" cy="152400"/>
          </a:xfrm>
          <a:prstGeom prst="line">
            <a:avLst/>
          </a:prstGeom>
          <a:noFill/>
          <a:ln w="17463">
            <a:solidFill>
              <a:srgbClr val="000000"/>
            </a:solidFill>
            <a:round/>
            <a:headEnd/>
            <a:tailEnd/>
          </a:ln>
        </p:spPr>
        <p:txBody>
          <a:bodyPr/>
          <a:lstStyle/>
          <a:p>
            <a:endParaRPr lang="en-US"/>
          </a:p>
        </p:txBody>
      </p:sp>
      <p:sp>
        <p:nvSpPr>
          <p:cNvPr id="19571" name="Freeform 117"/>
          <p:cNvSpPr>
            <a:spLocks/>
          </p:cNvSpPr>
          <p:nvPr/>
        </p:nvSpPr>
        <p:spPr bwMode="auto">
          <a:xfrm>
            <a:off x="5060950" y="5686425"/>
            <a:ext cx="34925" cy="101600"/>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7463">
            <a:solidFill>
              <a:srgbClr val="000000"/>
            </a:solidFill>
            <a:prstDash val="solid"/>
            <a:round/>
            <a:headEnd/>
            <a:tailEnd/>
          </a:ln>
        </p:spPr>
        <p:txBody>
          <a:bodyPr/>
          <a:lstStyle/>
          <a:p>
            <a:endParaRPr lang="en-US"/>
          </a:p>
        </p:txBody>
      </p:sp>
      <p:sp>
        <p:nvSpPr>
          <p:cNvPr id="19572" name="Freeform 118"/>
          <p:cNvSpPr>
            <a:spLocks/>
          </p:cNvSpPr>
          <p:nvPr/>
        </p:nvSpPr>
        <p:spPr bwMode="auto">
          <a:xfrm>
            <a:off x="5060950" y="5686425"/>
            <a:ext cx="34925" cy="101600"/>
          </a:xfrm>
          <a:custGeom>
            <a:avLst/>
            <a:gdLst>
              <a:gd name="T0" fmla="*/ 0 w 22"/>
              <a:gd name="T1" fmla="*/ 0 h 64"/>
              <a:gd name="T2" fmla="*/ 11 w 22"/>
              <a:gd name="T3" fmla="*/ 64 h 64"/>
              <a:gd name="T4" fmla="*/ 22 w 22"/>
              <a:gd name="T5" fmla="*/ 0 h 64"/>
              <a:gd name="T6" fmla="*/ 11 w 22"/>
              <a:gd name="T7" fmla="*/ 0 h 64"/>
              <a:gd name="T8" fmla="*/ 0 w 22"/>
              <a:gd name="T9" fmla="*/ 0 h 64"/>
              <a:gd name="T10" fmla="*/ 0 60000 65536"/>
              <a:gd name="T11" fmla="*/ 0 60000 65536"/>
              <a:gd name="T12" fmla="*/ 0 60000 65536"/>
              <a:gd name="T13" fmla="*/ 0 60000 65536"/>
              <a:gd name="T14" fmla="*/ 0 60000 65536"/>
              <a:gd name="T15" fmla="*/ 0 w 22"/>
              <a:gd name="T16" fmla="*/ 0 h 64"/>
              <a:gd name="T17" fmla="*/ 22 w 22"/>
              <a:gd name="T18" fmla="*/ 64 h 64"/>
            </a:gdLst>
            <a:ahLst/>
            <a:cxnLst>
              <a:cxn ang="T10">
                <a:pos x="T0" y="T1"/>
              </a:cxn>
              <a:cxn ang="T11">
                <a:pos x="T2" y="T3"/>
              </a:cxn>
              <a:cxn ang="T12">
                <a:pos x="T4" y="T5"/>
              </a:cxn>
              <a:cxn ang="T13">
                <a:pos x="T6" y="T7"/>
              </a:cxn>
              <a:cxn ang="T14">
                <a:pos x="T8" y="T9"/>
              </a:cxn>
            </a:cxnLst>
            <a:rect l="T15" t="T16" r="T17" b="T18"/>
            <a:pathLst>
              <a:path w="22" h="64">
                <a:moveTo>
                  <a:pt x="0" y="0"/>
                </a:moveTo>
                <a:lnTo>
                  <a:pt x="11" y="64"/>
                </a:lnTo>
                <a:lnTo>
                  <a:pt x="22"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19573" name="Line 119"/>
          <p:cNvSpPr>
            <a:spLocks noChangeShapeType="1"/>
          </p:cNvSpPr>
          <p:nvPr/>
        </p:nvSpPr>
        <p:spPr bwMode="auto">
          <a:xfrm flipV="1">
            <a:off x="5078413" y="5534025"/>
            <a:ext cx="1587" cy="152400"/>
          </a:xfrm>
          <a:prstGeom prst="line">
            <a:avLst/>
          </a:prstGeom>
          <a:noFill/>
          <a:ln w="17463">
            <a:solidFill>
              <a:srgbClr val="000000"/>
            </a:solidFill>
            <a:round/>
            <a:headEnd/>
            <a:tailEnd/>
          </a:ln>
        </p:spPr>
        <p:txBody>
          <a:bodyPr/>
          <a:lstStyle/>
          <a:p>
            <a:endParaRPr lang="en-US"/>
          </a:p>
        </p:txBody>
      </p:sp>
      <p:sp>
        <p:nvSpPr>
          <p:cNvPr id="19574" name="Rectangle 120"/>
          <p:cNvSpPr>
            <a:spLocks noChangeArrowheads="1"/>
          </p:cNvSpPr>
          <p:nvPr/>
        </p:nvSpPr>
        <p:spPr bwMode="auto">
          <a:xfrm>
            <a:off x="1600200" y="5840413"/>
            <a:ext cx="641350"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Data input</a:t>
            </a:r>
            <a:endParaRPr lang="en-CA" sz="2400">
              <a:latin typeface="Corbel" pitchFamily="34" charset="0"/>
            </a:endParaRPr>
          </a:p>
        </p:txBody>
      </p:sp>
      <p:sp>
        <p:nvSpPr>
          <p:cNvPr id="19575" name="Rectangle 121"/>
          <p:cNvSpPr>
            <a:spLocks noChangeArrowheads="1"/>
          </p:cNvSpPr>
          <p:nvPr/>
        </p:nvSpPr>
        <p:spPr bwMode="auto">
          <a:xfrm>
            <a:off x="2354263" y="5840413"/>
            <a:ext cx="803275"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/output lines:</a:t>
            </a:r>
            <a:endParaRPr lang="en-CA" sz="2400">
              <a:latin typeface="Corbel" pitchFamily="34" charset="0"/>
            </a:endParaRPr>
          </a:p>
        </p:txBody>
      </p:sp>
      <p:sp>
        <p:nvSpPr>
          <p:cNvPr id="19576" name="Rectangle 122"/>
          <p:cNvSpPr>
            <a:spLocks noChangeArrowheads="1"/>
          </p:cNvSpPr>
          <p:nvPr/>
        </p:nvSpPr>
        <p:spPr bwMode="auto">
          <a:xfrm>
            <a:off x="1316038" y="2555875"/>
            <a:ext cx="109537"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A</a:t>
            </a:r>
            <a:endParaRPr lang="en-CA" sz="2400">
              <a:latin typeface="Corbel" pitchFamily="34" charset="0"/>
            </a:endParaRPr>
          </a:p>
        </p:txBody>
      </p:sp>
      <p:sp>
        <p:nvSpPr>
          <p:cNvPr id="19577" name="Rectangle 123"/>
          <p:cNvSpPr>
            <a:spLocks noChangeArrowheads="1"/>
          </p:cNvSpPr>
          <p:nvPr/>
        </p:nvSpPr>
        <p:spPr bwMode="auto">
          <a:xfrm>
            <a:off x="1435100" y="2624138"/>
            <a:ext cx="50800" cy="122237"/>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0</a:t>
            </a:r>
            <a:endParaRPr lang="en-CA" sz="2400">
              <a:latin typeface="Corbel" pitchFamily="34" charset="0"/>
            </a:endParaRPr>
          </a:p>
        </p:txBody>
      </p:sp>
      <p:sp>
        <p:nvSpPr>
          <p:cNvPr id="19578" name="Rectangle 124"/>
          <p:cNvSpPr>
            <a:spLocks noChangeArrowheads="1"/>
          </p:cNvSpPr>
          <p:nvPr/>
        </p:nvSpPr>
        <p:spPr bwMode="auto">
          <a:xfrm>
            <a:off x="1316038" y="2895600"/>
            <a:ext cx="109537"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A</a:t>
            </a:r>
            <a:endParaRPr lang="en-CA" sz="2400">
              <a:latin typeface="Corbel" pitchFamily="34" charset="0"/>
            </a:endParaRPr>
          </a:p>
        </p:txBody>
      </p:sp>
      <p:sp>
        <p:nvSpPr>
          <p:cNvPr id="19579" name="Rectangle 125"/>
          <p:cNvSpPr>
            <a:spLocks noChangeArrowheads="1"/>
          </p:cNvSpPr>
          <p:nvPr/>
        </p:nvSpPr>
        <p:spPr bwMode="auto">
          <a:xfrm>
            <a:off x="1435100" y="2981325"/>
            <a:ext cx="50800" cy="122238"/>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1</a:t>
            </a:r>
            <a:endParaRPr lang="en-CA" sz="2400">
              <a:latin typeface="Corbel" pitchFamily="34" charset="0"/>
            </a:endParaRPr>
          </a:p>
        </p:txBody>
      </p:sp>
      <p:sp>
        <p:nvSpPr>
          <p:cNvPr id="19580" name="Rectangle 126"/>
          <p:cNvSpPr>
            <a:spLocks noChangeArrowheads="1"/>
          </p:cNvSpPr>
          <p:nvPr/>
        </p:nvSpPr>
        <p:spPr bwMode="auto">
          <a:xfrm>
            <a:off x="1316038" y="3252788"/>
            <a:ext cx="109537"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A</a:t>
            </a:r>
            <a:endParaRPr lang="en-CA" sz="2400">
              <a:latin typeface="Corbel" pitchFamily="34" charset="0"/>
            </a:endParaRPr>
          </a:p>
        </p:txBody>
      </p:sp>
      <p:sp>
        <p:nvSpPr>
          <p:cNvPr id="19581" name="Rectangle 127"/>
          <p:cNvSpPr>
            <a:spLocks noChangeArrowheads="1"/>
          </p:cNvSpPr>
          <p:nvPr/>
        </p:nvSpPr>
        <p:spPr bwMode="auto">
          <a:xfrm>
            <a:off x="1435100" y="3338513"/>
            <a:ext cx="50800" cy="122237"/>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2</a:t>
            </a:r>
            <a:endParaRPr lang="en-CA" sz="2400">
              <a:latin typeface="Corbel" pitchFamily="34" charset="0"/>
            </a:endParaRPr>
          </a:p>
        </p:txBody>
      </p:sp>
      <p:sp>
        <p:nvSpPr>
          <p:cNvPr id="19582" name="Rectangle 128"/>
          <p:cNvSpPr>
            <a:spLocks noChangeArrowheads="1"/>
          </p:cNvSpPr>
          <p:nvPr/>
        </p:nvSpPr>
        <p:spPr bwMode="auto">
          <a:xfrm>
            <a:off x="1316038" y="3611563"/>
            <a:ext cx="109537"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A</a:t>
            </a:r>
            <a:endParaRPr lang="en-CA" sz="2400">
              <a:latin typeface="Corbel" pitchFamily="34" charset="0"/>
            </a:endParaRPr>
          </a:p>
        </p:txBody>
      </p:sp>
      <p:sp>
        <p:nvSpPr>
          <p:cNvPr id="19583" name="Rectangle 129"/>
          <p:cNvSpPr>
            <a:spLocks noChangeArrowheads="1"/>
          </p:cNvSpPr>
          <p:nvPr/>
        </p:nvSpPr>
        <p:spPr bwMode="auto">
          <a:xfrm>
            <a:off x="1435100" y="3695700"/>
            <a:ext cx="50800" cy="122238"/>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3</a:t>
            </a:r>
            <a:endParaRPr lang="en-CA" sz="2400">
              <a:latin typeface="Corbel" pitchFamily="34" charset="0"/>
            </a:endParaRPr>
          </a:p>
        </p:txBody>
      </p:sp>
      <p:sp>
        <p:nvSpPr>
          <p:cNvPr id="19584" name="Rectangle 130"/>
          <p:cNvSpPr>
            <a:spLocks noChangeArrowheads="1"/>
          </p:cNvSpPr>
          <p:nvPr/>
        </p:nvSpPr>
        <p:spPr bwMode="auto">
          <a:xfrm>
            <a:off x="2695575" y="1908175"/>
            <a:ext cx="144463"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W</a:t>
            </a:r>
            <a:endParaRPr lang="en-CA" sz="2400">
              <a:latin typeface="Corbel" pitchFamily="34" charset="0"/>
            </a:endParaRPr>
          </a:p>
        </p:txBody>
      </p:sp>
      <p:sp>
        <p:nvSpPr>
          <p:cNvPr id="19585" name="Rectangle 131"/>
          <p:cNvSpPr>
            <a:spLocks noChangeArrowheads="1"/>
          </p:cNvSpPr>
          <p:nvPr/>
        </p:nvSpPr>
        <p:spPr bwMode="auto">
          <a:xfrm>
            <a:off x="2830513" y="1993900"/>
            <a:ext cx="50800" cy="122238"/>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0</a:t>
            </a:r>
            <a:endParaRPr lang="en-CA" sz="2400">
              <a:latin typeface="Corbel" pitchFamily="34" charset="0"/>
            </a:endParaRPr>
          </a:p>
        </p:txBody>
      </p:sp>
      <p:sp>
        <p:nvSpPr>
          <p:cNvPr id="19586" name="Rectangle 132"/>
          <p:cNvSpPr>
            <a:spLocks noChangeArrowheads="1"/>
          </p:cNvSpPr>
          <p:nvPr/>
        </p:nvSpPr>
        <p:spPr bwMode="auto">
          <a:xfrm>
            <a:off x="2695575" y="2624138"/>
            <a:ext cx="144463"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W</a:t>
            </a:r>
            <a:endParaRPr lang="en-CA" sz="2400">
              <a:latin typeface="Corbel" pitchFamily="34" charset="0"/>
            </a:endParaRPr>
          </a:p>
        </p:txBody>
      </p:sp>
      <p:sp>
        <p:nvSpPr>
          <p:cNvPr id="19587" name="Rectangle 133"/>
          <p:cNvSpPr>
            <a:spLocks noChangeArrowheads="1"/>
          </p:cNvSpPr>
          <p:nvPr/>
        </p:nvSpPr>
        <p:spPr bwMode="auto">
          <a:xfrm>
            <a:off x="2830513" y="2690813"/>
            <a:ext cx="50800" cy="122237"/>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1</a:t>
            </a:r>
            <a:endParaRPr lang="en-CA" sz="2400">
              <a:latin typeface="Corbel" pitchFamily="34" charset="0"/>
            </a:endParaRPr>
          </a:p>
        </p:txBody>
      </p:sp>
      <p:sp>
        <p:nvSpPr>
          <p:cNvPr id="19588" name="Rectangle 134"/>
          <p:cNvSpPr>
            <a:spLocks noChangeArrowheads="1"/>
          </p:cNvSpPr>
          <p:nvPr/>
        </p:nvSpPr>
        <p:spPr bwMode="auto">
          <a:xfrm>
            <a:off x="2695575" y="4070350"/>
            <a:ext cx="144463" cy="182563"/>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W</a:t>
            </a:r>
            <a:endParaRPr lang="en-CA" sz="2400">
              <a:latin typeface="Corbel" pitchFamily="34" charset="0"/>
            </a:endParaRPr>
          </a:p>
        </p:txBody>
      </p:sp>
      <p:sp>
        <p:nvSpPr>
          <p:cNvPr id="19589" name="Rectangle 135"/>
          <p:cNvSpPr>
            <a:spLocks noChangeArrowheads="1"/>
          </p:cNvSpPr>
          <p:nvPr/>
        </p:nvSpPr>
        <p:spPr bwMode="auto">
          <a:xfrm>
            <a:off x="2830513" y="4138613"/>
            <a:ext cx="101600" cy="122237"/>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15</a:t>
            </a:r>
            <a:endParaRPr lang="en-CA" sz="2400">
              <a:latin typeface="Corbel" pitchFamily="34" charset="0"/>
            </a:endParaRPr>
          </a:p>
        </p:txBody>
      </p:sp>
      <p:sp>
        <p:nvSpPr>
          <p:cNvPr id="19590" name="Rectangle 136"/>
          <p:cNvSpPr>
            <a:spLocks noChangeArrowheads="1"/>
          </p:cNvSpPr>
          <p:nvPr/>
        </p:nvSpPr>
        <p:spPr bwMode="auto">
          <a:xfrm>
            <a:off x="2743200" y="1600200"/>
            <a:ext cx="85725" cy="184150"/>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7</a:t>
            </a:r>
            <a:endParaRPr lang="en-CA" sz="1200">
              <a:latin typeface="Corbel" pitchFamily="34" charset="0"/>
            </a:endParaRPr>
          </a:p>
        </p:txBody>
      </p:sp>
      <p:sp>
        <p:nvSpPr>
          <p:cNvPr id="19591" name="Rectangle 137"/>
          <p:cNvSpPr>
            <a:spLocks noChangeArrowheads="1"/>
          </p:cNvSpPr>
          <p:nvPr/>
        </p:nvSpPr>
        <p:spPr bwMode="auto">
          <a:xfrm>
            <a:off x="4587875" y="1600200"/>
            <a:ext cx="85725" cy="184150"/>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1</a:t>
            </a:r>
            <a:endParaRPr lang="en-CA" sz="1200">
              <a:latin typeface="Corbel" pitchFamily="34" charset="0"/>
            </a:endParaRPr>
          </a:p>
        </p:txBody>
      </p:sp>
      <p:sp>
        <p:nvSpPr>
          <p:cNvPr id="19592" name="Rectangle 138"/>
          <p:cNvSpPr>
            <a:spLocks noChangeArrowheads="1"/>
          </p:cNvSpPr>
          <p:nvPr/>
        </p:nvSpPr>
        <p:spPr bwMode="auto">
          <a:xfrm>
            <a:off x="6065838" y="1619250"/>
            <a:ext cx="85725" cy="184150"/>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0</a:t>
            </a:r>
            <a:endParaRPr lang="en-CA" sz="1200">
              <a:latin typeface="Corbel" pitchFamily="34" charset="0"/>
            </a:endParaRPr>
          </a:p>
        </p:txBody>
      </p:sp>
      <p:sp>
        <p:nvSpPr>
          <p:cNvPr id="19593" name="Freeform 139"/>
          <p:cNvSpPr>
            <a:spLocks/>
          </p:cNvSpPr>
          <p:nvPr/>
        </p:nvSpPr>
        <p:spPr bwMode="auto">
          <a:xfrm>
            <a:off x="4244975" y="2112963"/>
            <a:ext cx="34925" cy="33337"/>
          </a:xfrm>
          <a:custGeom>
            <a:avLst/>
            <a:gdLst>
              <a:gd name="T0" fmla="*/ 11 w 22"/>
              <a:gd name="T1" fmla="*/ 10 h 21"/>
              <a:gd name="T2" fmla="*/ 11 w 22"/>
              <a:gd name="T3" fmla="*/ 0 h 21"/>
              <a:gd name="T4" fmla="*/ 0 w 22"/>
              <a:gd name="T5" fmla="*/ 0 h 21"/>
              <a:gd name="T6" fmla="*/ 0 w 22"/>
              <a:gd name="T7" fmla="*/ 10 h 21"/>
              <a:gd name="T8" fmla="*/ 0 w 22"/>
              <a:gd name="T9" fmla="*/ 21 h 21"/>
              <a:gd name="T10" fmla="*/ 11 w 22"/>
              <a:gd name="T11" fmla="*/ 21 h 21"/>
              <a:gd name="T12" fmla="*/ 22 w 22"/>
              <a:gd name="T13" fmla="*/ 21 h 21"/>
              <a:gd name="T14" fmla="*/ 22 w 22"/>
              <a:gd name="T15" fmla="*/ 10 h 21"/>
              <a:gd name="T16" fmla="*/ 22 w 22"/>
              <a:gd name="T17" fmla="*/ 0 h 21"/>
              <a:gd name="T18" fmla="*/ 11 w 22"/>
              <a:gd name="T19" fmla="*/ 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11" y="0"/>
                </a:lnTo>
                <a:lnTo>
                  <a:pt x="0" y="0"/>
                </a:lnTo>
                <a:lnTo>
                  <a:pt x="0" y="10"/>
                </a:lnTo>
                <a:lnTo>
                  <a:pt x="0" y="21"/>
                </a:lnTo>
                <a:lnTo>
                  <a:pt x="11" y="21"/>
                </a:lnTo>
                <a:lnTo>
                  <a:pt x="22" y="21"/>
                </a:lnTo>
                <a:lnTo>
                  <a:pt x="22" y="10"/>
                </a:lnTo>
                <a:lnTo>
                  <a:pt x="22" y="0"/>
                </a:lnTo>
                <a:lnTo>
                  <a:pt x="11" y="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594" name="Freeform 140"/>
          <p:cNvSpPr>
            <a:spLocks/>
          </p:cNvSpPr>
          <p:nvPr/>
        </p:nvSpPr>
        <p:spPr bwMode="auto">
          <a:xfrm>
            <a:off x="4254500" y="2128838"/>
            <a:ext cx="17463" cy="17462"/>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595" name="Freeform 141"/>
          <p:cNvSpPr>
            <a:spLocks/>
          </p:cNvSpPr>
          <p:nvPr/>
        </p:nvSpPr>
        <p:spPr bwMode="auto">
          <a:xfrm>
            <a:off x="4246563" y="2112963"/>
            <a:ext cx="33337" cy="33337"/>
          </a:xfrm>
          <a:custGeom>
            <a:avLst/>
            <a:gdLst>
              <a:gd name="T0" fmla="*/ 10 w 21"/>
              <a:gd name="T1" fmla="*/ 10 h 21"/>
              <a:gd name="T2" fmla="*/ 10 w 21"/>
              <a:gd name="T3" fmla="*/ 0 h 21"/>
              <a:gd name="T4" fmla="*/ 0 w 21"/>
              <a:gd name="T5" fmla="*/ 0 h 21"/>
              <a:gd name="T6" fmla="*/ 0 w 21"/>
              <a:gd name="T7" fmla="*/ 10 h 21"/>
              <a:gd name="T8" fmla="*/ 0 w 21"/>
              <a:gd name="T9" fmla="*/ 21 h 21"/>
              <a:gd name="T10" fmla="*/ 10 w 21"/>
              <a:gd name="T11" fmla="*/ 21 h 21"/>
              <a:gd name="T12" fmla="*/ 21 w 21"/>
              <a:gd name="T13" fmla="*/ 21 h 21"/>
              <a:gd name="T14" fmla="*/ 21 w 21"/>
              <a:gd name="T15" fmla="*/ 10 h 21"/>
              <a:gd name="T16" fmla="*/ 21 w 21"/>
              <a:gd name="T17" fmla="*/ 0 h 21"/>
              <a:gd name="T18" fmla="*/ 10 w 21"/>
              <a:gd name="T19" fmla="*/ 0 h 21"/>
              <a:gd name="T20" fmla="*/ 10 w 21"/>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0"/>
                </a:moveTo>
                <a:lnTo>
                  <a:pt x="10" y="0"/>
                </a:lnTo>
                <a:lnTo>
                  <a:pt x="0" y="0"/>
                </a:lnTo>
                <a:lnTo>
                  <a:pt x="0" y="10"/>
                </a:lnTo>
                <a:lnTo>
                  <a:pt x="0" y="21"/>
                </a:lnTo>
                <a:lnTo>
                  <a:pt x="10" y="21"/>
                </a:lnTo>
                <a:lnTo>
                  <a:pt x="21" y="21"/>
                </a:lnTo>
                <a:lnTo>
                  <a:pt x="21" y="10"/>
                </a:lnTo>
                <a:lnTo>
                  <a:pt x="21" y="0"/>
                </a:lnTo>
                <a:lnTo>
                  <a:pt x="10" y="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19596" name="Freeform 142"/>
          <p:cNvSpPr>
            <a:spLocks/>
          </p:cNvSpPr>
          <p:nvPr/>
        </p:nvSpPr>
        <p:spPr bwMode="auto">
          <a:xfrm>
            <a:off x="4254500" y="2128838"/>
            <a:ext cx="17463" cy="17462"/>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597" name="Freeform 143"/>
          <p:cNvSpPr>
            <a:spLocks/>
          </p:cNvSpPr>
          <p:nvPr/>
        </p:nvSpPr>
        <p:spPr bwMode="auto">
          <a:xfrm>
            <a:off x="4246563" y="2112963"/>
            <a:ext cx="33337" cy="33337"/>
          </a:xfrm>
          <a:custGeom>
            <a:avLst/>
            <a:gdLst>
              <a:gd name="T0" fmla="*/ 11 w 21"/>
              <a:gd name="T1" fmla="*/ 10 h 21"/>
              <a:gd name="T2" fmla="*/ 11 w 21"/>
              <a:gd name="T3" fmla="*/ 0 h 21"/>
              <a:gd name="T4" fmla="*/ 0 w 21"/>
              <a:gd name="T5" fmla="*/ 0 h 21"/>
              <a:gd name="T6" fmla="*/ 0 w 21"/>
              <a:gd name="T7" fmla="*/ 10 h 21"/>
              <a:gd name="T8" fmla="*/ 0 w 21"/>
              <a:gd name="T9" fmla="*/ 21 h 21"/>
              <a:gd name="T10" fmla="*/ 11 w 21"/>
              <a:gd name="T11" fmla="*/ 21 h 21"/>
              <a:gd name="T12" fmla="*/ 21 w 21"/>
              <a:gd name="T13" fmla="*/ 21 h 21"/>
              <a:gd name="T14" fmla="*/ 21 w 21"/>
              <a:gd name="T15" fmla="*/ 10 h 21"/>
              <a:gd name="T16" fmla="*/ 21 w 21"/>
              <a:gd name="T17" fmla="*/ 0 h 21"/>
              <a:gd name="T18" fmla="*/ 11 w 21"/>
              <a:gd name="T19" fmla="*/ 0 h 21"/>
              <a:gd name="T20" fmla="*/ 11 w 21"/>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1" y="10"/>
                </a:moveTo>
                <a:lnTo>
                  <a:pt x="11" y="0"/>
                </a:lnTo>
                <a:lnTo>
                  <a:pt x="0" y="0"/>
                </a:lnTo>
                <a:lnTo>
                  <a:pt x="0" y="10"/>
                </a:lnTo>
                <a:lnTo>
                  <a:pt x="0" y="21"/>
                </a:lnTo>
                <a:lnTo>
                  <a:pt x="11" y="21"/>
                </a:lnTo>
                <a:lnTo>
                  <a:pt x="21" y="21"/>
                </a:lnTo>
                <a:lnTo>
                  <a:pt x="21" y="10"/>
                </a:lnTo>
                <a:lnTo>
                  <a:pt x="21" y="0"/>
                </a:lnTo>
                <a:lnTo>
                  <a:pt x="11" y="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598" name="Freeform 144"/>
          <p:cNvSpPr>
            <a:spLocks/>
          </p:cNvSpPr>
          <p:nvPr/>
        </p:nvSpPr>
        <p:spPr bwMode="auto">
          <a:xfrm>
            <a:off x="4254500" y="2128838"/>
            <a:ext cx="17463" cy="17462"/>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599" name="Freeform 145"/>
          <p:cNvSpPr>
            <a:spLocks/>
          </p:cNvSpPr>
          <p:nvPr/>
        </p:nvSpPr>
        <p:spPr bwMode="auto">
          <a:xfrm>
            <a:off x="4244975" y="2809875"/>
            <a:ext cx="34925" cy="34925"/>
          </a:xfrm>
          <a:custGeom>
            <a:avLst/>
            <a:gdLst>
              <a:gd name="T0" fmla="*/ 11 w 22"/>
              <a:gd name="T1" fmla="*/ 11 h 22"/>
              <a:gd name="T2" fmla="*/ 11 w 22"/>
              <a:gd name="T3" fmla="*/ 0 h 22"/>
              <a:gd name="T4" fmla="*/ 0 w 22"/>
              <a:gd name="T5" fmla="*/ 0 h 22"/>
              <a:gd name="T6" fmla="*/ 0 w 22"/>
              <a:gd name="T7" fmla="*/ 11 h 22"/>
              <a:gd name="T8" fmla="*/ 0 w 22"/>
              <a:gd name="T9" fmla="*/ 22 h 22"/>
              <a:gd name="T10" fmla="*/ 11 w 22"/>
              <a:gd name="T11" fmla="*/ 22 h 22"/>
              <a:gd name="T12" fmla="*/ 22 w 22"/>
              <a:gd name="T13" fmla="*/ 22 h 22"/>
              <a:gd name="T14" fmla="*/ 22 w 22"/>
              <a:gd name="T15" fmla="*/ 11 h 22"/>
              <a:gd name="T16" fmla="*/ 22 w 22"/>
              <a:gd name="T17" fmla="*/ 0 h 22"/>
              <a:gd name="T18" fmla="*/ 11 w 22"/>
              <a:gd name="T19" fmla="*/ 0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0"/>
                </a:lnTo>
                <a:lnTo>
                  <a:pt x="0" y="0"/>
                </a:lnTo>
                <a:lnTo>
                  <a:pt x="0" y="11"/>
                </a:lnTo>
                <a:lnTo>
                  <a:pt x="0" y="22"/>
                </a:lnTo>
                <a:lnTo>
                  <a:pt x="11" y="22"/>
                </a:lnTo>
                <a:lnTo>
                  <a:pt x="22" y="22"/>
                </a:lnTo>
                <a:lnTo>
                  <a:pt x="22" y="11"/>
                </a:lnTo>
                <a:lnTo>
                  <a:pt x="22" y="0"/>
                </a:lnTo>
                <a:lnTo>
                  <a:pt x="11" y="0"/>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00" name="Freeform 146"/>
          <p:cNvSpPr>
            <a:spLocks/>
          </p:cNvSpPr>
          <p:nvPr/>
        </p:nvSpPr>
        <p:spPr bwMode="auto">
          <a:xfrm>
            <a:off x="4254500" y="2827338"/>
            <a:ext cx="17463" cy="17462"/>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01" name="Freeform 147"/>
          <p:cNvSpPr>
            <a:spLocks/>
          </p:cNvSpPr>
          <p:nvPr/>
        </p:nvSpPr>
        <p:spPr bwMode="auto">
          <a:xfrm>
            <a:off x="4246563" y="2809875"/>
            <a:ext cx="33337" cy="34925"/>
          </a:xfrm>
          <a:custGeom>
            <a:avLst/>
            <a:gdLst>
              <a:gd name="T0" fmla="*/ 10 w 21"/>
              <a:gd name="T1" fmla="*/ 11 h 22"/>
              <a:gd name="T2" fmla="*/ 10 w 21"/>
              <a:gd name="T3" fmla="*/ 0 h 22"/>
              <a:gd name="T4" fmla="*/ 0 w 21"/>
              <a:gd name="T5" fmla="*/ 0 h 22"/>
              <a:gd name="T6" fmla="*/ 0 w 21"/>
              <a:gd name="T7" fmla="*/ 11 h 22"/>
              <a:gd name="T8" fmla="*/ 0 w 21"/>
              <a:gd name="T9" fmla="*/ 22 h 22"/>
              <a:gd name="T10" fmla="*/ 10 w 21"/>
              <a:gd name="T11" fmla="*/ 22 h 22"/>
              <a:gd name="T12" fmla="*/ 21 w 21"/>
              <a:gd name="T13" fmla="*/ 22 h 22"/>
              <a:gd name="T14" fmla="*/ 21 w 21"/>
              <a:gd name="T15" fmla="*/ 11 h 22"/>
              <a:gd name="T16" fmla="*/ 21 w 21"/>
              <a:gd name="T17" fmla="*/ 0 h 22"/>
              <a:gd name="T18" fmla="*/ 10 w 21"/>
              <a:gd name="T19" fmla="*/ 0 h 22"/>
              <a:gd name="T20" fmla="*/ 10 w 21"/>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0" y="11"/>
                </a:moveTo>
                <a:lnTo>
                  <a:pt x="10" y="0"/>
                </a:lnTo>
                <a:lnTo>
                  <a:pt x="0" y="0"/>
                </a:lnTo>
                <a:lnTo>
                  <a:pt x="0" y="11"/>
                </a:lnTo>
                <a:lnTo>
                  <a:pt x="0" y="22"/>
                </a:lnTo>
                <a:lnTo>
                  <a:pt x="10" y="22"/>
                </a:lnTo>
                <a:lnTo>
                  <a:pt x="21" y="22"/>
                </a:lnTo>
                <a:lnTo>
                  <a:pt x="21" y="11"/>
                </a:lnTo>
                <a:lnTo>
                  <a:pt x="21" y="0"/>
                </a:lnTo>
                <a:lnTo>
                  <a:pt x="10" y="0"/>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02" name="Freeform 148"/>
          <p:cNvSpPr>
            <a:spLocks/>
          </p:cNvSpPr>
          <p:nvPr/>
        </p:nvSpPr>
        <p:spPr bwMode="auto">
          <a:xfrm>
            <a:off x="4254500" y="2827338"/>
            <a:ext cx="17463" cy="17462"/>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03" name="Freeform 149"/>
          <p:cNvSpPr>
            <a:spLocks/>
          </p:cNvSpPr>
          <p:nvPr/>
        </p:nvSpPr>
        <p:spPr bwMode="auto">
          <a:xfrm>
            <a:off x="4246563" y="2809875"/>
            <a:ext cx="33337" cy="34925"/>
          </a:xfrm>
          <a:custGeom>
            <a:avLst/>
            <a:gdLst>
              <a:gd name="T0" fmla="*/ 11 w 21"/>
              <a:gd name="T1" fmla="*/ 11 h 22"/>
              <a:gd name="T2" fmla="*/ 11 w 21"/>
              <a:gd name="T3" fmla="*/ 0 h 22"/>
              <a:gd name="T4" fmla="*/ 0 w 21"/>
              <a:gd name="T5" fmla="*/ 0 h 22"/>
              <a:gd name="T6" fmla="*/ 0 w 21"/>
              <a:gd name="T7" fmla="*/ 11 h 22"/>
              <a:gd name="T8" fmla="*/ 0 w 21"/>
              <a:gd name="T9" fmla="*/ 22 h 22"/>
              <a:gd name="T10" fmla="*/ 11 w 21"/>
              <a:gd name="T11" fmla="*/ 22 h 22"/>
              <a:gd name="T12" fmla="*/ 21 w 21"/>
              <a:gd name="T13" fmla="*/ 22 h 22"/>
              <a:gd name="T14" fmla="*/ 21 w 21"/>
              <a:gd name="T15" fmla="*/ 11 h 22"/>
              <a:gd name="T16" fmla="*/ 21 w 21"/>
              <a:gd name="T17" fmla="*/ 0 h 22"/>
              <a:gd name="T18" fmla="*/ 11 w 21"/>
              <a:gd name="T19" fmla="*/ 0 h 22"/>
              <a:gd name="T20" fmla="*/ 11 w 21"/>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1" y="11"/>
                </a:moveTo>
                <a:lnTo>
                  <a:pt x="11" y="0"/>
                </a:lnTo>
                <a:lnTo>
                  <a:pt x="0" y="0"/>
                </a:lnTo>
                <a:lnTo>
                  <a:pt x="0" y="11"/>
                </a:lnTo>
                <a:lnTo>
                  <a:pt x="0" y="22"/>
                </a:lnTo>
                <a:lnTo>
                  <a:pt x="11" y="22"/>
                </a:lnTo>
                <a:lnTo>
                  <a:pt x="21" y="22"/>
                </a:lnTo>
                <a:lnTo>
                  <a:pt x="21" y="11"/>
                </a:lnTo>
                <a:lnTo>
                  <a:pt x="21" y="0"/>
                </a:lnTo>
                <a:lnTo>
                  <a:pt x="11" y="0"/>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04" name="Freeform 150"/>
          <p:cNvSpPr>
            <a:spLocks/>
          </p:cNvSpPr>
          <p:nvPr/>
        </p:nvSpPr>
        <p:spPr bwMode="auto">
          <a:xfrm>
            <a:off x="4254500" y="2827338"/>
            <a:ext cx="17463" cy="17462"/>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05" name="Freeform 151"/>
          <p:cNvSpPr>
            <a:spLocks/>
          </p:cNvSpPr>
          <p:nvPr/>
        </p:nvSpPr>
        <p:spPr bwMode="auto">
          <a:xfrm>
            <a:off x="4244975" y="4256088"/>
            <a:ext cx="34925" cy="34925"/>
          </a:xfrm>
          <a:custGeom>
            <a:avLst/>
            <a:gdLst>
              <a:gd name="T0" fmla="*/ 11 w 22"/>
              <a:gd name="T1" fmla="*/ 11 h 22"/>
              <a:gd name="T2" fmla="*/ 11 w 22"/>
              <a:gd name="T3" fmla="*/ 0 h 22"/>
              <a:gd name="T4" fmla="*/ 0 w 22"/>
              <a:gd name="T5" fmla="*/ 0 h 22"/>
              <a:gd name="T6" fmla="*/ 0 w 22"/>
              <a:gd name="T7" fmla="*/ 11 h 22"/>
              <a:gd name="T8" fmla="*/ 0 w 22"/>
              <a:gd name="T9" fmla="*/ 22 h 22"/>
              <a:gd name="T10" fmla="*/ 11 w 22"/>
              <a:gd name="T11" fmla="*/ 22 h 22"/>
              <a:gd name="T12" fmla="*/ 22 w 22"/>
              <a:gd name="T13" fmla="*/ 22 h 22"/>
              <a:gd name="T14" fmla="*/ 22 w 22"/>
              <a:gd name="T15" fmla="*/ 11 h 22"/>
              <a:gd name="T16" fmla="*/ 22 w 22"/>
              <a:gd name="T17" fmla="*/ 0 h 22"/>
              <a:gd name="T18" fmla="*/ 11 w 22"/>
              <a:gd name="T19" fmla="*/ 0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0"/>
                </a:lnTo>
                <a:lnTo>
                  <a:pt x="0" y="0"/>
                </a:lnTo>
                <a:lnTo>
                  <a:pt x="0" y="11"/>
                </a:lnTo>
                <a:lnTo>
                  <a:pt x="0" y="22"/>
                </a:lnTo>
                <a:lnTo>
                  <a:pt x="11" y="22"/>
                </a:lnTo>
                <a:lnTo>
                  <a:pt x="22" y="22"/>
                </a:lnTo>
                <a:lnTo>
                  <a:pt x="22" y="11"/>
                </a:lnTo>
                <a:lnTo>
                  <a:pt x="22" y="0"/>
                </a:lnTo>
                <a:lnTo>
                  <a:pt x="11" y="0"/>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06" name="Freeform 152"/>
          <p:cNvSpPr>
            <a:spLocks/>
          </p:cNvSpPr>
          <p:nvPr/>
        </p:nvSpPr>
        <p:spPr bwMode="auto">
          <a:xfrm>
            <a:off x="4254500" y="4273550"/>
            <a:ext cx="17463" cy="17463"/>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07" name="Freeform 153"/>
          <p:cNvSpPr>
            <a:spLocks/>
          </p:cNvSpPr>
          <p:nvPr/>
        </p:nvSpPr>
        <p:spPr bwMode="auto">
          <a:xfrm>
            <a:off x="4246563" y="4256088"/>
            <a:ext cx="33337" cy="34925"/>
          </a:xfrm>
          <a:custGeom>
            <a:avLst/>
            <a:gdLst>
              <a:gd name="T0" fmla="*/ 10 w 21"/>
              <a:gd name="T1" fmla="*/ 11 h 22"/>
              <a:gd name="T2" fmla="*/ 10 w 21"/>
              <a:gd name="T3" fmla="*/ 0 h 22"/>
              <a:gd name="T4" fmla="*/ 0 w 21"/>
              <a:gd name="T5" fmla="*/ 0 h 22"/>
              <a:gd name="T6" fmla="*/ 0 w 21"/>
              <a:gd name="T7" fmla="*/ 11 h 22"/>
              <a:gd name="T8" fmla="*/ 0 w 21"/>
              <a:gd name="T9" fmla="*/ 22 h 22"/>
              <a:gd name="T10" fmla="*/ 10 w 21"/>
              <a:gd name="T11" fmla="*/ 22 h 22"/>
              <a:gd name="T12" fmla="*/ 21 w 21"/>
              <a:gd name="T13" fmla="*/ 22 h 22"/>
              <a:gd name="T14" fmla="*/ 21 w 21"/>
              <a:gd name="T15" fmla="*/ 11 h 22"/>
              <a:gd name="T16" fmla="*/ 21 w 21"/>
              <a:gd name="T17" fmla="*/ 0 h 22"/>
              <a:gd name="T18" fmla="*/ 10 w 21"/>
              <a:gd name="T19" fmla="*/ 0 h 22"/>
              <a:gd name="T20" fmla="*/ 10 w 21"/>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0" y="11"/>
                </a:moveTo>
                <a:lnTo>
                  <a:pt x="10" y="0"/>
                </a:lnTo>
                <a:lnTo>
                  <a:pt x="0" y="0"/>
                </a:lnTo>
                <a:lnTo>
                  <a:pt x="0" y="11"/>
                </a:lnTo>
                <a:lnTo>
                  <a:pt x="0" y="22"/>
                </a:lnTo>
                <a:lnTo>
                  <a:pt x="10" y="22"/>
                </a:lnTo>
                <a:lnTo>
                  <a:pt x="21" y="22"/>
                </a:lnTo>
                <a:lnTo>
                  <a:pt x="21" y="11"/>
                </a:lnTo>
                <a:lnTo>
                  <a:pt x="21" y="0"/>
                </a:lnTo>
                <a:lnTo>
                  <a:pt x="10" y="0"/>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08" name="Freeform 154"/>
          <p:cNvSpPr>
            <a:spLocks/>
          </p:cNvSpPr>
          <p:nvPr/>
        </p:nvSpPr>
        <p:spPr bwMode="auto">
          <a:xfrm>
            <a:off x="4254500" y="4273550"/>
            <a:ext cx="17463" cy="17463"/>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09" name="Freeform 155"/>
          <p:cNvSpPr>
            <a:spLocks/>
          </p:cNvSpPr>
          <p:nvPr/>
        </p:nvSpPr>
        <p:spPr bwMode="auto">
          <a:xfrm>
            <a:off x="4246563" y="4256088"/>
            <a:ext cx="33337" cy="34925"/>
          </a:xfrm>
          <a:custGeom>
            <a:avLst/>
            <a:gdLst>
              <a:gd name="T0" fmla="*/ 11 w 21"/>
              <a:gd name="T1" fmla="*/ 11 h 22"/>
              <a:gd name="T2" fmla="*/ 11 w 21"/>
              <a:gd name="T3" fmla="*/ 0 h 22"/>
              <a:gd name="T4" fmla="*/ 0 w 21"/>
              <a:gd name="T5" fmla="*/ 0 h 22"/>
              <a:gd name="T6" fmla="*/ 0 w 21"/>
              <a:gd name="T7" fmla="*/ 11 h 22"/>
              <a:gd name="T8" fmla="*/ 0 w 21"/>
              <a:gd name="T9" fmla="*/ 22 h 22"/>
              <a:gd name="T10" fmla="*/ 11 w 21"/>
              <a:gd name="T11" fmla="*/ 22 h 22"/>
              <a:gd name="T12" fmla="*/ 21 w 21"/>
              <a:gd name="T13" fmla="*/ 22 h 22"/>
              <a:gd name="T14" fmla="*/ 21 w 21"/>
              <a:gd name="T15" fmla="*/ 11 h 22"/>
              <a:gd name="T16" fmla="*/ 21 w 21"/>
              <a:gd name="T17" fmla="*/ 0 h 22"/>
              <a:gd name="T18" fmla="*/ 11 w 21"/>
              <a:gd name="T19" fmla="*/ 0 h 22"/>
              <a:gd name="T20" fmla="*/ 11 w 21"/>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1" y="11"/>
                </a:moveTo>
                <a:lnTo>
                  <a:pt x="11" y="0"/>
                </a:lnTo>
                <a:lnTo>
                  <a:pt x="0" y="0"/>
                </a:lnTo>
                <a:lnTo>
                  <a:pt x="0" y="11"/>
                </a:lnTo>
                <a:lnTo>
                  <a:pt x="0" y="22"/>
                </a:lnTo>
                <a:lnTo>
                  <a:pt x="11" y="22"/>
                </a:lnTo>
                <a:lnTo>
                  <a:pt x="21" y="22"/>
                </a:lnTo>
                <a:lnTo>
                  <a:pt x="21" y="11"/>
                </a:lnTo>
                <a:lnTo>
                  <a:pt x="21" y="0"/>
                </a:lnTo>
                <a:lnTo>
                  <a:pt x="11" y="0"/>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10" name="Freeform 156"/>
          <p:cNvSpPr>
            <a:spLocks/>
          </p:cNvSpPr>
          <p:nvPr/>
        </p:nvSpPr>
        <p:spPr bwMode="auto">
          <a:xfrm>
            <a:off x="4254500" y="4273550"/>
            <a:ext cx="17463" cy="17463"/>
          </a:xfrm>
          <a:custGeom>
            <a:avLst/>
            <a:gdLst>
              <a:gd name="T0" fmla="*/ 0 w 1"/>
              <a:gd name="T1" fmla="*/ 0 h 1"/>
              <a:gd name="T2" fmla="*/ 0 w 1"/>
              <a:gd name="T3" fmla="*/ 0 h 1"/>
              <a:gd name="T4" fmla="*/ 0 w 1"/>
              <a:gd name="T5" fmla="*/ 1 h 1"/>
              <a:gd name="T6" fmla="*/ 1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0"/>
                </a:ln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11" name="Freeform 157"/>
          <p:cNvSpPr>
            <a:spLocks/>
          </p:cNvSpPr>
          <p:nvPr/>
        </p:nvSpPr>
        <p:spPr bwMode="auto">
          <a:xfrm>
            <a:off x="3035300"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12" name="Freeform 158"/>
          <p:cNvSpPr>
            <a:spLocks/>
          </p:cNvSpPr>
          <p:nvPr/>
        </p:nvSpPr>
        <p:spPr bwMode="auto">
          <a:xfrm>
            <a:off x="3052763" y="3297238"/>
            <a:ext cx="17462"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13" name="Freeform 159"/>
          <p:cNvSpPr>
            <a:spLocks/>
          </p:cNvSpPr>
          <p:nvPr/>
        </p:nvSpPr>
        <p:spPr bwMode="auto">
          <a:xfrm>
            <a:off x="3035300" y="3289300"/>
            <a:ext cx="34925" cy="33338"/>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14" name="Freeform 160"/>
          <p:cNvSpPr>
            <a:spLocks/>
          </p:cNvSpPr>
          <p:nvPr/>
        </p:nvSpPr>
        <p:spPr bwMode="auto">
          <a:xfrm>
            <a:off x="3052763" y="3297238"/>
            <a:ext cx="17462"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15" name="Freeform 161"/>
          <p:cNvSpPr>
            <a:spLocks/>
          </p:cNvSpPr>
          <p:nvPr/>
        </p:nvSpPr>
        <p:spPr bwMode="auto">
          <a:xfrm>
            <a:off x="3035300"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16" name="Freeform 162"/>
          <p:cNvSpPr>
            <a:spLocks/>
          </p:cNvSpPr>
          <p:nvPr/>
        </p:nvSpPr>
        <p:spPr bwMode="auto">
          <a:xfrm>
            <a:off x="3052763" y="3297238"/>
            <a:ext cx="17462"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17" name="Freeform 163"/>
          <p:cNvSpPr>
            <a:spLocks/>
          </p:cNvSpPr>
          <p:nvPr/>
        </p:nvSpPr>
        <p:spPr bwMode="auto">
          <a:xfrm>
            <a:off x="3749675"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18" name="Freeform 164"/>
          <p:cNvSpPr>
            <a:spLocks/>
          </p:cNvSpPr>
          <p:nvPr/>
        </p:nvSpPr>
        <p:spPr bwMode="auto">
          <a:xfrm>
            <a:off x="3767138" y="3297238"/>
            <a:ext cx="17462"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19" name="Freeform 165"/>
          <p:cNvSpPr>
            <a:spLocks/>
          </p:cNvSpPr>
          <p:nvPr/>
        </p:nvSpPr>
        <p:spPr bwMode="auto">
          <a:xfrm>
            <a:off x="3749675" y="3289300"/>
            <a:ext cx="34925" cy="33338"/>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20" name="Freeform 166"/>
          <p:cNvSpPr>
            <a:spLocks/>
          </p:cNvSpPr>
          <p:nvPr/>
        </p:nvSpPr>
        <p:spPr bwMode="auto">
          <a:xfrm>
            <a:off x="3767138" y="3297238"/>
            <a:ext cx="17462"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21" name="Freeform 167"/>
          <p:cNvSpPr>
            <a:spLocks/>
          </p:cNvSpPr>
          <p:nvPr/>
        </p:nvSpPr>
        <p:spPr bwMode="auto">
          <a:xfrm>
            <a:off x="3749675"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22" name="Freeform 168"/>
          <p:cNvSpPr>
            <a:spLocks/>
          </p:cNvSpPr>
          <p:nvPr/>
        </p:nvSpPr>
        <p:spPr bwMode="auto">
          <a:xfrm>
            <a:off x="3767138" y="3297238"/>
            <a:ext cx="17462"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23" name="Freeform 169"/>
          <p:cNvSpPr>
            <a:spLocks/>
          </p:cNvSpPr>
          <p:nvPr/>
        </p:nvSpPr>
        <p:spPr bwMode="auto">
          <a:xfrm>
            <a:off x="4721225" y="3289300"/>
            <a:ext cx="33338" cy="33338"/>
          </a:xfrm>
          <a:custGeom>
            <a:avLst/>
            <a:gdLst>
              <a:gd name="T0" fmla="*/ 10 w 21"/>
              <a:gd name="T1" fmla="*/ 11 h 21"/>
              <a:gd name="T2" fmla="*/ 0 w 21"/>
              <a:gd name="T3" fmla="*/ 11 h 21"/>
              <a:gd name="T4" fmla="*/ 0 w 21"/>
              <a:gd name="T5" fmla="*/ 21 h 21"/>
              <a:gd name="T6" fmla="*/ 10 w 21"/>
              <a:gd name="T7" fmla="*/ 21 h 21"/>
              <a:gd name="T8" fmla="*/ 21 w 21"/>
              <a:gd name="T9" fmla="*/ 21 h 21"/>
              <a:gd name="T10" fmla="*/ 21 w 21"/>
              <a:gd name="T11" fmla="*/ 11 h 21"/>
              <a:gd name="T12" fmla="*/ 21 w 21"/>
              <a:gd name="T13" fmla="*/ 0 h 21"/>
              <a:gd name="T14" fmla="*/ 10 w 21"/>
              <a:gd name="T15" fmla="*/ 0 h 21"/>
              <a:gd name="T16" fmla="*/ 0 w 21"/>
              <a:gd name="T17" fmla="*/ 0 h 21"/>
              <a:gd name="T18" fmla="*/ 0 w 21"/>
              <a:gd name="T19" fmla="*/ 11 h 21"/>
              <a:gd name="T20" fmla="*/ 10 w 21"/>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1"/>
                </a:moveTo>
                <a:lnTo>
                  <a:pt x="0" y="11"/>
                </a:lnTo>
                <a:lnTo>
                  <a:pt x="0" y="21"/>
                </a:lnTo>
                <a:lnTo>
                  <a:pt x="10" y="21"/>
                </a:lnTo>
                <a:lnTo>
                  <a:pt x="21" y="21"/>
                </a:lnTo>
                <a:lnTo>
                  <a:pt x="21" y="11"/>
                </a:lnTo>
                <a:lnTo>
                  <a:pt x="21" y="0"/>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24" name="Freeform 170"/>
          <p:cNvSpPr>
            <a:spLocks/>
          </p:cNvSpPr>
          <p:nvPr/>
        </p:nvSpPr>
        <p:spPr bwMode="auto">
          <a:xfrm>
            <a:off x="4737100"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25" name="Freeform 171"/>
          <p:cNvSpPr>
            <a:spLocks/>
          </p:cNvSpPr>
          <p:nvPr/>
        </p:nvSpPr>
        <p:spPr bwMode="auto">
          <a:xfrm>
            <a:off x="4721225" y="3289300"/>
            <a:ext cx="33338" cy="33338"/>
          </a:xfrm>
          <a:custGeom>
            <a:avLst/>
            <a:gdLst>
              <a:gd name="T0" fmla="*/ 10 w 21"/>
              <a:gd name="T1" fmla="*/ 10 h 21"/>
              <a:gd name="T2" fmla="*/ 0 w 21"/>
              <a:gd name="T3" fmla="*/ 10 h 21"/>
              <a:gd name="T4" fmla="*/ 0 w 21"/>
              <a:gd name="T5" fmla="*/ 21 h 21"/>
              <a:gd name="T6" fmla="*/ 10 w 21"/>
              <a:gd name="T7" fmla="*/ 21 h 21"/>
              <a:gd name="T8" fmla="*/ 21 w 21"/>
              <a:gd name="T9" fmla="*/ 21 h 21"/>
              <a:gd name="T10" fmla="*/ 21 w 21"/>
              <a:gd name="T11" fmla="*/ 10 h 21"/>
              <a:gd name="T12" fmla="*/ 21 w 21"/>
              <a:gd name="T13" fmla="*/ 0 h 21"/>
              <a:gd name="T14" fmla="*/ 10 w 21"/>
              <a:gd name="T15" fmla="*/ 0 h 21"/>
              <a:gd name="T16" fmla="*/ 0 w 21"/>
              <a:gd name="T17" fmla="*/ 0 h 21"/>
              <a:gd name="T18" fmla="*/ 0 w 21"/>
              <a:gd name="T19" fmla="*/ 10 h 21"/>
              <a:gd name="T20" fmla="*/ 10 w 21"/>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0"/>
                </a:moveTo>
                <a:lnTo>
                  <a:pt x="0" y="10"/>
                </a:lnTo>
                <a:lnTo>
                  <a:pt x="0" y="21"/>
                </a:lnTo>
                <a:lnTo>
                  <a:pt x="10" y="21"/>
                </a:lnTo>
                <a:lnTo>
                  <a:pt x="21" y="21"/>
                </a:lnTo>
                <a:lnTo>
                  <a:pt x="21" y="10"/>
                </a:lnTo>
                <a:lnTo>
                  <a:pt x="21" y="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19626" name="Freeform 172"/>
          <p:cNvSpPr>
            <a:spLocks/>
          </p:cNvSpPr>
          <p:nvPr/>
        </p:nvSpPr>
        <p:spPr bwMode="auto">
          <a:xfrm>
            <a:off x="4737100"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27" name="Freeform 173"/>
          <p:cNvSpPr>
            <a:spLocks/>
          </p:cNvSpPr>
          <p:nvPr/>
        </p:nvSpPr>
        <p:spPr bwMode="auto">
          <a:xfrm>
            <a:off x="4721225" y="3289300"/>
            <a:ext cx="33338" cy="33338"/>
          </a:xfrm>
          <a:custGeom>
            <a:avLst/>
            <a:gdLst>
              <a:gd name="T0" fmla="*/ 10 w 21"/>
              <a:gd name="T1" fmla="*/ 11 h 21"/>
              <a:gd name="T2" fmla="*/ 0 w 21"/>
              <a:gd name="T3" fmla="*/ 11 h 21"/>
              <a:gd name="T4" fmla="*/ 0 w 21"/>
              <a:gd name="T5" fmla="*/ 21 h 21"/>
              <a:gd name="T6" fmla="*/ 10 w 21"/>
              <a:gd name="T7" fmla="*/ 21 h 21"/>
              <a:gd name="T8" fmla="*/ 21 w 21"/>
              <a:gd name="T9" fmla="*/ 21 h 21"/>
              <a:gd name="T10" fmla="*/ 21 w 21"/>
              <a:gd name="T11" fmla="*/ 11 h 21"/>
              <a:gd name="T12" fmla="*/ 21 w 21"/>
              <a:gd name="T13" fmla="*/ 0 h 21"/>
              <a:gd name="T14" fmla="*/ 10 w 21"/>
              <a:gd name="T15" fmla="*/ 0 h 21"/>
              <a:gd name="T16" fmla="*/ 0 w 21"/>
              <a:gd name="T17" fmla="*/ 0 h 21"/>
              <a:gd name="T18" fmla="*/ 0 w 21"/>
              <a:gd name="T19" fmla="*/ 11 h 21"/>
              <a:gd name="T20" fmla="*/ 10 w 21"/>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1"/>
                </a:moveTo>
                <a:lnTo>
                  <a:pt x="0" y="11"/>
                </a:lnTo>
                <a:lnTo>
                  <a:pt x="0" y="21"/>
                </a:lnTo>
                <a:lnTo>
                  <a:pt x="10" y="21"/>
                </a:lnTo>
                <a:lnTo>
                  <a:pt x="21" y="21"/>
                </a:lnTo>
                <a:lnTo>
                  <a:pt x="21" y="11"/>
                </a:lnTo>
                <a:lnTo>
                  <a:pt x="21" y="0"/>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28" name="Freeform 174"/>
          <p:cNvSpPr>
            <a:spLocks/>
          </p:cNvSpPr>
          <p:nvPr/>
        </p:nvSpPr>
        <p:spPr bwMode="auto">
          <a:xfrm>
            <a:off x="4737100" y="3297238"/>
            <a:ext cx="17463"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29" name="Freeform 175"/>
          <p:cNvSpPr>
            <a:spLocks/>
          </p:cNvSpPr>
          <p:nvPr/>
        </p:nvSpPr>
        <p:spPr bwMode="auto">
          <a:xfrm>
            <a:off x="5418138"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30" name="Freeform 176"/>
          <p:cNvSpPr>
            <a:spLocks/>
          </p:cNvSpPr>
          <p:nvPr/>
        </p:nvSpPr>
        <p:spPr bwMode="auto">
          <a:xfrm>
            <a:off x="5435600"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31" name="Freeform 177"/>
          <p:cNvSpPr>
            <a:spLocks/>
          </p:cNvSpPr>
          <p:nvPr/>
        </p:nvSpPr>
        <p:spPr bwMode="auto">
          <a:xfrm>
            <a:off x="5418138" y="3289300"/>
            <a:ext cx="34925" cy="33338"/>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32" name="Freeform 178"/>
          <p:cNvSpPr>
            <a:spLocks/>
          </p:cNvSpPr>
          <p:nvPr/>
        </p:nvSpPr>
        <p:spPr bwMode="auto">
          <a:xfrm>
            <a:off x="5435600"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33" name="Freeform 179"/>
          <p:cNvSpPr>
            <a:spLocks/>
          </p:cNvSpPr>
          <p:nvPr/>
        </p:nvSpPr>
        <p:spPr bwMode="auto">
          <a:xfrm>
            <a:off x="5418138"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34" name="Freeform 180"/>
          <p:cNvSpPr>
            <a:spLocks/>
          </p:cNvSpPr>
          <p:nvPr/>
        </p:nvSpPr>
        <p:spPr bwMode="auto">
          <a:xfrm>
            <a:off x="5435600" y="3297238"/>
            <a:ext cx="17463"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35" name="Freeform 181"/>
          <p:cNvSpPr>
            <a:spLocks/>
          </p:cNvSpPr>
          <p:nvPr/>
        </p:nvSpPr>
        <p:spPr bwMode="auto">
          <a:xfrm>
            <a:off x="6134100" y="3289300"/>
            <a:ext cx="33338" cy="33338"/>
          </a:xfrm>
          <a:custGeom>
            <a:avLst/>
            <a:gdLst>
              <a:gd name="T0" fmla="*/ 10 w 21"/>
              <a:gd name="T1" fmla="*/ 11 h 21"/>
              <a:gd name="T2" fmla="*/ 0 w 21"/>
              <a:gd name="T3" fmla="*/ 11 h 21"/>
              <a:gd name="T4" fmla="*/ 0 w 21"/>
              <a:gd name="T5" fmla="*/ 21 h 21"/>
              <a:gd name="T6" fmla="*/ 10 w 21"/>
              <a:gd name="T7" fmla="*/ 21 h 21"/>
              <a:gd name="T8" fmla="*/ 21 w 21"/>
              <a:gd name="T9" fmla="*/ 21 h 21"/>
              <a:gd name="T10" fmla="*/ 21 w 21"/>
              <a:gd name="T11" fmla="*/ 11 h 21"/>
              <a:gd name="T12" fmla="*/ 21 w 21"/>
              <a:gd name="T13" fmla="*/ 0 h 21"/>
              <a:gd name="T14" fmla="*/ 10 w 21"/>
              <a:gd name="T15" fmla="*/ 0 h 21"/>
              <a:gd name="T16" fmla="*/ 0 w 21"/>
              <a:gd name="T17" fmla="*/ 0 h 21"/>
              <a:gd name="T18" fmla="*/ 0 w 21"/>
              <a:gd name="T19" fmla="*/ 11 h 21"/>
              <a:gd name="T20" fmla="*/ 10 w 21"/>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1"/>
                </a:moveTo>
                <a:lnTo>
                  <a:pt x="0" y="11"/>
                </a:lnTo>
                <a:lnTo>
                  <a:pt x="0" y="21"/>
                </a:lnTo>
                <a:lnTo>
                  <a:pt x="10" y="21"/>
                </a:lnTo>
                <a:lnTo>
                  <a:pt x="21" y="21"/>
                </a:lnTo>
                <a:lnTo>
                  <a:pt x="21" y="11"/>
                </a:lnTo>
                <a:lnTo>
                  <a:pt x="21" y="0"/>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36" name="Freeform 182"/>
          <p:cNvSpPr>
            <a:spLocks/>
          </p:cNvSpPr>
          <p:nvPr/>
        </p:nvSpPr>
        <p:spPr bwMode="auto">
          <a:xfrm>
            <a:off x="6149975"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37" name="Freeform 183"/>
          <p:cNvSpPr>
            <a:spLocks/>
          </p:cNvSpPr>
          <p:nvPr/>
        </p:nvSpPr>
        <p:spPr bwMode="auto">
          <a:xfrm>
            <a:off x="6134100" y="3289300"/>
            <a:ext cx="33338" cy="33338"/>
          </a:xfrm>
          <a:custGeom>
            <a:avLst/>
            <a:gdLst>
              <a:gd name="T0" fmla="*/ 10 w 21"/>
              <a:gd name="T1" fmla="*/ 10 h 21"/>
              <a:gd name="T2" fmla="*/ 0 w 21"/>
              <a:gd name="T3" fmla="*/ 10 h 21"/>
              <a:gd name="T4" fmla="*/ 0 w 21"/>
              <a:gd name="T5" fmla="*/ 21 h 21"/>
              <a:gd name="T6" fmla="*/ 10 w 21"/>
              <a:gd name="T7" fmla="*/ 21 h 21"/>
              <a:gd name="T8" fmla="*/ 21 w 21"/>
              <a:gd name="T9" fmla="*/ 21 h 21"/>
              <a:gd name="T10" fmla="*/ 21 w 21"/>
              <a:gd name="T11" fmla="*/ 10 h 21"/>
              <a:gd name="T12" fmla="*/ 21 w 21"/>
              <a:gd name="T13" fmla="*/ 0 h 21"/>
              <a:gd name="T14" fmla="*/ 10 w 21"/>
              <a:gd name="T15" fmla="*/ 0 h 21"/>
              <a:gd name="T16" fmla="*/ 0 w 21"/>
              <a:gd name="T17" fmla="*/ 0 h 21"/>
              <a:gd name="T18" fmla="*/ 0 w 21"/>
              <a:gd name="T19" fmla="*/ 10 h 21"/>
              <a:gd name="T20" fmla="*/ 10 w 21"/>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0"/>
                </a:moveTo>
                <a:lnTo>
                  <a:pt x="0" y="10"/>
                </a:lnTo>
                <a:lnTo>
                  <a:pt x="0" y="21"/>
                </a:lnTo>
                <a:lnTo>
                  <a:pt x="10" y="21"/>
                </a:lnTo>
                <a:lnTo>
                  <a:pt x="21" y="21"/>
                </a:lnTo>
                <a:lnTo>
                  <a:pt x="21" y="10"/>
                </a:lnTo>
                <a:lnTo>
                  <a:pt x="21" y="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19638" name="Freeform 184"/>
          <p:cNvSpPr>
            <a:spLocks/>
          </p:cNvSpPr>
          <p:nvPr/>
        </p:nvSpPr>
        <p:spPr bwMode="auto">
          <a:xfrm>
            <a:off x="6149975"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39" name="Freeform 185"/>
          <p:cNvSpPr>
            <a:spLocks/>
          </p:cNvSpPr>
          <p:nvPr/>
        </p:nvSpPr>
        <p:spPr bwMode="auto">
          <a:xfrm>
            <a:off x="6134100" y="3289300"/>
            <a:ext cx="33338" cy="33338"/>
          </a:xfrm>
          <a:custGeom>
            <a:avLst/>
            <a:gdLst>
              <a:gd name="T0" fmla="*/ 10 w 21"/>
              <a:gd name="T1" fmla="*/ 11 h 21"/>
              <a:gd name="T2" fmla="*/ 0 w 21"/>
              <a:gd name="T3" fmla="*/ 11 h 21"/>
              <a:gd name="T4" fmla="*/ 0 w 21"/>
              <a:gd name="T5" fmla="*/ 21 h 21"/>
              <a:gd name="T6" fmla="*/ 10 w 21"/>
              <a:gd name="T7" fmla="*/ 21 h 21"/>
              <a:gd name="T8" fmla="*/ 21 w 21"/>
              <a:gd name="T9" fmla="*/ 21 h 21"/>
              <a:gd name="T10" fmla="*/ 21 w 21"/>
              <a:gd name="T11" fmla="*/ 11 h 21"/>
              <a:gd name="T12" fmla="*/ 21 w 21"/>
              <a:gd name="T13" fmla="*/ 0 h 21"/>
              <a:gd name="T14" fmla="*/ 10 w 21"/>
              <a:gd name="T15" fmla="*/ 0 h 21"/>
              <a:gd name="T16" fmla="*/ 0 w 21"/>
              <a:gd name="T17" fmla="*/ 0 h 21"/>
              <a:gd name="T18" fmla="*/ 0 w 21"/>
              <a:gd name="T19" fmla="*/ 11 h 21"/>
              <a:gd name="T20" fmla="*/ 10 w 21"/>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1"/>
                </a:moveTo>
                <a:lnTo>
                  <a:pt x="0" y="11"/>
                </a:lnTo>
                <a:lnTo>
                  <a:pt x="0" y="21"/>
                </a:lnTo>
                <a:lnTo>
                  <a:pt x="10" y="21"/>
                </a:lnTo>
                <a:lnTo>
                  <a:pt x="21" y="21"/>
                </a:lnTo>
                <a:lnTo>
                  <a:pt x="21" y="11"/>
                </a:lnTo>
                <a:lnTo>
                  <a:pt x="21" y="0"/>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40" name="Freeform 186"/>
          <p:cNvSpPr>
            <a:spLocks/>
          </p:cNvSpPr>
          <p:nvPr/>
        </p:nvSpPr>
        <p:spPr bwMode="auto">
          <a:xfrm>
            <a:off x="6149975" y="3297238"/>
            <a:ext cx="17463"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41" name="Freeform 187"/>
          <p:cNvSpPr>
            <a:spLocks/>
          </p:cNvSpPr>
          <p:nvPr/>
        </p:nvSpPr>
        <p:spPr bwMode="auto">
          <a:xfrm>
            <a:off x="6831013"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42" name="Freeform 188"/>
          <p:cNvSpPr>
            <a:spLocks/>
          </p:cNvSpPr>
          <p:nvPr/>
        </p:nvSpPr>
        <p:spPr bwMode="auto">
          <a:xfrm>
            <a:off x="6848475"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43" name="Freeform 189"/>
          <p:cNvSpPr>
            <a:spLocks/>
          </p:cNvSpPr>
          <p:nvPr/>
        </p:nvSpPr>
        <p:spPr bwMode="auto">
          <a:xfrm>
            <a:off x="6831013" y="3289300"/>
            <a:ext cx="34925" cy="33338"/>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44" name="Freeform 190"/>
          <p:cNvSpPr>
            <a:spLocks/>
          </p:cNvSpPr>
          <p:nvPr/>
        </p:nvSpPr>
        <p:spPr bwMode="auto">
          <a:xfrm>
            <a:off x="6848475" y="3297238"/>
            <a:ext cx="17463"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45" name="Freeform 191"/>
          <p:cNvSpPr>
            <a:spLocks/>
          </p:cNvSpPr>
          <p:nvPr/>
        </p:nvSpPr>
        <p:spPr bwMode="auto">
          <a:xfrm>
            <a:off x="6831013" y="3289300"/>
            <a:ext cx="34925" cy="33338"/>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46" name="Freeform 192"/>
          <p:cNvSpPr>
            <a:spLocks/>
          </p:cNvSpPr>
          <p:nvPr/>
        </p:nvSpPr>
        <p:spPr bwMode="auto">
          <a:xfrm>
            <a:off x="6848475" y="3297238"/>
            <a:ext cx="17463"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7463">
            <a:solidFill>
              <a:srgbClr val="000000"/>
            </a:solidFill>
            <a:prstDash val="solid"/>
            <a:round/>
            <a:headEnd/>
            <a:tailEnd/>
          </a:ln>
        </p:spPr>
        <p:txBody>
          <a:bodyPr/>
          <a:lstStyle/>
          <a:p>
            <a:endParaRPr lang="en-US"/>
          </a:p>
        </p:txBody>
      </p:sp>
      <p:sp>
        <p:nvSpPr>
          <p:cNvPr id="19647" name="Freeform 193"/>
          <p:cNvSpPr>
            <a:spLocks/>
          </p:cNvSpPr>
          <p:nvPr/>
        </p:nvSpPr>
        <p:spPr bwMode="auto">
          <a:xfrm>
            <a:off x="6831013" y="3916363"/>
            <a:ext cx="34925" cy="33337"/>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48" name="Freeform 194"/>
          <p:cNvSpPr>
            <a:spLocks/>
          </p:cNvSpPr>
          <p:nvPr/>
        </p:nvSpPr>
        <p:spPr bwMode="auto">
          <a:xfrm>
            <a:off x="6831013" y="3898900"/>
            <a:ext cx="52387"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49" name="Freeform 195"/>
          <p:cNvSpPr>
            <a:spLocks/>
          </p:cNvSpPr>
          <p:nvPr/>
        </p:nvSpPr>
        <p:spPr bwMode="auto">
          <a:xfrm>
            <a:off x="6134100" y="3898900"/>
            <a:ext cx="33338" cy="34925"/>
          </a:xfrm>
          <a:custGeom>
            <a:avLst/>
            <a:gdLst>
              <a:gd name="T0" fmla="*/ 10 w 21"/>
              <a:gd name="T1" fmla="*/ 11 h 22"/>
              <a:gd name="T2" fmla="*/ 0 w 21"/>
              <a:gd name="T3" fmla="*/ 11 h 22"/>
              <a:gd name="T4" fmla="*/ 0 w 21"/>
              <a:gd name="T5" fmla="*/ 22 h 22"/>
              <a:gd name="T6" fmla="*/ 10 w 21"/>
              <a:gd name="T7" fmla="*/ 22 h 22"/>
              <a:gd name="T8" fmla="*/ 21 w 21"/>
              <a:gd name="T9" fmla="*/ 22 h 22"/>
              <a:gd name="T10" fmla="*/ 21 w 21"/>
              <a:gd name="T11" fmla="*/ 11 h 22"/>
              <a:gd name="T12" fmla="*/ 21 w 21"/>
              <a:gd name="T13" fmla="*/ 0 h 22"/>
              <a:gd name="T14" fmla="*/ 10 w 21"/>
              <a:gd name="T15" fmla="*/ 0 h 22"/>
              <a:gd name="T16" fmla="*/ 0 w 21"/>
              <a:gd name="T17" fmla="*/ 0 h 22"/>
              <a:gd name="T18" fmla="*/ 0 w 21"/>
              <a:gd name="T19" fmla="*/ 11 h 22"/>
              <a:gd name="T20" fmla="*/ 10 w 21"/>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0" y="11"/>
                </a:moveTo>
                <a:lnTo>
                  <a:pt x="0" y="11"/>
                </a:lnTo>
                <a:lnTo>
                  <a:pt x="0" y="22"/>
                </a:lnTo>
                <a:lnTo>
                  <a:pt x="10" y="22"/>
                </a:lnTo>
                <a:lnTo>
                  <a:pt x="21" y="22"/>
                </a:lnTo>
                <a:lnTo>
                  <a:pt x="21" y="11"/>
                </a:lnTo>
                <a:lnTo>
                  <a:pt x="21" y="0"/>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50" name="Freeform 196"/>
          <p:cNvSpPr>
            <a:spLocks/>
          </p:cNvSpPr>
          <p:nvPr/>
        </p:nvSpPr>
        <p:spPr bwMode="auto">
          <a:xfrm>
            <a:off x="6116638" y="3898900"/>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51" name="Freeform 197"/>
          <p:cNvSpPr>
            <a:spLocks/>
          </p:cNvSpPr>
          <p:nvPr/>
        </p:nvSpPr>
        <p:spPr bwMode="auto">
          <a:xfrm>
            <a:off x="5060950" y="4256088"/>
            <a:ext cx="34925" cy="34925"/>
          </a:xfrm>
          <a:custGeom>
            <a:avLst/>
            <a:gdLst>
              <a:gd name="T0" fmla="*/ 11 w 22"/>
              <a:gd name="T1" fmla="*/ 11 h 22"/>
              <a:gd name="T2" fmla="*/ 0 w 22"/>
              <a:gd name="T3" fmla="*/ 11 h 22"/>
              <a:gd name="T4" fmla="*/ 0 w 22"/>
              <a:gd name="T5" fmla="*/ 22 h 22"/>
              <a:gd name="T6" fmla="*/ 11 w 22"/>
              <a:gd name="T7" fmla="*/ 22 h 22"/>
              <a:gd name="T8" fmla="*/ 22 w 22"/>
              <a:gd name="T9" fmla="*/ 22 h 22"/>
              <a:gd name="T10" fmla="*/ 22 w 22"/>
              <a:gd name="T11" fmla="*/ 11 h 22"/>
              <a:gd name="T12" fmla="*/ 22 w 22"/>
              <a:gd name="T13" fmla="*/ 0 h 22"/>
              <a:gd name="T14" fmla="*/ 11 w 22"/>
              <a:gd name="T15" fmla="*/ 0 h 22"/>
              <a:gd name="T16" fmla="*/ 0 w 22"/>
              <a:gd name="T17" fmla="*/ 0 h 22"/>
              <a:gd name="T18" fmla="*/ 0 w 22"/>
              <a:gd name="T19" fmla="*/ 11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0" y="11"/>
                </a:lnTo>
                <a:lnTo>
                  <a:pt x="0" y="22"/>
                </a:lnTo>
                <a:lnTo>
                  <a:pt x="11" y="22"/>
                </a:lnTo>
                <a:lnTo>
                  <a:pt x="22" y="22"/>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52" name="Freeform 198"/>
          <p:cNvSpPr>
            <a:spLocks/>
          </p:cNvSpPr>
          <p:nvPr/>
        </p:nvSpPr>
        <p:spPr bwMode="auto">
          <a:xfrm>
            <a:off x="5060950" y="4240213"/>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53" name="Freeform 199"/>
          <p:cNvSpPr>
            <a:spLocks/>
          </p:cNvSpPr>
          <p:nvPr/>
        </p:nvSpPr>
        <p:spPr bwMode="auto">
          <a:xfrm>
            <a:off x="5418138" y="3916363"/>
            <a:ext cx="34925" cy="33337"/>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54" name="Freeform 200"/>
          <p:cNvSpPr>
            <a:spLocks/>
          </p:cNvSpPr>
          <p:nvPr/>
        </p:nvSpPr>
        <p:spPr bwMode="auto">
          <a:xfrm>
            <a:off x="5418138" y="3898900"/>
            <a:ext cx="52387"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55" name="Freeform 201"/>
          <p:cNvSpPr>
            <a:spLocks/>
          </p:cNvSpPr>
          <p:nvPr/>
        </p:nvSpPr>
        <p:spPr bwMode="auto">
          <a:xfrm>
            <a:off x="4721225" y="3898900"/>
            <a:ext cx="33338" cy="34925"/>
          </a:xfrm>
          <a:custGeom>
            <a:avLst/>
            <a:gdLst>
              <a:gd name="T0" fmla="*/ 10 w 21"/>
              <a:gd name="T1" fmla="*/ 11 h 22"/>
              <a:gd name="T2" fmla="*/ 0 w 21"/>
              <a:gd name="T3" fmla="*/ 11 h 22"/>
              <a:gd name="T4" fmla="*/ 0 w 21"/>
              <a:gd name="T5" fmla="*/ 22 h 22"/>
              <a:gd name="T6" fmla="*/ 10 w 21"/>
              <a:gd name="T7" fmla="*/ 22 h 22"/>
              <a:gd name="T8" fmla="*/ 21 w 21"/>
              <a:gd name="T9" fmla="*/ 22 h 22"/>
              <a:gd name="T10" fmla="*/ 21 w 21"/>
              <a:gd name="T11" fmla="*/ 11 h 22"/>
              <a:gd name="T12" fmla="*/ 21 w 21"/>
              <a:gd name="T13" fmla="*/ 0 h 22"/>
              <a:gd name="T14" fmla="*/ 10 w 21"/>
              <a:gd name="T15" fmla="*/ 0 h 22"/>
              <a:gd name="T16" fmla="*/ 0 w 21"/>
              <a:gd name="T17" fmla="*/ 0 h 22"/>
              <a:gd name="T18" fmla="*/ 0 w 21"/>
              <a:gd name="T19" fmla="*/ 11 h 22"/>
              <a:gd name="T20" fmla="*/ 10 w 21"/>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0" y="11"/>
                </a:moveTo>
                <a:lnTo>
                  <a:pt x="0" y="11"/>
                </a:lnTo>
                <a:lnTo>
                  <a:pt x="0" y="22"/>
                </a:lnTo>
                <a:lnTo>
                  <a:pt x="10" y="22"/>
                </a:lnTo>
                <a:lnTo>
                  <a:pt x="21" y="22"/>
                </a:lnTo>
                <a:lnTo>
                  <a:pt x="21" y="11"/>
                </a:lnTo>
                <a:lnTo>
                  <a:pt x="21" y="0"/>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a:lstStyle/>
          <a:p>
            <a:endParaRPr lang="en-US"/>
          </a:p>
        </p:txBody>
      </p:sp>
      <p:sp>
        <p:nvSpPr>
          <p:cNvPr id="19656" name="Freeform 202"/>
          <p:cNvSpPr>
            <a:spLocks/>
          </p:cNvSpPr>
          <p:nvPr/>
        </p:nvSpPr>
        <p:spPr bwMode="auto">
          <a:xfrm>
            <a:off x="4703763" y="3898900"/>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57" name="Freeform 203"/>
          <p:cNvSpPr>
            <a:spLocks/>
          </p:cNvSpPr>
          <p:nvPr/>
        </p:nvSpPr>
        <p:spPr bwMode="auto">
          <a:xfrm>
            <a:off x="3392488" y="4256088"/>
            <a:ext cx="34925" cy="34925"/>
          </a:xfrm>
          <a:custGeom>
            <a:avLst/>
            <a:gdLst>
              <a:gd name="T0" fmla="*/ 11 w 22"/>
              <a:gd name="T1" fmla="*/ 11 h 22"/>
              <a:gd name="T2" fmla="*/ 0 w 22"/>
              <a:gd name="T3" fmla="*/ 11 h 22"/>
              <a:gd name="T4" fmla="*/ 0 w 22"/>
              <a:gd name="T5" fmla="*/ 22 h 22"/>
              <a:gd name="T6" fmla="*/ 11 w 22"/>
              <a:gd name="T7" fmla="*/ 22 h 22"/>
              <a:gd name="T8" fmla="*/ 22 w 22"/>
              <a:gd name="T9" fmla="*/ 22 h 22"/>
              <a:gd name="T10" fmla="*/ 22 w 22"/>
              <a:gd name="T11" fmla="*/ 11 h 22"/>
              <a:gd name="T12" fmla="*/ 22 w 22"/>
              <a:gd name="T13" fmla="*/ 0 h 22"/>
              <a:gd name="T14" fmla="*/ 11 w 22"/>
              <a:gd name="T15" fmla="*/ 0 h 22"/>
              <a:gd name="T16" fmla="*/ 0 w 22"/>
              <a:gd name="T17" fmla="*/ 0 h 22"/>
              <a:gd name="T18" fmla="*/ 0 w 22"/>
              <a:gd name="T19" fmla="*/ 11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0" y="11"/>
                </a:lnTo>
                <a:lnTo>
                  <a:pt x="0" y="22"/>
                </a:lnTo>
                <a:lnTo>
                  <a:pt x="11" y="22"/>
                </a:lnTo>
                <a:lnTo>
                  <a:pt x="22" y="22"/>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58" name="Freeform 204"/>
          <p:cNvSpPr>
            <a:spLocks/>
          </p:cNvSpPr>
          <p:nvPr/>
        </p:nvSpPr>
        <p:spPr bwMode="auto">
          <a:xfrm>
            <a:off x="3376613" y="4240213"/>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59" name="Freeform 205"/>
          <p:cNvSpPr>
            <a:spLocks/>
          </p:cNvSpPr>
          <p:nvPr/>
        </p:nvSpPr>
        <p:spPr bwMode="auto">
          <a:xfrm>
            <a:off x="3749675" y="3916363"/>
            <a:ext cx="34925" cy="33337"/>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60" name="Freeform 206"/>
          <p:cNvSpPr>
            <a:spLocks/>
          </p:cNvSpPr>
          <p:nvPr/>
        </p:nvSpPr>
        <p:spPr bwMode="auto">
          <a:xfrm>
            <a:off x="3733800" y="3898900"/>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61" name="Freeform 207"/>
          <p:cNvSpPr>
            <a:spLocks/>
          </p:cNvSpPr>
          <p:nvPr/>
        </p:nvSpPr>
        <p:spPr bwMode="auto">
          <a:xfrm>
            <a:off x="3035300" y="3916363"/>
            <a:ext cx="34925" cy="33337"/>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62" name="Freeform 208"/>
          <p:cNvSpPr>
            <a:spLocks/>
          </p:cNvSpPr>
          <p:nvPr/>
        </p:nvSpPr>
        <p:spPr bwMode="auto">
          <a:xfrm>
            <a:off x="3035300" y="3898900"/>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63" name="Freeform 209"/>
          <p:cNvSpPr>
            <a:spLocks/>
          </p:cNvSpPr>
          <p:nvPr/>
        </p:nvSpPr>
        <p:spPr bwMode="auto">
          <a:xfrm>
            <a:off x="3035300" y="2470150"/>
            <a:ext cx="34925" cy="33338"/>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64" name="Freeform 210"/>
          <p:cNvSpPr>
            <a:spLocks/>
          </p:cNvSpPr>
          <p:nvPr/>
        </p:nvSpPr>
        <p:spPr bwMode="auto">
          <a:xfrm>
            <a:off x="3035300" y="2452688"/>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65" name="Freeform 211"/>
          <p:cNvSpPr>
            <a:spLocks/>
          </p:cNvSpPr>
          <p:nvPr/>
        </p:nvSpPr>
        <p:spPr bwMode="auto">
          <a:xfrm>
            <a:off x="3392488" y="2809875"/>
            <a:ext cx="34925" cy="34925"/>
          </a:xfrm>
          <a:custGeom>
            <a:avLst/>
            <a:gdLst>
              <a:gd name="T0" fmla="*/ 11 w 22"/>
              <a:gd name="T1" fmla="*/ 11 h 22"/>
              <a:gd name="T2" fmla="*/ 0 w 22"/>
              <a:gd name="T3" fmla="*/ 11 h 22"/>
              <a:gd name="T4" fmla="*/ 0 w 22"/>
              <a:gd name="T5" fmla="*/ 22 h 22"/>
              <a:gd name="T6" fmla="*/ 11 w 22"/>
              <a:gd name="T7" fmla="*/ 22 h 22"/>
              <a:gd name="T8" fmla="*/ 22 w 22"/>
              <a:gd name="T9" fmla="*/ 22 h 22"/>
              <a:gd name="T10" fmla="*/ 22 w 22"/>
              <a:gd name="T11" fmla="*/ 11 h 22"/>
              <a:gd name="T12" fmla="*/ 22 w 22"/>
              <a:gd name="T13" fmla="*/ 0 h 22"/>
              <a:gd name="T14" fmla="*/ 11 w 22"/>
              <a:gd name="T15" fmla="*/ 0 h 22"/>
              <a:gd name="T16" fmla="*/ 0 w 22"/>
              <a:gd name="T17" fmla="*/ 0 h 22"/>
              <a:gd name="T18" fmla="*/ 0 w 22"/>
              <a:gd name="T19" fmla="*/ 11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0" y="11"/>
                </a:lnTo>
                <a:lnTo>
                  <a:pt x="0" y="22"/>
                </a:lnTo>
                <a:lnTo>
                  <a:pt x="11" y="22"/>
                </a:lnTo>
                <a:lnTo>
                  <a:pt x="22" y="22"/>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66" name="Freeform 212"/>
          <p:cNvSpPr>
            <a:spLocks/>
          </p:cNvSpPr>
          <p:nvPr/>
        </p:nvSpPr>
        <p:spPr bwMode="auto">
          <a:xfrm>
            <a:off x="3376613" y="2792413"/>
            <a:ext cx="50800" cy="52387"/>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67" name="Freeform 213"/>
          <p:cNvSpPr>
            <a:spLocks/>
          </p:cNvSpPr>
          <p:nvPr/>
        </p:nvSpPr>
        <p:spPr bwMode="auto">
          <a:xfrm>
            <a:off x="3749675" y="2452688"/>
            <a:ext cx="34925" cy="33337"/>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68" name="Freeform 214"/>
          <p:cNvSpPr>
            <a:spLocks/>
          </p:cNvSpPr>
          <p:nvPr/>
        </p:nvSpPr>
        <p:spPr bwMode="auto">
          <a:xfrm>
            <a:off x="3733800" y="2452688"/>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69" name="Freeform 215"/>
          <p:cNvSpPr>
            <a:spLocks/>
          </p:cNvSpPr>
          <p:nvPr/>
        </p:nvSpPr>
        <p:spPr bwMode="auto">
          <a:xfrm>
            <a:off x="4721225" y="2470150"/>
            <a:ext cx="33338" cy="33338"/>
          </a:xfrm>
          <a:custGeom>
            <a:avLst/>
            <a:gdLst>
              <a:gd name="T0" fmla="*/ 10 w 21"/>
              <a:gd name="T1" fmla="*/ 10 h 21"/>
              <a:gd name="T2" fmla="*/ 0 w 21"/>
              <a:gd name="T3" fmla="*/ 10 h 21"/>
              <a:gd name="T4" fmla="*/ 0 w 21"/>
              <a:gd name="T5" fmla="*/ 21 h 21"/>
              <a:gd name="T6" fmla="*/ 10 w 21"/>
              <a:gd name="T7" fmla="*/ 21 h 21"/>
              <a:gd name="T8" fmla="*/ 21 w 21"/>
              <a:gd name="T9" fmla="*/ 21 h 21"/>
              <a:gd name="T10" fmla="*/ 21 w 21"/>
              <a:gd name="T11" fmla="*/ 10 h 21"/>
              <a:gd name="T12" fmla="*/ 21 w 21"/>
              <a:gd name="T13" fmla="*/ 0 h 21"/>
              <a:gd name="T14" fmla="*/ 10 w 21"/>
              <a:gd name="T15" fmla="*/ 0 h 21"/>
              <a:gd name="T16" fmla="*/ 0 w 21"/>
              <a:gd name="T17" fmla="*/ 0 h 21"/>
              <a:gd name="T18" fmla="*/ 0 w 21"/>
              <a:gd name="T19" fmla="*/ 10 h 21"/>
              <a:gd name="T20" fmla="*/ 10 w 21"/>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0"/>
                </a:moveTo>
                <a:lnTo>
                  <a:pt x="0" y="10"/>
                </a:lnTo>
                <a:lnTo>
                  <a:pt x="0" y="21"/>
                </a:lnTo>
                <a:lnTo>
                  <a:pt x="10" y="21"/>
                </a:lnTo>
                <a:lnTo>
                  <a:pt x="21" y="21"/>
                </a:lnTo>
                <a:lnTo>
                  <a:pt x="21" y="10"/>
                </a:lnTo>
                <a:lnTo>
                  <a:pt x="21" y="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19670" name="Freeform 216"/>
          <p:cNvSpPr>
            <a:spLocks/>
          </p:cNvSpPr>
          <p:nvPr/>
        </p:nvSpPr>
        <p:spPr bwMode="auto">
          <a:xfrm>
            <a:off x="4703763" y="2452688"/>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71" name="Freeform 217"/>
          <p:cNvSpPr>
            <a:spLocks/>
          </p:cNvSpPr>
          <p:nvPr/>
        </p:nvSpPr>
        <p:spPr bwMode="auto">
          <a:xfrm>
            <a:off x="5060950" y="2809875"/>
            <a:ext cx="34925" cy="34925"/>
          </a:xfrm>
          <a:custGeom>
            <a:avLst/>
            <a:gdLst>
              <a:gd name="T0" fmla="*/ 11 w 22"/>
              <a:gd name="T1" fmla="*/ 11 h 22"/>
              <a:gd name="T2" fmla="*/ 0 w 22"/>
              <a:gd name="T3" fmla="*/ 11 h 22"/>
              <a:gd name="T4" fmla="*/ 0 w 22"/>
              <a:gd name="T5" fmla="*/ 22 h 22"/>
              <a:gd name="T6" fmla="*/ 11 w 22"/>
              <a:gd name="T7" fmla="*/ 22 h 22"/>
              <a:gd name="T8" fmla="*/ 22 w 22"/>
              <a:gd name="T9" fmla="*/ 22 h 22"/>
              <a:gd name="T10" fmla="*/ 22 w 22"/>
              <a:gd name="T11" fmla="*/ 11 h 22"/>
              <a:gd name="T12" fmla="*/ 22 w 22"/>
              <a:gd name="T13" fmla="*/ 0 h 22"/>
              <a:gd name="T14" fmla="*/ 11 w 22"/>
              <a:gd name="T15" fmla="*/ 0 h 22"/>
              <a:gd name="T16" fmla="*/ 0 w 22"/>
              <a:gd name="T17" fmla="*/ 0 h 22"/>
              <a:gd name="T18" fmla="*/ 0 w 22"/>
              <a:gd name="T19" fmla="*/ 11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0" y="11"/>
                </a:lnTo>
                <a:lnTo>
                  <a:pt x="0" y="22"/>
                </a:lnTo>
                <a:lnTo>
                  <a:pt x="11" y="22"/>
                </a:lnTo>
                <a:lnTo>
                  <a:pt x="22" y="22"/>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72" name="Freeform 218"/>
          <p:cNvSpPr>
            <a:spLocks/>
          </p:cNvSpPr>
          <p:nvPr/>
        </p:nvSpPr>
        <p:spPr bwMode="auto">
          <a:xfrm>
            <a:off x="5060950" y="2792413"/>
            <a:ext cx="50800" cy="52387"/>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73" name="Freeform 219"/>
          <p:cNvSpPr>
            <a:spLocks/>
          </p:cNvSpPr>
          <p:nvPr/>
        </p:nvSpPr>
        <p:spPr bwMode="auto">
          <a:xfrm>
            <a:off x="5418138" y="2452688"/>
            <a:ext cx="34925" cy="33337"/>
          </a:xfrm>
          <a:custGeom>
            <a:avLst/>
            <a:gdLst>
              <a:gd name="T0" fmla="*/ 11 w 22"/>
              <a:gd name="T1" fmla="*/ 11 h 21"/>
              <a:gd name="T2" fmla="*/ 0 w 22"/>
              <a:gd name="T3" fmla="*/ 11 h 21"/>
              <a:gd name="T4" fmla="*/ 0 w 22"/>
              <a:gd name="T5" fmla="*/ 21 h 21"/>
              <a:gd name="T6" fmla="*/ 11 w 22"/>
              <a:gd name="T7" fmla="*/ 21 h 21"/>
              <a:gd name="T8" fmla="*/ 22 w 22"/>
              <a:gd name="T9" fmla="*/ 21 h 21"/>
              <a:gd name="T10" fmla="*/ 22 w 22"/>
              <a:gd name="T11" fmla="*/ 11 h 21"/>
              <a:gd name="T12" fmla="*/ 22 w 22"/>
              <a:gd name="T13" fmla="*/ 0 h 21"/>
              <a:gd name="T14" fmla="*/ 11 w 22"/>
              <a:gd name="T15" fmla="*/ 0 h 21"/>
              <a:gd name="T16" fmla="*/ 0 w 22"/>
              <a:gd name="T17" fmla="*/ 0 h 21"/>
              <a:gd name="T18" fmla="*/ 0 w 22"/>
              <a:gd name="T19" fmla="*/ 11 h 21"/>
              <a:gd name="T20" fmla="*/ 11 w 22"/>
              <a:gd name="T21" fmla="*/ 11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1"/>
                </a:moveTo>
                <a:lnTo>
                  <a:pt x="0" y="11"/>
                </a:lnTo>
                <a:lnTo>
                  <a:pt x="0" y="21"/>
                </a:lnTo>
                <a:lnTo>
                  <a:pt x="11" y="21"/>
                </a:lnTo>
                <a:lnTo>
                  <a:pt x="22" y="21"/>
                </a:lnTo>
                <a:lnTo>
                  <a:pt x="22" y="11"/>
                </a:lnTo>
                <a:lnTo>
                  <a:pt x="22" y="0"/>
                </a:lnTo>
                <a:lnTo>
                  <a:pt x="11" y="0"/>
                </a:lnTo>
                <a:lnTo>
                  <a:pt x="0" y="0"/>
                </a:lnTo>
                <a:lnTo>
                  <a:pt x="0" y="11"/>
                </a:lnTo>
                <a:lnTo>
                  <a:pt x="11" y="11"/>
                </a:lnTo>
                <a:close/>
              </a:path>
            </a:pathLst>
          </a:custGeom>
          <a:solidFill>
            <a:srgbClr val="000000"/>
          </a:solidFill>
          <a:ln w="0">
            <a:solidFill>
              <a:srgbClr val="000000"/>
            </a:solidFill>
            <a:prstDash val="solid"/>
            <a:round/>
            <a:headEnd/>
            <a:tailEnd/>
          </a:ln>
        </p:spPr>
        <p:txBody>
          <a:bodyPr/>
          <a:lstStyle/>
          <a:p>
            <a:endParaRPr lang="en-US"/>
          </a:p>
        </p:txBody>
      </p:sp>
      <p:sp>
        <p:nvSpPr>
          <p:cNvPr id="19674" name="Freeform 220"/>
          <p:cNvSpPr>
            <a:spLocks/>
          </p:cNvSpPr>
          <p:nvPr/>
        </p:nvSpPr>
        <p:spPr bwMode="auto">
          <a:xfrm>
            <a:off x="5418138" y="2452688"/>
            <a:ext cx="52387"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75" name="Freeform 221"/>
          <p:cNvSpPr>
            <a:spLocks/>
          </p:cNvSpPr>
          <p:nvPr/>
        </p:nvSpPr>
        <p:spPr bwMode="auto">
          <a:xfrm>
            <a:off x="6134100" y="2470150"/>
            <a:ext cx="33338" cy="33338"/>
          </a:xfrm>
          <a:custGeom>
            <a:avLst/>
            <a:gdLst>
              <a:gd name="T0" fmla="*/ 10 w 21"/>
              <a:gd name="T1" fmla="*/ 10 h 21"/>
              <a:gd name="T2" fmla="*/ 0 w 21"/>
              <a:gd name="T3" fmla="*/ 10 h 21"/>
              <a:gd name="T4" fmla="*/ 0 w 21"/>
              <a:gd name="T5" fmla="*/ 21 h 21"/>
              <a:gd name="T6" fmla="*/ 10 w 21"/>
              <a:gd name="T7" fmla="*/ 21 h 21"/>
              <a:gd name="T8" fmla="*/ 21 w 21"/>
              <a:gd name="T9" fmla="*/ 21 h 21"/>
              <a:gd name="T10" fmla="*/ 21 w 21"/>
              <a:gd name="T11" fmla="*/ 10 h 21"/>
              <a:gd name="T12" fmla="*/ 21 w 21"/>
              <a:gd name="T13" fmla="*/ 0 h 21"/>
              <a:gd name="T14" fmla="*/ 10 w 21"/>
              <a:gd name="T15" fmla="*/ 0 h 21"/>
              <a:gd name="T16" fmla="*/ 0 w 21"/>
              <a:gd name="T17" fmla="*/ 0 h 21"/>
              <a:gd name="T18" fmla="*/ 0 w 21"/>
              <a:gd name="T19" fmla="*/ 10 h 21"/>
              <a:gd name="T20" fmla="*/ 10 w 21"/>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1"/>
              <a:gd name="T35" fmla="*/ 21 w 2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1">
                <a:moveTo>
                  <a:pt x="10" y="10"/>
                </a:moveTo>
                <a:lnTo>
                  <a:pt x="0" y="10"/>
                </a:lnTo>
                <a:lnTo>
                  <a:pt x="0" y="21"/>
                </a:lnTo>
                <a:lnTo>
                  <a:pt x="10" y="21"/>
                </a:lnTo>
                <a:lnTo>
                  <a:pt x="21" y="21"/>
                </a:lnTo>
                <a:lnTo>
                  <a:pt x="21" y="10"/>
                </a:lnTo>
                <a:lnTo>
                  <a:pt x="21" y="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19676" name="Freeform 222"/>
          <p:cNvSpPr>
            <a:spLocks/>
          </p:cNvSpPr>
          <p:nvPr/>
        </p:nvSpPr>
        <p:spPr bwMode="auto">
          <a:xfrm>
            <a:off x="6116638" y="2452688"/>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77" name="Freeform 223"/>
          <p:cNvSpPr>
            <a:spLocks/>
          </p:cNvSpPr>
          <p:nvPr/>
        </p:nvSpPr>
        <p:spPr bwMode="auto">
          <a:xfrm>
            <a:off x="6831013" y="2470150"/>
            <a:ext cx="34925" cy="33338"/>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78" name="Freeform 224"/>
          <p:cNvSpPr>
            <a:spLocks/>
          </p:cNvSpPr>
          <p:nvPr/>
        </p:nvSpPr>
        <p:spPr bwMode="auto">
          <a:xfrm>
            <a:off x="6831013" y="2452688"/>
            <a:ext cx="52387"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79" name="Freeform 225"/>
          <p:cNvSpPr>
            <a:spLocks/>
          </p:cNvSpPr>
          <p:nvPr/>
        </p:nvSpPr>
        <p:spPr bwMode="auto">
          <a:xfrm>
            <a:off x="5060950" y="2112963"/>
            <a:ext cx="34925" cy="33337"/>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80" name="Freeform 226"/>
          <p:cNvSpPr>
            <a:spLocks/>
          </p:cNvSpPr>
          <p:nvPr/>
        </p:nvSpPr>
        <p:spPr bwMode="auto">
          <a:xfrm>
            <a:off x="5060950" y="2095500"/>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81" name="Freeform 227"/>
          <p:cNvSpPr>
            <a:spLocks/>
          </p:cNvSpPr>
          <p:nvPr/>
        </p:nvSpPr>
        <p:spPr bwMode="auto">
          <a:xfrm>
            <a:off x="3392488" y="2112963"/>
            <a:ext cx="34925" cy="33337"/>
          </a:xfrm>
          <a:custGeom>
            <a:avLst/>
            <a:gdLst>
              <a:gd name="T0" fmla="*/ 11 w 22"/>
              <a:gd name="T1" fmla="*/ 10 h 21"/>
              <a:gd name="T2" fmla="*/ 0 w 22"/>
              <a:gd name="T3" fmla="*/ 10 h 21"/>
              <a:gd name="T4" fmla="*/ 0 w 22"/>
              <a:gd name="T5" fmla="*/ 21 h 21"/>
              <a:gd name="T6" fmla="*/ 11 w 22"/>
              <a:gd name="T7" fmla="*/ 21 h 21"/>
              <a:gd name="T8" fmla="*/ 22 w 22"/>
              <a:gd name="T9" fmla="*/ 21 h 21"/>
              <a:gd name="T10" fmla="*/ 22 w 22"/>
              <a:gd name="T11" fmla="*/ 10 h 21"/>
              <a:gd name="T12" fmla="*/ 22 w 22"/>
              <a:gd name="T13" fmla="*/ 0 h 21"/>
              <a:gd name="T14" fmla="*/ 11 w 22"/>
              <a:gd name="T15" fmla="*/ 0 h 21"/>
              <a:gd name="T16" fmla="*/ 0 w 22"/>
              <a:gd name="T17" fmla="*/ 0 h 21"/>
              <a:gd name="T18" fmla="*/ 0 w 22"/>
              <a:gd name="T19" fmla="*/ 10 h 21"/>
              <a:gd name="T20" fmla="*/ 11 w 22"/>
              <a:gd name="T21" fmla="*/ 1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1"/>
              <a:gd name="T35" fmla="*/ 22 w 22"/>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1">
                <a:moveTo>
                  <a:pt x="11" y="10"/>
                </a:moveTo>
                <a:lnTo>
                  <a:pt x="0" y="10"/>
                </a:lnTo>
                <a:lnTo>
                  <a:pt x="0" y="21"/>
                </a:lnTo>
                <a:lnTo>
                  <a:pt x="11" y="21"/>
                </a:lnTo>
                <a:lnTo>
                  <a:pt x="22" y="21"/>
                </a:lnTo>
                <a:lnTo>
                  <a:pt x="22" y="10"/>
                </a:lnTo>
                <a:lnTo>
                  <a:pt x="22" y="0"/>
                </a:lnTo>
                <a:lnTo>
                  <a:pt x="11" y="0"/>
                </a:lnTo>
                <a:lnTo>
                  <a:pt x="0" y="0"/>
                </a:lnTo>
                <a:lnTo>
                  <a:pt x="0" y="10"/>
                </a:lnTo>
                <a:lnTo>
                  <a:pt x="11" y="10"/>
                </a:lnTo>
                <a:close/>
              </a:path>
            </a:pathLst>
          </a:custGeom>
          <a:solidFill>
            <a:srgbClr val="000000"/>
          </a:solidFill>
          <a:ln w="0">
            <a:solidFill>
              <a:srgbClr val="000000"/>
            </a:solidFill>
            <a:prstDash val="solid"/>
            <a:round/>
            <a:headEnd/>
            <a:tailEnd/>
          </a:ln>
        </p:spPr>
        <p:txBody>
          <a:bodyPr/>
          <a:lstStyle/>
          <a:p>
            <a:endParaRPr lang="en-US"/>
          </a:p>
        </p:txBody>
      </p:sp>
      <p:sp>
        <p:nvSpPr>
          <p:cNvPr id="19682" name="Freeform 228"/>
          <p:cNvSpPr>
            <a:spLocks/>
          </p:cNvSpPr>
          <p:nvPr/>
        </p:nvSpPr>
        <p:spPr bwMode="auto">
          <a:xfrm>
            <a:off x="3376613" y="2095500"/>
            <a:ext cx="50800" cy="50800"/>
          </a:xfrm>
          <a:custGeom>
            <a:avLst/>
            <a:gdLst>
              <a:gd name="T0" fmla="*/ 0 w 3"/>
              <a:gd name="T1" fmla="*/ 2 h 3"/>
              <a:gd name="T2" fmla="*/ 1 w 3"/>
              <a:gd name="T3" fmla="*/ 2 h 3"/>
              <a:gd name="T4" fmla="*/ 2 w 3"/>
              <a:gd name="T5" fmla="*/ 3 h 3"/>
              <a:gd name="T6" fmla="*/ 2 w 3"/>
              <a:gd name="T7" fmla="*/ 2 h 3"/>
              <a:gd name="T8" fmla="*/ 3 w 3"/>
              <a:gd name="T9" fmla="*/ 2 h 3"/>
              <a:gd name="T10" fmla="*/ 2 w 3"/>
              <a:gd name="T11" fmla="*/ 1 h 3"/>
              <a:gd name="T12" fmla="*/ 2 w 3"/>
              <a:gd name="T13" fmla="*/ 0 h 3"/>
              <a:gd name="T14" fmla="*/ 1 w 3"/>
              <a:gd name="T15" fmla="*/ 1 h 3"/>
              <a:gd name="T16" fmla="*/ 0 w 3"/>
              <a:gd name="T17" fmla="*/ 2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2"/>
                </a:moveTo>
                <a:lnTo>
                  <a:pt x="1" y="2"/>
                </a:lnTo>
                <a:lnTo>
                  <a:pt x="2" y="3"/>
                </a:lnTo>
                <a:lnTo>
                  <a:pt x="2" y="2"/>
                </a:lnTo>
                <a:lnTo>
                  <a:pt x="3" y="2"/>
                </a:lnTo>
                <a:lnTo>
                  <a:pt x="2" y="1"/>
                </a:lnTo>
                <a:lnTo>
                  <a:pt x="2" y="0"/>
                </a:lnTo>
                <a:lnTo>
                  <a:pt x="1" y="1"/>
                </a:lnTo>
                <a:lnTo>
                  <a:pt x="0" y="2"/>
                </a:lnTo>
              </a:path>
            </a:pathLst>
          </a:custGeom>
          <a:noFill/>
          <a:ln w="17463">
            <a:solidFill>
              <a:srgbClr val="000000"/>
            </a:solidFill>
            <a:prstDash val="solid"/>
            <a:round/>
            <a:headEnd/>
            <a:tailEnd/>
          </a:ln>
        </p:spPr>
        <p:txBody>
          <a:bodyPr/>
          <a:lstStyle/>
          <a:p>
            <a:endParaRPr lang="en-US"/>
          </a:p>
        </p:txBody>
      </p:sp>
      <p:sp>
        <p:nvSpPr>
          <p:cNvPr id="19683" name="Freeform 229"/>
          <p:cNvSpPr>
            <a:spLocks/>
          </p:cNvSpPr>
          <p:nvPr/>
        </p:nvSpPr>
        <p:spPr bwMode="auto">
          <a:xfrm>
            <a:off x="6985000" y="3678238"/>
            <a:ext cx="85725" cy="101600"/>
          </a:xfrm>
          <a:custGeom>
            <a:avLst/>
            <a:gdLst>
              <a:gd name="T0" fmla="*/ 3 w 5"/>
              <a:gd name="T1" fmla="*/ 0 h 6"/>
              <a:gd name="T2" fmla="*/ 0 w 5"/>
              <a:gd name="T3" fmla="*/ 6 h 6"/>
              <a:gd name="T4" fmla="*/ 5 w 5"/>
              <a:gd name="T5" fmla="*/ 2 h 6"/>
              <a:gd name="T6" fmla="*/ 4 w 5"/>
              <a:gd name="T7" fmla="*/ 1 h 6"/>
              <a:gd name="T8" fmla="*/ 3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0"/>
                </a:moveTo>
                <a:lnTo>
                  <a:pt x="0" y="6"/>
                </a:lnTo>
                <a:lnTo>
                  <a:pt x="5" y="2"/>
                </a:lnTo>
                <a:lnTo>
                  <a:pt x="4" y="1"/>
                </a:lnTo>
                <a:lnTo>
                  <a:pt x="3" y="0"/>
                </a:lnTo>
              </a:path>
            </a:pathLst>
          </a:custGeom>
          <a:noFill/>
          <a:ln w="17463">
            <a:solidFill>
              <a:srgbClr val="000000"/>
            </a:solidFill>
            <a:prstDash val="solid"/>
            <a:round/>
            <a:headEnd/>
            <a:tailEnd/>
          </a:ln>
        </p:spPr>
        <p:txBody>
          <a:bodyPr/>
          <a:lstStyle/>
          <a:p>
            <a:endParaRPr lang="en-US"/>
          </a:p>
        </p:txBody>
      </p:sp>
      <p:sp>
        <p:nvSpPr>
          <p:cNvPr id="19684" name="Freeform 230"/>
          <p:cNvSpPr>
            <a:spLocks/>
          </p:cNvSpPr>
          <p:nvPr/>
        </p:nvSpPr>
        <p:spPr bwMode="auto">
          <a:xfrm>
            <a:off x="6985000" y="3678238"/>
            <a:ext cx="85725" cy="101600"/>
          </a:xfrm>
          <a:custGeom>
            <a:avLst/>
            <a:gdLst>
              <a:gd name="T0" fmla="*/ 32 w 54"/>
              <a:gd name="T1" fmla="*/ 0 h 64"/>
              <a:gd name="T2" fmla="*/ 0 w 54"/>
              <a:gd name="T3" fmla="*/ 64 h 64"/>
              <a:gd name="T4" fmla="*/ 54 w 54"/>
              <a:gd name="T5" fmla="*/ 21 h 64"/>
              <a:gd name="T6" fmla="*/ 43 w 54"/>
              <a:gd name="T7" fmla="*/ 11 h 64"/>
              <a:gd name="T8" fmla="*/ 32 w 54"/>
              <a:gd name="T9" fmla="*/ 0 h 64"/>
              <a:gd name="T10" fmla="*/ 0 60000 65536"/>
              <a:gd name="T11" fmla="*/ 0 60000 65536"/>
              <a:gd name="T12" fmla="*/ 0 60000 65536"/>
              <a:gd name="T13" fmla="*/ 0 60000 65536"/>
              <a:gd name="T14" fmla="*/ 0 60000 65536"/>
              <a:gd name="T15" fmla="*/ 0 w 54"/>
              <a:gd name="T16" fmla="*/ 0 h 64"/>
              <a:gd name="T17" fmla="*/ 54 w 54"/>
              <a:gd name="T18" fmla="*/ 64 h 64"/>
            </a:gdLst>
            <a:ahLst/>
            <a:cxnLst>
              <a:cxn ang="T10">
                <a:pos x="T0" y="T1"/>
              </a:cxn>
              <a:cxn ang="T11">
                <a:pos x="T2" y="T3"/>
              </a:cxn>
              <a:cxn ang="T12">
                <a:pos x="T4" y="T5"/>
              </a:cxn>
              <a:cxn ang="T13">
                <a:pos x="T6" y="T7"/>
              </a:cxn>
              <a:cxn ang="T14">
                <a:pos x="T8" y="T9"/>
              </a:cxn>
            </a:cxnLst>
            <a:rect l="T15" t="T16" r="T17" b="T18"/>
            <a:pathLst>
              <a:path w="54" h="64">
                <a:moveTo>
                  <a:pt x="32" y="0"/>
                </a:moveTo>
                <a:lnTo>
                  <a:pt x="0" y="64"/>
                </a:lnTo>
                <a:lnTo>
                  <a:pt x="54" y="21"/>
                </a:lnTo>
                <a:lnTo>
                  <a:pt x="43" y="11"/>
                </a:lnTo>
                <a:lnTo>
                  <a:pt x="32" y="0"/>
                </a:lnTo>
                <a:close/>
              </a:path>
            </a:pathLst>
          </a:custGeom>
          <a:solidFill>
            <a:srgbClr val="000000"/>
          </a:solidFill>
          <a:ln w="0">
            <a:solidFill>
              <a:srgbClr val="000000"/>
            </a:solidFill>
            <a:prstDash val="solid"/>
            <a:round/>
            <a:headEnd/>
            <a:tailEnd/>
          </a:ln>
        </p:spPr>
        <p:txBody>
          <a:bodyPr/>
          <a:lstStyle/>
          <a:p>
            <a:endParaRPr lang="en-US"/>
          </a:p>
        </p:txBody>
      </p:sp>
      <p:sp>
        <p:nvSpPr>
          <p:cNvPr id="19685" name="Line 231"/>
          <p:cNvSpPr>
            <a:spLocks noChangeShapeType="1"/>
          </p:cNvSpPr>
          <p:nvPr/>
        </p:nvSpPr>
        <p:spPr bwMode="auto">
          <a:xfrm flipV="1">
            <a:off x="7053263" y="3371850"/>
            <a:ext cx="339725" cy="323850"/>
          </a:xfrm>
          <a:prstGeom prst="line">
            <a:avLst/>
          </a:prstGeom>
          <a:noFill/>
          <a:ln w="17463">
            <a:solidFill>
              <a:srgbClr val="000000"/>
            </a:solidFill>
            <a:round/>
            <a:headEnd/>
            <a:tailEnd/>
          </a:ln>
        </p:spPr>
        <p:txBody>
          <a:bodyPr/>
          <a:lstStyle/>
          <a:p>
            <a:endParaRPr lang="en-US"/>
          </a:p>
        </p:txBody>
      </p:sp>
      <p:sp>
        <p:nvSpPr>
          <p:cNvPr id="19686" name="Freeform 232"/>
          <p:cNvSpPr>
            <a:spLocks/>
          </p:cNvSpPr>
          <p:nvPr/>
        </p:nvSpPr>
        <p:spPr bwMode="auto">
          <a:xfrm>
            <a:off x="6985000" y="2640013"/>
            <a:ext cx="85725" cy="85725"/>
          </a:xfrm>
          <a:custGeom>
            <a:avLst/>
            <a:gdLst>
              <a:gd name="T0" fmla="*/ 5 w 5"/>
              <a:gd name="T1" fmla="*/ 3 h 5"/>
              <a:gd name="T2" fmla="*/ 0 w 5"/>
              <a:gd name="T3" fmla="*/ 0 h 5"/>
              <a:gd name="T4" fmla="*/ 3 w 5"/>
              <a:gd name="T5" fmla="*/ 5 h 5"/>
              <a:gd name="T6" fmla="*/ 4 w 5"/>
              <a:gd name="T7" fmla="*/ 4 h 5"/>
              <a:gd name="T8" fmla="*/ 5 w 5"/>
              <a:gd name="T9" fmla="*/ 3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5" y="3"/>
                </a:moveTo>
                <a:lnTo>
                  <a:pt x="0" y="0"/>
                </a:lnTo>
                <a:lnTo>
                  <a:pt x="3" y="5"/>
                </a:lnTo>
                <a:lnTo>
                  <a:pt x="4" y="4"/>
                </a:lnTo>
                <a:lnTo>
                  <a:pt x="5" y="3"/>
                </a:lnTo>
              </a:path>
            </a:pathLst>
          </a:custGeom>
          <a:noFill/>
          <a:ln w="17463">
            <a:solidFill>
              <a:srgbClr val="000000"/>
            </a:solidFill>
            <a:prstDash val="solid"/>
            <a:round/>
            <a:headEnd/>
            <a:tailEnd/>
          </a:ln>
        </p:spPr>
        <p:txBody>
          <a:bodyPr/>
          <a:lstStyle/>
          <a:p>
            <a:endParaRPr lang="en-US"/>
          </a:p>
        </p:txBody>
      </p:sp>
      <p:sp>
        <p:nvSpPr>
          <p:cNvPr id="19687" name="Freeform 233"/>
          <p:cNvSpPr>
            <a:spLocks/>
          </p:cNvSpPr>
          <p:nvPr/>
        </p:nvSpPr>
        <p:spPr bwMode="auto">
          <a:xfrm>
            <a:off x="6985000" y="2640013"/>
            <a:ext cx="85725" cy="85725"/>
          </a:xfrm>
          <a:custGeom>
            <a:avLst/>
            <a:gdLst>
              <a:gd name="T0" fmla="*/ 54 w 54"/>
              <a:gd name="T1" fmla="*/ 32 h 54"/>
              <a:gd name="T2" fmla="*/ 0 w 54"/>
              <a:gd name="T3" fmla="*/ 0 h 54"/>
              <a:gd name="T4" fmla="*/ 32 w 54"/>
              <a:gd name="T5" fmla="*/ 54 h 54"/>
              <a:gd name="T6" fmla="*/ 43 w 54"/>
              <a:gd name="T7" fmla="*/ 43 h 54"/>
              <a:gd name="T8" fmla="*/ 54 w 54"/>
              <a:gd name="T9" fmla="*/ 32 h 54"/>
              <a:gd name="T10" fmla="*/ 0 60000 65536"/>
              <a:gd name="T11" fmla="*/ 0 60000 65536"/>
              <a:gd name="T12" fmla="*/ 0 60000 65536"/>
              <a:gd name="T13" fmla="*/ 0 60000 65536"/>
              <a:gd name="T14" fmla="*/ 0 60000 65536"/>
              <a:gd name="T15" fmla="*/ 0 w 54"/>
              <a:gd name="T16" fmla="*/ 0 h 54"/>
              <a:gd name="T17" fmla="*/ 54 w 54"/>
              <a:gd name="T18" fmla="*/ 54 h 54"/>
            </a:gdLst>
            <a:ahLst/>
            <a:cxnLst>
              <a:cxn ang="T10">
                <a:pos x="T0" y="T1"/>
              </a:cxn>
              <a:cxn ang="T11">
                <a:pos x="T2" y="T3"/>
              </a:cxn>
              <a:cxn ang="T12">
                <a:pos x="T4" y="T5"/>
              </a:cxn>
              <a:cxn ang="T13">
                <a:pos x="T6" y="T7"/>
              </a:cxn>
              <a:cxn ang="T14">
                <a:pos x="T8" y="T9"/>
              </a:cxn>
            </a:cxnLst>
            <a:rect l="T15" t="T16" r="T17" b="T18"/>
            <a:pathLst>
              <a:path w="54" h="54">
                <a:moveTo>
                  <a:pt x="54" y="32"/>
                </a:moveTo>
                <a:lnTo>
                  <a:pt x="0" y="0"/>
                </a:lnTo>
                <a:lnTo>
                  <a:pt x="32" y="54"/>
                </a:lnTo>
                <a:lnTo>
                  <a:pt x="43" y="43"/>
                </a:lnTo>
                <a:lnTo>
                  <a:pt x="54" y="32"/>
                </a:lnTo>
                <a:close/>
              </a:path>
            </a:pathLst>
          </a:custGeom>
          <a:solidFill>
            <a:srgbClr val="000000"/>
          </a:solidFill>
          <a:ln w="0">
            <a:solidFill>
              <a:srgbClr val="000000"/>
            </a:solidFill>
            <a:prstDash val="solid"/>
            <a:round/>
            <a:headEnd/>
            <a:tailEnd/>
          </a:ln>
        </p:spPr>
        <p:txBody>
          <a:bodyPr/>
          <a:lstStyle/>
          <a:p>
            <a:endParaRPr lang="en-US"/>
          </a:p>
        </p:txBody>
      </p:sp>
      <p:sp>
        <p:nvSpPr>
          <p:cNvPr id="19688" name="Line 234"/>
          <p:cNvSpPr>
            <a:spLocks noChangeShapeType="1"/>
          </p:cNvSpPr>
          <p:nvPr/>
        </p:nvSpPr>
        <p:spPr bwMode="auto">
          <a:xfrm>
            <a:off x="7053263" y="2708275"/>
            <a:ext cx="339725" cy="322263"/>
          </a:xfrm>
          <a:prstGeom prst="line">
            <a:avLst/>
          </a:prstGeom>
          <a:noFill/>
          <a:ln w="17463">
            <a:solidFill>
              <a:srgbClr val="000000"/>
            </a:solidFill>
            <a:round/>
            <a:headEnd/>
            <a:tailEnd/>
          </a:ln>
        </p:spPr>
        <p:txBody>
          <a:bodyPr/>
          <a:lstStyle/>
          <a:p>
            <a:endParaRPr lang="en-US"/>
          </a:p>
        </p:txBody>
      </p:sp>
      <p:sp>
        <p:nvSpPr>
          <p:cNvPr id="19689" name="Rectangle 235"/>
          <p:cNvSpPr>
            <a:spLocks noChangeArrowheads="1"/>
          </p:cNvSpPr>
          <p:nvPr/>
        </p:nvSpPr>
        <p:spPr bwMode="auto">
          <a:xfrm>
            <a:off x="7546975" y="4802188"/>
            <a:ext cx="144463"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W</a:t>
            </a:r>
            <a:endParaRPr lang="en-CA" sz="2400">
              <a:latin typeface="Corbel" pitchFamily="34" charset="0"/>
            </a:endParaRPr>
          </a:p>
        </p:txBody>
      </p:sp>
      <p:sp>
        <p:nvSpPr>
          <p:cNvPr id="19690" name="Line 236"/>
          <p:cNvSpPr>
            <a:spLocks noChangeShapeType="1"/>
          </p:cNvSpPr>
          <p:nvPr/>
        </p:nvSpPr>
        <p:spPr bwMode="auto">
          <a:xfrm flipH="1">
            <a:off x="7562850" y="4800600"/>
            <a:ext cx="120650" cy="1588"/>
          </a:xfrm>
          <a:prstGeom prst="line">
            <a:avLst/>
          </a:prstGeom>
          <a:noFill/>
          <a:ln w="17463">
            <a:solidFill>
              <a:srgbClr val="000000"/>
            </a:solidFill>
            <a:round/>
            <a:headEnd/>
            <a:tailEnd/>
          </a:ln>
        </p:spPr>
        <p:txBody>
          <a:bodyPr/>
          <a:lstStyle/>
          <a:p>
            <a:endParaRPr lang="en-US"/>
          </a:p>
        </p:txBody>
      </p:sp>
      <p:sp>
        <p:nvSpPr>
          <p:cNvPr id="19691" name="Rectangle 237"/>
          <p:cNvSpPr>
            <a:spLocks noChangeArrowheads="1"/>
          </p:cNvSpPr>
          <p:nvPr/>
        </p:nvSpPr>
        <p:spPr bwMode="auto">
          <a:xfrm>
            <a:off x="7342188" y="4802188"/>
            <a:ext cx="101600"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R</a:t>
            </a:r>
            <a:endParaRPr lang="en-CA" sz="2400">
              <a:latin typeface="Corbel" pitchFamily="34" charset="0"/>
            </a:endParaRPr>
          </a:p>
        </p:txBody>
      </p:sp>
      <p:sp>
        <p:nvSpPr>
          <p:cNvPr id="19692" name="Rectangle 238"/>
          <p:cNvSpPr>
            <a:spLocks noChangeArrowheads="1"/>
          </p:cNvSpPr>
          <p:nvPr/>
        </p:nvSpPr>
        <p:spPr bwMode="auto">
          <a:xfrm>
            <a:off x="7478713" y="4802188"/>
            <a:ext cx="42862" cy="182562"/>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a:t>
            </a:r>
            <a:endParaRPr lang="en-CA" sz="2400">
              <a:latin typeface="Corbel" pitchFamily="34" charset="0"/>
            </a:endParaRPr>
          </a:p>
        </p:txBody>
      </p:sp>
      <p:sp>
        <p:nvSpPr>
          <p:cNvPr id="19693" name="Rectangle 239"/>
          <p:cNvSpPr>
            <a:spLocks noChangeArrowheads="1"/>
          </p:cNvSpPr>
          <p:nvPr/>
        </p:nvSpPr>
        <p:spPr bwMode="auto">
          <a:xfrm>
            <a:off x="3856038" y="1600200"/>
            <a:ext cx="85725" cy="184150"/>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7</a:t>
            </a:r>
            <a:endParaRPr lang="en-CA" sz="1200">
              <a:latin typeface="Corbel" pitchFamily="34" charset="0"/>
            </a:endParaRPr>
          </a:p>
        </p:txBody>
      </p:sp>
      <p:sp>
        <p:nvSpPr>
          <p:cNvPr id="19694" name="Rectangle 240"/>
          <p:cNvSpPr>
            <a:spLocks noChangeArrowheads="1"/>
          </p:cNvSpPr>
          <p:nvPr/>
        </p:nvSpPr>
        <p:spPr bwMode="auto">
          <a:xfrm>
            <a:off x="5572125" y="1619250"/>
            <a:ext cx="85725" cy="184150"/>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1</a:t>
            </a:r>
            <a:endParaRPr lang="en-CA" sz="1200">
              <a:latin typeface="Corbel" pitchFamily="34" charset="0"/>
            </a:endParaRPr>
          </a:p>
        </p:txBody>
      </p:sp>
      <p:sp>
        <p:nvSpPr>
          <p:cNvPr id="19695" name="Rectangle 241"/>
          <p:cNvSpPr>
            <a:spLocks noChangeArrowheads="1"/>
          </p:cNvSpPr>
          <p:nvPr/>
        </p:nvSpPr>
        <p:spPr bwMode="auto">
          <a:xfrm>
            <a:off x="7002463" y="1619250"/>
            <a:ext cx="85725" cy="184150"/>
          </a:xfrm>
          <a:prstGeom prst="rect">
            <a:avLst/>
          </a:prstGeom>
          <a:noFill/>
          <a:ln w="9525">
            <a:noFill/>
            <a:miter lim="800000"/>
            <a:headEnd/>
            <a:tailEnd/>
          </a:ln>
        </p:spPr>
        <p:txBody>
          <a:bodyPr wrap="none" lIns="0" tIns="0" rIns="0" bIns="0">
            <a:spAutoFit/>
          </a:bodyPr>
          <a:lstStyle/>
          <a:p>
            <a:r>
              <a:rPr lang="en-CA" sz="1200">
                <a:solidFill>
                  <a:srgbClr val="000000"/>
                </a:solidFill>
                <a:latin typeface="Nimbus Roman No9 L"/>
              </a:rPr>
              <a:t>0</a:t>
            </a:r>
            <a:endParaRPr lang="en-CA" sz="1200">
              <a:latin typeface="Corbel" pitchFamily="34" charset="0"/>
            </a:endParaRPr>
          </a:p>
        </p:txBody>
      </p:sp>
      <p:sp>
        <p:nvSpPr>
          <p:cNvPr id="19696" name="Rectangle 242"/>
          <p:cNvSpPr>
            <a:spLocks noChangeArrowheads="1"/>
          </p:cNvSpPr>
          <p:nvPr/>
        </p:nvSpPr>
        <p:spPr bwMode="auto">
          <a:xfrm>
            <a:off x="3341688" y="5840413"/>
            <a:ext cx="76200" cy="182562"/>
          </a:xfrm>
          <a:prstGeom prst="rect">
            <a:avLst/>
          </a:prstGeom>
          <a:noFill/>
          <a:ln w="9525">
            <a:noFill/>
            <a:miter lim="800000"/>
            <a:headEnd/>
            <a:tailEnd/>
          </a:ln>
        </p:spPr>
        <p:txBody>
          <a:bodyPr wrap="none" lIns="0" tIns="0" rIns="0" bIns="0">
            <a:spAutoFit/>
          </a:bodyPr>
          <a:lstStyle/>
          <a:p>
            <a:r>
              <a:rPr lang="en-CA" sz="1200" i="1">
                <a:solidFill>
                  <a:srgbClr val="000000"/>
                </a:solidFill>
                <a:latin typeface="Nimbus Roman No9 L"/>
              </a:rPr>
              <a:t>b</a:t>
            </a:r>
            <a:endParaRPr lang="en-CA" sz="2400">
              <a:latin typeface="Corbel" pitchFamily="34" charset="0"/>
            </a:endParaRPr>
          </a:p>
        </p:txBody>
      </p:sp>
      <p:sp>
        <p:nvSpPr>
          <p:cNvPr id="19697" name="Rectangle 243"/>
          <p:cNvSpPr>
            <a:spLocks noChangeArrowheads="1"/>
          </p:cNvSpPr>
          <p:nvPr/>
        </p:nvSpPr>
        <p:spPr bwMode="auto">
          <a:xfrm>
            <a:off x="3427413" y="5924550"/>
            <a:ext cx="50800" cy="122238"/>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7</a:t>
            </a:r>
            <a:endParaRPr lang="en-CA" sz="2400">
              <a:latin typeface="Corbel" pitchFamily="34" charset="0"/>
            </a:endParaRPr>
          </a:p>
        </p:txBody>
      </p:sp>
      <p:sp>
        <p:nvSpPr>
          <p:cNvPr id="19698" name="Rectangle 244"/>
          <p:cNvSpPr>
            <a:spLocks noChangeArrowheads="1"/>
          </p:cNvSpPr>
          <p:nvPr/>
        </p:nvSpPr>
        <p:spPr bwMode="auto">
          <a:xfrm>
            <a:off x="5010150" y="5840413"/>
            <a:ext cx="76200" cy="182562"/>
          </a:xfrm>
          <a:prstGeom prst="rect">
            <a:avLst/>
          </a:prstGeom>
          <a:noFill/>
          <a:ln w="9525">
            <a:noFill/>
            <a:miter lim="800000"/>
            <a:headEnd/>
            <a:tailEnd/>
          </a:ln>
        </p:spPr>
        <p:txBody>
          <a:bodyPr wrap="none" lIns="0" tIns="0" rIns="0" bIns="0">
            <a:spAutoFit/>
          </a:bodyPr>
          <a:lstStyle/>
          <a:p>
            <a:r>
              <a:rPr lang="en-CA" sz="1200" i="1">
                <a:solidFill>
                  <a:srgbClr val="000000"/>
                </a:solidFill>
                <a:latin typeface="Nimbus Roman No9 L"/>
              </a:rPr>
              <a:t>b</a:t>
            </a:r>
            <a:endParaRPr lang="en-CA" sz="2400">
              <a:latin typeface="Corbel" pitchFamily="34" charset="0"/>
            </a:endParaRPr>
          </a:p>
        </p:txBody>
      </p:sp>
      <p:sp>
        <p:nvSpPr>
          <p:cNvPr id="19699" name="Rectangle 245"/>
          <p:cNvSpPr>
            <a:spLocks noChangeArrowheads="1"/>
          </p:cNvSpPr>
          <p:nvPr/>
        </p:nvSpPr>
        <p:spPr bwMode="auto">
          <a:xfrm>
            <a:off x="5095875" y="5924550"/>
            <a:ext cx="50800" cy="122238"/>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1</a:t>
            </a:r>
            <a:endParaRPr lang="en-CA" sz="2400">
              <a:latin typeface="Corbel" pitchFamily="34" charset="0"/>
            </a:endParaRPr>
          </a:p>
        </p:txBody>
      </p:sp>
      <p:sp>
        <p:nvSpPr>
          <p:cNvPr id="19700" name="Rectangle 246"/>
          <p:cNvSpPr>
            <a:spLocks noChangeArrowheads="1"/>
          </p:cNvSpPr>
          <p:nvPr/>
        </p:nvSpPr>
        <p:spPr bwMode="auto">
          <a:xfrm>
            <a:off x="6423025" y="5840413"/>
            <a:ext cx="76200" cy="182562"/>
          </a:xfrm>
          <a:prstGeom prst="rect">
            <a:avLst/>
          </a:prstGeom>
          <a:noFill/>
          <a:ln w="9525">
            <a:noFill/>
            <a:miter lim="800000"/>
            <a:headEnd/>
            <a:tailEnd/>
          </a:ln>
        </p:spPr>
        <p:txBody>
          <a:bodyPr wrap="none" lIns="0" tIns="0" rIns="0" bIns="0">
            <a:spAutoFit/>
          </a:bodyPr>
          <a:lstStyle/>
          <a:p>
            <a:r>
              <a:rPr lang="en-CA" sz="1200" i="1">
                <a:solidFill>
                  <a:srgbClr val="000000"/>
                </a:solidFill>
                <a:latin typeface="Nimbus Roman No9 L"/>
              </a:rPr>
              <a:t>b</a:t>
            </a:r>
            <a:endParaRPr lang="en-CA" sz="2400">
              <a:latin typeface="Corbel" pitchFamily="34" charset="0"/>
            </a:endParaRPr>
          </a:p>
        </p:txBody>
      </p:sp>
      <p:sp>
        <p:nvSpPr>
          <p:cNvPr id="19701" name="Rectangle 247"/>
          <p:cNvSpPr>
            <a:spLocks noChangeArrowheads="1"/>
          </p:cNvSpPr>
          <p:nvPr/>
        </p:nvSpPr>
        <p:spPr bwMode="auto">
          <a:xfrm>
            <a:off x="6508750" y="5924550"/>
            <a:ext cx="50800" cy="122238"/>
          </a:xfrm>
          <a:prstGeom prst="rect">
            <a:avLst/>
          </a:prstGeom>
          <a:noFill/>
          <a:ln w="9525">
            <a:noFill/>
            <a:miter lim="800000"/>
            <a:headEnd/>
            <a:tailEnd/>
          </a:ln>
        </p:spPr>
        <p:txBody>
          <a:bodyPr wrap="none" lIns="0" tIns="0" rIns="0" bIns="0">
            <a:spAutoFit/>
          </a:bodyPr>
          <a:lstStyle/>
          <a:p>
            <a:r>
              <a:rPr lang="en-CA" sz="800">
                <a:solidFill>
                  <a:srgbClr val="000000"/>
                </a:solidFill>
                <a:latin typeface="Nimbus Roman No9 L"/>
              </a:rPr>
              <a:t>0</a:t>
            </a:r>
            <a:endParaRPr lang="en-CA" sz="2400">
              <a:latin typeface="Corbel" pitchFamily="34" charset="0"/>
            </a:endParaRPr>
          </a:p>
        </p:txBody>
      </p:sp>
      <p:sp>
        <p:nvSpPr>
          <p:cNvPr id="19702" name="Rectangle 248"/>
          <p:cNvSpPr>
            <a:spLocks noChangeArrowheads="1"/>
          </p:cNvSpPr>
          <p:nvPr/>
        </p:nvSpPr>
        <p:spPr bwMode="auto">
          <a:xfrm>
            <a:off x="6321425" y="2298700"/>
            <a:ext cx="357188" cy="35877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703" name="Rectangle 249"/>
          <p:cNvSpPr>
            <a:spLocks noChangeArrowheads="1"/>
          </p:cNvSpPr>
          <p:nvPr/>
        </p:nvSpPr>
        <p:spPr bwMode="auto">
          <a:xfrm>
            <a:off x="6321425" y="3746500"/>
            <a:ext cx="357188" cy="357188"/>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704" name="Rectangle 250"/>
          <p:cNvSpPr>
            <a:spLocks noChangeArrowheads="1"/>
          </p:cNvSpPr>
          <p:nvPr/>
        </p:nvSpPr>
        <p:spPr bwMode="auto">
          <a:xfrm>
            <a:off x="4908550" y="3722688"/>
            <a:ext cx="357188" cy="357187"/>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705" name="Rectangle 251"/>
          <p:cNvSpPr>
            <a:spLocks noChangeArrowheads="1"/>
          </p:cNvSpPr>
          <p:nvPr/>
        </p:nvSpPr>
        <p:spPr bwMode="auto">
          <a:xfrm>
            <a:off x="3240088" y="3746500"/>
            <a:ext cx="339725" cy="357188"/>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706" name="Rectangle 252"/>
          <p:cNvSpPr>
            <a:spLocks noChangeArrowheads="1"/>
          </p:cNvSpPr>
          <p:nvPr/>
        </p:nvSpPr>
        <p:spPr bwMode="auto">
          <a:xfrm>
            <a:off x="3240088" y="2298700"/>
            <a:ext cx="339725" cy="358775"/>
          </a:xfrm>
          <a:prstGeom prst="rect">
            <a:avLst/>
          </a:prstGeom>
          <a:noFill/>
          <a:ln w="17526">
            <a:solidFill>
              <a:schemeClr val="tx1"/>
            </a:solidFill>
            <a:miter lim="800000"/>
            <a:headEnd/>
            <a:tailEnd/>
          </a:ln>
        </p:spPr>
        <p:txBody>
          <a:bodyPr/>
          <a:lstStyle/>
          <a:p>
            <a:endParaRPr lang="en-US">
              <a:latin typeface="Corbel" pitchFamily="34" charset="0"/>
            </a:endParaRPr>
          </a:p>
        </p:txBody>
      </p:sp>
      <p:sp>
        <p:nvSpPr>
          <p:cNvPr id="19707" name="Text Box 253"/>
          <p:cNvSpPr txBox="1">
            <a:spLocks noChangeArrowheads="1"/>
          </p:cNvSpPr>
          <p:nvPr/>
        </p:nvSpPr>
        <p:spPr bwMode="auto">
          <a:xfrm>
            <a:off x="2938463" y="3065463"/>
            <a:ext cx="222250" cy="481012"/>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08" name="Text Box 254"/>
          <p:cNvSpPr txBox="1">
            <a:spLocks noChangeArrowheads="1"/>
          </p:cNvSpPr>
          <p:nvPr/>
        </p:nvSpPr>
        <p:spPr bwMode="auto">
          <a:xfrm>
            <a:off x="3643313" y="3065463"/>
            <a:ext cx="222250" cy="481012"/>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09" name="Text Box 255"/>
          <p:cNvSpPr txBox="1">
            <a:spLocks noChangeArrowheads="1"/>
          </p:cNvSpPr>
          <p:nvPr/>
        </p:nvSpPr>
        <p:spPr bwMode="auto">
          <a:xfrm>
            <a:off x="4627563" y="3065463"/>
            <a:ext cx="222250" cy="481012"/>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10" name="Text Box 256"/>
          <p:cNvSpPr txBox="1">
            <a:spLocks noChangeArrowheads="1"/>
          </p:cNvSpPr>
          <p:nvPr/>
        </p:nvSpPr>
        <p:spPr bwMode="auto">
          <a:xfrm>
            <a:off x="5326063" y="3065463"/>
            <a:ext cx="222250" cy="481012"/>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11" name="Text Box 257"/>
          <p:cNvSpPr txBox="1">
            <a:spLocks noChangeArrowheads="1"/>
          </p:cNvSpPr>
          <p:nvPr/>
        </p:nvSpPr>
        <p:spPr bwMode="auto">
          <a:xfrm>
            <a:off x="6030913" y="3065463"/>
            <a:ext cx="222250" cy="481012"/>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12" name="Text Box 258"/>
          <p:cNvSpPr txBox="1">
            <a:spLocks noChangeArrowheads="1"/>
          </p:cNvSpPr>
          <p:nvPr/>
        </p:nvSpPr>
        <p:spPr bwMode="auto">
          <a:xfrm>
            <a:off x="6735763" y="3065463"/>
            <a:ext cx="222250" cy="481012"/>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13" name="Text Box 259"/>
          <p:cNvSpPr txBox="1">
            <a:spLocks noChangeArrowheads="1"/>
          </p:cNvSpPr>
          <p:nvPr/>
        </p:nvSpPr>
        <p:spPr bwMode="auto">
          <a:xfrm rot="5400000">
            <a:off x="4152107" y="2583656"/>
            <a:ext cx="222250" cy="481013"/>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14" name="Text Box 260"/>
          <p:cNvSpPr txBox="1">
            <a:spLocks noChangeArrowheads="1"/>
          </p:cNvSpPr>
          <p:nvPr/>
        </p:nvSpPr>
        <p:spPr bwMode="auto">
          <a:xfrm rot="5400000">
            <a:off x="4152107" y="4028281"/>
            <a:ext cx="222250" cy="481013"/>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
        <p:nvSpPr>
          <p:cNvPr id="19715" name="Text Box 261"/>
          <p:cNvSpPr txBox="1">
            <a:spLocks noChangeArrowheads="1"/>
          </p:cNvSpPr>
          <p:nvPr/>
        </p:nvSpPr>
        <p:spPr bwMode="auto">
          <a:xfrm rot="5400000">
            <a:off x="4152107" y="1897856"/>
            <a:ext cx="222250" cy="481013"/>
          </a:xfrm>
          <a:prstGeom prst="rect">
            <a:avLst/>
          </a:prstGeom>
          <a:noFill/>
          <a:ln w="9525">
            <a:noFill/>
            <a:miter lim="800000"/>
            <a:headEnd/>
            <a:tailEnd/>
          </a:ln>
        </p:spPr>
        <p:txBody>
          <a:bodyPr>
            <a:spAutoFit/>
          </a:bodyPr>
          <a:lstStyle/>
          <a:p>
            <a:pPr>
              <a:lnSpc>
                <a:spcPct val="20000"/>
              </a:lnSpc>
              <a:spcBef>
                <a:spcPct val="50000"/>
              </a:spcBef>
            </a:pPr>
            <a:endParaRPr lang="en-US" sz="1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endParaRPr lang="en-US" sz="1200">
              <a:latin typeface="Nimbus Roman No9 L"/>
            </a:endParaRPr>
          </a:p>
          <a:p>
            <a:pPr>
              <a:lnSpc>
                <a:spcPct val="20000"/>
              </a:lnSpc>
              <a:spcBef>
                <a:spcPct val="50000"/>
              </a:spcBef>
            </a:pPr>
            <a:r>
              <a:rPr lang="en-CA" sz="1200">
                <a:latin typeface="Nimbus Roman No9 L"/>
              </a:rPr>
              <a:t>•</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1066800" y="2362200"/>
            <a:ext cx="2971800" cy="20574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4648200" y="1981200"/>
            <a:ext cx="3747247" cy="274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Memory </a:t>
            </a:r>
            <a:r>
              <a:rPr lang="en-US" dirty="0" err="1" smtClean="0">
                <a:solidFill>
                  <a:schemeClr val="accent1">
                    <a:satMod val="150000"/>
                  </a:schemeClr>
                </a:solidFill>
              </a:rPr>
              <a:t>cells:SRAM</a:t>
            </a:r>
            <a:r>
              <a:rPr lang="en-US" dirty="0" smtClean="0">
                <a:solidFill>
                  <a:schemeClr val="accent1">
                    <a:satMod val="150000"/>
                  </a:schemeClr>
                </a:solidFill>
              </a:rPr>
              <a:t> Cell</a:t>
            </a:r>
            <a:endParaRPr lang="en-US" dirty="0">
              <a:solidFill>
                <a:schemeClr val="accent1">
                  <a:satMod val="150000"/>
                </a:schemeClr>
              </a:solidFill>
            </a:endParaRPr>
          </a:p>
        </p:txBody>
      </p:sp>
      <p:sp>
        <p:nvSpPr>
          <p:cNvPr id="21506" name="Content Placeholder 2"/>
          <p:cNvSpPr>
            <a:spLocks noGrp="1"/>
          </p:cNvSpPr>
          <p:nvPr>
            <p:ph idx="1"/>
          </p:nvPr>
        </p:nvSpPr>
        <p:spPr/>
        <p:txBody>
          <a:bodyPr/>
          <a:lstStyle/>
          <a:p>
            <a:endParaRPr lang="en-US" sz="1800" dirty="0" smtClean="0"/>
          </a:p>
        </p:txBody>
      </p:sp>
      <p:grpSp>
        <p:nvGrpSpPr>
          <p:cNvPr id="3" name="Group 59"/>
          <p:cNvGrpSpPr>
            <a:grpSpLocks/>
          </p:cNvGrpSpPr>
          <p:nvPr/>
        </p:nvGrpSpPr>
        <p:grpSpPr bwMode="auto">
          <a:xfrm>
            <a:off x="2286000" y="2133600"/>
            <a:ext cx="5029200" cy="4114800"/>
            <a:chOff x="1697038" y="1893490"/>
            <a:chExt cx="5875337" cy="4126310"/>
          </a:xfrm>
        </p:grpSpPr>
        <p:sp>
          <p:nvSpPr>
            <p:cNvPr id="4" name="Line 2"/>
            <p:cNvSpPr>
              <a:spLocks noChangeShapeType="1"/>
            </p:cNvSpPr>
            <p:nvPr/>
          </p:nvSpPr>
          <p:spPr bwMode="auto">
            <a:xfrm flipH="1">
              <a:off x="5167519" y="3615110"/>
              <a:ext cx="480011"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5" name="Line 3"/>
            <p:cNvSpPr>
              <a:spLocks noChangeShapeType="1"/>
            </p:cNvSpPr>
            <p:nvPr/>
          </p:nvSpPr>
          <p:spPr bwMode="auto">
            <a:xfrm flipH="1">
              <a:off x="1989845" y="3615110"/>
              <a:ext cx="376810"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510" name="Rectangle 4"/>
            <p:cNvSpPr>
              <a:spLocks noChangeArrowheads="1"/>
            </p:cNvSpPr>
            <p:nvPr/>
          </p:nvSpPr>
          <p:spPr bwMode="auto">
            <a:xfrm>
              <a:off x="4916488" y="3489325"/>
              <a:ext cx="355600" cy="271462"/>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Y</a:t>
              </a:r>
              <a:endParaRPr lang="en-CA">
                <a:latin typeface="Corbel" pitchFamily="34" charset="0"/>
              </a:endParaRPr>
            </a:p>
          </p:txBody>
        </p:sp>
        <p:sp>
          <p:nvSpPr>
            <p:cNvPr id="21511" name="Rectangle 5"/>
            <p:cNvSpPr>
              <a:spLocks noChangeArrowheads="1"/>
            </p:cNvSpPr>
            <p:nvPr/>
          </p:nvSpPr>
          <p:spPr bwMode="auto">
            <a:xfrm>
              <a:off x="3390900" y="3489325"/>
              <a:ext cx="355600" cy="271462"/>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X</a:t>
              </a:r>
              <a:endParaRPr lang="en-CA">
                <a:latin typeface="Corbel" pitchFamily="34" charset="0"/>
              </a:endParaRPr>
            </a:p>
          </p:txBody>
        </p:sp>
        <p:sp>
          <p:nvSpPr>
            <p:cNvPr id="8" name="Freeform 6"/>
            <p:cNvSpPr>
              <a:spLocks/>
            </p:cNvSpPr>
            <p:nvPr/>
          </p:nvSpPr>
          <p:spPr bwMode="auto">
            <a:xfrm>
              <a:off x="3912290" y="2841426"/>
              <a:ext cx="482410" cy="376386"/>
            </a:xfrm>
            <a:custGeom>
              <a:avLst/>
              <a:gdLst/>
              <a:ahLst/>
              <a:cxnLst>
                <a:cxn ang="0">
                  <a:pos x="0" y="0"/>
                </a:cxn>
                <a:cxn ang="0">
                  <a:pos x="23" y="9"/>
                </a:cxn>
                <a:cxn ang="0">
                  <a:pos x="0" y="18"/>
                </a:cxn>
                <a:cxn ang="0">
                  <a:pos x="0" y="0"/>
                </a:cxn>
              </a:cxnLst>
              <a:rect l="0" t="0" r="r" b="b"/>
              <a:pathLst>
                <a:path w="23" h="18">
                  <a:moveTo>
                    <a:pt x="0" y="0"/>
                  </a:moveTo>
                  <a:lnTo>
                    <a:pt x="23" y="9"/>
                  </a:lnTo>
                  <a:lnTo>
                    <a:pt x="0" y="18"/>
                  </a:lnTo>
                  <a:lnTo>
                    <a:pt x="0"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9" name="Line 7"/>
            <p:cNvSpPr>
              <a:spLocks noChangeShapeType="1"/>
            </p:cNvSpPr>
            <p:nvPr/>
          </p:nvSpPr>
          <p:spPr bwMode="auto">
            <a:xfrm flipH="1">
              <a:off x="3245075" y="3029620"/>
              <a:ext cx="667216"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10" name="Line 8"/>
            <p:cNvSpPr>
              <a:spLocks noChangeShapeType="1"/>
            </p:cNvSpPr>
            <p:nvPr/>
          </p:nvSpPr>
          <p:spPr bwMode="auto">
            <a:xfrm flipH="1">
              <a:off x="4497904" y="3029620"/>
              <a:ext cx="669615"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515" name="Rectangle 9"/>
            <p:cNvSpPr>
              <a:spLocks noChangeArrowheads="1"/>
            </p:cNvSpPr>
            <p:nvPr/>
          </p:nvSpPr>
          <p:spPr bwMode="auto">
            <a:xfrm>
              <a:off x="6715125" y="5183187"/>
              <a:ext cx="857250" cy="271463"/>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Word line</a:t>
              </a:r>
              <a:endParaRPr lang="en-CA">
                <a:latin typeface="Corbel" pitchFamily="34" charset="0"/>
              </a:endParaRPr>
            </a:p>
          </p:txBody>
        </p:sp>
        <p:sp>
          <p:nvSpPr>
            <p:cNvPr id="21516" name="Line 10"/>
            <p:cNvSpPr>
              <a:spLocks noChangeShapeType="1"/>
            </p:cNvSpPr>
            <p:nvPr/>
          </p:nvSpPr>
          <p:spPr bwMode="auto">
            <a:xfrm flipH="1" flipV="1">
              <a:off x="1697038" y="5435600"/>
              <a:ext cx="5581650" cy="17462"/>
            </a:xfrm>
            <a:prstGeom prst="line">
              <a:avLst/>
            </a:prstGeom>
            <a:noFill/>
            <a:ln w="20638">
              <a:solidFill>
                <a:srgbClr val="000000"/>
              </a:solidFill>
              <a:round/>
              <a:headEnd/>
              <a:tailEnd/>
            </a:ln>
          </p:spPr>
          <p:txBody>
            <a:bodyPr/>
            <a:lstStyle/>
            <a:p>
              <a:endParaRPr lang="en-US"/>
            </a:p>
          </p:txBody>
        </p:sp>
        <p:sp>
          <p:nvSpPr>
            <p:cNvPr id="21517" name="Freeform 11"/>
            <p:cNvSpPr>
              <a:spLocks/>
            </p:cNvSpPr>
            <p:nvPr/>
          </p:nvSpPr>
          <p:spPr bwMode="auto">
            <a:xfrm>
              <a:off x="2073275" y="5789612"/>
              <a:ext cx="125413" cy="63500"/>
            </a:xfrm>
            <a:custGeom>
              <a:avLst/>
              <a:gdLst>
                <a:gd name="T0" fmla="*/ 6 w 6"/>
                <a:gd name="T1" fmla="*/ 0 h 3"/>
                <a:gd name="T2" fmla="*/ 0 w 6"/>
                <a:gd name="T3" fmla="*/ 2 h 3"/>
                <a:gd name="T4" fmla="*/ 6 w 6"/>
                <a:gd name="T5" fmla="*/ 3 h 3"/>
                <a:gd name="T6" fmla="*/ 6 w 6"/>
                <a:gd name="T7" fmla="*/ 2 h 3"/>
                <a:gd name="T8" fmla="*/ 6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2"/>
                  </a:lnTo>
                  <a:lnTo>
                    <a:pt x="6" y="3"/>
                  </a:lnTo>
                  <a:lnTo>
                    <a:pt x="6" y="2"/>
                  </a:lnTo>
                  <a:lnTo>
                    <a:pt x="6" y="0"/>
                  </a:lnTo>
                </a:path>
              </a:pathLst>
            </a:custGeom>
            <a:noFill/>
            <a:ln w="20638">
              <a:solidFill>
                <a:srgbClr val="000000"/>
              </a:solidFill>
              <a:prstDash val="solid"/>
              <a:round/>
              <a:headEnd/>
              <a:tailEnd/>
            </a:ln>
          </p:spPr>
          <p:txBody>
            <a:bodyPr/>
            <a:lstStyle/>
            <a:p>
              <a:endParaRPr lang="en-US"/>
            </a:p>
          </p:txBody>
        </p:sp>
        <p:sp>
          <p:nvSpPr>
            <p:cNvPr id="21518" name="Freeform 12"/>
            <p:cNvSpPr>
              <a:spLocks/>
            </p:cNvSpPr>
            <p:nvPr/>
          </p:nvSpPr>
          <p:spPr bwMode="auto">
            <a:xfrm>
              <a:off x="2073275" y="5789612"/>
              <a:ext cx="125413" cy="63500"/>
            </a:xfrm>
            <a:custGeom>
              <a:avLst/>
              <a:gdLst>
                <a:gd name="T0" fmla="*/ 79 w 79"/>
                <a:gd name="T1" fmla="*/ 0 h 40"/>
                <a:gd name="T2" fmla="*/ 0 w 79"/>
                <a:gd name="T3" fmla="*/ 27 h 40"/>
                <a:gd name="T4" fmla="*/ 79 w 79"/>
                <a:gd name="T5" fmla="*/ 40 h 40"/>
                <a:gd name="T6" fmla="*/ 79 w 79"/>
                <a:gd name="T7" fmla="*/ 27 h 40"/>
                <a:gd name="T8" fmla="*/ 79 w 79"/>
                <a:gd name="T9" fmla="*/ 0 h 40"/>
                <a:gd name="T10" fmla="*/ 0 60000 65536"/>
                <a:gd name="T11" fmla="*/ 0 60000 65536"/>
                <a:gd name="T12" fmla="*/ 0 60000 65536"/>
                <a:gd name="T13" fmla="*/ 0 60000 65536"/>
                <a:gd name="T14" fmla="*/ 0 60000 65536"/>
                <a:gd name="T15" fmla="*/ 0 w 79"/>
                <a:gd name="T16" fmla="*/ 0 h 40"/>
                <a:gd name="T17" fmla="*/ 79 w 79"/>
                <a:gd name="T18" fmla="*/ 40 h 40"/>
              </a:gdLst>
              <a:ahLst/>
              <a:cxnLst>
                <a:cxn ang="T10">
                  <a:pos x="T0" y="T1"/>
                </a:cxn>
                <a:cxn ang="T11">
                  <a:pos x="T2" y="T3"/>
                </a:cxn>
                <a:cxn ang="T12">
                  <a:pos x="T4" y="T5"/>
                </a:cxn>
                <a:cxn ang="T13">
                  <a:pos x="T6" y="T7"/>
                </a:cxn>
                <a:cxn ang="T14">
                  <a:pos x="T8" y="T9"/>
                </a:cxn>
              </a:cxnLst>
              <a:rect l="T15" t="T16" r="T17" b="T18"/>
              <a:pathLst>
                <a:path w="79" h="40">
                  <a:moveTo>
                    <a:pt x="79" y="0"/>
                  </a:moveTo>
                  <a:lnTo>
                    <a:pt x="0" y="27"/>
                  </a:lnTo>
                  <a:lnTo>
                    <a:pt x="79" y="40"/>
                  </a:lnTo>
                  <a:lnTo>
                    <a:pt x="79" y="27"/>
                  </a:lnTo>
                  <a:lnTo>
                    <a:pt x="79" y="0"/>
                  </a:lnTo>
                  <a:close/>
                </a:path>
              </a:pathLst>
            </a:custGeom>
            <a:solidFill>
              <a:srgbClr val="000000"/>
            </a:solidFill>
            <a:ln w="0">
              <a:solidFill>
                <a:srgbClr val="000000"/>
              </a:solidFill>
              <a:prstDash val="solid"/>
              <a:round/>
              <a:headEnd/>
              <a:tailEnd/>
            </a:ln>
          </p:spPr>
          <p:txBody>
            <a:bodyPr/>
            <a:lstStyle/>
            <a:p>
              <a:endParaRPr lang="en-US"/>
            </a:p>
          </p:txBody>
        </p:sp>
        <p:sp>
          <p:nvSpPr>
            <p:cNvPr id="21519" name="Line 13"/>
            <p:cNvSpPr>
              <a:spLocks noChangeShapeType="1"/>
            </p:cNvSpPr>
            <p:nvPr/>
          </p:nvSpPr>
          <p:spPr bwMode="auto">
            <a:xfrm>
              <a:off x="2198688" y="5832475"/>
              <a:ext cx="1527175" cy="1587"/>
            </a:xfrm>
            <a:prstGeom prst="line">
              <a:avLst/>
            </a:prstGeom>
            <a:noFill/>
            <a:ln w="20638">
              <a:solidFill>
                <a:srgbClr val="000000"/>
              </a:solidFill>
              <a:round/>
              <a:headEnd/>
              <a:tailEnd/>
            </a:ln>
          </p:spPr>
          <p:txBody>
            <a:bodyPr/>
            <a:lstStyle/>
            <a:p>
              <a:endParaRPr lang="en-US"/>
            </a:p>
          </p:txBody>
        </p:sp>
        <p:sp>
          <p:nvSpPr>
            <p:cNvPr id="21520" name="Rectangle 14"/>
            <p:cNvSpPr>
              <a:spLocks noChangeArrowheads="1"/>
            </p:cNvSpPr>
            <p:nvPr/>
          </p:nvSpPr>
          <p:spPr bwMode="auto">
            <a:xfrm>
              <a:off x="3933825" y="5705475"/>
              <a:ext cx="773113" cy="271462"/>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Bit lines</a:t>
              </a:r>
              <a:endParaRPr lang="en-CA">
                <a:latin typeface="Corbel" pitchFamily="34" charset="0"/>
              </a:endParaRPr>
            </a:p>
          </p:txBody>
        </p:sp>
        <p:sp>
          <p:nvSpPr>
            <p:cNvPr id="21521" name="Freeform 15"/>
            <p:cNvSpPr>
              <a:spLocks/>
            </p:cNvSpPr>
            <p:nvPr/>
          </p:nvSpPr>
          <p:spPr bwMode="auto">
            <a:xfrm>
              <a:off x="6213475" y="5789612"/>
              <a:ext cx="125413" cy="63500"/>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20638">
              <a:solidFill>
                <a:srgbClr val="000000"/>
              </a:solidFill>
              <a:prstDash val="solid"/>
              <a:round/>
              <a:headEnd/>
              <a:tailEnd/>
            </a:ln>
          </p:spPr>
          <p:txBody>
            <a:bodyPr/>
            <a:lstStyle/>
            <a:p>
              <a:endParaRPr lang="en-US"/>
            </a:p>
          </p:txBody>
        </p:sp>
        <p:sp>
          <p:nvSpPr>
            <p:cNvPr id="21522" name="Freeform 16"/>
            <p:cNvSpPr>
              <a:spLocks/>
            </p:cNvSpPr>
            <p:nvPr/>
          </p:nvSpPr>
          <p:spPr bwMode="auto">
            <a:xfrm>
              <a:off x="6213475" y="5789612"/>
              <a:ext cx="125413" cy="63500"/>
            </a:xfrm>
            <a:custGeom>
              <a:avLst/>
              <a:gdLst>
                <a:gd name="T0" fmla="*/ 0 w 79"/>
                <a:gd name="T1" fmla="*/ 40 h 40"/>
                <a:gd name="T2" fmla="*/ 79 w 79"/>
                <a:gd name="T3" fmla="*/ 27 h 40"/>
                <a:gd name="T4" fmla="*/ 0 w 79"/>
                <a:gd name="T5" fmla="*/ 0 h 40"/>
                <a:gd name="T6" fmla="*/ 0 w 79"/>
                <a:gd name="T7" fmla="*/ 27 h 40"/>
                <a:gd name="T8" fmla="*/ 0 w 79"/>
                <a:gd name="T9" fmla="*/ 40 h 40"/>
                <a:gd name="T10" fmla="*/ 0 60000 65536"/>
                <a:gd name="T11" fmla="*/ 0 60000 65536"/>
                <a:gd name="T12" fmla="*/ 0 60000 65536"/>
                <a:gd name="T13" fmla="*/ 0 60000 65536"/>
                <a:gd name="T14" fmla="*/ 0 60000 65536"/>
                <a:gd name="T15" fmla="*/ 0 w 79"/>
                <a:gd name="T16" fmla="*/ 0 h 40"/>
                <a:gd name="T17" fmla="*/ 79 w 79"/>
                <a:gd name="T18" fmla="*/ 40 h 40"/>
              </a:gdLst>
              <a:ahLst/>
              <a:cxnLst>
                <a:cxn ang="T10">
                  <a:pos x="T0" y="T1"/>
                </a:cxn>
                <a:cxn ang="T11">
                  <a:pos x="T2" y="T3"/>
                </a:cxn>
                <a:cxn ang="T12">
                  <a:pos x="T4" y="T5"/>
                </a:cxn>
                <a:cxn ang="T13">
                  <a:pos x="T6" y="T7"/>
                </a:cxn>
                <a:cxn ang="T14">
                  <a:pos x="T8" y="T9"/>
                </a:cxn>
              </a:cxnLst>
              <a:rect l="T15" t="T16" r="T17" b="T18"/>
              <a:pathLst>
                <a:path w="79" h="40">
                  <a:moveTo>
                    <a:pt x="0" y="40"/>
                  </a:moveTo>
                  <a:lnTo>
                    <a:pt x="79" y="27"/>
                  </a:lnTo>
                  <a:lnTo>
                    <a:pt x="0" y="0"/>
                  </a:lnTo>
                  <a:lnTo>
                    <a:pt x="0" y="27"/>
                  </a:lnTo>
                  <a:lnTo>
                    <a:pt x="0" y="40"/>
                  </a:lnTo>
                  <a:close/>
                </a:path>
              </a:pathLst>
            </a:custGeom>
            <a:solidFill>
              <a:srgbClr val="000000"/>
            </a:solidFill>
            <a:ln w="0">
              <a:solidFill>
                <a:srgbClr val="000000"/>
              </a:solidFill>
              <a:prstDash val="solid"/>
              <a:round/>
              <a:headEnd/>
              <a:tailEnd/>
            </a:ln>
          </p:spPr>
          <p:txBody>
            <a:bodyPr/>
            <a:lstStyle/>
            <a:p>
              <a:endParaRPr lang="en-US"/>
            </a:p>
          </p:txBody>
        </p:sp>
        <p:sp>
          <p:nvSpPr>
            <p:cNvPr id="21523" name="Line 17"/>
            <p:cNvSpPr>
              <a:spLocks noChangeShapeType="1"/>
            </p:cNvSpPr>
            <p:nvPr/>
          </p:nvSpPr>
          <p:spPr bwMode="auto">
            <a:xfrm flipH="1">
              <a:off x="4686300" y="5832475"/>
              <a:ext cx="1527175" cy="1587"/>
            </a:xfrm>
            <a:prstGeom prst="line">
              <a:avLst/>
            </a:prstGeom>
            <a:noFill/>
            <a:ln w="20638">
              <a:solidFill>
                <a:srgbClr val="000000"/>
              </a:solidFill>
              <a:round/>
              <a:headEnd/>
              <a:tailEnd/>
            </a:ln>
          </p:spPr>
          <p:txBody>
            <a:bodyPr/>
            <a:lstStyle/>
            <a:p>
              <a:endParaRPr lang="en-US"/>
            </a:p>
          </p:txBody>
        </p:sp>
        <p:sp>
          <p:nvSpPr>
            <p:cNvPr id="20" name="Line 18"/>
            <p:cNvSpPr>
              <a:spLocks noChangeShapeType="1"/>
            </p:cNvSpPr>
            <p:nvPr/>
          </p:nvSpPr>
          <p:spPr bwMode="auto">
            <a:xfrm flipV="1">
              <a:off x="5837135" y="3803302"/>
              <a:ext cx="2399" cy="1631008"/>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 name="Line 19"/>
            <p:cNvSpPr>
              <a:spLocks noChangeShapeType="1"/>
            </p:cNvSpPr>
            <p:nvPr/>
          </p:nvSpPr>
          <p:spPr bwMode="auto">
            <a:xfrm flipV="1">
              <a:off x="2575458" y="3803302"/>
              <a:ext cx="0" cy="1631008"/>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2" name="Line 20"/>
            <p:cNvSpPr>
              <a:spLocks noChangeShapeType="1"/>
            </p:cNvSpPr>
            <p:nvPr/>
          </p:nvSpPr>
          <p:spPr bwMode="auto">
            <a:xfrm flipH="1">
              <a:off x="4497904" y="4179689"/>
              <a:ext cx="669615"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3" name="Line 21"/>
            <p:cNvSpPr>
              <a:spLocks noChangeShapeType="1"/>
            </p:cNvSpPr>
            <p:nvPr/>
          </p:nvSpPr>
          <p:spPr bwMode="auto">
            <a:xfrm flipH="1">
              <a:off x="3245075" y="4179689"/>
              <a:ext cx="667216"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4" name="Freeform 22"/>
            <p:cNvSpPr>
              <a:spLocks/>
            </p:cNvSpPr>
            <p:nvPr/>
          </p:nvSpPr>
          <p:spPr bwMode="auto">
            <a:xfrm>
              <a:off x="4017893" y="3991496"/>
              <a:ext cx="480011" cy="397296"/>
            </a:xfrm>
            <a:custGeom>
              <a:avLst/>
              <a:gdLst/>
              <a:ahLst/>
              <a:cxnLst>
                <a:cxn ang="0">
                  <a:pos x="23" y="0"/>
                </a:cxn>
                <a:cxn ang="0">
                  <a:pos x="0" y="9"/>
                </a:cxn>
                <a:cxn ang="0">
                  <a:pos x="23" y="19"/>
                </a:cxn>
                <a:cxn ang="0">
                  <a:pos x="23" y="0"/>
                </a:cxn>
              </a:cxnLst>
              <a:rect l="0" t="0" r="r" b="b"/>
              <a:pathLst>
                <a:path w="23" h="19">
                  <a:moveTo>
                    <a:pt x="23" y="0"/>
                  </a:moveTo>
                  <a:lnTo>
                    <a:pt x="0" y="9"/>
                  </a:lnTo>
                  <a:lnTo>
                    <a:pt x="23" y="19"/>
                  </a:lnTo>
                  <a:lnTo>
                    <a:pt x="23"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29" name="Line 24"/>
            <p:cNvSpPr>
              <a:spLocks noChangeShapeType="1"/>
            </p:cNvSpPr>
            <p:nvPr/>
          </p:nvSpPr>
          <p:spPr bwMode="auto">
            <a:xfrm flipV="1">
              <a:off x="1990725" y="2255837"/>
              <a:ext cx="1588" cy="3763963"/>
            </a:xfrm>
            <a:prstGeom prst="line">
              <a:avLst/>
            </a:prstGeom>
            <a:noFill/>
            <a:ln w="20638">
              <a:solidFill>
                <a:srgbClr val="000000"/>
              </a:solidFill>
              <a:round/>
              <a:headEnd/>
              <a:tailEnd/>
            </a:ln>
          </p:spPr>
          <p:txBody>
            <a:bodyPr/>
            <a:lstStyle/>
            <a:p>
              <a:endParaRPr lang="en-US"/>
            </a:p>
          </p:txBody>
        </p:sp>
        <p:sp>
          <p:nvSpPr>
            <p:cNvPr id="21530" name="Line 25"/>
            <p:cNvSpPr>
              <a:spLocks noChangeShapeType="1"/>
            </p:cNvSpPr>
            <p:nvPr/>
          </p:nvSpPr>
          <p:spPr bwMode="auto">
            <a:xfrm flipV="1">
              <a:off x="6423025" y="2255837"/>
              <a:ext cx="1588" cy="3763963"/>
            </a:xfrm>
            <a:prstGeom prst="line">
              <a:avLst/>
            </a:prstGeom>
            <a:noFill/>
            <a:ln w="20638">
              <a:solidFill>
                <a:srgbClr val="000000"/>
              </a:solidFill>
              <a:round/>
              <a:headEnd/>
              <a:tailEnd/>
            </a:ln>
          </p:spPr>
          <p:txBody>
            <a:bodyPr/>
            <a:lstStyle/>
            <a:p>
              <a:endParaRPr lang="en-US"/>
            </a:p>
          </p:txBody>
        </p:sp>
        <p:sp>
          <p:nvSpPr>
            <p:cNvPr id="27" name="Line 26"/>
            <p:cNvSpPr>
              <a:spLocks noChangeShapeType="1"/>
            </p:cNvSpPr>
            <p:nvPr/>
          </p:nvSpPr>
          <p:spPr bwMode="auto">
            <a:xfrm flipV="1">
              <a:off x="3245075" y="3029620"/>
              <a:ext cx="2399" cy="1150069"/>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8" name="Line 27"/>
            <p:cNvSpPr>
              <a:spLocks noChangeShapeType="1"/>
            </p:cNvSpPr>
            <p:nvPr/>
          </p:nvSpPr>
          <p:spPr bwMode="auto">
            <a:xfrm flipV="1">
              <a:off x="5167519" y="3029620"/>
              <a:ext cx="2401" cy="1150069"/>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9" name="Rectangle 28"/>
            <p:cNvSpPr>
              <a:spLocks noChangeArrowheads="1"/>
            </p:cNvSpPr>
            <p:nvPr/>
          </p:nvSpPr>
          <p:spPr bwMode="auto">
            <a:xfrm>
              <a:off x="2366654" y="3615110"/>
              <a:ext cx="396008" cy="83641"/>
            </a:xfrm>
            <a:prstGeom prst="rect">
              <a:avLst/>
            </a:prstGeom>
            <a:noFill/>
            <a:ln w="20638">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30" name="Line 29"/>
            <p:cNvSpPr>
              <a:spLocks noChangeShapeType="1"/>
            </p:cNvSpPr>
            <p:nvPr/>
          </p:nvSpPr>
          <p:spPr bwMode="auto">
            <a:xfrm flipH="1">
              <a:off x="5647530" y="3803302"/>
              <a:ext cx="376810"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31" name="Line 30"/>
            <p:cNvSpPr>
              <a:spLocks noChangeShapeType="1"/>
            </p:cNvSpPr>
            <p:nvPr/>
          </p:nvSpPr>
          <p:spPr bwMode="auto">
            <a:xfrm flipH="1">
              <a:off x="2366654" y="3803302"/>
              <a:ext cx="396008"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536" name="Rectangle 31"/>
            <p:cNvSpPr>
              <a:spLocks noChangeArrowheads="1"/>
            </p:cNvSpPr>
            <p:nvPr/>
          </p:nvSpPr>
          <p:spPr bwMode="auto">
            <a:xfrm>
              <a:off x="1812241" y="2005012"/>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b</a:t>
              </a:r>
              <a:endParaRPr lang="en-CA">
                <a:latin typeface="Corbel" pitchFamily="34" charset="0"/>
              </a:endParaRPr>
            </a:p>
          </p:txBody>
        </p:sp>
        <p:sp>
          <p:nvSpPr>
            <p:cNvPr id="21537" name="Rectangle 32"/>
            <p:cNvSpPr>
              <a:spLocks noChangeArrowheads="1"/>
            </p:cNvSpPr>
            <p:nvPr/>
          </p:nvSpPr>
          <p:spPr bwMode="auto">
            <a:xfrm>
              <a:off x="5613929" y="3343275"/>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T</a:t>
              </a:r>
              <a:endParaRPr lang="en-CA">
                <a:latin typeface="Corbel" pitchFamily="34" charset="0"/>
              </a:endParaRPr>
            </a:p>
          </p:txBody>
        </p:sp>
        <p:sp>
          <p:nvSpPr>
            <p:cNvPr id="21538" name="Rectangle 33"/>
            <p:cNvSpPr>
              <a:spLocks noChangeArrowheads="1"/>
            </p:cNvSpPr>
            <p:nvPr/>
          </p:nvSpPr>
          <p:spPr bwMode="auto">
            <a:xfrm>
              <a:off x="5857875" y="3468687"/>
              <a:ext cx="146050" cy="166689"/>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2</a:t>
              </a:r>
              <a:endParaRPr lang="en-CA">
                <a:latin typeface="Corbel" pitchFamily="34" charset="0"/>
              </a:endParaRPr>
            </a:p>
          </p:txBody>
        </p:sp>
        <p:sp>
          <p:nvSpPr>
            <p:cNvPr id="21539" name="Rectangle 34"/>
            <p:cNvSpPr>
              <a:spLocks noChangeArrowheads="1"/>
            </p:cNvSpPr>
            <p:nvPr/>
          </p:nvSpPr>
          <p:spPr bwMode="auto">
            <a:xfrm>
              <a:off x="2388254" y="3363912"/>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T</a:t>
              </a:r>
              <a:endParaRPr lang="en-CA">
                <a:latin typeface="Corbel" pitchFamily="34" charset="0"/>
              </a:endParaRPr>
            </a:p>
          </p:txBody>
        </p:sp>
        <p:sp>
          <p:nvSpPr>
            <p:cNvPr id="21540" name="Rectangle 35"/>
            <p:cNvSpPr>
              <a:spLocks noChangeArrowheads="1"/>
            </p:cNvSpPr>
            <p:nvPr/>
          </p:nvSpPr>
          <p:spPr bwMode="auto">
            <a:xfrm>
              <a:off x="2595563" y="3468687"/>
              <a:ext cx="146050" cy="166688"/>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1</a:t>
              </a:r>
              <a:endParaRPr lang="en-CA">
                <a:latin typeface="Corbel" pitchFamily="34" charset="0"/>
              </a:endParaRPr>
            </a:p>
          </p:txBody>
        </p:sp>
        <p:sp>
          <p:nvSpPr>
            <p:cNvPr id="21541" name="Freeform 36"/>
            <p:cNvSpPr>
              <a:spLocks/>
            </p:cNvSpPr>
            <p:nvPr/>
          </p:nvSpPr>
          <p:spPr bwMode="auto">
            <a:xfrm>
              <a:off x="4414838" y="2987675"/>
              <a:ext cx="84137" cy="84137"/>
            </a:xfrm>
            <a:custGeom>
              <a:avLst/>
              <a:gdLst>
                <a:gd name="T0" fmla="*/ 27 w 53"/>
                <a:gd name="T1" fmla="*/ 27 h 53"/>
                <a:gd name="T2" fmla="*/ 27 w 53"/>
                <a:gd name="T3" fmla="*/ 0 h 53"/>
                <a:gd name="T4" fmla="*/ 13 w 53"/>
                <a:gd name="T5" fmla="*/ 13 h 53"/>
                <a:gd name="T6" fmla="*/ 0 w 53"/>
                <a:gd name="T7" fmla="*/ 27 h 53"/>
                <a:gd name="T8" fmla="*/ 13 w 53"/>
                <a:gd name="T9" fmla="*/ 40 h 53"/>
                <a:gd name="T10" fmla="*/ 27 w 53"/>
                <a:gd name="T11" fmla="*/ 53 h 53"/>
                <a:gd name="T12" fmla="*/ 40 w 53"/>
                <a:gd name="T13" fmla="*/ 40 h 53"/>
                <a:gd name="T14" fmla="*/ 53 w 53"/>
                <a:gd name="T15" fmla="*/ 27 h 53"/>
                <a:gd name="T16" fmla="*/ 40 w 53"/>
                <a:gd name="T17" fmla="*/ 13 h 53"/>
                <a:gd name="T18" fmla="*/ 27 w 53"/>
                <a:gd name="T19" fmla="*/ 0 h 53"/>
                <a:gd name="T20" fmla="*/ 27 w 53"/>
                <a:gd name="T21" fmla="*/ 27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53"/>
                <a:gd name="T35" fmla="*/ 53 w 53"/>
                <a:gd name="T36" fmla="*/ 53 h 5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53">
                  <a:moveTo>
                    <a:pt x="27" y="27"/>
                  </a:moveTo>
                  <a:lnTo>
                    <a:pt x="27" y="0"/>
                  </a:lnTo>
                  <a:lnTo>
                    <a:pt x="13" y="13"/>
                  </a:lnTo>
                  <a:lnTo>
                    <a:pt x="0" y="27"/>
                  </a:lnTo>
                  <a:lnTo>
                    <a:pt x="13" y="40"/>
                  </a:lnTo>
                  <a:lnTo>
                    <a:pt x="27" y="53"/>
                  </a:lnTo>
                  <a:lnTo>
                    <a:pt x="40" y="40"/>
                  </a:lnTo>
                  <a:lnTo>
                    <a:pt x="53" y="27"/>
                  </a:lnTo>
                  <a:lnTo>
                    <a:pt x="40" y="13"/>
                  </a:lnTo>
                  <a:lnTo>
                    <a:pt x="27" y="0"/>
                  </a:lnTo>
                  <a:lnTo>
                    <a:pt x="27" y="27"/>
                  </a:lnTo>
                  <a:close/>
                </a:path>
              </a:pathLst>
            </a:custGeom>
            <a:solidFill>
              <a:srgbClr val="FFFFFF"/>
            </a:solidFill>
            <a:ln w="0">
              <a:solidFill>
                <a:srgbClr val="FFFFFF"/>
              </a:solidFill>
              <a:prstDash val="solid"/>
              <a:round/>
              <a:headEnd/>
              <a:tailEnd/>
            </a:ln>
          </p:spPr>
          <p:txBody>
            <a:bodyPr/>
            <a:lstStyle/>
            <a:p>
              <a:endParaRPr lang="en-US"/>
            </a:p>
          </p:txBody>
        </p:sp>
        <p:sp>
          <p:nvSpPr>
            <p:cNvPr id="38" name="Freeform 37"/>
            <p:cNvSpPr>
              <a:spLocks/>
            </p:cNvSpPr>
            <p:nvPr/>
          </p:nvSpPr>
          <p:spPr bwMode="auto">
            <a:xfrm>
              <a:off x="4413901" y="2987799"/>
              <a:ext cx="84003" cy="83641"/>
            </a:xfrm>
            <a:custGeom>
              <a:avLst/>
              <a:gdLst/>
              <a:ahLst/>
              <a:cxnLst>
                <a:cxn ang="0">
                  <a:pos x="2" y="0"/>
                </a:cxn>
                <a:cxn ang="0">
                  <a:pos x="1" y="1"/>
                </a:cxn>
                <a:cxn ang="0">
                  <a:pos x="0" y="2"/>
                </a:cxn>
                <a:cxn ang="0">
                  <a:pos x="1" y="4"/>
                </a:cxn>
                <a:cxn ang="0">
                  <a:pos x="2" y="4"/>
                </a:cxn>
                <a:cxn ang="0">
                  <a:pos x="4" y="4"/>
                </a:cxn>
                <a:cxn ang="0">
                  <a:pos x="4" y="2"/>
                </a:cxn>
                <a:cxn ang="0">
                  <a:pos x="4" y="1"/>
                </a:cxn>
                <a:cxn ang="0">
                  <a:pos x="2" y="0"/>
                </a:cxn>
              </a:cxnLst>
              <a:rect l="0" t="0" r="r" b="b"/>
              <a:pathLst>
                <a:path w="4" h="4">
                  <a:moveTo>
                    <a:pt x="2" y="0"/>
                  </a:moveTo>
                  <a:lnTo>
                    <a:pt x="1" y="1"/>
                  </a:lnTo>
                  <a:lnTo>
                    <a:pt x="0" y="2"/>
                  </a:lnTo>
                  <a:lnTo>
                    <a:pt x="1" y="4"/>
                  </a:lnTo>
                  <a:lnTo>
                    <a:pt x="2" y="4"/>
                  </a:lnTo>
                  <a:lnTo>
                    <a:pt x="4" y="4"/>
                  </a:lnTo>
                  <a:lnTo>
                    <a:pt x="4" y="2"/>
                  </a:lnTo>
                  <a:lnTo>
                    <a:pt x="4" y="1"/>
                  </a:lnTo>
                  <a:lnTo>
                    <a:pt x="2"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43" name="Freeform 38"/>
            <p:cNvSpPr>
              <a:spLocks/>
            </p:cNvSpPr>
            <p:nvPr/>
          </p:nvSpPr>
          <p:spPr bwMode="auto">
            <a:xfrm>
              <a:off x="3913188" y="4138612"/>
              <a:ext cx="84137" cy="82550"/>
            </a:xfrm>
            <a:custGeom>
              <a:avLst/>
              <a:gdLst>
                <a:gd name="T0" fmla="*/ 26 w 53"/>
                <a:gd name="T1" fmla="*/ 26 h 52"/>
                <a:gd name="T2" fmla="*/ 26 w 53"/>
                <a:gd name="T3" fmla="*/ 0 h 52"/>
                <a:gd name="T4" fmla="*/ 13 w 53"/>
                <a:gd name="T5" fmla="*/ 13 h 52"/>
                <a:gd name="T6" fmla="*/ 0 w 53"/>
                <a:gd name="T7" fmla="*/ 26 h 52"/>
                <a:gd name="T8" fmla="*/ 13 w 53"/>
                <a:gd name="T9" fmla="*/ 39 h 52"/>
                <a:gd name="T10" fmla="*/ 26 w 53"/>
                <a:gd name="T11" fmla="*/ 52 h 52"/>
                <a:gd name="T12" fmla="*/ 40 w 53"/>
                <a:gd name="T13" fmla="*/ 39 h 52"/>
                <a:gd name="T14" fmla="*/ 53 w 53"/>
                <a:gd name="T15" fmla="*/ 26 h 52"/>
                <a:gd name="T16" fmla="*/ 40 w 53"/>
                <a:gd name="T17" fmla="*/ 13 h 52"/>
                <a:gd name="T18" fmla="*/ 26 w 53"/>
                <a:gd name="T19" fmla="*/ 0 h 52"/>
                <a:gd name="T20" fmla="*/ 26 w 53"/>
                <a:gd name="T21" fmla="*/ 26 h 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52"/>
                <a:gd name="T35" fmla="*/ 53 w 53"/>
                <a:gd name="T36" fmla="*/ 52 h 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52">
                  <a:moveTo>
                    <a:pt x="26" y="26"/>
                  </a:moveTo>
                  <a:lnTo>
                    <a:pt x="26" y="0"/>
                  </a:lnTo>
                  <a:lnTo>
                    <a:pt x="13" y="13"/>
                  </a:lnTo>
                  <a:lnTo>
                    <a:pt x="0" y="26"/>
                  </a:lnTo>
                  <a:lnTo>
                    <a:pt x="13" y="39"/>
                  </a:lnTo>
                  <a:lnTo>
                    <a:pt x="26" y="52"/>
                  </a:lnTo>
                  <a:lnTo>
                    <a:pt x="40" y="39"/>
                  </a:lnTo>
                  <a:lnTo>
                    <a:pt x="53" y="26"/>
                  </a:lnTo>
                  <a:lnTo>
                    <a:pt x="40" y="13"/>
                  </a:lnTo>
                  <a:lnTo>
                    <a:pt x="26" y="0"/>
                  </a:lnTo>
                  <a:lnTo>
                    <a:pt x="26" y="26"/>
                  </a:lnTo>
                  <a:close/>
                </a:path>
              </a:pathLst>
            </a:custGeom>
            <a:solidFill>
              <a:srgbClr val="FFFFFF"/>
            </a:solidFill>
            <a:ln w="0">
              <a:solidFill>
                <a:srgbClr val="FFFFFF"/>
              </a:solidFill>
              <a:prstDash val="solid"/>
              <a:round/>
              <a:headEnd/>
              <a:tailEnd/>
            </a:ln>
          </p:spPr>
          <p:txBody>
            <a:bodyPr/>
            <a:lstStyle/>
            <a:p>
              <a:endParaRPr lang="en-US"/>
            </a:p>
          </p:txBody>
        </p:sp>
        <p:sp>
          <p:nvSpPr>
            <p:cNvPr id="40" name="Freeform 39"/>
            <p:cNvSpPr>
              <a:spLocks/>
            </p:cNvSpPr>
            <p:nvPr/>
          </p:nvSpPr>
          <p:spPr bwMode="auto">
            <a:xfrm>
              <a:off x="3912290" y="4137868"/>
              <a:ext cx="84001" cy="83641"/>
            </a:xfrm>
            <a:custGeom>
              <a:avLst/>
              <a:gdLst/>
              <a:ahLst/>
              <a:cxnLst>
                <a:cxn ang="0">
                  <a:pos x="2" y="0"/>
                </a:cxn>
                <a:cxn ang="0">
                  <a:pos x="1" y="1"/>
                </a:cxn>
                <a:cxn ang="0">
                  <a:pos x="0" y="2"/>
                </a:cxn>
                <a:cxn ang="0">
                  <a:pos x="1" y="4"/>
                </a:cxn>
                <a:cxn ang="0">
                  <a:pos x="2" y="4"/>
                </a:cxn>
                <a:cxn ang="0">
                  <a:pos x="4" y="4"/>
                </a:cxn>
                <a:cxn ang="0">
                  <a:pos x="4" y="2"/>
                </a:cxn>
                <a:cxn ang="0">
                  <a:pos x="4" y="1"/>
                </a:cxn>
                <a:cxn ang="0">
                  <a:pos x="2" y="0"/>
                </a:cxn>
              </a:cxnLst>
              <a:rect l="0" t="0" r="r" b="b"/>
              <a:pathLst>
                <a:path w="4" h="4">
                  <a:moveTo>
                    <a:pt x="2" y="0"/>
                  </a:moveTo>
                  <a:lnTo>
                    <a:pt x="1" y="1"/>
                  </a:lnTo>
                  <a:lnTo>
                    <a:pt x="0" y="2"/>
                  </a:lnTo>
                  <a:lnTo>
                    <a:pt x="1" y="4"/>
                  </a:lnTo>
                  <a:lnTo>
                    <a:pt x="2" y="4"/>
                  </a:lnTo>
                  <a:lnTo>
                    <a:pt x="4" y="4"/>
                  </a:lnTo>
                  <a:lnTo>
                    <a:pt x="4" y="2"/>
                  </a:lnTo>
                  <a:lnTo>
                    <a:pt x="4" y="1"/>
                  </a:lnTo>
                  <a:lnTo>
                    <a:pt x="2"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45" name="Rectangle 40"/>
            <p:cNvSpPr>
              <a:spLocks noChangeArrowheads="1"/>
            </p:cNvSpPr>
            <p:nvPr/>
          </p:nvSpPr>
          <p:spPr bwMode="auto">
            <a:xfrm>
              <a:off x="6305145" y="2005012"/>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b</a:t>
              </a:r>
              <a:endParaRPr lang="en-CA">
                <a:latin typeface="Corbel" pitchFamily="34" charset="0"/>
              </a:endParaRPr>
            </a:p>
          </p:txBody>
        </p:sp>
        <p:sp>
          <p:nvSpPr>
            <p:cNvPr id="21546" name="Rectangle 41"/>
            <p:cNvSpPr>
              <a:spLocks noChangeArrowheads="1"/>
            </p:cNvSpPr>
            <p:nvPr/>
          </p:nvSpPr>
          <p:spPr bwMode="auto">
            <a:xfrm>
              <a:off x="6535551" y="1893490"/>
              <a:ext cx="146050" cy="271464"/>
            </a:xfrm>
            <a:prstGeom prst="rect">
              <a:avLst/>
            </a:prstGeom>
            <a:noFill/>
            <a:ln w="9525">
              <a:noFill/>
              <a:miter lim="800000"/>
              <a:headEnd/>
              <a:tailEnd/>
            </a:ln>
          </p:spPr>
          <p:txBody>
            <a:bodyPr wrap="none" lIns="0" tIns="0" rIns="0" bIns="0">
              <a:spAutoFit/>
            </a:bodyPr>
            <a:lstStyle/>
            <a:p>
              <a:r>
                <a:rPr lang="en-CA" sz="1500">
                  <a:solidFill>
                    <a:srgbClr val="000000"/>
                  </a:solidFill>
                  <a:latin typeface="Symbol" pitchFamily="18" charset="2"/>
                </a:rPr>
                <a:t>¢</a:t>
              </a:r>
              <a:endParaRPr lang="en-CA">
                <a:latin typeface="Corbel" pitchFamily="34" charset="0"/>
              </a:endParaRPr>
            </a:p>
          </p:txBody>
        </p:sp>
        <p:sp>
          <p:nvSpPr>
            <p:cNvPr id="21547" name="Freeform 42"/>
            <p:cNvSpPr>
              <a:spLocks/>
            </p:cNvSpPr>
            <p:nvPr/>
          </p:nvSpPr>
          <p:spPr bwMode="auto">
            <a:xfrm>
              <a:off x="5146675" y="3594100"/>
              <a:ext cx="42863" cy="42862"/>
            </a:xfrm>
            <a:custGeom>
              <a:avLst/>
              <a:gdLst>
                <a:gd name="T0" fmla="*/ 13 w 27"/>
                <a:gd name="T1" fmla="*/ 13 h 27"/>
                <a:gd name="T2" fmla="*/ 13 w 27"/>
                <a:gd name="T3" fmla="*/ 0 h 27"/>
                <a:gd name="T4" fmla="*/ 0 w 27"/>
                <a:gd name="T5" fmla="*/ 0 h 27"/>
                <a:gd name="T6" fmla="*/ 0 w 27"/>
                <a:gd name="T7" fmla="*/ 13 h 27"/>
                <a:gd name="T8" fmla="*/ 0 w 27"/>
                <a:gd name="T9" fmla="*/ 27 h 27"/>
                <a:gd name="T10" fmla="*/ 13 w 27"/>
                <a:gd name="T11" fmla="*/ 27 h 27"/>
                <a:gd name="T12" fmla="*/ 27 w 27"/>
                <a:gd name="T13" fmla="*/ 27 h 27"/>
                <a:gd name="T14" fmla="*/ 27 w 27"/>
                <a:gd name="T15" fmla="*/ 13 h 27"/>
                <a:gd name="T16" fmla="*/ 27 w 27"/>
                <a:gd name="T17" fmla="*/ 0 h 27"/>
                <a:gd name="T18" fmla="*/ 13 w 27"/>
                <a:gd name="T19" fmla="*/ 0 h 27"/>
                <a:gd name="T20" fmla="*/ 13 w 27"/>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27"/>
                <a:gd name="T35" fmla="*/ 27 w 27"/>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27">
                  <a:moveTo>
                    <a:pt x="13" y="13"/>
                  </a:moveTo>
                  <a:lnTo>
                    <a:pt x="13" y="0"/>
                  </a:lnTo>
                  <a:lnTo>
                    <a:pt x="0" y="0"/>
                  </a:lnTo>
                  <a:lnTo>
                    <a:pt x="0" y="13"/>
                  </a:lnTo>
                  <a:lnTo>
                    <a:pt x="0" y="27"/>
                  </a:lnTo>
                  <a:lnTo>
                    <a:pt x="13" y="27"/>
                  </a:lnTo>
                  <a:lnTo>
                    <a:pt x="27" y="27"/>
                  </a:lnTo>
                  <a:lnTo>
                    <a:pt x="27" y="13"/>
                  </a:lnTo>
                  <a:lnTo>
                    <a:pt x="27"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44" name="Freeform 43"/>
            <p:cNvSpPr>
              <a:spLocks/>
            </p:cNvSpPr>
            <p:nvPr/>
          </p:nvSpPr>
          <p:spPr bwMode="auto">
            <a:xfrm>
              <a:off x="5126719" y="3573289"/>
              <a:ext cx="624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49" name="Freeform 44"/>
            <p:cNvSpPr>
              <a:spLocks/>
            </p:cNvSpPr>
            <p:nvPr/>
          </p:nvSpPr>
          <p:spPr bwMode="auto">
            <a:xfrm>
              <a:off x="6400800" y="3594100"/>
              <a:ext cx="42863" cy="42862"/>
            </a:xfrm>
            <a:custGeom>
              <a:avLst/>
              <a:gdLst>
                <a:gd name="T0" fmla="*/ 14 w 27"/>
                <a:gd name="T1" fmla="*/ 13 h 27"/>
                <a:gd name="T2" fmla="*/ 14 w 27"/>
                <a:gd name="T3" fmla="*/ 0 h 27"/>
                <a:gd name="T4" fmla="*/ 0 w 27"/>
                <a:gd name="T5" fmla="*/ 0 h 27"/>
                <a:gd name="T6" fmla="*/ 0 w 27"/>
                <a:gd name="T7" fmla="*/ 13 h 27"/>
                <a:gd name="T8" fmla="*/ 0 w 27"/>
                <a:gd name="T9" fmla="*/ 27 h 27"/>
                <a:gd name="T10" fmla="*/ 14 w 27"/>
                <a:gd name="T11" fmla="*/ 27 h 27"/>
                <a:gd name="T12" fmla="*/ 27 w 27"/>
                <a:gd name="T13" fmla="*/ 27 h 27"/>
                <a:gd name="T14" fmla="*/ 27 w 27"/>
                <a:gd name="T15" fmla="*/ 13 h 27"/>
                <a:gd name="T16" fmla="*/ 27 w 27"/>
                <a:gd name="T17" fmla="*/ 0 h 27"/>
                <a:gd name="T18" fmla="*/ 14 w 27"/>
                <a:gd name="T19" fmla="*/ 0 h 27"/>
                <a:gd name="T20" fmla="*/ 14 w 27"/>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27"/>
                <a:gd name="T35" fmla="*/ 27 w 27"/>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27">
                  <a:moveTo>
                    <a:pt x="14" y="13"/>
                  </a:moveTo>
                  <a:lnTo>
                    <a:pt x="14" y="0"/>
                  </a:lnTo>
                  <a:lnTo>
                    <a:pt x="0" y="0"/>
                  </a:lnTo>
                  <a:lnTo>
                    <a:pt x="0" y="13"/>
                  </a:lnTo>
                  <a:lnTo>
                    <a:pt x="0" y="27"/>
                  </a:lnTo>
                  <a:lnTo>
                    <a:pt x="14" y="27"/>
                  </a:lnTo>
                  <a:lnTo>
                    <a:pt x="27" y="27"/>
                  </a:lnTo>
                  <a:lnTo>
                    <a:pt x="27" y="13"/>
                  </a:lnTo>
                  <a:lnTo>
                    <a:pt x="27" y="0"/>
                  </a:lnTo>
                  <a:lnTo>
                    <a:pt x="14" y="0"/>
                  </a:lnTo>
                  <a:lnTo>
                    <a:pt x="14" y="13"/>
                  </a:lnTo>
                  <a:close/>
                </a:path>
              </a:pathLst>
            </a:custGeom>
            <a:solidFill>
              <a:srgbClr val="00FFFF"/>
            </a:solidFill>
            <a:ln w="0">
              <a:solidFill>
                <a:srgbClr val="00FFFF"/>
              </a:solidFill>
              <a:prstDash val="solid"/>
              <a:round/>
              <a:headEnd/>
              <a:tailEnd/>
            </a:ln>
          </p:spPr>
          <p:txBody>
            <a:bodyPr/>
            <a:lstStyle/>
            <a:p>
              <a:endParaRPr lang="en-US"/>
            </a:p>
          </p:txBody>
        </p:sp>
        <p:sp>
          <p:nvSpPr>
            <p:cNvPr id="46" name="Freeform 45"/>
            <p:cNvSpPr>
              <a:spLocks/>
            </p:cNvSpPr>
            <p:nvPr/>
          </p:nvSpPr>
          <p:spPr bwMode="auto">
            <a:xfrm>
              <a:off x="6379548" y="3573289"/>
              <a:ext cx="648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1" name="Freeform 46"/>
            <p:cNvSpPr>
              <a:spLocks/>
            </p:cNvSpPr>
            <p:nvPr/>
          </p:nvSpPr>
          <p:spPr bwMode="auto">
            <a:xfrm>
              <a:off x="5816600" y="5413375"/>
              <a:ext cx="41275" cy="42862"/>
            </a:xfrm>
            <a:custGeom>
              <a:avLst/>
              <a:gdLst>
                <a:gd name="T0" fmla="*/ 13 w 26"/>
                <a:gd name="T1" fmla="*/ 13 h 27"/>
                <a:gd name="T2" fmla="*/ 13 w 26"/>
                <a:gd name="T3" fmla="*/ 0 h 27"/>
                <a:gd name="T4" fmla="*/ 0 w 26"/>
                <a:gd name="T5" fmla="*/ 0 h 27"/>
                <a:gd name="T6" fmla="*/ 0 w 26"/>
                <a:gd name="T7" fmla="*/ 13 h 27"/>
                <a:gd name="T8" fmla="*/ 0 w 26"/>
                <a:gd name="T9" fmla="*/ 27 h 27"/>
                <a:gd name="T10" fmla="*/ 13 w 26"/>
                <a:gd name="T11" fmla="*/ 27 h 27"/>
                <a:gd name="T12" fmla="*/ 26 w 26"/>
                <a:gd name="T13" fmla="*/ 27 h 27"/>
                <a:gd name="T14" fmla="*/ 26 w 26"/>
                <a:gd name="T15" fmla="*/ 13 h 27"/>
                <a:gd name="T16" fmla="*/ 26 w 26"/>
                <a:gd name="T17" fmla="*/ 0 h 27"/>
                <a:gd name="T18" fmla="*/ 13 w 26"/>
                <a:gd name="T19" fmla="*/ 0 h 27"/>
                <a:gd name="T20" fmla="*/ 13 w 2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27"/>
                <a:gd name="T35" fmla="*/ 26 w 2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27">
                  <a:moveTo>
                    <a:pt x="13" y="13"/>
                  </a:moveTo>
                  <a:lnTo>
                    <a:pt x="13" y="0"/>
                  </a:lnTo>
                  <a:lnTo>
                    <a:pt x="0" y="0"/>
                  </a:lnTo>
                  <a:lnTo>
                    <a:pt x="0" y="13"/>
                  </a:lnTo>
                  <a:lnTo>
                    <a:pt x="0" y="27"/>
                  </a:lnTo>
                  <a:lnTo>
                    <a:pt x="13" y="27"/>
                  </a:lnTo>
                  <a:lnTo>
                    <a:pt x="26" y="27"/>
                  </a:lnTo>
                  <a:lnTo>
                    <a:pt x="26" y="13"/>
                  </a:lnTo>
                  <a:lnTo>
                    <a:pt x="26"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48" name="Freeform 47"/>
            <p:cNvSpPr>
              <a:spLocks/>
            </p:cNvSpPr>
            <p:nvPr/>
          </p:nvSpPr>
          <p:spPr bwMode="auto">
            <a:xfrm>
              <a:off x="5815534" y="5413400"/>
              <a:ext cx="624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3" name="Freeform 48"/>
            <p:cNvSpPr>
              <a:spLocks/>
            </p:cNvSpPr>
            <p:nvPr/>
          </p:nvSpPr>
          <p:spPr bwMode="auto">
            <a:xfrm>
              <a:off x="2554288" y="5413375"/>
              <a:ext cx="41275" cy="42862"/>
            </a:xfrm>
            <a:custGeom>
              <a:avLst/>
              <a:gdLst>
                <a:gd name="T0" fmla="*/ 13 w 26"/>
                <a:gd name="T1" fmla="*/ 13 h 27"/>
                <a:gd name="T2" fmla="*/ 13 w 26"/>
                <a:gd name="T3" fmla="*/ 0 h 27"/>
                <a:gd name="T4" fmla="*/ 0 w 26"/>
                <a:gd name="T5" fmla="*/ 0 h 27"/>
                <a:gd name="T6" fmla="*/ 0 w 26"/>
                <a:gd name="T7" fmla="*/ 13 h 27"/>
                <a:gd name="T8" fmla="*/ 0 w 26"/>
                <a:gd name="T9" fmla="*/ 27 h 27"/>
                <a:gd name="T10" fmla="*/ 13 w 26"/>
                <a:gd name="T11" fmla="*/ 27 h 27"/>
                <a:gd name="T12" fmla="*/ 26 w 26"/>
                <a:gd name="T13" fmla="*/ 27 h 27"/>
                <a:gd name="T14" fmla="*/ 26 w 26"/>
                <a:gd name="T15" fmla="*/ 13 h 27"/>
                <a:gd name="T16" fmla="*/ 26 w 26"/>
                <a:gd name="T17" fmla="*/ 0 h 27"/>
                <a:gd name="T18" fmla="*/ 13 w 26"/>
                <a:gd name="T19" fmla="*/ 0 h 27"/>
                <a:gd name="T20" fmla="*/ 13 w 2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27"/>
                <a:gd name="T35" fmla="*/ 26 w 2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27">
                  <a:moveTo>
                    <a:pt x="13" y="13"/>
                  </a:moveTo>
                  <a:lnTo>
                    <a:pt x="13" y="0"/>
                  </a:lnTo>
                  <a:lnTo>
                    <a:pt x="0" y="0"/>
                  </a:lnTo>
                  <a:lnTo>
                    <a:pt x="0" y="13"/>
                  </a:lnTo>
                  <a:lnTo>
                    <a:pt x="0" y="27"/>
                  </a:lnTo>
                  <a:lnTo>
                    <a:pt x="13" y="27"/>
                  </a:lnTo>
                  <a:lnTo>
                    <a:pt x="26" y="27"/>
                  </a:lnTo>
                  <a:lnTo>
                    <a:pt x="26" y="13"/>
                  </a:lnTo>
                  <a:lnTo>
                    <a:pt x="26"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50" name="Freeform 49"/>
            <p:cNvSpPr>
              <a:spLocks/>
            </p:cNvSpPr>
            <p:nvPr/>
          </p:nvSpPr>
          <p:spPr bwMode="auto">
            <a:xfrm>
              <a:off x="2534658" y="5413400"/>
              <a:ext cx="600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5" name="Freeform 50"/>
            <p:cNvSpPr>
              <a:spLocks/>
            </p:cNvSpPr>
            <p:nvPr/>
          </p:nvSpPr>
          <p:spPr bwMode="auto">
            <a:xfrm>
              <a:off x="3224213" y="3594100"/>
              <a:ext cx="41275" cy="42862"/>
            </a:xfrm>
            <a:custGeom>
              <a:avLst/>
              <a:gdLst>
                <a:gd name="T0" fmla="*/ 13 w 26"/>
                <a:gd name="T1" fmla="*/ 13 h 27"/>
                <a:gd name="T2" fmla="*/ 13 w 26"/>
                <a:gd name="T3" fmla="*/ 0 h 27"/>
                <a:gd name="T4" fmla="*/ 0 w 26"/>
                <a:gd name="T5" fmla="*/ 0 h 27"/>
                <a:gd name="T6" fmla="*/ 0 w 26"/>
                <a:gd name="T7" fmla="*/ 13 h 27"/>
                <a:gd name="T8" fmla="*/ 0 w 26"/>
                <a:gd name="T9" fmla="*/ 27 h 27"/>
                <a:gd name="T10" fmla="*/ 13 w 26"/>
                <a:gd name="T11" fmla="*/ 27 h 27"/>
                <a:gd name="T12" fmla="*/ 26 w 26"/>
                <a:gd name="T13" fmla="*/ 27 h 27"/>
                <a:gd name="T14" fmla="*/ 26 w 26"/>
                <a:gd name="T15" fmla="*/ 13 h 27"/>
                <a:gd name="T16" fmla="*/ 26 w 26"/>
                <a:gd name="T17" fmla="*/ 0 h 27"/>
                <a:gd name="T18" fmla="*/ 13 w 26"/>
                <a:gd name="T19" fmla="*/ 0 h 27"/>
                <a:gd name="T20" fmla="*/ 13 w 2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27"/>
                <a:gd name="T35" fmla="*/ 26 w 2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27">
                  <a:moveTo>
                    <a:pt x="13" y="13"/>
                  </a:moveTo>
                  <a:lnTo>
                    <a:pt x="13" y="0"/>
                  </a:lnTo>
                  <a:lnTo>
                    <a:pt x="0" y="0"/>
                  </a:lnTo>
                  <a:lnTo>
                    <a:pt x="0" y="13"/>
                  </a:lnTo>
                  <a:lnTo>
                    <a:pt x="0" y="27"/>
                  </a:lnTo>
                  <a:lnTo>
                    <a:pt x="13" y="27"/>
                  </a:lnTo>
                  <a:lnTo>
                    <a:pt x="26" y="27"/>
                  </a:lnTo>
                  <a:lnTo>
                    <a:pt x="26" y="13"/>
                  </a:lnTo>
                  <a:lnTo>
                    <a:pt x="26"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52" name="Freeform 51"/>
            <p:cNvSpPr>
              <a:spLocks/>
            </p:cNvSpPr>
            <p:nvPr/>
          </p:nvSpPr>
          <p:spPr bwMode="auto">
            <a:xfrm>
              <a:off x="3201874" y="3573289"/>
              <a:ext cx="648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7" name="Freeform 52"/>
            <p:cNvSpPr>
              <a:spLocks/>
            </p:cNvSpPr>
            <p:nvPr/>
          </p:nvSpPr>
          <p:spPr bwMode="auto">
            <a:xfrm>
              <a:off x="1968500" y="3594100"/>
              <a:ext cx="42863" cy="42862"/>
            </a:xfrm>
            <a:custGeom>
              <a:avLst/>
              <a:gdLst>
                <a:gd name="T0" fmla="*/ 14 w 27"/>
                <a:gd name="T1" fmla="*/ 13 h 27"/>
                <a:gd name="T2" fmla="*/ 14 w 27"/>
                <a:gd name="T3" fmla="*/ 0 h 27"/>
                <a:gd name="T4" fmla="*/ 0 w 27"/>
                <a:gd name="T5" fmla="*/ 0 h 27"/>
                <a:gd name="T6" fmla="*/ 0 w 27"/>
                <a:gd name="T7" fmla="*/ 13 h 27"/>
                <a:gd name="T8" fmla="*/ 0 w 27"/>
                <a:gd name="T9" fmla="*/ 27 h 27"/>
                <a:gd name="T10" fmla="*/ 14 w 27"/>
                <a:gd name="T11" fmla="*/ 27 h 27"/>
                <a:gd name="T12" fmla="*/ 27 w 27"/>
                <a:gd name="T13" fmla="*/ 27 h 27"/>
                <a:gd name="T14" fmla="*/ 27 w 27"/>
                <a:gd name="T15" fmla="*/ 13 h 27"/>
                <a:gd name="T16" fmla="*/ 27 w 27"/>
                <a:gd name="T17" fmla="*/ 0 h 27"/>
                <a:gd name="T18" fmla="*/ 14 w 27"/>
                <a:gd name="T19" fmla="*/ 0 h 27"/>
                <a:gd name="T20" fmla="*/ 14 w 27"/>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27"/>
                <a:gd name="T35" fmla="*/ 27 w 27"/>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27">
                  <a:moveTo>
                    <a:pt x="14" y="13"/>
                  </a:moveTo>
                  <a:lnTo>
                    <a:pt x="14" y="0"/>
                  </a:lnTo>
                  <a:lnTo>
                    <a:pt x="0" y="0"/>
                  </a:lnTo>
                  <a:lnTo>
                    <a:pt x="0" y="13"/>
                  </a:lnTo>
                  <a:lnTo>
                    <a:pt x="0" y="27"/>
                  </a:lnTo>
                  <a:lnTo>
                    <a:pt x="14" y="27"/>
                  </a:lnTo>
                  <a:lnTo>
                    <a:pt x="27" y="27"/>
                  </a:lnTo>
                  <a:lnTo>
                    <a:pt x="27" y="13"/>
                  </a:lnTo>
                  <a:lnTo>
                    <a:pt x="27" y="0"/>
                  </a:lnTo>
                  <a:lnTo>
                    <a:pt x="14" y="0"/>
                  </a:lnTo>
                  <a:lnTo>
                    <a:pt x="14" y="13"/>
                  </a:lnTo>
                  <a:close/>
                </a:path>
              </a:pathLst>
            </a:custGeom>
            <a:solidFill>
              <a:srgbClr val="00FFFF"/>
            </a:solidFill>
            <a:ln w="0">
              <a:solidFill>
                <a:srgbClr val="00FFFF"/>
              </a:solidFill>
              <a:prstDash val="solid"/>
              <a:round/>
              <a:headEnd/>
              <a:tailEnd/>
            </a:ln>
          </p:spPr>
          <p:txBody>
            <a:bodyPr/>
            <a:lstStyle/>
            <a:p>
              <a:endParaRPr lang="en-US"/>
            </a:p>
          </p:txBody>
        </p:sp>
        <p:sp>
          <p:nvSpPr>
            <p:cNvPr id="54" name="Freeform 53"/>
            <p:cNvSpPr>
              <a:spLocks/>
            </p:cNvSpPr>
            <p:nvPr/>
          </p:nvSpPr>
          <p:spPr bwMode="auto">
            <a:xfrm>
              <a:off x="1949045" y="3573289"/>
              <a:ext cx="624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9" name="Line 54"/>
            <p:cNvSpPr>
              <a:spLocks noChangeShapeType="1"/>
            </p:cNvSpPr>
            <p:nvPr/>
          </p:nvSpPr>
          <p:spPr bwMode="auto">
            <a:xfrm flipV="1">
              <a:off x="2381250" y="3614737"/>
              <a:ext cx="469900" cy="0"/>
            </a:xfrm>
            <a:prstGeom prst="line">
              <a:avLst/>
            </a:prstGeom>
            <a:noFill/>
            <a:ln w="19050">
              <a:solidFill>
                <a:schemeClr val="bg1"/>
              </a:solidFill>
              <a:round/>
              <a:headEnd/>
              <a:tailEnd/>
            </a:ln>
          </p:spPr>
          <p:txBody>
            <a:bodyPr/>
            <a:lstStyle/>
            <a:p>
              <a:endParaRPr lang="en-US"/>
            </a:p>
          </p:txBody>
        </p:sp>
        <p:sp>
          <p:nvSpPr>
            <p:cNvPr id="56" name="Line 55"/>
            <p:cNvSpPr>
              <a:spLocks noChangeShapeType="1"/>
            </p:cNvSpPr>
            <p:nvPr/>
          </p:nvSpPr>
          <p:spPr bwMode="auto">
            <a:xfrm flipH="1">
              <a:off x="2762663" y="3615110"/>
              <a:ext cx="482412"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57" name="Rectangle 56"/>
            <p:cNvSpPr>
              <a:spLocks noChangeArrowheads="1"/>
            </p:cNvSpPr>
            <p:nvPr/>
          </p:nvSpPr>
          <p:spPr bwMode="auto">
            <a:xfrm>
              <a:off x="5647530" y="3615110"/>
              <a:ext cx="376810" cy="83641"/>
            </a:xfrm>
            <a:prstGeom prst="rect">
              <a:avLst/>
            </a:prstGeom>
            <a:noFill/>
            <a:ln w="20638">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21562" name="Line 57"/>
            <p:cNvSpPr>
              <a:spLocks noChangeShapeType="1"/>
            </p:cNvSpPr>
            <p:nvPr/>
          </p:nvSpPr>
          <p:spPr bwMode="auto">
            <a:xfrm flipV="1">
              <a:off x="5664200" y="3614737"/>
              <a:ext cx="469900" cy="0"/>
            </a:xfrm>
            <a:prstGeom prst="line">
              <a:avLst/>
            </a:prstGeom>
            <a:noFill/>
            <a:ln w="19050">
              <a:solidFill>
                <a:schemeClr val="bg1"/>
              </a:solidFill>
              <a:round/>
              <a:headEnd/>
              <a:tailEnd/>
            </a:ln>
          </p:spPr>
          <p:txBody>
            <a:bodyPr/>
            <a:lstStyle/>
            <a:p>
              <a:endParaRPr lang="en-US"/>
            </a:p>
          </p:txBody>
        </p:sp>
        <p:sp>
          <p:nvSpPr>
            <p:cNvPr id="59" name="Line 58"/>
            <p:cNvSpPr>
              <a:spLocks noChangeShapeType="1"/>
            </p:cNvSpPr>
            <p:nvPr/>
          </p:nvSpPr>
          <p:spPr bwMode="auto">
            <a:xfrm flipH="1">
              <a:off x="6024340" y="3615110"/>
              <a:ext cx="398409"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gr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CMOS cell</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1371600" y="1704181"/>
            <a:ext cx="6477000" cy="431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cell</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1295400" y="1981200"/>
            <a:ext cx="6364099" cy="40997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685800" y="354898"/>
            <a:ext cx="7996238" cy="61683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609600" y="1179384"/>
            <a:ext cx="7696199" cy="52127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493666" y="1066801"/>
            <a:ext cx="7668145"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a:srcRect/>
          <a:stretch>
            <a:fillRect/>
          </a:stretch>
        </p:blipFill>
        <p:spPr bwMode="auto">
          <a:xfrm>
            <a:off x="843850" y="1295400"/>
            <a:ext cx="7233349" cy="49820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srcRect/>
          <a:stretch>
            <a:fillRect/>
          </a:stretch>
        </p:blipFill>
        <p:spPr bwMode="auto">
          <a:xfrm>
            <a:off x="1219200" y="1219200"/>
            <a:ext cx="6994179"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DRAM cell</a:t>
            </a:r>
            <a:endParaRPr lang="en-US" dirty="0">
              <a:solidFill>
                <a:schemeClr val="accent1">
                  <a:satMod val="150000"/>
                </a:schemeClr>
              </a:solidFill>
            </a:endParaRPr>
          </a:p>
        </p:txBody>
      </p:sp>
      <p:pic>
        <p:nvPicPr>
          <p:cNvPr id="4" name="Content Placeholder 3"/>
          <p:cNvPicPr>
            <a:picLocks noGrp="1"/>
          </p:cNvPicPr>
          <p:nvPr>
            <p:ph idx="1"/>
          </p:nvPr>
        </p:nvPicPr>
        <p:blipFill>
          <a:blip r:embed="rId2" cstate="print"/>
          <a:srcRect/>
          <a:stretch>
            <a:fillRect/>
          </a:stretch>
        </p:blipFill>
        <p:spPr bwMode="auto">
          <a:xfrm>
            <a:off x="2209800" y="1752600"/>
            <a:ext cx="4648200" cy="38504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Asynchronous </a:t>
            </a:r>
            <a:r>
              <a:rPr lang="en-US" dirty="0" err="1" smtClean="0">
                <a:solidFill>
                  <a:schemeClr val="accent1">
                    <a:satMod val="150000"/>
                  </a:schemeClr>
                </a:solidFill>
              </a:rPr>
              <a:t>DRAMs</a:t>
            </a:r>
            <a:endParaRPr lang="en-US" dirty="0">
              <a:solidFill>
                <a:schemeClr val="accent1">
                  <a:satMod val="150000"/>
                </a:schemeClr>
              </a:solidFill>
            </a:endParaRPr>
          </a:p>
        </p:txBody>
      </p:sp>
      <p:grpSp>
        <p:nvGrpSpPr>
          <p:cNvPr id="3" name="Group 116"/>
          <p:cNvGrpSpPr>
            <a:grpSpLocks/>
          </p:cNvGrpSpPr>
          <p:nvPr/>
        </p:nvGrpSpPr>
        <p:grpSpPr bwMode="auto">
          <a:xfrm>
            <a:off x="685800" y="1295400"/>
            <a:ext cx="8000999" cy="5562599"/>
            <a:chOff x="228600" y="1905000"/>
            <a:chExt cx="5867400" cy="4191000"/>
          </a:xfrm>
        </p:grpSpPr>
        <p:grpSp>
          <p:nvGrpSpPr>
            <p:cNvPr id="4" name="Group 109"/>
            <p:cNvGrpSpPr>
              <a:grpSpLocks/>
            </p:cNvGrpSpPr>
            <p:nvPr/>
          </p:nvGrpSpPr>
          <p:grpSpPr bwMode="auto">
            <a:xfrm>
              <a:off x="228600" y="1905000"/>
              <a:ext cx="5867400" cy="4191000"/>
              <a:chOff x="228600" y="1676400"/>
              <a:chExt cx="6511925" cy="4419600"/>
            </a:xfrm>
          </p:grpSpPr>
          <p:sp>
            <p:nvSpPr>
              <p:cNvPr id="23559" name="Line 2"/>
              <p:cNvSpPr>
                <a:spLocks noChangeShapeType="1"/>
              </p:cNvSpPr>
              <p:nvPr/>
            </p:nvSpPr>
            <p:spPr bwMode="auto">
              <a:xfrm flipH="1">
                <a:off x="4286250" y="2444750"/>
                <a:ext cx="425450" cy="1588"/>
              </a:xfrm>
              <a:prstGeom prst="line">
                <a:avLst/>
              </a:prstGeom>
              <a:noFill/>
              <a:ln w="19050">
                <a:solidFill>
                  <a:srgbClr val="000000"/>
                </a:solidFill>
                <a:round/>
                <a:headEnd/>
                <a:tailEnd/>
              </a:ln>
            </p:spPr>
            <p:txBody>
              <a:bodyPr/>
              <a:lstStyle/>
              <a:p>
                <a:endParaRPr lang="en-US"/>
              </a:p>
            </p:txBody>
          </p:sp>
          <p:sp>
            <p:nvSpPr>
              <p:cNvPr id="23560" name="Line 3"/>
              <p:cNvSpPr>
                <a:spLocks noChangeShapeType="1"/>
              </p:cNvSpPr>
              <p:nvPr/>
            </p:nvSpPr>
            <p:spPr bwMode="auto">
              <a:xfrm flipH="1">
                <a:off x="4286250" y="2333625"/>
                <a:ext cx="425450" cy="1588"/>
              </a:xfrm>
              <a:prstGeom prst="line">
                <a:avLst/>
              </a:prstGeom>
              <a:noFill/>
              <a:ln w="19050">
                <a:solidFill>
                  <a:srgbClr val="000000"/>
                </a:solidFill>
                <a:round/>
                <a:headEnd/>
                <a:tailEnd/>
              </a:ln>
            </p:spPr>
            <p:txBody>
              <a:bodyPr/>
              <a:lstStyle/>
              <a:p>
                <a:endParaRPr lang="en-US"/>
              </a:p>
            </p:txBody>
          </p:sp>
          <p:sp>
            <p:nvSpPr>
              <p:cNvPr id="23561" name="Line 4"/>
              <p:cNvSpPr>
                <a:spLocks noChangeShapeType="1"/>
              </p:cNvSpPr>
              <p:nvPr/>
            </p:nvSpPr>
            <p:spPr bwMode="auto">
              <a:xfrm flipH="1">
                <a:off x="4286250" y="2960688"/>
                <a:ext cx="425450" cy="1587"/>
              </a:xfrm>
              <a:prstGeom prst="line">
                <a:avLst/>
              </a:prstGeom>
              <a:noFill/>
              <a:ln w="19050">
                <a:solidFill>
                  <a:srgbClr val="000000"/>
                </a:solidFill>
                <a:round/>
                <a:headEnd/>
                <a:tailEnd/>
              </a:ln>
            </p:spPr>
            <p:txBody>
              <a:bodyPr/>
              <a:lstStyle/>
              <a:p>
                <a:endParaRPr lang="en-US"/>
              </a:p>
            </p:txBody>
          </p:sp>
          <p:sp>
            <p:nvSpPr>
              <p:cNvPr id="23562" name="Line 5"/>
              <p:cNvSpPr>
                <a:spLocks noChangeShapeType="1"/>
              </p:cNvSpPr>
              <p:nvPr/>
            </p:nvSpPr>
            <p:spPr bwMode="auto">
              <a:xfrm flipV="1">
                <a:off x="5670550" y="3294063"/>
                <a:ext cx="1588" cy="423862"/>
              </a:xfrm>
              <a:prstGeom prst="line">
                <a:avLst/>
              </a:prstGeom>
              <a:noFill/>
              <a:ln w="19050">
                <a:solidFill>
                  <a:srgbClr val="000000"/>
                </a:solidFill>
                <a:round/>
                <a:headEnd/>
                <a:tailEnd/>
              </a:ln>
            </p:spPr>
            <p:txBody>
              <a:bodyPr/>
              <a:lstStyle/>
              <a:p>
                <a:endParaRPr lang="en-US"/>
              </a:p>
            </p:txBody>
          </p:sp>
          <p:sp>
            <p:nvSpPr>
              <p:cNvPr id="23563" name="Line 6"/>
              <p:cNvSpPr>
                <a:spLocks noChangeShapeType="1"/>
              </p:cNvSpPr>
              <p:nvPr/>
            </p:nvSpPr>
            <p:spPr bwMode="auto">
              <a:xfrm flipV="1">
                <a:off x="5135563" y="3294063"/>
                <a:ext cx="1587" cy="423862"/>
              </a:xfrm>
              <a:prstGeom prst="line">
                <a:avLst/>
              </a:prstGeom>
              <a:noFill/>
              <a:ln w="19050">
                <a:solidFill>
                  <a:srgbClr val="000000"/>
                </a:solidFill>
                <a:round/>
                <a:headEnd/>
                <a:tailEnd/>
              </a:ln>
            </p:spPr>
            <p:txBody>
              <a:bodyPr/>
              <a:lstStyle/>
              <a:p>
                <a:endParaRPr lang="en-US"/>
              </a:p>
            </p:txBody>
          </p:sp>
          <p:sp>
            <p:nvSpPr>
              <p:cNvPr id="23564" name="Rectangle 7"/>
              <p:cNvSpPr>
                <a:spLocks noChangeArrowheads="1"/>
              </p:cNvSpPr>
              <p:nvPr/>
            </p:nvSpPr>
            <p:spPr bwMode="auto">
              <a:xfrm>
                <a:off x="5080000" y="4841875"/>
                <a:ext cx="774700"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Column</a:t>
                </a:r>
                <a:endParaRPr lang="en-CA">
                  <a:latin typeface="Corbel" pitchFamily="34" charset="0"/>
                </a:endParaRPr>
              </a:p>
            </p:txBody>
          </p:sp>
          <p:sp>
            <p:nvSpPr>
              <p:cNvPr id="23565" name="Freeform 8"/>
              <p:cNvSpPr>
                <a:spLocks/>
              </p:cNvSpPr>
              <p:nvPr/>
            </p:nvSpPr>
            <p:spPr bwMode="auto">
              <a:xfrm>
                <a:off x="5651500" y="5340350"/>
                <a:ext cx="36513" cy="74613"/>
              </a:xfrm>
              <a:custGeom>
                <a:avLst/>
                <a:gdLst>
                  <a:gd name="T0" fmla="*/ 2 w 2"/>
                  <a:gd name="T1" fmla="*/ 4 h 4"/>
                  <a:gd name="T2" fmla="*/ 1 w 2"/>
                  <a:gd name="T3" fmla="*/ 0 h 4"/>
                  <a:gd name="T4" fmla="*/ 0 w 2"/>
                  <a:gd name="T5" fmla="*/ 4 h 4"/>
                  <a:gd name="T6" fmla="*/ 1 w 2"/>
                  <a:gd name="T7" fmla="*/ 4 h 4"/>
                  <a:gd name="T8" fmla="*/ 2 w 2"/>
                  <a:gd name="T9" fmla="*/ 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4"/>
                    </a:moveTo>
                    <a:lnTo>
                      <a:pt x="1" y="0"/>
                    </a:lnTo>
                    <a:lnTo>
                      <a:pt x="0" y="4"/>
                    </a:lnTo>
                    <a:lnTo>
                      <a:pt x="1" y="4"/>
                    </a:lnTo>
                    <a:lnTo>
                      <a:pt x="2" y="4"/>
                    </a:lnTo>
                  </a:path>
                </a:pathLst>
              </a:custGeom>
              <a:noFill/>
              <a:ln w="19050">
                <a:solidFill>
                  <a:srgbClr val="000000"/>
                </a:solidFill>
                <a:prstDash val="solid"/>
                <a:round/>
                <a:headEnd/>
                <a:tailEnd/>
              </a:ln>
            </p:spPr>
            <p:txBody>
              <a:bodyPr/>
              <a:lstStyle/>
              <a:p>
                <a:endParaRPr lang="en-US"/>
              </a:p>
            </p:txBody>
          </p:sp>
          <p:sp>
            <p:nvSpPr>
              <p:cNvPr id="23566" name="Freeform 9"/>
              <p:cNvSpPr>
                <a:spLocks/>
              </p:cNvSpPr>
              <p:nvPr/>
            </p:nvSpPr>
            <p:spPr bwMode="auto">
              <a:xfrm>
                <a:off x="5651500" y="5340350"/>
                <a:ext cx="36513" cy="74613"/>
              </a:xfrm>
              <a:custGeom>
                <a:avLst/>
                <a:gdLst>
                  <a:gd name="T0" fmla="*/ 23 w 23"/>
                  <a:gd name="T1" fmla="*/ 47 h 47"/>
                  <a:gd name="T2" fmla="*/ 12 w 23"/>
                  <a:gd name="T3" fmla="*/ 0 h 47"/>
                  <a:gd name="T4" fmla="*/ 0 w 23"/>
                  <a:gd name="T5" fmla="*/ 47 h 47"/>
                  <a:gd name="T6" fmla="*/ 12 w 23"/>
                  <a:gd name="T7" fmla="*/ 47 h 47"/>
                  <a:gd name="T8" fmla="*/ 23 w 23"/>
                  <a:gd name="T9" fmla="*/ 47 h 47"/>
                  <a:gd name="T10" fmla="*/ 0 60000 65536"/>
                  <a:gd name="T11" fmla="*/ 0 60000 65536"/>
                  <a:gd name="T12" fmla="*/ 0 60000 65536"/>
                  <a:gd name="T13" fmla="*/ 0 60000 65536"/>
                  <a:gd name="T14" fmla="*/ 0 60000 65536"/>
                  <a:gd name="T15" fmla="*/ 0 w 23"/>
                  <a:gd name="T16" fmla="*/ 0 h 47"/>
                  <a:gd name="T17" fmla="*/ 23 w 23"/>
                  <a:gd name="T18" fmla="*/ 47 h 47"/>
                </a:gdLst>
                <a:ahLst/>
                <a:cxnLst>
                  <a:cxn ang="T10">
                    <a:pos x="T0" y="T1"/>
                  </a:cxn>
                  <a:cxn ang="T11">
                    <a:pos x="T2" y="T3"/>
                  </a:cxn>
                  <a:cxn ang="T12">
                    <a:pos x="T4" y="T5"/>
                  </a:cxn>
                  <a:cxn ang="T13">
                    <a:pos x="T6" y="T7"/>
                  </a:cxn>
                  <a:cxn ang="T14">
                    <a:pos x="T8" y="T9"/>
                  </a:cxn>
                </a:cxnLst>
                <a:rect l="T15" t="T16" r="T17" b="T18"/>
                <a:pathLst>
                  <a:path w="23" h="47">
                    <a:moveTo>
                      <a:pt x="23" y="47"/>
                    </a:moveTo>
                    <a:lnTo>
                      <a:pt x="12" y="0"/>
                    </a:lnTo>
                    <a:lnTo>
                      <a:pt x="0" y="47"/>
                    </a:lnTo>
                    <a:lnTo>
                      <a:pt x="12" y="47"/>
                    </a:lnTo>
                    <a:lnTo>
                      <a:pt x="23" y="47"/>
                    </a:lnTo>
                    <a:close/>
                  </a:path>
                </a:pathLst>
              </a:custGeom>
              <a:solidFill>
                <a:srgbClr val="000000"/>
              </a:solidFill>
              <a:ln w="0">
                <a:solidFill>
                  <a:srgbClr val="000000"/>
                </a:solidFill>
                <a:prstDash val="solid"/>
                <a:round/>
                <a:headEnd/>
                <a:tailEnd/>
              </a:ln>
            </p:spPr>
            <p:txBody>
              <a:bodyPr/>
              <a:lstStyle/>
              <a:p>
                <a:endParaRPr lang="en-US"/>
              </a:p>
            </p:txBody>
          </p:sp>
          <p:sp>
            <p:nvSpPr>
              <p:cNvPr id="23567" name="Freeform 10"/>
              <p:cNvSpPr>
                <a:spLocks/>
              </p:cNvSpPr>
              <p:nvPr/>
            </p:nvSpPr>
            <p:spPr bwMode="auto">
              <a:xfrm>
                <a:off x="5651500" y="5635625"/>
                <a:ext cx="36513" cy="74613"/>
              </a:xfrm>
              <a:custGeom>
                <a:avLst/>
                <a:gdLst>
                  <a:gd name="T0" fmla="*/ 0 w 2"/>
                  <a:gd name="T1" fmla="*/ 0 h 4"/>
                  <a:gd name="T2" fmla="*/ 1 w 2"/>
                  <a:gd name="T3" fmla="*/ 4 h 4"/>
                  <a:gd name="T4" fmla="*/ 2 w 2"/>
                  <a:gd name="T5" fmla="*/ 0 h 4"/>
                  <a:gd name="T6" fmla="*/ 1 w 2"/>
                  <a:gd name="T7" fmla="*/ 0 h 4"/>
                  <a:gd name="T8" fmla="*/ 0 w 2"/>
                  <a:gd name="T9" fmla="*/ 0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0" y="0"/>
                    </a:moveTo>
                    <a:lnTo>
                      <a:pt x="1" y="4"/>
                    </a:lnTo>
                    <a:lnTo>
                      <a:pt x="2" y="0"/>
                    </a:lnTo>
                    <a:lnTo>
                      <a:pt x="1" y="0"/>
                    </a:lnTo>
                    <a:lnTo>
                      <a:pt x="0" y="0"/>
                    </a:lnTo>
                  </a:path>
                </a:pathLst>
              </a:custGeom>
              <a:noFill/>
              <a:ln w="19050">
                <a:solidFill>
                  <a:srgbClr val="000000"/>
                </a:solidFill>
                <a:prstDash val="solid"/>
                <a:round/>
                <a:headEnd/>
                <a:tailEnd/>
              </a:ln>
            </p:spPr>
            <p:txBody>
              <a:bodyPr/>
              <a:lstStyle/>
              <a:p>
                <a:endParaRPr lang="en-US"/>
              </a:p>
            </p:txBody>
          </p:sp>
          <p:sp>
            <p:nvSpPr>
              <p:cNvPr id="23568" name="Freeform 11"/>
              <p:cNvSpPr>
                <a:spLocks/>
              </p:cNvSpPr>
              <p:nvPr/>
            </p:nvSpPr>
            <p:spPr bwMode="auto">
              <a:xfrm>
                <a:off x="5651500" y="5635625"/>
                <a:ext cx="36513" cy="74613"/>
              </a:xfrm>
              <a:custGeom>
                <a:avLst/>
                <a:gdLst>
                  <a:gd name="T0" fmla="*/ 0 w 23"/>
                  <a:gd name="T1" fmla="*/ 0 h 47"/>
                  <a:gd name="T2" fmla="*/ 12 w 23"/>
                  <a:gd name="T3" fmla="*/ 47 h 47"/>
                  <a:gd name="T4" fmla="*/ 23 w 23"/>
                  <a:gd name="T5" fmla="*/ 0 h 47"/>
                  <a:gd name="T6" fmla="*/ 12 w 23"/>
                  <a:gd name="T7" fmla="*/ 0 h 47"/>
                  <a:gd name="T8" fmla="*/ 0 w 23"/>
                  <a:gd name="T9" fmla="*/ 0 h 47"/>
                  <a:gd name="T10" fmla="*/ 0 60000 65536"/>
                  <a:gd name="T11" fmla="*/ 0 60000 65536"/>
                  <a:gd name="T12" fmla="*/ 0 60000 65536"/>
                  <a:gd name="T13" fmla="*/ 0 60000 65536"/>
                  <a:gd name="T14" fmla="*/ 0 60000 65536"/>
                  <a:gd name="T15" fmla="*/ 0 w 23"/>
                  <a:gd name="T16" fmla="*/ 0 h 47"/>
                  <a:gd name="T17" fmla="*/ 23 w 23"/>
                  <a:gd name="T18" fmla="*/ 47 h 47"/>
                </a:gdLst>
                <a:ahLst/>
                <a:cxnLst>
                  <a:cxn ang="T10">
                    <a:pos x="T0" y="T1"/>
                  </a:cxn>
                  <a:cxn ang="T11">
                    <a:pos x="T2" y="T3"/>
                  </a:cxn>
                  <a:cxn ang="T12">
                    <a:pos x="T4" y="T5"/>
                  </a:cxn>
                  <a:cxn ang="T13">
                    <a:pos x="T6" y="T7"/>
                  </a:cxn>
                  <a:cxn ang="T14">
                    <a:pos x="T8" y="T9"/>
                  </a:cxn>
                </a:cxnLst>
                <a:rect l="T15" t="T16" r="T17" b="T18"/>
                <a:pathLst>
                  <a:path w="23" h="47">
                    <a:moveTo>
                      <a:pt x="0" y="0"/>
                    </a:moveTo>
                    <a:lnTo>
                      <a:pt x="12" y="47"/>
                    </a:lnTo>
                    <a:lnTo>
                      <a:pt x="23" y="0"/>
                    </a:lnTo>
                    <a:lnTo>
                      <a:pt x="12"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23569" name="Line 12"/>
              <p:cNvSpPr>
                <a:spLocks noChangeShapeType="1"/>
              </p:cNvSpPr>
              <p:nvPr/>
            </p:nvSpPr>
            <p:spPr bwMode="auto">
              <a:xfrm flipV="1">
                <a:off x="5670550" y="5414963"/>
                <a:ext cx="1588" cy="201612"/>
              </a:xfrm>
              <a:prstGeom prst="line">
                <a:avLst/>
              </a:prstGeom>
              <a:noFill/>
              <a:ln w="19050">
                <a:solidFill>
                  <a:srgbClr val="000000"/>
                </a:solidFill>
                <a:round/>
                <a:headEnd/>
                <a:tailEnd/>
              </a:ln>
            </p:spPr>
            <p:txBody>
              <a:bodyPr/>
              <a:lstStyle/>
              <a:p>
                <a:endParaRPr lang="en-US"/>
              </a:p>
            </p:txBody>
          </p:sp>
          <p:sp>
            <p:nvSpPr>
              <p:cNvPr id="23570" name="Rectangle 16"/>
              <p:cNvSpPr>
                <a:spLocks noChangeArrowheads="1"/>
              </p:cNvSpPr>
              <p:nvPr/>
            </p:nvSpPr>
            <p:spPr bwMode="auto">
              <a:xfrm>
                <a:off x="6278563" y="3716338"/>
                <a:ext cx="331787"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CS</a:t>
                </a:r>
                <a:endParaRPr lang="en-CA">
                  <a:latin typeface="Corbel" pitchFamily="34" charset="0"/>
                </a:endParaRPr>
              </a:p>
            </p:txBody>
          </p:sp>
          <p:sp>
            <p:nvSpPr>
              <p:cNvPr id="23571" name="Line 17"/>
              <p:cNvSpPr>
                <a:spLocks noChangeShapeType="1"/>
              </p:cNvSpPr>
              <p:nvPr/>
            </p:nvSpPr>
            <p:spPr bwMode="auto">
              <a:xfrm flipV="1">
                <a:off x="5670550" y="4252913"/>
                <a:ext cx="1588" cy="515937"/>
              </a:xfrm>
              <a:prstGeom prst="line">
                <a:avLst/>
              </a:prstGeom>
              <a:noFill/>
              <a:ln w="19050">
                <a:solidFill>
                  <a:srgbClr val="000000"/>
                </a:solidFill>
                <a:round/>
                <a:headEnd/>
                <a:tailEnd/>
              </a:ln>
            </p:spPr>
            <p:txBody>
              <a:bodyPr/>
              <a:lstStyle/>
              <a:p>
                <a:endParaRPr lang="en-US"/>
              </a:p>
            </p:txBody>
          </p:sp>
          <p:sp>
            <p:nvSpPr>
              <p:cNvPr id="23572" name="Line 18"/>
              <p:cNvSpPr>
                <a:spLocks noChangeShapeType="1"/>
              </p:cNvSpPr>
              <p:nvPr/>
            </p:nvSpPr>
            <p:spPr bwMode="auto">
              <a:xfrm flipV="1">
                <a:off x="5135563" y="4252913"/>
                <a:ext cx="1587" cy="515937"/>
              </a:xfrm>
              <a:prstGeom prst="line">
                <a:avLst/>
              </a:prstGeom>
              <a:noFill/>
              <a:ln w="19050">
                <a:solidFill>
                  <a:srgbClr val="000000"/>
                </a:solidFill>
                <a:round/>
                <a:headEnd/>
                <a:tailEnd/>
              </a:ln>
            </p:spPr>
            <p:txBody>
              <a:bodyPr/>
              <a:lstStyle/>
              <a:p>
                <a:endParaRPr lang="en-US"/>
              </a:p>
            </p:txBody>
          </p:sp>
          <p:sp>
            <p:nvSpPr>
              <p:cNvPr id="23573" name="Line 19"/>
              <p:cNvSpPr>
                <a:spLocks noChangeShapeType="1"/>
              </p:cNvSpPr>
              <p:nvPr/>
            </p:nvSpPr>
            <p:spPr bwMode="auto">
              <a:xfrm flipV="1">
                <a:off x="5024438" y="4252913"/>
                <a:ext cx="1587" cy="515937"/>
              </a:xfrm>
              <a:prstGeom prst="line">
                <a:avLst/>
              </a:prstGeom>
              <a:noFill/>
              <a:ln w="19050">
                <a:solidFill>
                  <a:srgbClr val="000000"/>
                </a:solidFill>
                <a:round/>
                <a:headEnd/>
                <a:tailEnd/>
              </a:ln>
            </p:spPr>
            <p:txBody>
              <a:bodyPr/>
              <a:lstStyle/>
              <a:p>
                <a:endParaRPr lang="en-US"/>
              </a:p>
            </p:txBody>
          </p:sp>
          <p:sp>
            <p:nvSpPr>
              <p:cNvPr id="23574" name="Line 20"/>
              <p:cNvSpPr>
                <a:spLocks noChangeShapeType="1"/>
              </p:cNvSpPr>
              <p:nvPr/>
            </p:nvSpPr>
            <p:spPr bwMode="auto">
              <a:xfrm flipV="1">
                <a:off x="5024438" y="3294063"/>
                <a:ext cx="1587" cy="423862"/>
              </a:xfrm>
              <a:prstGeom prst="line">
                <a:avLst/>
              </a:prstGeom>
              <a:noFill/>
              <a:ln w="19050">
                <a:solidFill>
                  <a:srgbClr val="000000"/>
                </a:solidFill>
                <a:round/>
                <a:headEnd/>
                <a:tailEnd/>
              </a:ln>
            </p:spPr>
            <p:txBody>
              <a:bodyPr/>
              <a:lstStyle/>
              <a:p>
                <a:endParaRPr lang="en-US"/>
              </a:p>
            </p:txBody>
          </p:sp>
          <p:sp>
            <p:nvSpPr>
              <p:cNvPr id="23575" name="Line 21"/>
              <p:cNvSpPr>
                <a:spLocks noChangeShapeType="1"/>
              </p:cNvSpPr>
              <p:nvPr/>
            </p:nvSpPr>
            <p:spPr bwMode="auto">
              <a:xfrm flipH="1">
                <a:off x="3124200" y="5100638"/>
                <a:ext cx="1273175" cy="1587"/>
              </a:xfrm>
              <a:prstGeom prst="line">
                <a:avLst/>
              </a:prstGeom>
              <a:noFill/>
              <a:ln w="19050">
                <a:solidFill>
                  <a:srgbClr val="000000"/>
                </a:solidFill>
                <a:round/>
                <a:headEnd/>
                <a:tailEnd/>
              </a:ln>
            </p:spPr>
            <p:txBody>
              <a:bodyPr/>
              <a:lstStyle/>
              <a:p>
                <a:endParaRPr lang="en-US"/>
              </a:p>
            </p:txBody>
          </p:sp>
          <p:sp>
            <p:nvSpPr>
              <p:cNvPr id="23576" name="Line 22"/>
              <p:cNvSpPr>
                <a:spLocks noChangeShapeType="1"/>
              </p:cNvSpPr>
              <p:nvPr/>
            </p:nvSpPr>
            <p:spPr bwMode="auto">
              <a:xfrm flipH="1">
                <a:off x="3124200" y="4989513"/>
                <a:ext cx="1328738" cy="1587"/>
              </a:xfrm>
              <a:prstGeom prst="line">
                <a:avLst/>
              </a:prstGeom>
              <a:noFill/>
              <a:ln w="19050">
                <a:solidFill>
                  <a:srgbClr val="000000"/>
                </a:solidFill>
                <a:round/>
                <a:headEnd/>
                <a:tailEnd/>
              </a:ln>
            </p:spPr>
            <p:txBody>
              <a:bodyPr/>
              <a:lstStyle/>
              <a:p>
                <a:endParaRPr lang="en-US"/>
              </a:p>
            </p:txBody>
          </p:sp>
          <p:sp>
            <p:nvSpPr>
              <p:cNvPr id="23577" name="Freeform 23"/>
              <p:cNvSpPr>
                <a:spLocks/>
              </p:cNvSpPr>
              <p:nvPr/>
            </p:nvSpPr>
            <p:spPr bwMode="auto">
              <a:xfrm>
                <a:off x="4397375" y="4935538"/>
                <a:ext cx="423863" cy="220662"/>
              </a:xfrm>
              <a:custGeom>
                <a:avLst/>
                <a:gdLst>
                  <a:gd name="T0" fmla="*/ 0 w 23"/>
                  <a:gd name="T1" fmla="*/ 9 h 12"/>
                  <a:gd name="T2" fmla="*/ 11 w 23"/>
                  <a:gd name="T3" fmla="*/ 9 h 12"/>
                  <a:gd name="T4" fmla="*/ 11 w 23"/>
                  <a:gd name="T5" fmla="*/ 12 h 12"/>
                  <a:gd name="T6" fmla="*/ 23 w 23"/>
                  <a:gd name="T7" fmla="*/ 6 h 12"/>
                  <a:gd name="T8" fmla="*/ 11 w 23"/>
                  <a:gd name="T9" fmla="*/ 0 h 12"/>
                  <a:gd name="T10" fmla="*/ 11 w 23"/>
                  <a:gd name="T11" fmla="*/ 3 h 12"/>
                  <a:gd name="T12" fmla="*/ 0 w 23"/>
                  <a:gd name="T13" fmla="*/ 3 h 12"/>
                  <a:gd name="T14" fmla="*/ 0 60000 65536"/>
                  <a:gd name="T15" fmla="*/ 0 60000 65536"/>
                  <a:gd name="T16" fmla="*/ 0 60000 65536"/>
                  <a:gd name="T17" fmla="*/ 0 60000 65536"/>
                  <a:gd name="T18" fmla="*/ 0 60000 65536"/>
                  <a:gd name="T19" fmla="*/ 0 60000 65536"/>
                  <a:gd name="T20" fmla="*/ 0 60000 65536"/>
                  <a:gd name="T21" fmla="*/ 0 w 23"/>
                  <a:gd name="T22" fmla="*/ 0 h 12"/>
                  <a:gd name="T23" fmla="*/ 23 w 23"/>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2">
                    <a:moveTo>
                      <a:pt x="0" y="9"/>
                    </a:moveTo>
                    <a:lnTo>
                      <a:pt x="11" y="9"/>
                    </a:lnTo>
                    <a:lnTo>
                      <a:pt x="11" y="12"/>
                    </a:lnTo>
                    <a:lnTo>
                      <a:pt x="23" y="6"/>
                    </a:lnTo>
                    <a:lnTo>
                      <a:pt x="11" y="0"/>
                    </a:lnTo>
                    <a:lnTo>
                      <a:pt x="11" y="3"/>
                    </a:lnTo>
                    <a:lnTo>
                      <a:pt x="0" y="3"/>
                    </a:lnTo>
                  </a:path>
                </a:pathLst>
              </a:custGeom>
              <a:noFill/>
              <a:ln w="19050">
                <a:solidFill>
                  <a:srgbClr val="000000"/>
                </a:solidFill>
                <a:prstDash val="solid"/>
                <a:round/>
                <a:headEnd/>
                <a:tailEnd/>
              </a:ln>
            </p:spPr>
            <p:txBody>
              <a:bodyPr/>
              <a:lstStyle/>
              <a:p>
                <a:endParaRPr lang="en-US"/>
              </a:p>
            </p:txBody>
          </p:sp>
          <p:sp>
            <p:nvSpPr>
              <p:cNvPr id="23578" name="Rectangle 24"/>
              <p:cNvSpPr>
                <a:spLocks noChangeArrowheads="1"/>
              </p:cNvSpPr>
              <p:nvPr/>
            </p:nvSpPr>
            <p:spPr bwMode="auto">
              <a:xfrm>
                <a:off x="4879975" y="3771900"/>
                <a:ext cx="1183986" cy="210967"/>
              </a:xfrm>
              <a:prstGeom prst="rect">
                <a:avLst/>
              </a:prstGeom>
              <a:noFill/>
              <a:ln w="9525">
                <a:noFill/>
                <a:miter lim="800000"/>
                <a:headEnd/>
                <a:tailEnd/>
              </a:ln>
            </p:spPr>
            <p:txBody>
              <a:bodyPr lIns="0" tIns="0" rIns="0" bIns="0">
                <a:spAutoFit/>
              </a:bodyPr>
              <a:lstStyle/>
              <a:p>
                <a:r>
                  <a:rPr lang="en-CA" sz="1300">
                    <a:solidFill>
                      <a:srgbClr val="000000"/>
                    </a:solidFill>
                    <a:latin typeface="Nimbus Roman No9 L"/>
                  </a:rPr>
                  <a:t>Sense / Write</a:t>
                </a:r>
                <a:endParaRPr lang="en-CA">
                  <a:latin typeface="Corbel" pitchFamily="34" charset="0"/>
                </a:endParaRPr>
              </a:p>
            </p:txBody>
          </p:sp>
          <p:sp>
            <p:nvSpPr>
              <p:cNvPr id="23579" name="Rectangle 25"/>
              <p:cNvSpPr>
                <a:spLocks noChangeArrowheads="1"/>
              </p:cNvSpPr>
              <p:nvPr/>
            </p:nvSpPr>
            <p:spPr bwMode="auto">
              <a:xfrm>
                <a:off x="5099050" y="3938588"/>
                <a:ext cx="738188"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circuits</a:t>
                </a:r>
                <a:endParaRPr lang="en-CA">
                  <a:latin typeface="Corbel" pitchFamily="34" charset="0"/>
                </a:endParaRPr>
              </a:p>
            </p:txBody>
          </p:sp>
          <p:sp>
            <p:nvSpPr>
              <p:cNvPr id="23580" name="Rectangle 26"/>
              <p:cNvSpPr>
                <a:spLocks noChangeArrowheads="1"/>
              </p:cNvSpPr>
              <p:nvPr/>
            </p:nvSpPr>
            <p:spPr bwMode="auto">
              <a:xfrm>
                <a:off x="5043488" y="2609850"/>
                <a:ext cx="903287"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cell array</a:t>
                </a:r>
                <a:endParaRPr lang="en-CA">
                  <a:latin typeface="Corbel" pitchFamily="34" charset="0"/>
                </a:endParaRPr>
              </a:p>
            </p:txBody>
          </p:sp>
          <p:sp>
            <p:nvSpPr>
              <p:cNvPr id="23581" name="Freeform 27"/>
              <p:cNvSpPr>
                <a:spLocks/>
              </p:cNvSpPr>
              <p:nvPr/>
            </p:nvSpPr>
            <p:spPr bwMode="auto">
              <a:xfrm>
                <a:off x="2719388" y="5432425"/>
                <a:ext cx="55562" cy="111125"/>
              </a:xfrm>
              <a:custGeom>
                <a:avLst/>
                <a:gdLst>
                  <a:gd name="T0" fmla="*/ 3 w 3"/>
                  <a:gd name="T1" fmla="*/ 6 h 6"/>
                  <a:gd name="T2" fmla="*/ 2 w 3"/>
                  <a:gd name="T3" fmla="*/ 0 h 6"/>
                  <a:gd name="T4" fmla="*/ 0 w 3"/>
                  <a:gd name="T5" fmla="*/ 6 h 6"/>
                  <a:gd name="T6" fmla="*/ 2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2" y="0"/>
                    </a:lnTo>
                    <a:lnTo>
                      <a:pt x="0" y="6"/>
                    </a:lnTo>
                    <a:lnTo>
                      <a:pt x="2" y="6"/>
                    </a:lnTo>
                    <a:lnTo>
                      <a:pt x="3" y="6"/>
                    </a:lnTo>
                  </a:path>
                </a:pathLst>
              </a:custGeom>
              <a:noFill/>
              <a:ln w="19050">
                <a:solidFill>
                  <a:srgbClr val="000000"/>
                </a:solidFill>
                <a:prstDash val="solid"/>
                <a:round/>
                <a:headEnd/>
                <a:tailEnd/>
              </a:ln>
            </p:spPr>
            <p:txBody>
              <a:bodyPr/>
              <a:lstStyle/>
              <a:p>
                <a:endParaRPr lang="en-US"/>
              </a:p>
            </p:txBody>
          </p:sp>
          <p:sp>
            <p:nvSpPr>
              <p:cNvPr id="23582" name="Freeform 28"/>
              <p:cNvSpPr>
                <a:spLocks/>
              </p:cNvSpPr>
              <p:nvPr/>
            </p:nvSpPr>
            <p:spPr bwMode="auto">
              <a:xfrm>
                <a:off x="2719388" y="5432425"/>
                <a:ext cx="55562" cy="111125"/>
              </a:xfrm>
              <a:custGeom>
                <a:avLst/>
                <a:gdLst>
                  <a:gd name="T0" fmla="*/ 35 w 35"/>
                  <a:gd name="T1" fmla="*/ 70 h 70"/>
                  <a:gd name="T2" fmla="*/ 23 w 35"/>
                  <a:gd name="T3" fmla="*/ 0 h 70"/>
                  <a:gd name="T4" fmla="*/ 0 w 35"/>
                  <a:gd name="T5" fmla="*/ 70 h 70"/>
                  <a:gd name="T6" fmla="*/ 23 w 35"/>
                  <a:gd name="T7" fmla="*/ 70 h 70"/>
                  <a:gd name="T8" fmla="*/ 35 w 35"/>
                  <a:gd name="T9" fmla="*/ 70 h 70"/>
                  <a:gd name="T10" fmla="*/ 0 60000 65536"/>
                  <a:gd name="T11" fmla="*/ 0 60000 65536"/>
                  <a:gd name="T12" fmla="*/ 0 60000 65536"/>
                  <a:gd name="T13" fmla="*/ 0 60000 65536"/>
                  <a:gd name="T14" fmla="*/ 0 60000 65536"/>
                  <a:gd name="T15" fmla="*/ 0 w 35"/>
                  <a:gd name="T16" fmla="*/ 0 h 70"/>
                  <a:gd name="T17" fmla="*/ 35 w 35"/>
                  <a:gd name="T18" fmla="*/ 70 h 70"/>
                </a:gdLst>
                <a:ahLst/>
                <a:cxnLst>
                  <a:cxn ang="T10">
                    <a:pos x="T0" y="T1"/>
                  </a:cxn>
                  <a:cxn ang="T11">
                    <a:pos x="T2" y="T3"/>
                  </a:cxn>
                  <a:cxn ang="T12">
                    <a:pos x="T4" y="T5"/>
                  </a:cxn>
                  <a:cxn ang="T13">
                    <a:pos x="T6" y="T7"/>
                  </a:cxn>
                  <a:cxn ang="T14">
                    <a:pos x="T8" y="T9"/>
                  </a:cxn>
                </a:cxnLst>
                <a:rect l="T15" t="T16" r="T17" b="T18"/>
                <a:pathLst>
                  <a:path w="35" h="70">
                    <a:moveTo>
                      <a:pt x="35" y="70"/>
                    </a:moveTo>
                    <a:lnTo>
                      <a:pt x="23" y="0"/>
                    </a:lnTo>
                    <a:lnTo>
                      <a:pt x="0" y="70"/>
                    </a:lnTo>
                    <a:lnTo>
                      <a:pt x="23" y="70"/>
                    </a:lnTo>
                    <a:lnTo>
                      <a:pt x="35" y="70"/>
                    </a:lnTo>
                    <a:close/>
                  </a:path>
                </a:pathLst>
              </a:custGeom>
              <a:solidFill>
                <a:srgbClr val="000000"/>
              </a:solidFill>
              <a:ln w="0">
                <a:solidFill>
                  <a:srgbClr val="000000"/>
                </a:solidFill>
                <a:prstDash val="solid"/>
                <a:round/>
                <a:headEnd/>
                <a:tailEnd/>
              </a:ln>
            </p:spPr>
            <p:txBody>
              <a:bodyPr/>
              <a:lstStyle/>
              <a:p>
                <a:endParaRPr lang="en-US"/>
              </a:p>
            </p:txBody>
          </p:sp>
          <p:sp>
            <p:nvSpPr>
              <p:cNvPr id="23583" name="Freeform 29"/>
              <p:cNvSpPr>
                <a:spLocks/>
              </p:cNvSpPr>
              <p:nvPr/>
            </p:nvSpPr>
            <p:spPr bwMode="auto">
              <a:xfrm>
                <a:off x="1741488" y="5562600"/>
                <a:ext cx="1014412" cy="276225"/>
              </a:xfrm>
              <a:custGeom>
                <a:avLst/>
                <a:gdLst>
                  <a:gd name="T0" fmla="*/ 55 w 55"/>
                  <a:gd name="T1" fmla="*/ 0 h 15"/>
                  <a:gd name="T2" fmla="*/ 55 w 55"/>
                  <a:gd name="T3" fmla="*/ 15 h 15"/>
                  <a:gd name="T4" fmla="*/ 0 w 55"/>
                  <a:gd name="T5" fmla="*/ 15 h 15"/>
                  <a:gd name="T6" fmla="*/ 0 60000 65536"/>
                  <a:gd name="T7" fmla="*/ 0 60000 65536"/>
                  <a:gd name="T8" fmla="*/ 0 60000 65536"/>
                  <a:gd name="T9" fmla="*/ 0 w 55"/>
                  <a:gd name="T10" fmla="*/ 0 h 15"/>
                  <a:gd name="T11" fmla="*/ 55 w 55"/>
                  <a:gd name="T12" fmla="*/ 15 h 15"/>
                </a:gdLst>
                <a:ahLst/>
                <a:cxnLst>
                  <a:cxn ang="T6">
                    <a:pos x="T0" y="T1"/>
                  </a:cxn>
                  <a:cxn ang="T7">
                    <a:pos x="T2" y="T3"/>
                  </a:cxn>
                  <a:cxn ang="T8">
                    <a:pos x="T4" y="T5"/>
                  </a:cxn>
                </a:cxnLst>
                <a:rect l="T9" t="T10" r="T11" b="T12"/>
                <a:pathLst>
                  <a:path w="55" h="15">
                    <a:moveTo>
                      <a:pt x="55" y="0"/>
                    </a:moveTo>
                    <a:lnTo>
                      <a:pt x="55" y="15"/>
                    </a:lnTo>
                    <a:lnTo>
                      <a:pt x="0" y="15"/>
                    </a:lnTo>
                  </a:path>
                </a:pathLst>
              </a:custGeom>
              <a:noFill/>
              <a:ln w="19050">
                <a:solidFill>
                  <a:srgbClr val="000000"/>
                </a:solidFill>
                <a:prstDash val="solid"/>
                <a:round/>
                <a:headEnd/>
                <a:tailEnd/>
              </a:ln>
            </p:spPr>
            <p:txBody>
              <a:bodyPr/>
              <a:lstStyle/>
              <a:p>
                <a:endParaRPr lang="en-US"/>
              </a:p>
            </p:txBody>
          </p:sp>
          <p:sp>
            <p:nvSpPr>
              <p:cNvPr id="23584" name="Rectangle 30"/>
              <p:cNvSpPr>
                <a:spLocks noChangeArrowheads="1"/>
              </p:cNvSpPr>
              <p:nvPr/>
            </p:nvSpPr>
            <p:spPr bwMode="auto">
              <a:xfrm>
                <a:off x="2512002" y="2684463"/>
                <a:ext cx="534987"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latch</a:t>
                </a:r>
                <a:endParaRPr lang="en-CA">
                  <a:latin typeface="Corbel" pitchFamily="34" charset="0"/>
                </a:endParaRPr>
              </a:p>
            </p:txBody>
          </p:sp>
          <p:sp>
            <p:nvSpPr>
              <p:cNvPr id="23585" name="Rectangle 31"/>
              <p:cNvSpPr>
                <a:spLocks noChangeArrowheads="1"/>
              </p:cNvSpPr>
              <p:nvPr/>
            </p:nvSpPr>
            <p:spPr bwMode="auto">
              <a:xfrm>
                <a:off x="2427432" y="2517775"/>
                <a:ext cx="81121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address</a:t>
                </a:r>
                <a:endParaRPr lang="en-CA">
                  <a:latin typeface="Corbel" pitchFamily="34" charset="0"/>
                </a:endParaRPr>
              </a:p>
            </p:txBody>
          </p:sp>
          <p:sp>
            <p:nvSpPr>
              <p:cNvPr id="23586" name="Rectangle 32"/>
              <p:cNvSpPr>
                <a:spLocks noChangeArrowheads="1"/>
              </p:cNvSpPr>
              <p:nvPr/>
            </p:nvSpPr>
            <p:spPr bwMode="auto">
              <a:xfrm>
                <a:off x="2427432" y="2370138"/>
                <a:ext cx="460375"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Row</a:t>
                </a:r>
                <a:endParaRPr lang="en-CA">
                  <a:latin typeface="Corbel" pitchFamily="34" charset="0"/>
                </a:endParaRPr>
              </a:p>
            </p:txBody>
          </p:sp>
          <p:sp>
            <p:nvSpPr>
              <p:cNvPr id="23587" name="Freeform 33"/>
              <p:cNvSpPr>
                <a:spLocks/>
              </p:cNvSpPr>
              <p:nvPr/>
            </p:nvSpPr>
            <p:spPr bwMode="auto">
              <a:xfrm>
                <a:off x="3124200" y="2536825"/>
                <a:ext cx="425450" cy="222250"/>
              </a:xfrm>
              <a:custGeom>
                <a:avLst/>
                <a:gdLst>
                  <a:gd name="T0" fmla="*/ 0 w 23"/>
                  <a:gd name="T1" fmla="*/ 9 h 12"/>
                  <a:gd name="T2" fmla="*/ 11 w 23"/>
                  <a:gd name="T3" fmla="*/ 9 h 12"/>
                  <a:gd name="T4" fmla="*/ 11 w 23"/>
                  <a:gd name="T5" fmla="*/ 12 h 12"/>
                  <a:gd name="T6" fmla="*/ 23 w 23"/>
                  <a:gd name="T7" fmla="*/ 6 h 12"/>
                  <a:gd name="T8" fmla="*/ 11 w 23"/>
                  <a:gd name="T9" fmla="*/ 0 h 12"/>
                  <a:gd name="T10" fmla="*/ 11 w 23"/>
                  <a:gd name="T11" fmla="*/ 3 h 12"/>
                  <a:gd name="T12" fmla="*/ 0 w 23"/>
                  <a:gd name="T13" fmla="*/ 3 h 12"/>
                  <a:gd name="T14" fmla="*/ 0 60000 65536"/>
                  <a:gd name="T15" fmla="*/ 0 60000 65536"/>
                  <a:gd name="T16" fmla="*/ 0 60000 65536"/>
                  <a:gd name="T17" fmla="*/ 0 60000 65536"/>
                  <a:gd name="T18" fmla="*/ 0 60000 65536"/>
                  <a:gd name="T19" fmla="*/ 0 60000 65536"/>
                  <a:gd name="T20" fmla="*/ 0 60000 65536"/>
                  <a:gd name="T21" fmla="*/ 0 w 23"/>
                  <a:gd name="T22" fmla="*/ 0 h 12"/>
                  <a:gd name="T23" fmla="*/ 23 w 23"/>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2">
                    <a:moveTo>
                      <a:pt x="0" y="9"/>
                    </a:moveTo>
                    <a:lnTo>
                      <a:pt x="11" y="9"/>
                    </a:lnTo>
                    <a:lnTo>
                      <a:pt x="11" y="12"/>
                    </a:lnTo>
                    <a:lnTo>
                      <a:pt x="23" y="6"/>
                    </a:lnTo>
                    <a:lnTo>
                      <a:pt x="11" y="0"/>
                    </a:lnTo>
                    <a:lnTo>
                      <a:pt x="11" y="3"/>
                    </a:lnTo>
                    <a:lnTo>
                      <a:pt x="0" y="3"/>
                    </a:lnTo>
                  </a:path>
                </a:pathLst>
              </a:custGeom>
              <a:noFill/>
              <a:ln w="19050">
                <a:solidFill>
                  <a:srgbClr val="000000"/>
                </a:solidFill>
                <a:prstDash val="solid"/>
                <a:round/>
                <a:headEnd/>
                <a:tailEnd/>
              </a:ln>
            </p:spPr>
            <p:txBody>
              <a:bodyPr/>
              <a:lstStyle/>
              <a:p>
                <a:endParaRPr lang="en-US"/>
              </a:p>
            </p:txBody>
          </p:sp>
          <p:sp>
            <p:nvSpPr>
              <p:cNvPr id="23588" name="Rectangle 34"/>
              <p:cNvSpPr>
                <a:spLocks noChangeArrowheads="1"/>
              </p:cNvSpPr>
              <p:nvPr/>
            </p:nvSpPr>
            <p:spPr bwMode="auto">
              <a:xfrm>
                <a:off x="2427432" y="4749800"/>
                <a:ext cx="774700"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Column</a:t>
                </a:r>
                <a:endParaRPr lang="en-CA">
                  <a:latin typeface="Corbel" pitchFamily="34" charset="0"/>
                </a:endParaRPr>
              </a:p>
            </p:txBody>
          </p:sp>
          <p:sp>
            <p:nvSpPr>
              <p:cNvPr id="23589" name="Rectangle 35"/>
              <p:cNvSpPr>
                <a:spLocks noChangeArrowheads="1"/>
              </p:cNvSpPr>
              <p:nvPr/>
            </p:nvSpPr>
            <p:spPr bwMode="auto">
              <a:xfrm>
                <a:off x="2589213" y="5118100"/>
                <a:ext cx="534987"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latch</a:t>
                </a:r>
                <a:endParaRPr lang="en-CA">
                  <a:latin typeface="Corbel" pitchFamily="34" charset="0"/>
                </a:endParaRPr>
              </a:p>
            </p:txBody>
          </p:sp>
          <p:sp>
            <p:nvSpPr>
              <p:cNvPr id="23590" name="Rectangle 36"/>
              <p:cNvSpPr>
                <a:spLocks noChangeArrowheads="1"/>
              </p:cNvSpPr>
              <p:nvPr/>
            </p:nvSpPr>
            <p:spPr bwMode="auto">
              <a:xfrm>
                <a:off x="1649413" y="2703513"/>
                <a:ext cx="312737" cy="2286000"/>
              </a:xfrm>
              <a:prstGeom prst="rect">
                <a:avLst/>
              </a:prstGeom>
              <a:noFill/>
              <a:ln w="19050">
                <a:solidFill>
                  <a:srgbClr val="000000"/>
                </a:solidFill>
                <a:miter lim="800000"/>
                <a:headEnd/>
                <a:tailEnd/>
              </a:ln>
            </p:spPr>
            <p:txBody>
              <a:bodyPr/>
              <a:lstStyle/>
              <a:p>
                <a:endParaRPr lang="en-US">
                  <a:latin typeface="Corbel" pitchFamily="34" charset="0"/>
                </a:endParaRPr>
              </a:p>
            </p:txBody>
          </p:sp>
          <p:sp>
            <p:nvSpPr>
              <p:cNvPr id="23591" name="Freeform 37"/>
              <p:cNvSpPr>
                <a:spLocks/>
              </p:cNvSpPr>
              <p:nvPr/>
            </p:nvSpPr>
            <p:spPr bwMode="auto">
              <a:xfrm>
                <a:off x="1317625" y="3902075"/>
                <a:ext cx="627063" cy="1198563"/>
              </a:xfrm>
              <a:custGeom>
                <a:avLst/>
                <a:gdLst>
                  <a:gd name="T0" fmla="*/ 34 w 34"/>
                  <a:gd name="T1" fmla="*/ 65 h 65"/>
                  <a:gd name="T2" fmla="*/ 11 w 34"/>
                  <a:gd name="T3" fmla="*/ 65 h 65"/>
                  <a:gd name="T4" fmla="*/ 11 w 34"/>
                  <a:gd name="T5" fmla="*/ 0 h 65"/>
                  <a:gd name="T6" fmla="*/ 0 w 34"/>
                  <a:gd name="T7" fmla="*/ 0 h 65"/>
                  <a:gd name="T8" fmla="*/ 0 60000 65536"/>
                  <a:gd name="T9" fmla="*/ 0 60000 65536"/>
                  <a:gd name="T10" fmla="*/ 0 60000 65536"/>
                  <a:gd name="T11" fmla="*/ 0 60000 65536"/>
                  <a:gd name="T12" fmla="*/ 0 w 34"/>
                  <a:gd name="T13" fmla="*/ 0 h 65"/>
                  <a:gd name="T14" fmla="*/ 34 w 34"/>
                  <a:gd name="T15" fmla="*/ 65 h 65"/>
                </a:gdLst>
                <a:ahLst/>
                <a:cxnLst>
                  <a:cxn ang="T8">
                    <a:pos x="T0" y="T1"/>
                  </a:cxn>
                  <a:cxn ang="T9">
                    <a:pos x="T2" y="T3"/>
                  </a:cxn>
                  <a:cxn ang="T10">
                    <a:pos x="T4" y="T5"/>
                  </a:cxn>
                  <a:cxn ang="T11">
                    <a:pos x="T6" y="T7"/>
                  </a:cxn>
                </a:cxnLst>
                <a:rect l="T12" t="T13" r="T14" b="T15"/>
                <a:pathLst>
                  <a:path w="34" h="65">
                    <a:moveTo>
                      <a:pt x="34" y="65"/>
                    </a:moveTo>
                    <a:lnTo>
                      <a:pt x="11" y="65"/>
                    </a:lnTo>
                    <a:lnTo>
                      <a:pt x="11" y="0"/>
                    </a:lnTo>
                    <a:lnTo>
                      <a:pt x="0" y="0"/>
                    </a:lnTo>
                  </a:path>
                </a:pathLst>
              </a:custGeom>
              <a:noFill/>
              <a:ln w="19050">
                <a:solidFill>
                  <a:srgbClr val="000000"/>
                </a:solidFill>
                <a:prstDash val="solid"/>
                <a:round/>
                <a:headEnd/>
                <a:tailEnd/>
              </a:ln>
            </p:spPr>
            <p:txBody>
              <a:bodyPr/>
              <a:lstStyle/>
              <a:p>
                <a:endParaRPr lang="en-US"/>
              </a:p>
            </p:txBody>
          </p:sp>
          <p:sp>
            <p:nvSpPr>
              <p:cNvPr id="23592" name="Freeform 38"/>
              <p:cNvSpPr>
                <a:spLocks/>
              </p:cNvSpPr>
              <p:nvPr/>
            </p:nvSpPr>
            <p:spPr bwMode="auto">
              <a:xfrm>
                <a:off x="1317625" y="2592388"/>
                <a:ext cx="627063" cy="1198562"/>
              </a:xfrm>
              <a:custGeom>
                <a:avLst/>
                <a:gdLst>
                  <a:gd name="T0" fmla="*/ 0 w 34"/>
                  <a:gd name="T1" fmla="*/ 65 h 65"/>
                  <a:gd name="T2" fmla="*/ 11 w 34"/>
                  <a:gd name="T3" fmla="*/ 65 h 65"/>
                  <a:gd name="T4" fmla="*/ 11 w 34"/>
                  <a:gd name="T5" fmla="*/ 0 h 65"/>
                  <a:gd name="T6" fmla="*/ 34 w 34"/>
                  <a:gd name="T7" fmla="*/ 0 h 65"/>
                  <a:gd name="T8" fmla="*/ 0 60000 65536"/>
                  <a:gd name="T9" fmla="*/ 0 60000 65536"/>
                  <a:gd name="T10" fmla="*/ 0 60000 65536"/>
                  <a:gd name="T11" fmla="*/ 0 60000 65536"/>
                  <a:gd name="T12" fmla="*/ 0 w 34"/>
                  <a:gd name="T13" fmla="*/ 0 h 65"/>
                  <a:gd name="T14" fmla="*/ 34 w 34"/>
                  <a:gd name="T15" fmla="*/ 65 h 65"/>
                </a:gdLst>
                <a:ahLst/>
                <a:cxnLst>
                  <a:cxn ang="T8">
                    <a:pos x="T0" y="T1"/>
                  </a:cxn>
                  <a:cxn ang="T9">
                    <a:pos x="T2" y="T3"/>
                  </a:cxn>
                  <a:cxn ang="T10">
                    <a:pos x="T4" y="T5"/>
                  </a:cxn>
                  <a:cxn ang="T11">
                    <a:pos x="T6" y="T7"/>
                  </a:cxn>
                </a:cxnLst>
                <a:rect l="T12" t="T13" r="T14" b="T15"/>
                <a:pathLst>
                  <a:path w="34" h="65">
                    <a:moveTo>
                      <a:pt x="0" y="65"/>
                    </a:moveTo>
                    <a:lnTo>
                      <a:pt x="11" y="65"/>
                    </a:lnTo>
                    <a:lnTo>
                      <a:pt x="11" y="0"/>
                    </a:lnTo>
                    <a:lnTo>
                      <a:pt x="34" y="0"/>
                    </a:lnTo>
                  </a:path>
                </a:pathLst>
              </a:custGeom>
              <a:noFill/>
              <a:ln w="19050">
                <a:solidFill>
                  <a:srgbClr val="000000"/>
                </a:solidFill>
                <a:prstDash val="solid"/>
                <a:round/>
                <a:headEnd/>
                <a:tailEnd/>
              </a:ln>
            </p:spPr>
            <p:txBody>
              <a:bodyPr/>
              <a:lstStyle/>
              <a:p>
                <a:endParaRPr lang="en-US"/>
              </a:p>
            </p:txBody>
          </p:sp>
          <p:sp>
            <p:nvSpPr>
              <p:cNvPr id="23593" name="Freeform 39"/>
              <p:cNvSpPr>
                <a:spLocks/>
              </p:cNvSpPr>
              <p:nvPr/>
            </p:nvSpPr>
            <p:spPr bwMode="auto">
              <a:xfrm>
                <a:off x="2719388" y="2132013"/>
                <a:ext cx="55562" cy="128587"/>
              </a:xfrm>
              <a:custGeom>
                <a:avLst/>
                <a:gdLst>
                  <a:gd name="T0" fmla="*/ 0 w 3"/>
                  <a:gd name="T1" fmla="*/ 0 h 7"/>
                  <a:gd name="T2" fmla="*/ 2 w 3"/>
                  <a:gd name="T3" fmla="*/ 7 h 7"/>
                  <a:gd name="T4" fmla="*/ 3 w 3"/>
                  <a:gd name="T5" fmla="*/ 0 h 7"/>
                  <a:gd name="T6" fmla="*/ 2 w 3"/>
                  <a:gd name="T7" fmla="*/ 0 h 7"/>
                  <a:gd name="T8" fmla="*/ 0 w 3"/>
                  <a:gd name="T9" fmla="*/ 0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0" y="0"/>
                    </a:moveTo>
                    <a:lnTo>
                      <a:pt x="2" y="7"/>
                    </a:lnTo>
                    <a:lnTo>
                      <a:pt x="3" y="0"/>
                    </a:lnTo>
                    <a:lnTo>
                      <a:pt x="2" y="0"/>
                    </a:lnTo>
                    <a:lnTo>
                      <a:pt x="0" y="0"/>
                    </a:lnTo>
                  </a:path>
                </a:pathLst>
              </a:custGeom>
              <a:noFill/>
              <a:ln w="19050">
                <a:solidFill>
                  <a:srgbClr val="000000"/>
                </a:solidFill>
                <a:prstDash val="solid"/>
                <a:round/>
                <a:headEnd/>
                <a:tailEnd/>
              </a:ln>
            </p:spPr>
            <p:txBody>
              <a:bodyPr/>
              <a:lstStyle/>
              <a:p>
                <a:endParaRPr lang="en-US"/>
              </a:p>
            </p:txBody>
          </p:sp>
          <p:sp>
            <p:nvSpPr>
              <p:cNvPr id="23594" name="Freeform 40"/>
              <p:cNvSpPr>
                <a:spLocks/>
              </p:cNvSpPr>
              <p:nvPr/>
            </p:nvSpPr>
            <p:spPr bwMode="auto">
              <a:xfrm>
                <a:off x="2719388" y="2132013"/>
                <a:ext cx="55562" cy="128587"/>
              </a:xfrm>
              <a:custGeom>
                <a:avLst/>
                <a:gdLst>
                  <a:gd name="T0" fmla="*/ 0 w 35"/>
                  <a:gd name="T1" fmla="*/ 0 h 81"/>
                  <a:gd name="T2" fmla="*/ 23 w 35"/>
                  <a:gd name="T3" fmla="*/ 81 h 81"/>
                  <a:gd name="T4" fmla="*/ 35 w 35"/>
                  <a:gd name="T5" fmla="*/ 0 h 81"/>
                  <a:gd name="T6" fmla="*/ 23 w 35"/>
                  <a:gd name="T7" fmla="*/ 0 h 81"/>
                  <a:gd name="T8" fmla="*/ 0 w 35"/>
                  <a:gd name="T9" fmla="*/ 0 h 81"/>
                  <a:gd name="T10" fmla="*/ 0 60000 65536"/>
                  <a:gd name="T11" fmla="*/ 0 60000 65536"/>
                  <a:gd name="T12" fmla="*/ 0 60000 65536"/>
                  <a:gd name="T13" fmla="*/ 0 60000 65536"/>
                  <a:gd name="T14" fmla="*/ 0 60000 65536"/>
                  <a:gd name="T15" fmla="*/ 0 w 35"/>
                  <a:gd name="T16" fmla="*/ 0 h 81"/>
                  <a:gd name="T17" fmla="*/ 35 w 35"/>
                  <a:gd name="T18" fmla="*/ 81 h 81"/>
                </a:gdLst>
                <a:ahLst/>
                <a:cxnLst>
                  <a:cxn ang="T10">
                    <a:pos x="T0" y="T1"/>
                  </a:cxn>
                  <a:cxn ang="T11">
                    <a:pos x="T2" y="T3"/>
                  </a:cxn>
                  <a:cxn ang="T12">
                    <a:pos x="T4" y="T5"/>
                  </a:cxn>
                  <a:cxn ang="T13">
                    <a:pos x="T6" y="T7"/>
                  </a:cxn>
                  <a:cxn ang="T14">
                    <a:pos x="T8" y="T9"/>
                  </a:cxn>
                </a:cxnLst>
                <a:rect l="T15" t="T16" r="T17" b="T18"/>
                <a:pathLst>
                  <a:path w="35" h="81">
                    <a:moveTo>
                      <a:pt x="0" y="0"/>
                    </a:moveTo>
                    <a:lnTo>
                      <a:pt x="23" y="81"/>
                    </a:lnTo>
                    <a:lnTo>
                      <a:pt x="35" y="0"/>
                    </a:lnTo>
                    <a:lnTo>
                      <a:pt x="23"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23595" name="Freeform 41"/>
              <p:cNvSpPr>
                <a:spLocks/>
              </p:cNvSpPr>
              <p:nvPr/>
            </p:nvSpPr>
            <p:spPr bwMode="auto">
              <a:xfrm>
                <a:off x="1741488" y="1854200"/>
                <a:ext cx="1014412" cy="277813"/>
              </a:xfrm>
              <a:custGeom>
                <a:avLst/>
                <a:gdLst>
                  <a:gd name="T0" fmla="*/ 55 w 55"/>
                  <a:gd name="T1" fmla="*/ 15 h 15"/>
                  <a:gd name="T2" fmla="*/ 55 w 55"/>
                  <a:gd name="T3" fmla="*/ 0 h 15"/>
                  <a:gd name="T4" fmla="*/ 0 w 55"/>
                  <a:gd name="T5" fmla="*/ 0 h 15"/>
                  <a:gd name="T6" fmla="*/ 0 60000 65536"/>
                  <a:gd name="T7" fmla="*/ 0 60000 65536"/>
                  <a:gd name="T8" fmla="*/ 0 60000 65536"/>
                  <a:gd name="T9" fmla="*/ 0 w 55"/>
                  <a:gd name="T10" fmla="*/ 0 h 15"/>
                  <a:gd name="T11" fmla="*/ 55 w 55"/>
                  <a:gd name="T12" fmla="*/ 15 h 15"/>
                </a:gdLst>
                <a:ahLst/>
                <a:cxnLst>
                  <a:cxn ang="T6">
                    <a:pos x="T0" y="T1"/>
                  </a:cxn>
                  <a:cxn ang="T7">
                    <a:pos x="T2" y="T3"/>
                  </a:cxn>
                  <a:cxn ang="T8">
                    <a:pos x="T4" y="T5"/>
                  </a:cxn>
                </a:cxnLst>
                <a:rect l="T9" t="T10" r="T11" b="T12"/>
                <a:pathLst>
                  <a:path w="55" h="15">
                    <a:moveTo>
                      <a:pt x="55" y="15"/>
                    </a:moveTo>
                    <a:lnTo>
                      <a:pt x="55" y="0"/>
                    </a:lnTo>
                    <a:lnTo>
                      <a:pt x="0" y="0"/>
                    </a:lnTo>
                  </a:path>
                </a:pathLst>
              </a:custGeom>
              <a:noFill/>
              <a:ln w="19050">
                <a:solidFill>
                  <a:srgbClr val="000000"/>
                </a:solidFill>
                <a:prstDash val="solid"/>
                <a:round/>
                <a:headEnd/>
                <a:tailEnd/>
              </a:ln>
            </p:spPr>
            <p:txBody>
              <a:bodyPr/>
              <a:lstStyle/>
              <a:p>
                <a:endParaRPr lang="en-US"/>
              </a:p>
            </p:txBody>
          </p:sp>
          <p:sp>
            <p:nvSpPr>
              <p:cNvPr id="23596" name="Rectangle 42"/>
              <p:cNvSpPr>
                <a:spLocks noChangeArrowheads="1"/>
              </p:cNvSpPr>
              <p:nvPr/>
            </p:nvSpPr>
            <p:spPr bwMode="auto">
              <a:xfrm>
                <a:off x="3561341" y="2609850"/>
                <a:ext cx="811212" cy="368300"/>
              </a:xfrm>
              <a:prstGeom prst="rect">
                <a:avLst/>
              </a:prstGeom>
              <a:noFill/>
              <a:ln w="9525">
                <a:noFill/>
                <a:miter lim="800000"/>
                <a:headEnd/>
                <a:tailEnd/>
              </a:ln>
            </p:spPr>
            <p:txBody>
              <a:bodyPr wrap="none" lIns="0" tIns="0" rIns="0" bIns="0">
                <a:spAutoFit/>
              </a:bodyPr>
              <a:lstStyle/>
              <a:p>
                <a:r>
                  <a:rPr lang="en-CA" sz="1300" dirty="0">
                    <a:solidFill>
                      <a:srgbClr val="000000"/>
                    </a:solidFill>
                    <a:latin typeface="Nimbus Roman No9 L"/>
                  </a:rPr>
                  <a:t>decoder</a:t>
                </a:r>
                <a:endParaRPr lang="en-CA" dirty="0">
                  <a:latin typeface="Corbel" pitchFamily="34" charset="0"/>
                </a:endParaRPr>
              </a:p>
            </p:txBody>
          </p:sp>
          <p:sp>
            <p:nvSpPr>
              <p:cNvPr id="23597" name="Rectangle 43"/>
              <p:cNvSpPr>
                <a:spLocks noChangeArrowheads="1"/>
              </p:cNvSpPr>
              <p:nvPr/>
            </p:nvSpPr>
            <p:spPr bwMode="auto">
              <a:xfrm>
                <a:off x="3695989" y="2444750"/>
                <a:ext cx="460375"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Row</a:t>
                </a:r>
                <a:endParaRPr lang="en-CA">
                  <a:latin typeface="Corbel" pitchFamily="34" charset="0"/>
                </a:endParaRPr>
              </a:p>
            </p:txBody>
          </p:sp>
          <p:sp>
            <p:nvSpPr>
              <p:cNvPr id="23598" name="Freeform 47"/>
              <p:cNvSpPr>
                <a:spLocks/>
              </p:cNvSpPr>
              <p:nvPr/>
            </p:nvSpPr>
            <p:spPr bwMode="auto">
              <a:xfrm>
                <a:off x="5024438" y="5635625"/>
                <a:ext cx="19050" cy="74613"/>
              </a:xfrm>
              <a:custGeom>
                <a:avLst/>
                <a:gdLst>
                  <a:gd name="T0" fmla="*/ 0 w 1"/>
                  <a:gd name="T1" fmla="*/ 0 h 4"/>
                  <a:gd name="T2" fmla="*/ 0 w 1"/>
                  <a:gd name="T3" fmla="*/ 4 h 4"/>
                  <a:gd name="T4" fmla="*/ 1 w 1"/>
                  <a:gd name="T5" fmla="*/ 0 h 4"/>
                  <a:gd name="T6" fmla="*/ 0 w 1"/>
                  <a:gd name="T7" fmla="*/ 0 h 4"/>
                  <a:gd name="T8" fmla="*/ 0 60000 65536"/>
                  <a:gd name="T9" fmla="*/ 0 60000 65536"/>
                  <a:gd name="T10" fmla="*/ 0 60000 65536"/>
                  <a:gd name="T11" fmla="*/ 0 60000 65536"/>
                  <a:gd name="T12" fmla="*/ 0 w 1"/>
                  <a:gd name="T13" fmla="*/ 0 h 4"/>
                  <a:gd name="T14" fmla="*/ 1 w 1"/>
                  <a:gd name="T15" fmla="*/ 4 h 4"/>
                </a:gdLst>
                <a:ahLst/>
                <a:cxnLst>
                  <a:cxn ang="T8">
                    <a:pos x="T0" y="T1"/>
                  </a:cxn>
                  <a:cxn ang="T9">
                    <a:pos x="T2" y="T3"/>
                  </a:cxn>
                  <a:cxn ang="T10">
                    <a:pos x="T4" y="T5"/>
                  </a:cxn>
                  <a:cxn ang="T11">
                    <a:pos x="T6" y="T7"/>
                  </a:cxn>
                </a:cxnLst>
                <a:rect l="T12" t="T13" r="T14" b="T15"/>
                <a:pathLst>
                  <a:path w="1" h="4">
                    <a:moveTo>
                      <a:pt x="0" y="0"/>
                    </a:moveTo>
                    <a:lnTo>
                      <a:pt x="0" y="4"/>
                    </a:lnTo>
                    <a:lnTo>
                      <a:pt x="1" y="0"/>
                    </a:lnTo>
                    <a:lnTo>
                      <a:pt x="0" y="0"/>
                    </a:lnTo>
                  </a:path>
                </a:pathLst>
              </a:custGeom>
              <a:noFill/>
              <a:ln w="19050">
                <a:solidFill>
                  <a:srgbClr val="000000"/>
                </a:solidFill>
                <a:prstDash val="solid"/>
                <a:round/>
                <a:headEnd/>
                <a:tailEnd/>
              </a:ln>
            </p:spPr>
            <p:txBody>
              <a:bodyPr/>
              <a:lstStyle/>
              <a:p>
                <a:endParaRPr lang="en-US"/>
              </a:p>
            </p:txBody>
          </p:sp>
          <p:sp>
            <p:nvSpPr>
              <p:cNvPr id="23599" name="Freeform 48"/>
              <p:cNvSpPr>
                <a:spLocks/>
              </p:cNvSpPr>
              <p:nvPr/>
            </p:nvSpPr>
            <p:spPr bwMode="auto">
              <a:xfrm>
                <a:off x="5024438" y="5635625"/>
                <a:ext cx="19050" cy="74613"/>
              </a:xfrm>
              <a:custGeom>
                <a:avLst/>
                <a:gdLst>
                  <a:gd name="T0" fmla="*/ 0 w 12"/>
                  <a:gd name="T1" fmla="*/ 0 h 47"/>
                  <a:gd name="T2" fmla="*/ 0 w 12"/>
                  <a:gd name="T3" fmla="*/ 47 h 47"/>
                  <a:gd name="T4" fmla="*/ 12 w 12"/>
                  <a:gd name="T5" fmla="*/ 0 h 47"/>
                  <a:gd name="T6" fmla="*/ 0 w 12"/>
                  <a:gd name="T7" fmla="*/ 0 h 47"/>
                  <a:gd name="T8" fmla="*/ 0 w 12"/>
                  <a:gd name="T9" fmla="*/ 0 h 47"/>
                  <a:gd name="T10" fmla="*/ 0 60000 65536"/>
                  <a:gd name="T11" fmla="*/ 0 60000 65536"/>
                  <a:gd name="T12" fmla="*/ 0 60000 65536"/>
                  <a:gd name="T13" fmla="*/ 0 60000 65536"/>
                  <a:gd name="T14" fmla="*/ 0 60000 65536"/>
                  <a:gd name="T15" fmla="*/ 0 w 12"/>
                  <a:gd name="T16" fmla="*/ 0 h 47"/>
                  <a:gd name="T17" fmla="*/ 12 w 12"/>
                  <a:gd name="T18" fmla="*/ 47 h 47"/>
                </a:gdLst>
                <a:ahLst/>
                <a:cxnLst>
                  <a:cxn ang="T10">
                    <a:pos x="T0" y="T1"/>
                  </a:cxn>
                  <a:cxn ang="T11">
                    <a:pos x="T2" y="T3"/>
                  </a:cxn>
                  <a:cxn ang="T12">
                    <a:pos x="T4" y="T5"/>
                  </a:cxn>
                  <a:cxn ang="T13">
                    <a:pos x="T6" y="T7"/>
                  </a:cxn>
                  <a:cxn ang="T14">
                    <a:pos x="T8" y="T9"/>
                  </a:cxn>
                </a:cxnLst>
                <a:rect l="T15" t="T16" r="T17" b="T18"/>
                <a:pathLst>
                  <a:path w="12" h="47">
                    <a:moveTo>
                      <a:pt x="0" y="0"/>
                    </a:moveTo>
                    <a:lnTo>
                      <a:pt x="0" y="47"/>
                    </a:lnTo>
                    <a:lnTo>
                      <a:pt x="12"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23600" name="Freeform 49"/>
              <p:cNvSpPr>
                <a:spLocks/>
              </p:cNvSpPr>
              <p:nvPr/>
            </p:nvSpPr>
            <p:spPr bwMode="auto">
              <a:xfrm>
                <a:off x="5024438" y="5340350"/>
                <a:ext cx="19050" cy="74613"/>
              </a:xfrm>
              <a:custGeom>
                <a:avLst/>
                <a:gdLst>
                  <a:gd name="T0" fmla="*/ 1 w 1"/>
                  <a:gd name="T1" fmla="*/ 4 h 4"/>
                  <a:gd name="T2" fmla="*/ 0 w 1"/>
                  <a:gd name="T3" fmla="*/ 0 h 4"/>
                  <a:gd name="T4" fmla="*/ 0 w 1"/>
                  <a:gd name="T5" fmla="*/ 4 h 4"/>
                  <a:gd name="T6" fmla="*/ 0 w 1"/>
                  <a:gd name="T7" fmla="*/ 4 h 4"/>
                  <a:gd name="T8" fmla="*/ 1 w 1"/>
                  <a:gd name="T9" fmla="*/ 4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4"/>
                    </a:moveTo>
                    <a:lnTo>
                      <a:pt x="0" y="0"/>
                    </a:lnTo>
                    <a:lnTo>
                      <a:pt x="0" y="4"/>
                    </a:lnTo>
                    <a:lnTo>
                      <a:pt x="1" y="4"/>
                    </a:lnTo>
                  </a:path>
                </a:pathLst>
              </a:custGeom>
              <a:noFill/>
              <a:ln w="19050">
                <a:solidFill>
                  <a:srgbClr val="000000"/>
                </a:solidFill>
                <a:prstDash val="solid"/>
                <a:round/>
                <a:headEnd/>
                <a:tailEnd/>
              </a:ln>
            </p:spPr>
            <p:txBody>
              <a:bodyPr/>
              <a:lstStyle/>
              <a:p>
                <a:endParaRPr lang="en-US"/>
              </a:p>
            </p:txBody>
          </p:sp>
          <p:sp>
            <p:nvSpPr>
              <p:cNvPr id="23601" name="Freeform 50"/>
              <p:cNvSpPr>
                <a:spLocks/>
              </p:cNvSpPr>
              <p:nvPr/>
            </p:nvSpPr>
            <p:spPr bwMode="auto">
              <a:xfrm>
                <a:off x="5024438" y="5340350"/>
                <a:ext cx="19050" cy="74613"/>
              </a:xfrm>
              <a:custGeom>
                <a:avLst/>
                <a:gdLst>
                  <a:gd name="T0" fmla="*/ 12 w 12"/>
                  <a:gd name="T1" fmla="*/ 47 h 47"/>
                  <a:gd name="T2" fmla="*/ 0 w 12"/>
                  <a:gd name="T3" fmla="*/ 0 h 47"/>
                  <a:gd name="T4" fmla="*/ 0 w 12"/>
                  <a:gd name="T5" fmla="*/ 47 h 47"/>
                  <a:gd name="T6" fmla="*/ 0 w 12"/>
                  <a:gd name="T7" fmla="*/ 47 h 47"/>
                  <a:gd name="T8" fmla="*/ 12 w 12"/>
                  <a:gd name="T9" fmla="*/ 47 h 47"/>
                  <a:gd name="T10" fmla="*/ 0 60000 65536"/>
                  <a:gd name="T11" fmla="*/ 0 60000 65536"/>
                  <a:gd name="T12" fmla="*/ 0 60000 65536"/>
                  <a:gd name="T13" fmla="*/ 0 60000 65536"/>
                  <a:gd name="T14" fmla="*/ 0 60000 65536"/>
                  <a:gd name="T15" fmla="*/ 0 w 12"/>
                  <a:gd name="T16" fmla="*/ 0 h 47"/>
                  <a:gd name="T17" fmla="*/ 12 w 12"/>
                  <a:gd name="T18" fmla="*/ 47 h 47"/>
                </a:gdLst>
                <a:ahLst/>
                <a:cxnLst>
                  <a:cxn ang="T10">
                    <a:pos x="T0" y="T1"/>
                  </a:cxn>
                  <a:cxn ang="T11">
                    <a:pos x="T2" y="T3"/>
                  </a:cxn>
                  <a:cxn ang="T12">
                    <a:pos x="T4" y="T5"/>
                  </a:cxn>
                  <a:cxn ang="T13">
                    <a:pos x="T6" y="T7"/>
                  </a:cxn>
                  <a:cxn ang="T14">
                    <a:pos x="T8" y="T9"/>
                  </a:cxn>
                </a:cxnLst>
                <a:rect l="T15" t="T16" r="T17" b="T18"/>
                <a:pathLst>
                  <a:path w="12" h="47">
                    <a:moveTo>
                      <a:pt x="12" y="47"/>
                    </a:moveTo>
                    <a:lnTo>
                      <a:pt x="0" y="0"/>
                    </a:lnTo>
                    <a:lnTo>
                      <a:pt x="0" y="47"/>
                    </a:lnTo>
                    <a:lnTo>
                      <a:pt x="12" y="47"/>
                    </a:lnTo>
                    <a:close/>
                  </a:path>
                </a:pathLst>
              </a:custGeom>
              <a:solidFill>
                <a:srgbClr val="000000"/>
              </a:solidFill>
              <a:ln w="0">
                <a:solidFill>
                  <a:srgbClr val="000000"/>
                </a:solidFill>
                <a:prstDash val="solid"/>
                <a:round/>
                <a:headEnd/>
                <a:tailEnd/>
              </a:ln>
            </p:spPr>
            <p:txBody>
              <a:bodyPr/>
              <a:lstStyle/>
              <a:p>
                <a:endParaRPr lang="en-US"/>
              </a:p>
            </p:txBody>
          </p:sp>
          <p:sp>
            <p:nvSpPr>
              <p:cNvPr id="23602" name="Line 51"/>
              <p:cNvSpPr>
                <a:spLocks noChangeShapeType="1"/>
              </p:cNvSpPr>
              <p:nvPr/>
            </p:nvSpPr>
            <p:spPr bwMode="auto">
              <a:xfrm>
                <a:off x="5024438" y="5414963"/>
                <a:ext cx="1587" cy="201612"/>
              </a:xfrm>
              <a:prstGeom prst="line">
                <a:avLst/>
              </a:prstGeom>
              <a:noFill/>
              <a:ln w="19050">
                <a:solidFill>
                  <a:srgbClr val="000000"/>
                </a:solidFill>
                <a:round/>
                <a:headEnd/>
                <a:tailEnd/>
              </a:ln>
            </p:spPr>
            <p:txBody>
              <a:bodyPr/>
              <a:lstStyle/>
              <a:p>
                <a:endParaRPr lang="en-US"/>
              </a:p>
            </p:txBody>
          </p:sp>
          <p:sp>
            <p:nvSpPr>
              <p:cNvPr id="23603" name="Rectangle 52"/>
              <p:cNvSpPr>
                <a:spLocks noChangeArrowheads="1"/>
              </p:cNvSpPr>
              <p:nvPr/>
            </p:nvSpPr>
            <p:spPr bwMode="auto">
              <a:xfrm>
                <a:off x="5080000" y="4989513"/>
                <a:ext cx="811213"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decoder</a:t>
                </a:r>
                <a:endParaRPr lang="en-CA">
                  <a:latin typeface="Corbel" pitchFamily="34" charset="0"/>
                </a:endParaRPr>
              </a:p>
            </p:txBody>
          </p:sp>
          <p:sp>
            <p:nvSpPr>
              <p:cNvPr id="23604" name="Rectangle 53"/>
              <p:cNvSpPr>
                <a:spLocks noChangeArrowheads="1"/>
              </p:cNvSpPr>
              <p:nvPr/>
            </p:nvSpPr>
            <p:spPr bwMode="auto">
              <a:xfrm>
                <a:off x="2427432" y="4914900"/>
                <a:ext cx="81121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address</a:t>
                </a:r>
                <a:endParaRPr lang="en-CA">
                  <a:latin typeface="Corbel" pitchFamily="34" charset="0"/>
                </a:endParaRPr>
              </a:p>
            </p:txBody>
          </p:sp>
          <p:sp>
            <p:nvSpPr>
              <p:cNvPr id="23605" name="Rectangle 54"/>
              <p:cNvSpPr>
                <a:spLocks noChangeArrowheads="1"/>
              </p:cNvSpPr>
              <p:nvPr/>
            </p:nvSpPr>
            <p:spPr bwMode="auto">
              <a:xfrm>
                <a:off x="4765675" y="2444750"/>
                <a:ext cx="534988"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4096</a:t>
                </a:r>
                <a:endParaRPr lang="en-CA">
                  <a:latin typeface="Corbel" pitchFamily="34" charset="0"/>
                </a:endParaRPr>
              </a:p>
            </p:txBody>
          </p:sp>
          <p:sp>
            <p:nvSpPr>
              <p:cNvPr id="23606" name="Rectangle 55"/>
              <p:cNvSpPr>
                <a:spLocks noChangeArrowheads="1"/>
              </p:cNvSpPr>
              <p:nvPr/>
            </p:nvSpPr>
            <p:spPr bwMode="auto">
              <a:xfrm>
                <a:off x="5338763" y="2444750"/>
                <a:ext cx="42386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512</a:t>
                </a:r>
                <a:endParaRPr lang="en-CA">
                  <a:latin typeface="Corbel" pitchFamily="34" charset="0"/>
                </a:endParaRPr>
              </a:p>
            </p:txBody>
          </p:sp>
          <p:sp>
            <p:nvSpPr>
              <p:cNvPr id="23607" name="Rectangle 56"/>
              <p:cNvSpPr>
                <a:spLocks noChangeArrowheads="1"/>
              </p:cNvSpPr>
              <p:nvPr/>
            </p:nvSpPr>
            <p:spPr bwMode="auto">
              <a:xfrm>
                <a:off x="5762625" y="2444750"/>
                <a:ext cx="203200"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8</a:t>
                </a:r>
                <a:endParaRPr lang="en-CA">
                  <a:latin typeface="Corbel" pitchFamily="34" charset="0"/>
                </a:endParaRPr>
              </a:p>
            </p:txBody>
          </p:sp>
          <p:sp>
            <p:nvSpPr>
              <p:cNvPr id="23608" name="Rectangle 57"/>
              <p:cNvSpPr>
                <a:spLocks noChangeArrowheads="1"/>
              </p:cNvSpPr>
              <p:nvPr/>
            </p:nvSpPr>
            <p:spPr bwMode="auto">
              <a:xfrm>
                <a:off x="5634038" y="2444750"/>
                <a:ext cx="203200" cy="258763"/>
              </a:xfrm>
              <a:prstGeom prst="rect">
                <a:avLst/>
              </a:prstGeom>
              <a:noFill/>
              <a:ln w="9525">
                <a:noFill/>
                <a:miter lim="800000"/>
                <a:headEnd/>
                <a:tailEnd/>
              </a:ln>
            </p:spPr>
            <p:txBody>
              <a:bodyPr wrap="none" lIns="0" tIns="0" rIns="0" bIns="0">
                <a:spAutoFit/>
              </a:bodyPr>
              <a:lstStyle/>
              <a:p>
                <a:r>
                  <a:rPr lang="en-CA" sz="1300">
                    <a:solidFill>
                      <a:srgbClr val="000000"/>
                    </a:solidFill>
                    <a:latin typeface="Symbol" pitchFamily="18" charset="2"/>
                  </a:rPr>
                  <a:t>´</a:t>
                </a:r>
                <a:endParaRPr lang="en-CA">
                  <a:latin typeface="Corbel" pitchFamily="34" charset="0"/>
                </a:endParaRPr>
              </a:p>
            </p:txBody>
          </p:sp>
          <p:sp>
            <p:nvSpPr>
              <p:cNvPr id="23609" name="Rectangle 58"/>
              <p:cNvSpPr>
                <a:spLocks noChangeArrowheads="1"/>
              </p:cNvSpPr>
              <p:nvPr/>
            </p:nvSpPr>
            <p:spPr bwMode="auto">
              <a:xfrm>
                <a:off x="5283200" y="2444750"/>
                <a:ext cx="166688" cy="258763"/>
              </a:xfrm>
              <a:prstGeom prst="rect">
                <a:avLst/>
              </a:prstGeom>
              <a:noFill/>
              <a:ln w="9525">
                <a:noFill/>
                <a:miter lim="800000"/>
                <a:headEnd/>
                <a:tailEnd/>
              </a:ln>
            </p:spPr>
            <p:txBody>
              <a:bodyPr wrap="none" lIns="0" tIns="0" rIns="0" bIns="0">
                <a:spAutoFit/>
              </a:bodyPr>
              <a:lstStyle/>
              <a:p>
                <a:r>
                  <a:rPr lang="en-CA" sz="1300">
                    <a:solidFill>
                      <a:srgbClr val="000000"/>
                    </a:solidFill>
                    <a:latin typeface="Symbol" pitchFamily="18" charset="2"/>
                  </a:rPr>
                  <a:t>(</a:t>
                </a:r>
                <a:endParaRPr lang="en-CA">
                  <a:latin typeface="Corbel" pitchFamily="34" charset="0"/>
                </a:endParaRPr>
              </a:p>
            </p:txBody>
          </p:sp>
          <p:sp>
            <p:nvSpPr>
              <p:cNvPr id="23610" name="Rectangle 59"/>
              <p:cNvSpPr>
                <a:spLocks noChangeArrowheads="1"/>
              </p:cNvSpPr>
              <p:nvPr/>
            </p:nvSpPr>
            <p:spPr bwMode="auto">
              <a:xfrm>
                <a:off x="5854700" y="2444750"/>
                <a:ext cx="166688" cy="258763"/>
              </a:xfrm>
              <a:prstGeom prst="rect">
                <a:avLst/>
              </a:prstGeom>
              <a:noFill/>
              <a:ln w="9525">
                <a:noFill/>
                <a:miter lim="800000"/>
                <a:headEnd/>
                <a:tailEnd/>
              </a:ln>
            </p:spPr>
            <p:txBody>
              <a:bodyPr wrap="none" lIns="0" tIns="0" rIns="0" bIns="0">
                <a:spAutoFit/>
              </a:bodyPr>
              <a:lstStyle/>
              <a:p>
                <a:r>
                  <a:rPr lang="en-CA" sz="1300">
                    <a:solidFill>
                      <a:srgbClr val="000000"/>
                    </a:solidFill>
                    <a:latin typeface="Symbol" pitchFamily="18" charset="2"/>
                  </a:rPr>
                  <a:t>)</a:t>
                </a:r>
                <a:endParaRPr lang="en-CA">
                  <a:latin typeface="Corbel" pitchFamily="34" charset="0"/>
                </a:endParaRPr>
              </a:p>
            </p:txBody>
          </p:sp>
          <p:sp>
            <p:nvSpPr>
              <p:cNvPr id="23611" name="Rectangle 60"/>
              <p:cNvSpPr>
                <a:spLocks noChangeArrowheads="1"/>
              </p:cNvSpPr>
              <p:nvPr/>
            </p:nvSpPr>
            <p:spPr bwMode="auto">
              <a:xfrm>
                <a:off x="5135563" y="2444750"/>
                <a:ext cx="203200" cy="258763"/>
              </a:xfrm>
              <a:prstGeom prst="rect">
                <a:avLst/>
              </a:prstGeom>
              <a:noFill/>
              <a:ln w="9525">
                <a:noFill/>
                <a:miter lim="800000"/>
                <a:headEnd/>
                <a:tailEnd/>
              </a:ln>
            </p:spPr>
            <p:txBody>
              <a:bodyPr wrap="none" lIns="0" tIns="0" rIns="0" bIns="0">
                <a:spAutoFit/>
              </a:bodyPr>
              <a:lstStyle/>
              <a:p>
                <a:r>
                  <a:rPr lang="en-CA" sz="1300">
                    <a:solidFill>
                      <a:srgbClr val="000000"/>
                    </a:solidFill>
                    <a:latin typeface="Symbol" pitchFamily="18" charset="2"/>
                  </a:rPr>
                  <a:t>´</a:t>
                </a:r>
                <a:endParaRPr lang="en-CA">
                  <a:latin typeface="Corbel" pitchFamily="34" charset="0"/>
                </a:endParaRPr>
              </a:p>
            </p:txBody>
          </p:sp>
          <p:sp>
            <p:nvSpPr>
              <p:cNvPr id="23612" name="Rectangle 61"/>
              <p:cNvSpPr>
                <a:spLocks noChangeArrowheads="1"/>
              </p:cNvSpPr>
              <p:nvPr/>
            </p:nvSpPr>
            <p:spPr bwMode="auto">
              <a:xfrm>
                <a:off x="6278563" y="4030663"/>
                <a:ext cx="22066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R</a:t>
                </a:r>
                <a:endParaRPr lang="en-CA">
                  <a:latin typeface="Corbel" pitchFamily="34" charset="0"/>
                </a:endParaRPr>
              </a:p>
            </p:txBody>
          </p:sp>
          <p:sp>
            <p:nvSpPr>
              <p:cNvPr id="23613" name="Rectangle 62"/>
              <p:cNvSpPr>
                <a:spLocks noChangeArrowheads="1"/>
              </p:cNvSpPr>
              <p:nvPr/>
            </p:nvSpPr>
            <p:spPr bwMode="auto">
              <a:xfrm>
                <a:off x="6408738" y="4030663"/>
                <a:ext cx="184150"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t>
                </a:r>
                <a:endParaRPr lang="en-CA">
                  <a:latin typeface="Corbel" pitchFamily="34" charset="0"/>
                </a:endParaRPr>
              </a:p>
            </p:txBody>
          </p:sp>
          <p:sp>
            <p:nvSpPr>
              <p:cNvPr id="23614" name="Rectangle 63"/>
              <p:cNvSpPr>
                <a:spLocks noChangeArrowheads="1"/>
              </p:cNvSpPr>
              <p:nvPr/>
            </p:nvSpPr>
            <p:spPr bwMode="auto">
              <a:xfrm>
                <a:off x="6481763" y="4030663"/>
                <a:ext cx="25876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W</a:t>
                </a:r>
                <a:endParaRPr lang="en-CA">
                  <a:latin typeface="Corbel" pitchFamily="34" charset="0"/>
                </a:endParaRPr>
              </a:p>
            </p:txBody>
          </p:sp>
          <p:sp>
            <p:nvSpPr>
              <p:cNvPr id="23615" name="Line 64"/>
              <p:cNvSpPr>
                <a:spLocks noChangeShapeType="1"/>
              </p:cNvSpPr>
              <p:nvPr/>
            </p:nvSpPr>
            <p:spPr bwMode="auto">
              <a:xfrm flipH="1">
                <a:off x="6500813" y="4006735"/>
                <a:ext cx="109536" cy="1587"/>
              </a:xfrm>
              <a:prstGeom prst="line">
                <a:avLst/>
              </a:prstGeom>
              <a:noFill/>
              <a:ln w="19050">
                <a:solidFill>
                  <a:srgbClr val="000000"/>
                </a:solidFill>
                <a:round/>
                <a:headEnd/>
                <a:tailEnd/>
              </a:ln>
            </p:spPr>
            <p:txBody>
              <a:bodyPr/>
              <a:lstStyle/>
              <a:p>
                <a:endParaRPr lang="en-US"/>
              </a:p>
            </p:txBody>
          </p:sp>
          <p:sp>
            <p:nvSpPr>
              <p:cNvPr id="67" name="Rectangle 65"/>
              <p:cNvSpPr>
                <a:spLocks noChangeArrowheads="1"/>
              </p:cNvSpPr>
              <p:nvPr/>
            </p:nvSpPr>
            <p:spPr bwMode="auto">
              <a:xfrm>
                <a:off x="3549753" y="2113338"/>
                <a:ext cx="736468" cy="1069744"/>
              </a:xfrm>
              <a:prstGeom prst="rect">
                <a:avLst/>
              </a:prstGeom>
              <a:noFill/>
              <a:ln w="19050">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68" name="Rectangle 66"/>
              <p:cNvSpPr>
                <a:spLocks noChangeArrowheads="1"/>
              </p:cNvSpPr>
              <p:nvPr/>
            </p:nvSpPr>
            <p:spPr bwMode="auto">
              <a:xfrm>
                <a:off x="4821833" y="3717117"/>
                <a:ext cx="1242128" cy="535709"/>
              </a:xfrm>
              <a:prstGeom prst="rect">
                <a:avLst/>
              </a:prstGeom>
              <a:noFill/>
              <a:ln w="19050">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69" name="Rectangle 67"/>
              <p:cNvSpPr>
                <a:spLocks noChangeArrowheads="1"/>
              </p:cNvSpPr>
              <p:nvPr/>
            </p:nvSpPr>
            <p:spPr bwMode="auto">
              <a:xfrm>
                <a:off x="4821833" y="4768446"/>
                <a:ext cx="1069463" cy="535709"/>
              </a:xfrm>
              <a:prstGeom prst="rect">
                <a:avLst/>
              </a:prstGeom>
              <a:noFill/>
              <a:ln w="19050">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70" name="Rectangle 68"/>
              <p:cNvSpPr>
                <a:spLocks noChangeArrowheads="1"/>
              </p:cNvSpPr>
              <p:nvPr/>
            </p:nvSpPr>
            <p:spPr bwMode="auto">
              <a:xfrm>
                <a:off x="4710834" y="2021263"/>
                <a:ext cx="1272081" cy="1272309"/>
              </a:xfrm>
              <a:prstGeom prst="rect">
                <a:avLst/>
              </a:prstGeom>
              <a:noFill/>
              <a:ln w="19050">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71" name="Rectangle 69"/>
              <p:cNvSpPr>
                <a:spLocks noChangeArrowheads="1"/>
              </p:cNvSpPr>
              <p:nvPr/>
            </p:nvSpPr>
            <p:spPr bwMode="auto">
              <a:xfrm>
                <a:off x="2369290" y="2279073"/>
                <a:ext cx="754087" cy="736600"/>
              </a:xfrm>
              <a:prstGeom prst="rect">
                <a:avLst/>
              </a:prstGeom>
              <a:noFill/>
              <a:ln w="19050">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72" name="Rectangle 70"/>
              <p:cNvSpPr>
                <a:spLocks noChangeArrowheads="1"/>
              </p:cNvSpPr>
              <p:nvPr/>
            </p:nvSpPr>
            <p:spPr bwMode="auto">
              <a:xfrm>
                <a:off x="2369290" y="4676371"/>
                <a:ext cx="754087" cy="738275"/>
              </a:xfrm>
              <a:prstGeom prst="rect">
                <a:avLst/>
              </a:prstGeom>
              <a:noFill/>
              <a:ln w="19050">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23622" name="Freeform 71"/>
              <p:cNvSpPr>
                <a:spLocks/>
              </p:cNvSpPr>
              <p:nvPr/>
            </p:nvSpPr>
            <p:spPr bwMode="auto">
              <a:xfrm>
                <a:off x="4489450" y="2795588"/>
                <a:ext cx="19050"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9050">
                <a:solidFill>
                  <a:srgbClr val="000000"/>
                </a:solidFill>
                <a:prstDash val="solid"/>
                <a:round/>
                <a:headEnd/>
                <a:tailEnd/>
              </a:ln>
            </p:spPr>
            <p:txBody>
              <a:bodyPr/>
              <a:lstStyle/>
              <a:p>
                <a:endParaRPr lang="en-US"/>
              </a:p>
            </p:txBody>
          </p:sp>
          <p:sp>
            <p:nvSpPr>
              <p:cNvPr id="23623" name="Freeform 72"/>
              <p:cNvSpPr>
                <a:spLocks/>
              </p:cNvSpPr>
              <p:nvPr/>
            </p:nvSpPr>
            <p:spPr bwMode="auto">
              <a:xfrm>
                <a:off x="4489450" y="2703513"/>
                <a:ext cx="19050"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9050">
                <a:solidFill>
                  <a:srgbClr val="000000"/>
                </a:solidFill>
                <a:prstDash val="solid"/>
                <a:round/>
                <a:headEnd/>
                <a:tailEnd/>
              </a:ln>
            </p:spPr>
            <p:txBody>
              <a:bodyPr/>
              <a:lstStyle/>
              <a:p>
                <a:endParaRPr lang="en-US"/>
              </a:p>
            </p:txBody>
          </p:sp>
          <p:sp>
            <p:nvSpPr>
              <p:cNvPr id="23624" name="Freeform 73"/>
              <p:cNvSpPr>
                <a:spLocks/>
              </p:cNvSpPr>
              <p:nvPr/>
            </p:nvSpPr>
            <p:spPr bwMode="auto">
              <a:xfrm>
                <a:off x="4489450" y="2611438"/>
                <a:ext cx="19050" cy="17462"/>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9050">
                <a:solidFill>
                  <a:srgbClr val="000000"/>
                </a:solidFill>
                <a:prstDash val="solid"/>
                <a:round/>
                <a:headEnd/>
                <a:tailEnd/>
              </a:ln>
            </p:spPr>
            <p:txBody>
              <a:bodyPr/>
              <a:lstStyle/>
              <a:p>
                <a:endParaRPr lang="en-US"/>
              </a:p>
            </p:txBody>
          </p:sp>
          <p:sp>
            <p:nvSpPr>
              <p:cNvPr id="23625" name="Freeform 74"/>
              <p:cNvSpPr>
                <a:spLocks/>
              </p:cNvSpPr>
              <p:nvPr/>
            </p:nvSpPr>
            <p:spPr bwMode="auto">
              <a:xfrm>
                <a:off x="5503863" y="3514725"/>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26" name="Freeform 75"/>
              <p:cNvSpPr>
                <a:spLocks/>
              </p:cNvSpPr>
              <p:nvPr/>
            </p:nvSpPr>
            <p:spPr bwMode="auto">
              <a:xfrm>
                <a:off x="5392738" y="3514725"/>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27" name="Freeform 76"/>
              <p:cNvSpPr>
                <a:spLocks/>
              </p:cNvSpPr>
              <p:nvPr/>
            </p:nvSpPr>
            <p:spPr bwMode="auto">
              <a:xfrm>
                <a:off x="5300663" y="3514725"/>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28" name="Freeform 77"/>
              <p:cNvSpPr>
                <a:spLocks/>
              </p:cNvSpPr>
              <p:nvPr/>
            </p:nvSpPr>
            <p:spPr bwMode="auto">
              <a:xfrm>
                <a:off x="5503863" y="4510088"/>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29" name="Freeform 78"/>
              <p:cNvSpPr>
                <a:spLocks/>
              </p:cNvSpPr>
              <p:nvPr/>
            </p:nvSpPr>
            <p:spPr bwMode="auto">
              <a:xfrm>
                <a:off x="5392738" y="4510088"/>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30" name="Freeform 79"/>
              <p:cNvSpPr>
                <a:spLocks/>
              </p:cNvSpPr>
              <p:nvPr/>
            </p:nvSpPr>
            <p:spPr bwMode="auto">
              <a:xfrm>
                <a:off x="5300663" y="4510088"/>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31" name="Freeform 80"/>
              <p:cNvSpPr>
                <a:spLocks/>
              </p:cNvSpPr>
              <p:nvPr/>
            </p:nvSpPr>
            <p:spPr bwMode="auto">
              <a:xfrm>
                <a:off x="5448300" y="5524500"/>
                <a:ext cx="19050"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32" name="Freeform 81"/>
              <p:cNvSpPr>
                <a:spLocks/>
              </p:cNvSpPr>
              <p:nvPr/>
            </p:nvSpPr>
            <p:spPr bwMode="auto">
              <a:xfrm>
                <a:off x="5348288" y="5524500"/>
                <a:ext cx="17462"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33" name="Freeform 82"/>
              <p:cNvSpPr>
                <a:spLocks/>
              </p:cNvSpPr>
              <p:nvPr/>
            </p:nvSpPr>
            <p:spPr bwMode="auto">
              <a:xfrm>
                <a:off x="5246688" y="5524500"/>
                <a:ext cx="17462" cy="19050"/>
              </a:xfrm>
              <a:custGeom>
                <a:avLst/>
                <a:gdLst>
                  <a:gd name="T0" fmla="*/ 0 w 1"/>
                  <a:gd name="T1" fmla="*/ 1 h 1"/>
                  <a:gd name="T2" fmla="*/ 1 w 1"/>
                  <a:gd name="T3" fmla="*/ 0 h 1"/>
                  <a:gd name="T4" fmla="*/ 0 w 1"/>
                  <a:gd name="T5" fmla="*/ 0 h 1"/>
                  <a:gd name="T6" fmla="*/ 0 w 1"/>
                  <a:gd name="T7" fmla="*/ 0 h 1"/>
                  <a:gd name="T8" fmla="*/ 0 w 1"/>
                  <a:gd name="T9" fmla="*/ 1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9050">
                <a:solidFill>
                  <a:srgbClr val="000000"/>
                </a:solidFill>
                <a:prstDash val="solid"/>
                <a:round/>
                <a:headEnd/>
                <a:tailEnd/>
              </a:ln>
            </p:spPr>
            <p:txBody>
              <a:bodyPr/>
              <a:lstStyle/>
              <a:p>
                <a:endParaRPr lang="en-US"/>
              </a:p>
            </p:txBody>
          </p:sp>
          <p:sp>
            <p:nvSpPr>
              <p:cNvPr id="23634" name="Rectangle 83"/>
              <p:cNvSpPr>
                <a:spLocks noChangeArrowheads="1"/>
              </p:cNvSpPr>
              <p:nvPr/>
            </p:nvSpPr>
            <p:spPr bwMode="auto">
              <a:xfrm>
                <a:off x="228600" y="3716338"/>
                <a:ext cx="220663"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a:t>
                </a:r>
                <a:endParaRPr lang="en-CA">
                  <a:latin typeface="Corbel" pitchFamily="34" charset="0"/>
                </a:endParaRPr>
              </a:p>
            </p:txBody>
          </p:sp>
          <p:sp>
            <p:nvSpPr>
              <p:cNvPr id="23635" name="Rectangle 84"/>
              <p:cNvSpPr>
                <a:spLocks noChangeArrowheads="1"/>
              </p:cNvSpPr>
              <p:nvPr/>
            </p:nvSpPr>
            <p:spPr bwMode="auto">
              <a:xfrm>
                <a:off x="339725" y="3810000"/>
                <a:ext cx="258763" cy="220663"/>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20</a:t>
                </a:r>
                <a:endParaRPr lang="en-CA">
                  <a:latin typeface="Corbel" pitchFamily="34" charset="0"/>
                </a:endParaRPr>
              </a:p>
            </p:txBody>
          </p:sp>
          <p:sp>
            <p:nvSpPr>
              <p:cNvPr id="23636" name="Rectangle 85"/>
              <p:cNvSpPr>
                <a:spLocks noChangeArrowheads="1"/>
              </p:cNvSpPr>
              <p:nvPr/>
            </p:nvSpPr>
            <p:spPr bwMode="auto">
              <a:xfrm>
                <a:off x="596900" y="3810000"/>
                <a:ext cx="166688" cy="220663"/>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9</a:t>
                </a:r>
                <a:endParaRPr lang="en-CA">
                  <a:latin typeface="Corbel" pitchFamily="34" charset="0"/>
                </a:endParaRPr>
              </a:p>
            </p:txBody>
          </p:sp>
          <p:sp>
            <p:nvSpPr>
              <p:cNvPr id="23637" name="Rectangle 86"/>
              <p:cNvSpPr>
                <a:spLocks noChangeArrowheads="1"/>
              </p:cNvSpPr>
              <p:nvPr/>
            </p:nvSpPr>
            <p:spPr bwMode="auto">
              <a:xfrm>
                <a:off x="504825" y="3810000"/>
                <a:ext cx="128588" cy="220663"/>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a:t>
                </a:r>
                <a:endParaRPr lang="en-CA">
                  <a:latin typeface="Corbel" pitchFamily="34" charset="0"/>
                </a:endParaRPr>
              </a:p>
            </p:txBody>
          </p:sp>
          <p:sp>
            <p:nvSpPr>
              <p:cNvPr id="23638" name="Rectangle 87"/>
              <p:cNvSpPr>
                <a:spLocks noChangeArrowheads="1"/>
              </p:cNvSpPr>
              <p:nvPr/>
            </p:nvSpPr>
            <p:spPr bwMode="auto">
              <a:xfrm>
                <a:off x="782638" y="3716338"/>
                <a:ext cx="22066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a:t>
                </a:r>
                <a:endParaRPr lang="en-CA">
                  <a:latin typeface="Corbel" pitchFamily="34" charset="0"/>
                </a:endParaRPr>
              </a:p>
            </p:txBody>
          </p:sp>
          <p:sp>
            <p:nvSpPr>
              <p:cNvPr id="23639" name="Rectangle 88"/>
              <p:cNvSpPr>
                <a:spLocks noChangeArrowheads="1"/>
              </p:cNvSpPr>
              <p:nvPr/>
            </p:nvSpPr>
            <p:spPr bwMode="auto">
              <a:xfrm>
                <a:off x="911225" y="3810000"/>
                <a:ext cx="166688" cy="220663"/>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8</a:t>
                </a:r>
                <a:endParaRPr lang="en-CA">
                  <a:latin typeface="Corbel" pitchFamily="34" charset="0"/>
                </a:endParaRPr>
              </a:p>
            </p:txBody>
          </p:sp>
          <p:sp>
            <p:nvSpPr>
              <p:cNvPr id="23640" name="Rectangle 89"/>
              <p:cNvSpPr>
                <a:spLocks noChangeArrowheads="1"/>
              </p:cNvSpPr>
              <p:nvPr/>
            </p:nvSpPr>
            <p:spPr bwMode="auto">
              <a:xfrm>
                <a:off x="1095375" y="3810000"/>
                <a:ext cx="166688" cy="220663"/>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0</a:t>
                </a:r>
                <a:endParaRPr lang="en-CA">
                  <a:latin typeface="Corbel" pitchFamily="34" charset="0"/>
                </a:endParaRPr>
              </a:p>
            </p:txBody>
          </p:sp>
          <p:sp>
            <p:nvSpPr>
              <p:cNvPr id="23641" name="Rectangle 90"/>
              <p:cNvSpPr>
                <a:spLocks noChangeArrowheads="1"/>
              </p:cNvSpPr>
              <p:nvPr/>
            </p:nvSpPr>
            <p:spPr bwMode="auto">
              <a:xfrm>
                <a:off x="1003300" y="3810000"/>
                <a:ext cx="128588" cy="220663"/>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a:t>
                </a:r>
                <a:endParaRPr lang="en-CA">
                  <a:latin typeface="Corbel" pitchFamily="34" charset="0"/>
                </a:endParaRPr>
              </a:p>
            </p:txBody>
          </p:sp>
          <p:sp>
            <p:nvSpPr>
              <p:cNvPr id="23642" name="Rectangle 91"/>
              <p:cNvSpPr>
                <a:spLocks noChangeArrowheads="1"/>
              </p:cNvSpPr>
              <p:nvPr/>
            </p:nvSpPr>
            <p:spPr bwMode="auto">
              <a:xfrm>
                <a:off x="708025" y="3716338"/>
                <a:ext cx="128588" cy="258762"/>
              </a:xfrm>
              <a:prstGeom prst="rect">
                <a:avLst/>
              </a:prstGeom>
              <a:noFill/>
              <a:ln w="9525">
                <a:noFill/>
                <a:miter lim="800000"/>
                <a:headEnd/>
                <a:tailEnd/>
              </a:ln>
            </p:spPr>
            <p:txBody>
              <a:bodyPr wrap="none" lIns="0" tIns="0" rIns="0" bIns="0">
                <a:spAutoFit/>
              </a:bodyPr>
              <a:lstStyle/>
              <a:p>
                <a:r>
                  <a:rPr lang="en-CA" sz="1300">
                    <a:solidFill>
                      <a:srgbClr val="000000"/>
                    </a:solidFill>
                    <a:latin typeface="Symbol" pitchFamily="18" charset="2"/>
                  </a:rPr>
                  <a:t>¤</a:t>
                </a:r>
                <a:endParaRPr lang="en-CA">
                  <a:latin typeface="Corbel" pitchFamily="34" charset="0"/>
                </a:endParaRPr>
              </a:p>
            </p:txBody>
          </p:sp>
          <p:sp>
            <p:nvSpPr>
              <p:cNvPr id="23643" name="Rectangle 92"/>
              <p:cNvSpPr>
                <a:spLocks noChangeArrowheads="1"/>
              </p:cNvSpPr>
              <p:nvPr/>
            </p:nvSpPr>
            <p:spPr bwMode="auto">
              <a:xfrm>
                <a:off x="5578475" y="5727700"/>
                <a:ext cx="239713"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D</a:t>
                </a:r>
                <a:endParaRPr lang="en-CA">
                  <a:latin typeface="Corbel" pitchFamily="34" charset="0"/>
                </a:endParaRPr>
              </a:p>
            </p:txBody>
          </p:sp>
          <p:sp>
            <p:nvSpPr>
              <p:cNvPr id="23644" name="Rectangle 93"/>
              <p:cNvSpPr>
                <a:spLocks noChangeArrowheads="1"/>
              </p:cNvSpPr>
              <p:nvPr/>
            </p:nvSpPr>
            <p:spPr bwMode="auto">
              <a:xfrm>
                <a:off x="5707063" y="5821363"/>
                <a:ext cx="166687" cy="220662"/>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0</a:t>
                </a:r>
                <a:endParaRPr lang="en-CA">
                  <a:latin typeface="Corbel" pitchFamily="34" charset="0"/>
                </a:endParaRPr>
              </a:p>
            </p:txBody>
          </p:sp>
          <p:sp>
            <p:nvSpPr>
              <p:cNvPr id="23645" name="Rectangle 94"/>
              <p:cNvSpPr>
                <a:spLocks noChangeArrowheads="1"/>
              </p:cNvSpPr>
              <p:nvPr/>
            </p:nvSpPr>
            <p:spPr bwMode="auto">
              <a:xfrm>
                <a:off x="4951413" y="5727700"/>
                <a:ext cx="23971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D</a:t>
                </a:r>
                <a:endParaRPr lang="en-CA">
                  <a:latin typeface="Corbel" pitchFamily="34" charset="0"/>
                </a:endParaRPr>
              </a:p>
            </p:txBody>
          </p:sp>
          <p:sp>
            <p:nvSpPr>
              <p:cNvPr id="23646" name="Rectangle 95"/>
              <p:cNvSpPr>
                <a:spLocks noChangeArrowheads="1"/>
              </p:cNvSpPr>
              <p:nvPr/>
            </p:nvSpPr>
            <p:spPr bwMode="auto">
              <a:xfrm>
                <a:off x="5080000" y="5821363"/>
                <a:ext cx="166688" cy="220662"/>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7</a:t>
                </a:r>
                <a:endParaRPr lang="en-CA">
                  <a:latin typeface="Corbel" pitchFamily="34" charset="0"/>
                </a:endParaRPr>
              </a:p>
            </p:txBody>
          </p:sp>
          <p:sp>
            <p:nvSpPr>
              <p:cNvPr id="23647" name="Rectangle 96"/>
              <p:cNvSpPr>
                <a:spLocks noChangeArrowheads="1"/>
              </p:cNvSpPr>
              <p:nvPr/>
            </p:nvSpPr>
            <p:spPr bwMode="auto">
              <a:xfrm>
                <a:off x="1262063" y="1725613"/>
                <a:ext cx="22066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R</a:t>
                </a:r>
                <a:endParaRPr lang="en-CA">
                  <a:latin typeface="Corbel" pitchFamily="34" charset="0"/>
                </a:endParaRPr>
              </a:p>
            </p:txBody>
          </p:sp>
          <p:sp>
            <p:nvSpPr>
              <p:cNvPr id="23648" name="Rectangle 97"/>
              <p:cNvSpPr>
                <a:spLocks noChangeArrowheads="1"/>
              </p:cNvSpPr>
              <p:nvPr/>
            </p:nvSpPr>
            <p:spPr bwMode="auto">
              <a:xfrm>
                <a:off x="1390650" y="1725613"/>
                <a:ext cx="220663"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a:t>
                </a:r>
                <a:endParaRPr lang="en-CA">
                  <a:latin typeface="Corbel" pitchFamily="34" charset="0"/>
                </a:endParaRPr>
              </a:p>
            </p:txBody>
          </p:sp>
          <p:sp>
            <p:nvSpPr>
              <p:cNvPr id="23649" name="Rectangle 98"/>
              <p:cNvSpPr>
                <a:spLocks noChangeArrowheads="1"/>
              </p:cNvSpPr>
              <p:nvPr/>
            </p:nvSpPr>
            <p:spPr bwMode="auto">
              <a:xfrm>
                <a:off x="1519238" y="1725613"/>
                <a:ext cx="203200"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S</a:t>
                </a:r>
                <a:endParaRPr lang="en-CA">
                  <a:latin typeface="Corbel" pitchFamily="34" charset="0"/>
                </a:endParaRPr>
              </a:p>
            </p:txBody>
          </p:sp>
          <p:sp>
            <p:nvSpPr>
              <p:cNvPr id="23650" name="Line 99"/>
              <p:cNvSpPr>
                <a:spLocks noChangeShapeType="1"/>
              </p:cNvSpPr>
              <p:nvPr/>
            </p:nvSpPr>
            <p:spPr bwMode="auto">
              <a:xfrm flipH="1">
                <a:off x="1279525" y="1676400"/>
                <a:ext cx="314325" cy="1587"/>
              </a:xfrm>
              <a:prstGeom prst="line">
                <a:avLst/>
              </a:prstGeom>
              <a:noFill/>
              <a:ln w="19050">
                <a:solidFill>
                  <a:srgbClr val="000000"/>
                </a:solidFill>
                <a:round/>
                <a:headEnd/>
                <a:tailEnd/>
              </a:ln>
            </p:spPr>
            <p:txBody>
              <a:bodyPr/>
              <a:lstStyle/>
              <a:p>
                <a:endParaRPr lang="en-US"/>
              </a:p>
            </p:txBody>
          </p:sp>
          <p:sp>
            <p:nvSpPr>
              <p:cNvPr id="23651" name="Rectangle 100"/>
              <p:cNvSpPr>
                <a:spLocks noChangeArrowheads="1"/>
              </p:cNvSpPr>
              <p:nvPr/>
            </p:nvSpPr>
            <p:spPr bwMode="auto">
              <a:xfrm>
                <a:off x="1243013" y="5727700"/>
                <a:ext cx="220662"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C</a:t>
                </a:r>
                <a:endParaRPr lang="en-CA">
                  <a:latin typeface="Corbel" pitchFamily="34" charset="0"/>
                </a:endParaRPr>
              </a:p>
            </p:txBody>
          </p:sp>
          <p:sp>
            <p:nvSpPr>
              <p:cNvPr id="23652" name="Rectangle 101"/>
              <p:cNvSpPr>
                <a:spLocks noChangeArrowheads="1"/>
              </p:cNvSpPr>
              <p:nvPr/>
            </p:nvSpPr>
            <p:spPr bwMode="auto">
              <a:xfrm>
                <a:off x="1371600" y="5727700"/>
                <a:ext cx="220663"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A</a:t>
                </a:r>
                <a:endParaRPr lang="en-CA">
                  <a:latin typeface="Corbel" pitchFamily="34" charset="0"/>
                </a:endParaRPr>
              </a:p>
            </p:txBody>
          </p:sp>
          <p:sp>
            <p:nvSpPr>
              <p:cNvPr id="23653" name="Rectangle 102"/>
              <p:cNvSpPr>
                <a:spLocks noChangeArrowheads="1"/>
              </p:cNvSpPr>
              <p:nvPr/>
            </p:nvSpPr>
            <p:spPr bwMode="auto">
              <a:xfrm>
                <a:off x="1501775" y="5727700"/>
                <a:ext cx="203200" cy="368300"/>
              </a:xfrm>
              <a:prstGeom prst="rect">
                <a:avLst/>
              </a:prstGeom>
              <a:noFill/>
              <a:ln w="9525">
                <a:noFill/>
                <a:miter lim="800000"/>
                <a:headEnd/>
                <a:tailEnd/>
              </a:ln>
            </p:spPr>
            <p:txBody>
              <a:bodyPr wrap="none" lIns="0" tIns="0" rIns="0" bIns="0">
                <a:spAutoFit/>
              </a:bodyPr>
              <a:lstStyle/>
              <a:p>
                <a:r>
                  <a:rPr lang="en-CA" sz="1300">
                    <a:solidFill>
                      <a:srgbClr val="000000"/>
                    </a:solidFill>
                    <a:latin typeface="Nimbus Roman No9 L"/>
                  </a:rPr>
                  <a:t>S</a:t>
                </a:r>
                <a:endParaRPr lang="en-CA">
                  <a:latin typeface="Corbel" pitchFamily="34" charset="0"/>
                </a:endParaRPr>
              </a:p>
            </p:txBody>
          </p:sp>
          <p:sp>
            <p:nvSpPr>
              <p:cNvPr id="23654" name="Line 103"/>
              <p:cNvSpPr>
                <a:spLocks noChangeShapeType="1"/>
              </p:cNvSpPr>
              <p:nvPr/>
            </p:nvSpPr>
            <p:spPr bwMode="auto">
              <a:xfrm flipH="1">
                <a:off x="1262063" y="5715000"/>
                <a:ext cx="312737" cy="1588"/>
              </a:xfrm>
              <a:prstGeom prst="line">
                <a:avLst/>
              </a:prstGeom>
              <a:noFill/>
              <a:ln w="19050">
                <a:solidFill>
                  <a:srgbClr val="000000"/>
                </a:solidFill>
                <a:round/>
                <a:headEnd/>
                <a:tailEnd/>
              </a:ln>
            </p:spPr>
            <p:txBody>
              <a:bodyPr/>
              <a:lstStyle/>
              <a:p>
                <a:endParaRPr lang="en-US"/>
              </a:p>
            </p:txBody>
          </p:sp>
          <p:sp>
            <p:nvSpPr>
              <p:cNvPr id="23655" name="Line 104"/>
              <p:cNvSpPr>
                <a:spLocks noChangeShapeType="1"/>
              </p:cNvSpPr>
              <p:nvPr/>
            </p:nvSpPr>
            <p:spPr bwMode="auto">
              <a:xfrm>
                <a:off x="1962150" y="2695575"/>
                <a:ext cx="0" cy="2295525"/>
              </a:xfrm>
              <a:prstGeom prst="line">
                <a:avLst/>
              </a:prstGeom>
              <a:noFill/>
              <a:ln w="38100">
                <a:solidFill>
                  <a:schemeClr val="bg1"/>
                </a:solidFill>
                <a:round/>
                <a:headEnd/>
                <a:tailEnd/>
              </a:ln>
            </p:spPr>
            <p:txBody>
              <a:bodyPr/>
              <a:lstStyle/>
              <a:p>
                <a:endParaRPr lang="en-US"/>
              </a:p>
            </p:txBody>
          </p:sp>
          <p:sp>
            <p:nvSpPr>
              <p:cNvPr id="23656" name="Freeform 105"/>
              <p:cNvSpPr>
                <a:spLocks/>
              </p:cNvSpPr>
              <p:nvPr/>
            </p:nvSpPr>
            <p:spPr bwMode="auto">
              <a:xfrm>
                <a:off x="1944688" y="2536825"/>
                <a:ext cx="423862" cy="222250"/>
              </a:xfrm>
              <a:custGeom>
                <a:avLst/>
                <a:gdLst>
                  <a:gd name="T0" fmla="*/ 0 w 23"/>
                  <a:gd name="T1" fmla="*/ 9 h 12"/>
                  <a:gd name="T2" fmla="*/ 12 w 23"/>
                  <a:gd name="T3" fmla="*/ 9 h 12"/>
                  <a:gd name="T4" fmla="*/ 12 w 23"/>
                  <a:gd name="T5" fmla="*/ 12 h 12"/>
                  <a:gd name="T6" fmla="*/ 23 w 23"/>
                  <a:gd name="T7" fmla="*/ 6 h 12"/>
                  <a:gd name="T8" fmla="*/ 12 w 23"/>
                  <a:gd name="T9" fmla="*/ 0 h 12"/>
                  <a:gd name="T10" fmla="*/ 12 w 23"/>
                  <a:gd name="T11" fmla="*/ 3 h 12"/>
                  <a:gd name="T12" fmla="*/ 0 w 23"/>
                  <a:gd name="T13" fmla="*/ 3 h 12"/>
                  <a:gd name="T14" fmla="*/ 0 60000 65536"/>
                  <a:gd name="T15" fmla="*/ 0 60000 65536"/>
                  <a:gd name="T16" fmla="*/ 0 60000 65536"/>
                  <a:gd name="T17" fmla="*/ 0 60000 65536"/>
                  <a:gd name="T18" fmla="*/ 0 60000 65536"/>
                  <a:gd name="T19" fmla="*/ 0 60000 65536"/>
                  <a:gd name="T20" fmla="*/ 0 60000 65536"/>
                  <a:gd name="T21" fmla="*/ 0 w 23"/>
                  <a:gd name="T22" fmla="*/ 0 h 12"/>
                  <a:gd name="T23" fmla="*/ 23 w 23"/>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2">
                    <a:moveTo>
                      <a:pt x="0" y="9"/>
                    </a:moveTo>
                    <a:lnTo>
                      <a:pt x="12" y="9"/>
                    </a:lnTo>
                    <a:lnTo>
                      <a:pt x="12" y="12"/>
                    </a:lnTo>
                    <a:lnTo>
                      <a:pt x="23" y="6"/>
                    </a:lnTo>
                    <a:lnTo>
                      <a:pt x="12" y="0"/>
                    </a:lnTo>
                    <a:lnTo>
                      <a:pt x="12" y="3"/>
                    </a:lnTo>
                    <a:lnTo>
                      <a:pt x="0" y="3"/>
                    </a:lnTo>
                  </a:path>
                </a:pathLst>
              </a:custGeom>
              <a:noFill/>
              <a:ln w="19050">
                <a:solidFill>
                  <a:srgbClr val="000000"/>
                </a:solidFill>
                <a:prstDash val="solid"/>
                <a:round/>
                <a:headEnd/>
                <a:tailEnd/>
              </a:ln>
            </p:spPr>
            <p:txBody>
              <a:bodyPr/>
              <a:lstStyle/>
              <a:p>
                <a:endParaRPr lang="en-US"/>
              </a:p>
            </p:txBody>
          </p:sp>
          <p:sp>
            <p:nvSpPr>
              <p:cNvPr id="23657" name="Freeform 106"/>
              <p:cNvSpPr>
                <a:spLocks/>
              </p:cNvSpPr>
              <p:nvPr/>
            </p:nvSpPr>
            <p:spPr bwMode="auto">
              <a:xfrm>
                <a:off x="1944688" y="4935538"/>
                <a:ext cx="423862" cy="220662"/>
              </a:xfrm>
              <a:custGeom>
                <a:avLst/>
                <a:gdLst>
                  <a:gd name="T0" fmla="*/ 0 w 23"/>
                  <a:gd name="T1" fmla="*/ 9 h 12"/>
                  <a:gd name="T2" fmla="*/ 12 w 23"/>
                  <a:gd name="T3" fmla="*/ 9 h 12"/>
                  <a:gd name="T4" fmla="*/ 12 w 23"/>
                  <a:gd name="T5" fmla="*/ 12 h 12"/>
                  <a:gd name="T6" fmla="*/ 23 w 23"/>
                  <a:gd name="T7" fmla="*/ 6 h 12"/>
                  <a:gd name="T8" fmla="*/ 12 w 23"/>
                  <a:gd name="T9" fmla="*/ 0 h 12"/>
                  <a:gd name="T10" fmla="*/ 12 w 23"/>
                  <a:gd name="T11" fmla="*/ 3 h 12"/>
                  <a:gd name="T12" fmla="*/ 0 w 23"/>
                  <a:gd name="T13" fmla="*/ 3 h 12"/>
                  <a:gd name="T14" fmla="*/ 0 60000 65536"/>
                  <a:gd name="T15" fmla="*/ 0 60000 65536"/>
                  <a:gd name="T16" fmla="*/ 0 60000 65536"/>
                  <a:gd name="T17" fmla="*/ 0 60000 65536"/>
                  <a:gd name="T18" fmla="*/ 0 60000 65536"/>
                  <a:gd name="T19" fmla="*/ 0 60000 65536"/>
                  <a:gd name="T20" fmla="*/ 0 60000 65536"/>
                  <a:gd name="T21" fmla="*/ 0 w 23"/>
                  <a:gd name="T22" fmla="*/ 0 h 12"/>
                  <a:gd name="T23" fmla="*/ 23 w 23"/>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2">
                    <a:moveTo>
                      <a:pt x="0" y="9"/>
                    </a:moveTo>
                    <a:lnTo>
                      <a:pt x="12" y="9"/>
                    </a:lnTo>
                    <a:lnTo>
                      <a:pt x="12" y="12"/>
                    </a:lnTo>
                    <a:lnTo>
                      <a:pt x="23" y="6"/>
                    </a:lnTo>
                    <a:lnTo>
                      <a:pt x="12" y="0"/>
                    </a:lnTo>
                    <a:lnTo>
                      <a:pt x="12" y="3"/>
                    </a:lnTo>
                    <a:lnTo>
                      <a:pt x="0" y="3"/>
                    </a:lnTo>
                  </a:path>
                </a:pathLst>
              </a:custGeom>
              <a:noFill/>
              <a:ln w="19050">
                <a:solidFill>
                  <a:srgbClr val="000000"/>
                </a:solidFill>
                <a:prstDash val="solid"/>
                <a:round/>
                <a:headEnd/>
                <a:tailEnd/>
              </a:ln>
            </p:spPr>
            <p:txBody>
              <a:bodyPr/>
              <a:lstStyle/>
              <a:p>
                <a:endParaRPr lang="en-US"/>
              </a:p>
            </p:txBody>
          </p:sp>
          <p:sp>
            <p:nvSpPr>
              <p:cNvPr id="23658" name="Line 107"/>
              <p:cNvSpPr>
                <a:spLocks noChangeShapeType="1"/>
              </p:cNvSpPr>
              <p:nvPr/>
            </p:nvSpPr>
            <p:spPr bwMode="auto">
              <a:xfrm>
                <a:off x="1873250" y="2586038"/>
                <a:ext cx="174625" cy="0"/>
              </a:xfrm>
              <a:prstGeom prst="line">
                <a:avLst/>
              </a:prstGeom>
              <a:noFill/>
              <a:ln w="9525">
                <a:solidFill>
                  <a:schemeClr val="tx1"/>
                </a:solidFill>
                <a:round/>
                <a:headEnd/>
                <a:tailEnd/>
              </a:ln>
            </p:spPr>
            <p:txBody>
              <a:bodyPr/>
              <a:lstStyle/>
              <a:p>
                <a:endParaRPr lang="en-US"/>
              </a:p>
            </p:txBody>
          </p:sp>
        </p:grpSp>
        <p:cxnSp>
          <p:nvCxnSpPr>
            <p:cNvPr id="112" name="Straight Arrow Connector 111"/>
            <p:cNvCxnSpPr/>
            <p:nvPr/>
          </p:nvCxnSpPr>
          <p:spPr>
            <a:xfrm rot="10800000" flipV="1">
              <a:off x="5445125" y="4014788"/>
              <a:ext cx="269875" cy="238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rot="10800000" flipV="1">
              <a:off x="5486400" y="4167188"/>
              <a:ext cx="269875" cy="238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Fast Page Mode</a:t>
            </a:r>
            <a:endParaRPr lang="en-US" dirty="0">
              <a:solidFill>
                <a:schemeClr val="accent1">
                  <a:satMod val="150000"/>
                </a:schemeClr>
              </a:solidFill>
            </a:endParaRPr>
          </a:p>
        </p:txBody>
      </p:sp>
      <p:sp>
        <p:nvSpPr>
          <p:cNvPr id="3" name="Content Placeholder 2"/>
          <p:cNvSpPr>
            <a:spLocks noGrp="1"/>
          </p:cNvSpPr>
          <p:nvPr>
            <p:ph idx="1"/>
          </p:nvPr>
        </p:nvSpPr>
        <p:spPr/>
        <p:txBody>
          <a:bodyPr rtlCol="0">
            <a:normAutofit fontScale="92500" lnSpcReduction="20000"/>
          </a:bodyPr>
          <a:lstStyle/>
          <a:p>
            <a:pPr marL="438912" indent="-320040" fontAlgn="auto">
              <a:spcBef>
                <a:spcPts val="0"/>
              </a:spcBef>
              <a:spcAft>
                <a:spcPts val="0"/>
              </a:spcAft>
              <a:buFont typeface="Wingdings 2"/>
              <a:buChar char=""/>
              <a:defRPr/>
            </a:pPr>
            <a:r>
              <a:rPr lang="en-US" sz="2800" dirty="0" smtClean="0">
                <a:solidFill>
                  <a:schemeClr val="accent2"/>
                </a:solidFill>
              </a:rPr>
              <a:t>Suppose if we want to access the consecutive bytes in the selected row.</a:t>
            </a:r>
          </a:p>
          <a:p>
            <a:pPr marL="438912" indent="-320040" fontAlgn="auto">
              <a:spcBef>
                <a:spcPts val="0"/>
              </a:spcBef>
              <a:spcAft>
                <a:spcPts val="0"/>
              </a:spcAft>
              <a:buFont typeface="Wingdings 2"/>
              <a:buChar char=""/>
              <a:defRPr/>
            </a:pPr>
            <a:r>
              <a:rPr lang="en-US" sz="2800" dirty="0" smtClean="0">
                <a:solidFill>
                  <a:schemeClr val="accent2"/>
                </a:solidFill>
              </a:rPr>
              <a:t>This can be done without having to reselect the row. </a:t>
            </a:r>
          </a:p>
          <a:p>
            <a:pPr marL="731520" lvl="1" indent="-274320" fontAlgn="auto">
              <a:spcAft>
                <a:spcPts val="0"/>
              </a:spcAft>
              <a:buFont typeface="Wingdings"/>
              <a:buChar char=""/>
              <a:defRPr/>
            </a:pPr>
            <a:r>
              <a:rPr lang="en-US" sz="1800" dirty="0" smtClean="0"/>
              <a:t>Add a latch at the output of the sense circuits in each row. </a:t>
            </a:r>
          </a:p>
          <a:p>
            <a:pPr marL="731520" lvl="1" indent="-274320" fontAlgn="auto">
              <a:spcAft>
                <a:spcPts val="0"/>
              </a:spcAft>
              <a:buFont typeface="Wingdings"/>
              <a:buChar char=""/>
              <a:defRPr/>
            </a:pPr>
            <a:r>
              <a:rPr lang="en-US" sz="1800" dirty="0" smtClean="0"/>
              <a:t>All the latches are loaded when the row is selected. </a:t>
            </a:r>
          </a:p>
          <a:p>
            <a:pPr marL="731520" lvl="1" indent="-274320" fontAlgn="auto">
              <a:spcAft>
                <a:spcPts val="0"/>
              </a:spcAft>
              <a:buFont typeface="Wingdings"/>
              <a:buChar char=""/>
              <a:defRPr/>
            </a:pPr>
            <a:r>
              <a:rPr lang="en-US" sz="1800" dirty="0" smtClean="0"/>
              <a:t>Different column addresses can be applied to select and place different bytes on the data lines.</a:t>
            </a:r>
          </a:p>
          <a:p>
            <a:pPr marL="438912" indent="-320040" fontAlgn="auto">
              <a:spcBef>
                <a:spcPts val="0"/>
              </a:spcBef>
              <a:spcAft>
                <a:spcPts val="0"/>
              </a:spcAft>
              <a:buFont typeface="Wingdings 2"/>
              <a:buChar char=""/>
              <a:defRPr/>
            </a:pPr>
            <a:r>
              <a:rPr lang="en-US" sz="2800" dirty="0" smtClean="0">
                <a:solidFill>
                  <a:schemeClr val="accent2"/>
                </a:solidFill>
              </a:rPr>
              <a:t>Consecutive sequence of column addresses can be applied under the control signal CAS</a:t>
            </a:r>
            <a:r>
              <a:rPr lang="en-US" sz="2800" dirty="0" smtClean="0"/>
              <a:t>, without reselecting the row.</a:t>
            </a:r>
          </a:p>
          <a:p>
            <a:pPr marL="731520" lvl="1" indent="-274320" fontAlgn="auto">
              <a:spcAft>
                <a:spcPts val="0"/>
              </a:spcAft>
              <a:buFont typeface="Wingdings"/>
              <a:buChar char=""/>
              <a:defRPr/>
            </a:pPr>
            <a:r>
              <a:rPr lang="en-US" sz="1800" dirty="0" smtClean="0"/>
              <a:t>Allows a block of data to be transferred at a much faster rate than random accesses.</a:t>
            </a:r>
          </a:p>
          <a:p>
            <a:pPr marL="731520" lvl="1" indent="-274320" fontAlgn="auto">
              <a:spcAft>
                <a:spcPts val="0"/>
              </a:spcAft>
              <a:buFont typeface="Wingdings"/>
              <a:buChar char=""/>
              <a:defRPr/>
            </a:pPr>
            <a:r>
              <a:rPr lang="en-US" sz="1800" dirty="0" smtClean="0"/>
              <a:t>A small collection/group of bytes is usually referred to as a block. </a:t>
            </a:r>
          </a:p>
          <a:p>
            <a:pPr marL="438912" indent="-320040" fontAlgn="auto">
              <a:spcBef>
                <a:spcPts val="0"/>
              </a:spcBef>
              <a:spcAft>
                <a:spcPts val="0"/>
              </a:spcAft>
              <a:buFont typeface="Wingdings 2"/>
              <a:buChar char=""/>
              <a:defRPr/>
            </a:pPr>
            <a:r>
              <a:rPr lang="en-US" sz="2600" dirty="0" smtClean="0">
                <a:solidFill>
                  <a:schemeClr val="accent2"/>
                </a:solidFill>
              </a:rPr>
              <a:t>This transfer capability is referred to as the </a:t>
            </a:r>
          </a:p>
          <a:p>
            <a:pPr marL="438912" indent="-320040" fontAlgn="auto">
              <a:spcBef>
                <a:spcPts val="0"/>
              </a:spcBef>
              <a:spcAft>
                <a:spcPts val="0"/>
              </a:spcAft>
              <a:buFont typeface="Wingdings 2"/>
              <a:buNone/>
              <a:defRPr/>
            </a:pPr>
            <a:r>
              <a:rPr lang="en-US" sz="2600" dirty="0" smtClean="0">
                <a:solidFill>
                  <a:schemeClr val="accent2"/>
                </a:solidFill>
              </a:rPr>
              <a:t>	fast page mode feature.  </a:t>
            </a:r>
          </a:p>
          <a:p>
            <a:pPr marL="731520" lvl="1" indent="-274320" fontAlgn="auto">
              <a:spcAft>
                <a:spcPts val="0"/>
              </a:spcAft>
              <a:buFont typeface="Wingdings"/>
              <a:buChar char=""/>
              <a:defRPr/>
            </a:pPr>
            <a:endParaRPr lang="en-US" sz="1800" dirty="0" smtClean="0"/>
          </a:p>
          <a:p>
            <a:pPr marL="438912" indent="-320040" fontAlgn="auto">
              <a:spcBef>
                <a:spcPts val="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082" name="Rectangle 106"/>
          <p:cNvSpPr>
            <a:spLocks noChangeArrowheads="1"/>
          </p:cNvSpPr>
          <p:nvPr/>
        </p:nvSpPr>
        <p:spPr bwMode="auto">
          <a:xfrm>
            <a:off x="228600" y="1524000"/>
            <a:ext cx="8534400" cy="5029200"/>
          </a:xfrm>
          <a:prstGeom prst="rect">
            <a:avLst/>
          </a:prstGeom>
          <a:solidFill>
            <a:schemeClr val="accent1">
              <a:lumMod val="40000"/>
              <a:lumOff val="60000"/>
            </a:schemeClr>
          </a:solidFill>
          <a:ln w="127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382978"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Synchronous </a:t>
            </a:r>
            <a:r>
              <a:rPr lang="en-US" dirty="0" err="1" smtClean="0">
                <a:solidFill>
                  <a:schemeClr val="accent1">
                    <a:satMod val="150000"/>
                  </a:schemeClr>
                </a:solidFill>
              </a:rPr>
              <a:t>DRAMs</a:t>
            </a:r>
            <a:endParaRPr lang="en-US" dirty="0">
              <a:solidFill>
                <a:schemeClr val="accent1">
                  <a:satMod val="150000"/>
                </a:schemeClr>
              </a:solidFill>
            </a:endParaRPr>
          </a:p>
        </p:txBody>
      </p:sp>
      <p:sp>
        <p:nvSpPr>
          <p:cNvPr id="25603" name="Freeform 5"/>
          <p:cNvSpPr>
            <a:spLocks/>
          </p:cNvSpPr>
          <p:nvPr/>
        </p:nvSpPr>
        <p:spPr bwMode="auto">
          <a:xfrm>
            <a:off x="1382713" y="4751388"/>
            <a:ext cx="95250" cy="46037"/>
          </a:xfrm>
          <a:custGeom>
            <a:avLst/>
            <a:gdLst>
              <a:gd name="T0" fmla="*/ 0 w 6"/>
              <a:gd name="T1" fmla="*/ 3 h 3"/>
              <a:gd name="T2" fmla="*/ 6 w 6"/>
              <a:gd name="T3" fmla="*/ 1 h 3"/>
              <a:gd name="T4" fmla="*/ 0 w 6"/>
              <a:gd name="T5" fmla="*/ 0 h 3"/>
              <a:gd name="T6" fmla="*/ 0 w 6"/>
              <a:gd name="T7" fmla="*/ 1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1"/>
                </a:lnTo>
                <a:lnTo>
                  <a:pt x="0" y="0"/>
                </a:lnTo>
                <a:lnTo>
                  <a:pt x="0" y="1"/>
                </a:lnTo>
                <a:lnTo>
                  <a:pt x="0" y="3"/>
                </a:lnTo>
              </a:path>
            </a:pathLst>
          </a:custGeom>
          <a:noFill/>
          <a:ln w="15875">
            <a:solidFill>
              <a:srgbClr val="000000"/>
            </a:solidFill>
            <a:prstDash val="solid"/>
            <a:round/>
            <a:headEnd/>
            <a:tailEnd/>
          </a:ln>
        </p:spPr>
        <p:txBody>
          <a:bodyPr/>
          <a:lstStyle/>
          <a:p>
            <a:endParaRPr lang="en-US"/>
          </a:p>
        </p:txBody>
      </p:sp>
      <p:sp>
        <p:nvSpPr>
          <p:cNvPr id="25604" name="Freeform 6"/>
          <p:cNvSpPr>
            <a:spLocks/>
          </p:cNvSpPr>
          <p:nvPr/>
        </p:nvSpPr>
        <p:spPr bwMode="auto">
          <a:xfrm>
            <a:off x="1382713" y="4751388"/>
            <a:ext cx="95250" cy="46037"/>
          </a:xfrm>
          <a:custGeom>
            <a:avLst/>
            <a:gdLst>
              <a:gd name="T0" fmla="*/ 0 w 60"/>
              <a:gd name="T1" fmla="*/ 29 h 29"/>
              <a:gd name="T2" fmla="*/ 60 w 60"/>
              <a:gd name="T3" fmla="*/ 10 h 29"/>
              <a:gd name="T4" fmla="*/ 0 w 60"/>
              <a:gd name="T5" fmla="*/ 0 h 29"/>
              <a:gd name="T6" fmla="*/ 0 w 60"/>
              <a:gd name="T7" fmla="*/ 10 h 29"/>
              <a:gd name="T8" fmla="*/ 0 w 60"/>
              <a:gd name="T9" fmla="*/ 29 h 29"/>
              <a:gd name="T10" fmla="*/ 0 60000 65536"/>
              <a:gd name="T11" fmla="*/ 0 60000 65536"/>
              <a:gd name="T12" fmla="*/ 0 60000 65536"/>
              <a:gd name="T13" fmla="*/ 0 60000 65536"/>
              <a:gd name="T14" fmla="*/ 0 60000 65536"/>
              <a:gd name="T15" fmla="*/ 0 w 60"/>
              <a:gd name="T16" fmla="*/ 0 h 29"/>
              <a:gd name="T17" fmla="*/ 60 w 60"/>
              <a:gd name="T18" fmla="*/ 29 h 29"/>
            </a:gdLst>
            <a:ahLst/>
            <a:cxnLst>
              <a:cxn ang="T10">
                <a:pos x="T0" y="T1"/>
              </a:cxn>
              <a:cxn ang="T11">
                <a:pos x="T2" y="T3"/>
              </a:cxn>
              <a:cxn ang="T12">
                <a:pos x="T4" y="T5"/>
              </a:cxn>
              <a:cxn ang="T13">
                <a:pos x="T6" y="T7"/>
              </a:cxn>
              <a:cxn ang="T14">
                <a:pos x="T8" y="T9"/>
              </a:cxn>
            </a:cxnLst>
            <a:rect l="T15" t="T16" r="T17" b="T18"/>
            <a:pathLst>
              <a:path w="60" h="29">
                <a:moveTo>
                  <a:pt x="0" y="29"/>
                </a:moveTo>
                <a:lnTo>
                  <a:pt x="60" y="10"/>
                </a:lnTo>
                <a:lnTo>
                  <a:pt x="0" y="0"/>
                </a:lnTo>
                <a:lnTo>
                  <a:pt x="0" y="10"/>
                </a:lnTo>
                <a:lnTo>
                  <a:pt x="0" y="29"/>
                </a:lnTo>
                <a:close/>
              </a:path>
            </a:pathLst>
          </a:custGeom>
          <a:solidFill>
            <a:srgbClr val="000000"/>
          </a:solidFill>
          <a:ln w="0">
            <a:solidFill>
              <a:srgbClr val="000000"/>
            </a:solidFill>
            <a:prstDash val="solid"/>
            <a:round/>
            <a:headEnd/>
            <a:tailEnd/>
          </a:ln>
        </p:spPr>
        <p:txBody>
          <a:bodyPr/>
          <a:lstStyle/>
          <a:p>
            <a:endParaRPr lang="en-US"/>
          </a:p>
        </p:txBody>
      </p:sp>
      <p:sp>
        <p:nvSpPr>
          <p:cNvPr id="25605" name="Line 7"/>
          <p:cNvSpPr>
            <a:spLocks noChangeShapeType="1"/>
          </p:cNvSpPr>
          <p:nvPr/>
        </p:nvSpPr>
        <p:spPr bwMode="auto">
          <a:xfrm flipH="1">
            <a:off x="1225550" y="4767263"/>
            <a:ext cx="141288" cy="1587"/>
          </a:xfrm>
          <a:prstGeom prst="line">
            <a:avLst/>
          </a:prstGeom>
          <a:noFill/>
          <a:ln w="15875">
            <a:solidFill>
              <a:srgbClr val="000000"/>
            </a:solidFill>
            <a:round/>
            <a:headEnd/>
            <a:tailEnd/>
          </a:ln>
        </p:spPr>
        <p:txBody>
          <a:bodyPr/>
          <a:lstStyle/>
          <a:p>
            <a:endParaRPr lang="en-US"/>
          </a:p>
        </p:txBody>
      </p:sp>
      <p:sp>
        <p:nvSpPr>
          <p:cNvPr id="25606" name="Rectangle 8"/>
          <p:cNvSpPr>
            <a:spLocks noChangeArrowheads="1"/>
          </p:cNvSpPr>
          <p:nvPr/>
        </p:nvSpPr>
        <p:spPr bwMode="auto">
          <a:xfrm>
            <a:off x="815975" y="5335588"/>
            <a:ext cx="9366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a:t>
            </a:r>
            <a:endParaRPr lang="en-CA" sz="2400">
              <a:latin typeface="Corbel" pitchFamily="34" charset="0"/>
            </a:endParaRPr>
          </a:p>
        </p:txBody>
      </p:sp>
      <p:sp>
        <p:nvSpPr>
          <p:cNvPr id="25607" name="Rectangle 9"/>
          <p:cNvSpPr>
            <a:spLocks noChangeArrowheads="1"/>
          </p:cNvSpPr>
          <p:nvPr/>
        </p:nvSpPr>
        <p:spPr bwMode="auto">
          <a:xfrm>
            <a:off x="925513" y="5335588"/>
            <a:ext cx="381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t>
            </a:r>
            <a:endParaRPr lang="en-CA" sz="2400">
              <a:latin typeface="Corbel" pitchFamily="34" charset="0"/>
            </a:endParaRPr>
          </a:p>
        </p:txBody>
      </p:sp>
      <p:sp>
        <p:nvSpPr>
          <p:cNvPr id="25608" name="Rectangle 10"/>
          <p:cNvSpPr>
            <a:spLocks noChangeArrowheads="1"/>
          </p:cNvSpPr>
          <p:nvPr/>
        </p:nvSpPr>
        <p:spPr bwMode="auto">
          <a:xfrm>
            <a:off x="1004888" y="5335588"/>
            <a:ext cx="1317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W</a:t>
            </a:r>
            <a:endParaRPr lang="en-CA" sz="2400">
              <a:latin typeface="Corbel" pitchFamily="34" charset="0"/>
            </a:endParaRPr>
          </a:p>
        </p:txBody>
      </p:sp>
      <p:sp>
        <p:nvSpPr>
          <p:cNvPr id="25609" name="Line 11"/>
          <p:cNvSpPr>
            <a:spLocks noChangeShapeType="1"/>
          </p:cNvSpPr>
          <p:nvPr/>
        </p:nvSpPr>
        <p:spPr bwMode="auto">
          <a:xfrm flipH="1">
            <a:off x="1004888" y="5349875"/>
            <a:ext cx="109537" cy="1588"/>
          </a:xfrm>
          <a:prstGeom prst="line">
            <a:avLst/>
          </a:prstGeom>
          <a:noFill/>
          <a:ln w="15875">
            <a:solidFill>
              <a:srgbClr val="000000"/>
            </a:solidFill>
            <a:round/>
            <a:headEnd/>
            <a:tailEnd/>
          </a:ln>
        </p:spPr>
        <p:txBody>
          <a:bodyPr/>
          <a:lstStyle/>
          <a:p>
            <a:endParaRPr lang="en-US"/>
          </a:p>
        </p:txBody>
      </p:sp>
      <p:sp>
        <p:nvSpPr>
          <p:cNvPr id="25610" name="Rectangle 12"/>
          <p:cNvSpPr>
            <a:spLocks noChangeArrowheads="1"/>
          </p:cNvSpPr>
          <p:nvPr/>
        </p:nvSpPr>
        <p:spPr bwMode="auto">
          <a:xfrm>
            <a:off x="846138" y="4894263"/>
            <a:ext cx="93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a:t>
            </a:r>
            <a:endParaRPr lang="en-CA" sz="2400">
              <a:latin typeface="Corbel" pitchFamily="34" charset="0"/>
            </a:endParaRPr>
          </a:p>
        </p:txBody>
      </p:sp>
      <p:sp>
        <p:nvSpPr>
          <p:cNvPr id="25611" name="Rectangle 13"/>
          <p:cNvSpPr>
            <a:spLocks noChangeArrowheads="1"/>
          </p:cNvSpPr>
          <p:nvPr/>
        </p:nvSpPr>
        <p:spPr bwMode="auto">
          <a:xfrm>
            <a:off x="957263" y="4894263"/>
            <a:ext cx="1016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a:t>
            </a:r>
            <a:endParaRPr lang="en-CA" sz="2400">
              <a:latin typeface="Corbel" pitchFamily="34" charset="0"/>
            </a:endParaRPr>
          </a:p>
        </p:txBody>
      </p:sp>
      <p:sp>
        <p:nvSpPr>
          <p:cNvPr id="25612" name="Rectangle 14"/>
          <p:cNvSpPr>
            <a:spLocks noChangeArrowheads="1"/>
          </p:cNvSpPr>
          <p:nvPr/>
        </p:nvSpPr>
        <p:spPr bwMode="auto">
          <a:xfrm>
            <a:off x="1068388" y="4894263"/>
            <a:ext cx="77787"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S</a:t>
            </a:r>
            <a:endParaRPr lang="en-CA" sz="2400">
              <a:latin typeface="Corbel" pitchFamily="34" charset="0"/>
            </a:endParaRPr>
          </a:p>
        </p:txBody>
      </p:sp>
      <p:sp>
        <p:nvSpPr>
          <p:cNvPr id="25613" name="Line 15"/>
          <p:cNvSpPr>
            <a:spLocks noChangeShapeType="1"/>
          </p:cNvSpPr>
          <p:nvPr/>
        </p:nvSpPr>
        <p:spPr bwMode="auto">
          <a:xfrm flipH="1">
            <a:off x="862013" y="4908550"/>
            <a:ext cx="268287" cy="1588"/>
          </a:xfrm>
          <a:prstGeom prst="line">
            <a:avLst/>
          </a:prstGeom>
          <a:noFill/>
          <a:ln w="15875">
            <a:solidFill>
              <a:srgbClr val="000000"/>
            </a:solidFill>
            <a:round/>
            <a:headEnd/>
            <a:tailEnd/>
          </a:ln>
        </p:spPr>
        <p:txBody>
          <a:bodyPr/>
          <a:lstStyle/>
          <a:p>
            <a:endParaRPr lang="en-US"/>
          </a:p>
        </p:txBody>
      </p:sp>
      <p:sp>
        <p:nvSpPr>
          <p:cNvPr id="25614" name="Rectangle 16"/>
          <p:cNvSpPr>
            <a:spLocks noChangeArrowheads="1"/>
          </p:cNvSpPr>
          <p:nvPr/>
        </p:nvSpPr>
        <p:spPr bwMode="auto">
          <a:xfrm>
            <a:off x="846138" y="5130800"/>
            <a:ext cx="93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a:t>
            </a:r>
            <a:endParaRPr lang="en-CA" sz="2400">
              <a:latin typeface="Corbel" pitchFamily="34" charset="0"/>
            </a:endParaRPr>
          </a:p>
        </p:txBody>
      </p:sp>
      <p:sp>
        <p:nvSpPr>
          <p:cNvPr id="25615" name="Rectangle 17"/>
          <p:cNvSpPr>
            <a:spLocks noChangeArrowheads="1"/>
          </p:cNvSpPr>
          <p:nvPr/>
        </p:nvSpPr>
        <p:spPr bwMode="auto">
          <a:xfrm>
            <a:off x="941388" y="5130800"/>
            <a:ext cx="1016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a:t>
            </a:r>
            <a:endParaRPr lang="en-CA" sz="2400">
              <a:latin typeface="Corbel" pitchFamily="34" charset="0"/>
            </a:endParaRPr>
          </a:p>
        </p:txBody>
      </p:sp>
      <p:sp>
        <p:nvSpPr>
          <p:cNvPr id="25616" name="Rectangle 18"/>
          <p:cNvSpPr>
            <a:spLocks noChangeArrowheads="1"/>
          </p:cNvSpPr>
          <p:nvPr/>
        </p:nvSpPr>
        <p:spPr bwMode="auto">
          <a:xfrm>
            <a:off x="1052513" y="5130800"/>
            <a:ext cx="77787"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S</a:t>
            </a:r>
            <a:endParaRPr lang="en-CA" sz="2400">
              <a:latin typeface="Corbel" pitchFamily="34" charset="0"/>
            </a:endParaRPr>
          </a:p>
        </p:txBody>
      </p:sp>
      <p:sp>
        <p:nvSpPr>
          <p:cNvPr id="25617" name="Line 19"/>
          <p:cNvSpPr>
            <a:spLocks noChangeShapeType="1"/>
          </p:cNvSpPr>
          <p:nvPr/>
        </p:nvSpPr>
        <p:spPr bwMode="auto">
          <a:xfrm flipH="1">
            <a:off x="862013" y="5145088"/>
            <a:ext cx="268287" cy="1587"/>
          </a:xfrm>
          <a:prstGeom prst="line">
            <a:avLst/>
          </a:prstGeom>
          <a:noFill/>
          <a:ln w="15875">
            <a:solidFill>
              <a:srgbClr val="000000"/>
            </a:solidFill>
            <a:round/>
            <a:headEnd/>
            <a:tailEnd/>
          </a:ln>
        </p:spPr>
        <p:txBody>
          <a:bodyPr/>
          <a:lstStyle/>
          <a:p>
            <a:endParaRPr lang="en-US"/>
          </a:p>
        </p:txBody>
      </p:sp>
      <p:sp>
        <p:nvSpPr>
          <p:cNvPr id="25618" name="Freeform 20"/>
          <p:cNvSpPr>
            <a:spLocks/>
          </p:cNvSpPr>
          <p:nvPr/>
        </p:nvSpPr>
        <p:spPr bwMode="auto">
          <a:xfrm>
            <a:off x="1382713" y="4972050"/>
            <a:ext cx="95250" cy="47625"/>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prstDash val="solid"/>
            <a:round/>
            <a:headEnd/>
            <a:tailEnd/>
          </a:ln>
        </p:spPr>
        <p:txBody>
          <a:bodyPr/>
          <a:lstStyle/>
          <a:p>
            <a:endParaRPr lang="en-US"/>
          </a:p>
        </p:txBody>
      </p:sp>
      <p:sp>
        <p:nvSpPr>
          <p:cNvPr id="25619" name="Freeform 21"/>
          <p:cNvSpPr>
            <a:spLocks/>
          </p:cNvSpPr>
          <p:nvPr/>
        </p:nvSpPr>
        <p:spPr bwMode="auto">
          <a:xfrm>
            <a:off x="1382713" y="4972050"/>
            <a:ext cx="95250" cy="47625"/>
          </a:xfrm>
          <a:custGeom>
            <a:avLst/>
            <a:gdLst>
              <a:gd name="T0" fmla="*/ 0 w 60"/>
              <a:gd name="T1" fmla="*/ 30 h 30"/>
              <a:gd name="T2" fmla="*/ 60 w 60"/>
              <a:gd name="T3" fmla="*/ 20 h 30"/>
              <a:gd name="T4" fmla="*/ 0 w 60"/>
              <a:gd name="T5" fmla="*/ 0 h 30"/>
              <a:gd name="T6" fmla="*/ 0 w 60"/>
              <a:gd name="T7" fmla="*/ 20 h 30"/>
              <a:gd name="T8" fmla="*/ 0 w 60"/>
              <a:gd name="T9" fmla="*/ 30 h 30"/>
              <a:gd name="T10" fmla="*/ 0 60000 65536"/>
              <a:gd name="T11" fmla="*/ 0 60000 65536"/>
              <a:gd name="T12" fmla="*/ 0 60000 65536"/>
              <a:gd name="T13" fmla="*/ 0 60000 65536"/>
              <a:gd name="T14" fmla="*/ 0 60000 65536"/>
              <a:gd name="T15" fmla="*/ 0 w 60"/>
              <a:gd name="T16" fmla="*/ 0 h 30"/>
              <a:gd name="T17" fmla="*/ 60 w 60"/>
              <a:gd name="T18" fmla="*/ 30 h 30"/>
            </a:gdLst>
            <a:ahLst/>
            <a:cxnLst>
              <a:cxn ang="T10">
                <a:pos x="T0" y="T1"/>
              </a:cxn>
              <a:cxn ang="T11">
                <a:pos x="T2" y="T3"/>
              </a:cxn>
              <a:cxn ang="T12">
                <a:pos x="T4" y="T5"/>
              </a:cxn>
              <a:cxn ang="T13">
                <a:pos x="T6" y="T7"/>
              </a:cxn>
              <a:cxn ang="T14">
                <a:pos x="T8" y="T9"/>
              </a:cxn>
            </a:cxnLst>
            <a:rect l="T15" t="T16" r="T17" b="T18"/>
            <a:pathLst>
              <a:path w="60" h="30">
                <a:moveTo>
                  <a:pt x="0" y="30"/>
                </a:moveTo>
                <a:lnTo>
                  <a:pt x="60" y="20"/>
                </a:lnTo>
                <a:lnTo>
                  <a:pt x="0" y="0"/>
                </a:lnTo>
                <a:lnTo>
                  <a:pt x="0" y="20"/>
                </a:lnTo>
                <a:lnTo>
                  <a:pt x="0" y="30"/>
                </a:lnTo>
                <a:close/>
              </a:path>
            </a:pathLst>
          </a:custGeom>
          <a:solidFill>
            <a:srgbClr val="000000"/>
          </a:solidFill>
          <a:ln w="0">
            <a:solidFill>
              <a:srgbClr val="000000"/>
            </a:solidFill>
            <a:prstDash val="solid"/>
            <a:round/>
            <a:headEnd/>
            <a:tailEnd/>
          </a:ln>
        </p:spPr>
        <p:txBody>
          <a:bodyPr/>
          <a:lstStyle/>
          <a:p>
            <a:endParaRPr lang="en-US"/>
          </a:p>
        </p:txBody>
      </p:sp>
      <p:sp>
        <p:nvSpPr>
          <p:cNvPr id="25620" name="Line 22"/>
          <p:cNvSpPr>
            <a:spLocks noChangeShapeType="1"/>
          </p:cNvSpPr>
          <p:nvPr/>
        </p:nvSpPr>
        <p:spPr bwMode="auto">
          <a:xfrm flipH="1">
            <a:off x="1225550" y="5003800"/>
            <a:ext cx="141288" cy="1588"/>
          </a:xfrm>
          <a:prstGeom prst="line">
            <a:avLst/>
          </a:prstGeom>
          <a:noFill/>
          <a:ln w="15875">
            <a:solidFill>
              <a:srgbClr val="000000"/>
            </a:solidFill>
            <a:round/>
            <a:headEnd/>
            <a:tailEnd/>
          </a:ln>
        </p:spPr>
        <p:txBody>
          <a:bodyPr/>
          <a:lstStyle/>
          <a:p>
            <a:endParaRPr lang="en-US"/>
          </a:p>
        </p:txBody>
      </p:sp>
      <p:sp>
        <p:nvSpPr>
          <p:cNvPr id="25621" name="Rectangle 23"/>
          <p:cNvSpPr>
            <a:spLocks noChangeArrowheads="1"/>
          </p:cNvSpPr>
          <p:nvPr/>
        </p:nvSpPr>
        <p:spPr bwMode="auto">
          <a:xfrm>
            <a:off x="957263" y="5572125"/>
            <a:ext cx="93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a:t>
            </a:r>
            <a:endParaRPr lang="en-CA" sz="2400">
              <a:latin typeface="Corbel" pitchFamily="34" charset="0"/>
            </a:endParaRPr>
          </a:p>
        </p:txBody>
      </p:sp>
      <p:sp>
        <p:nvSpPr>
          <p:cNvPr id="25622" name="Rectangle 24"/>
          <p:cNvSpPr>
            <a:spLocks noChangeArrowheads="1"/>
          </p:cNvSpPr>
          <p:nvPr/>
        </p:nvSpPr>
        <p:spPr bwMode="auto">
          <a:xfrm>
            <a:off x="1052513" y="5572125"/>
            <a:ext cx="77787"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S</a:t>
            </a:r>
            <a:endParaRPr lang="en-CA" sz="2400">
              <a:latin typeface="Corbel" pitchFamily="34" charset="0"/>
            </a:endParaRPr>
          </a:p>
        </p:txBody>
      </p:sp>
      <p:sp>
        <p:nvSpPr>
          <p:cNvPr id="25623" name="Line 25"/>
          <p:cNvSpPr>
            <a:spLocks noChangeShapeType="1"/>
          </p:cNvSpPr>
          <p:nvPr/>
        </p:nvSpPr>
        <p:spPr bwMode="auto">
          <a:xfrm flipH="1">
            <a:off x="973138" y="5578475"/>
            <a:ext cx="157162" cy="1588"/>
          </a:xfrm>
          <a:prstGeom prst="line">
            <a:avLst/>
          </a:prstGeom>
          <a:noFill/>
          <a:ln w="15875">
            <a:solidFill>
              <a:srgbClr val="000000"/>
            </a:solidFill>
            <a:round/>
            <a:headEnd/>
            <a:tailEnd/>
          </a:ln>
        </p:spPr>
        <p:txBody>
          <a:bodyPr/>
          <a:lstStyle/>
          <a:p>
            <a:endParaRPr lang="en-US"/>
          </a:p>
        </p:txBody>
      </p:sp>
      <p:sp>
        <p:nvSpPr>
          <p:cNvPr id="25624" name="Rectangle 26"/>
          <p:cNvSpPr>
            <a:spLocks noChangeArrowheads="1"/>
          </p:cNvSpPr>
          <p:nvPr/>
        </p:nvSpPr>
        <p:spPr bwMode="auto">
          <a:xfrm>
            <a:off x="815975" y="4672013"/>
            <a:ext cx="33337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Clock</a:t>
            </a:r>
            <a:endParaRPr lang="en-CA" sz="2400">
              <a:latin typeface="Corbel" pitchFamily="34" charset="0"/>
            </a:endParaRPr>
          </a:p>
        </p:txBody>
      </p:sp>
      <p:sp>
        <p:nvSpPr>
          <p:cNvPr id="25625" name="Freeform 27"/>
          <p:cNvSpPr>
            <a:spLocks/>
          </p:cNvSpPr>
          <p:nvPr/>
        </p:nvSpPr>
        <p:spPr bwMode="auto">
          <a:xfrm>
            <a:off x="1382713" y="5192713"/>
            <a:ext cx="95250" cy="47625"/>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prstDash val="solid"/>
            <a:round/>
            <a:headEnd/>
            <a:tailEnd/>
          </a:ln>
        </p:spPr>
        <p:txBody>
          <a:bodyPr/>
          <a:lstStyle/>
          <a:p>
            <a:endParaRPr lang="en-US"/>
          </a:p>
        </p:txBody>
      </p:sp>
      <p:sp>
        <p:nvSpPr>
          <p:cNvPr id="25626" name="Freeform 28"/>
          <p:cNvSpPr>
            <a:spLocks/>
          </p:cNvSpPr>
          <p:nvPr/>
        </p:nvSpPr>
        <p:spPr bwMode="auto">
          <a:xfrm>
            <a:off x="1382713" y="5192713"/>
            <a:ext cx="95250" cy="47625"/>
          </a:xfrm>
          <a:custGeom>
            <a:avLst/>
            <a:gdLst>
              <a:gd name="T0" fmla="*/ 0 w 60"/>
              <a:gd name="T1" fmla="*/ 30 h 30"/>
              <a:gd name="T2" fmla="*/ 60 w 60"/>
              <a:gd name="T3" fmla="*/ 20 h 30"/>
              <a:gd name="T4" fmla="*/ 0 w 60"/>
              <a:gd name="T5" fmla="*/ 0 h 30"/>
              <a:gd name="T6" fmla="*/ 0 w 60"/>
              <a:gd name="T7" fmla="*/ 20 h 30"/>
              <a:gd name="T8" fmla="*/ 0 w 60"/>
              <a:gd name="T9" fmla="*/ 30 h 30"/>
              <a:gd name="T10" fmla="*/ 0 60000 65536"/>
              <a:gd name="T11" fmla="*/ 0 60000 65536"/>
              <a:gd name="T12" fmla="*/ 0 60000 65536"/>
              <a:gd name="T13" fmla="*/ 0 60000 65536"/>
              <a:gd name="T14" fmla="*/ 0 60000 65536"/>
              <a:gd name="T15" fmla="*/ 0 w 60"/>
              <a:gd name="T16" fmla="*/ 0 h 30"/>
              <a:gd name="T17" fmla="*/ 60 w 60"/>
              <a:gd name="T18" fmla="*/ 30 h 30"/>
            </a:gdLst>
            <a:ahLst/>
            <a:cxnLst>
              <a:cxn ang="T10">
                <a:pos x="T0" y="T1"/>
              </a:cxn>
              <a:cxn ang="T11">
                <a:pos x="T2" y="T3"/>
              </a:cxn>
              <a:cxn ang="T12">
                <a:pos x="T4" y="T5"/>
              </a:cxn>
              <a:cxn ang="T13">
                <a:pos x="T6" y="T7"/>
              </a:cxn>
              <a:cxn ang="T14">
                <a:pos x="T8" y="T9"/>
              </a:cxn>
            </a:cxnLst>
            <a:rect l="T15" t="T16" r="T17" b="T18"/>
            <a:pathLst>
              <a:path w="60" h="30">
                <a:moveTo>
                  <a:pt x="0" y="30"/>
                </a:moveTo>
                <a:lnTo>
                  <a:pt x="60" y="20"/>
                </a:lnTo>
                <a:lnTo>
                  <a:pt x="0" y="0"/>
                </a:lnTo>
                <a:lnTo>
                  <a:pt x="0" y="20"/>
                </a:lnTo>
                <a:lnTo>
                  <a:pt x="0" y="30"/>
                </a:lnTo>
                <a:close/>
              </a:path>
            </a:pathLst>
          </a:custGeom>
          <a:solidFill>
            <a:srgbClr val="000000"/>
          </a:solidFill>
          <a:ln w="0">
            <a:solidFill>
              <a:srgbClr val="000000"/>
            </a:solidFill>
            <a:prstDash val="solid"/>
            <a:round/>
            <a:headEnd/>
            <a:tailEnd/>
          </a:ln>
        </p:spPr>
        <p:txBody>
          <a:bodyPr/>
          <a:lstStyle/>
          <a:p>
            <a:endParaRPr lang="en-US"/>
          </a:p>
        </p:txBody>
      </p:sp>
      <p:sp>
        <p:nvSpPr>
          <p:cNvPr id="25627" name="Line 29"/>
          <p:cNvSpPr>
            <a:spLocks noChangeShapeType="1"/>
          </p:cNvSpPr>
          <p:nvPr/>
        </p:nvSpPr>
        <p:spPr bwMode="auto">
          <a:xfrm flipH="1">
            <a:off x="1225550" y="5224463"/>
            <a:ext cx="141288" cy="1587"/>
          </a:xfrm>
          <a:prstGeom prst="line">
            <a:avLst/>
          </a:prstGeom>
          <a:noFill/>
          <a:ln w="15875">
            <a:solidFill>
              <a:srgbClr val="000000"/>
            </a:solidFill>
            <a:round/>
            <a:headEnd/>
            <a:tailEnd/>
          </a:ln>
        </p:spPr>
        <p:txBody>
          <a:bodyPr/>
          <a:lstStyle/>
          <a:p>
            <a:endParaRPr lang="en-US"/>
          </a:p>
        </p:txBody>
      </p:sp>
      <p:sp>
        <p:nvSpPr>
          <p:cNvPr id="25628" name="Freeform 30"/>
          <p:cNvSpPr>
            <a:spLocks/>
          </p:cNvSpPr>
          <p:nvPr/>
        </p:nvSpPr>
        <p:spPr bwMode="auto">
          <a:xfrm>
            <a:off x="1382713" y="5429250"/>
            <a:ext cx="95250" cy="31750"/>
          </a:xfrm>
          <a:custGeom>
            <a:avLst/>
            <a:gdLst>
              <a:gd name="T0" fmla="*/ 0 w 6"/>
              <a:gd name="T1" fmla="*/ 2 h 2"/>
              <a:gd name="T2" fmla="*/ 6 w 6"/>
              <a:gd name="T3" fmla="*/ 1 h 2"/>
              <a:gd name="T4" fmla="*/ 0 w 6"/>
              <a:gd name="T5" fmla="*/ 0 h 2"/>
              <a:gd name="T6" fmla="*/ 0 w 6"/>
              <a:gd name="T7" fmla="*/ 1 h 2"/>
              <a:gd name="T8" fmla="*/ 0 w 6"/>
              <a:gd name="T9" fmla="*/ 2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0" y="2"/>
                </a:moveTo>
                <a:lnTo>
                  <a:pt x="6" y="1"/>
                </a:lnTo>
                <a:lnTo>
                  <a:pt x="0" y="0"/>
                </a:lnTo>
                <a:lnTo>
                  <a:pt x="0" y="1"/>
                </a:lnTo>
                <a:lnTo>
                  <a:pt x="0" y="2"/>
                </a:lnTo>
              </a:path>
            </a:pathLst>
          </a:custGeom>
          <a:noFill/>
          <a:ln w="15875">
            <a:solidFill>
              <a:srgbClr val="000000"/>
            </a:solidFill>
            <a:prstDash val="solid"/>
            <a:round/>
            <a:headEnd/>
            <a:tailEnd/>
          </a:ln>
        </p:spPr>
        <p:txBody>
          <a:bodyPr/>
          <a:lstStyle/>
          <a:p>
            <a:endParaRPr lang="en-US"/>
          </a:p>
        </p:txBody>
      </p:sp>
      <p:sp>
        <p:nvSpPr>
          <p:cNvPr id="25629" name="Freeform 31"/>
          <p:cNvSpPr>
            <a:spLocks/>
          </p:cNvSpPr>
          <p:nvPr/>
        </p:nvSpPr>
        <p:spPr bwMode="auto">
          <a:xfrm>
            <a:off x="1382713" y="5429250"/>
            <a:ext cx="95250" cy="31750"/>
          </a:xfrm>
          <a:custGeom>
            <a:avLst/>
            <a:gdLst>
              <a:gd name="T0" fmla="*/ 0 w 60"/>
              <a:gd name="T1" fmla="*/ 20 h 20"/>
              <a:gd name="T2" fmla="*/ 60 w 60"/>
              <a:gd name="T3" fmla="*/ 10 h 20"/>
              <a:gd name="T4" fmla="*/ 0 w 60"/>
              <a:gd name="T5" fmla="*/ 0 h 20"/>
              <a:gd name="T6" fmla="*/ 0 w 60"/>
              <a:gd name="T7" fmla="*/ 10 h 20"/>
              <a:gd name="T8" fmla="*/ 0 w 60"/>
              <a:gd name="T9" fmla="*/ 20 h 20"/>
              <a:gd name="T10" fmla="*/ 0 60000 65536"/>
              <a:gd name="T11" fmla="*/ 0 60000 65536"/>
              <a:gd name="T12" fmla="*/ 0 60000 65536"/>
              <a:gd name="T13" fmla="*/ 0 60000 65536"/>
              <a:gd name="T14" fmla="*/ 0 60000 65536"/>
              <a:gd name="T15" fmla="*/ 0 w 60"/>
              <a:gd name="T16" fmla="*/ 0 h 20"/>
              <a:gd name="T17" fmla="*/ 60 w 60"/>
              <a:gd name="T18" fmla="*/ 20 h 20"/>
            </a:gdLst>
            <a:ahLst/>
            <a:cxnLst>
              <a:cxn ang="T10">
                <a:pos x="T0" y="T1"/>
              </a:cxn>
              <a:cxn ang="T11">
                <a:pos x="T2" y="T3"/>
              </a:cxn>
              <a:cxn ang="T12">
                <a:pos x="T4" y="T5"/>
              </a:cxn>
              <a:cxn ang="T13">
                <a:pos x="T6" y="T7"/>
              </a:cxn>
              <a:cxn ang="T14">
                <a:pos x="T8" y="T9"/>
              </a:cxn>
            </a:cxnLst>
            <a:rect l="T15" t="T16" r="T17" b="T18"/>
            <a:pathLst>
              <a:path w="60" h="20">
                <a:moveTo>
                  <a:pt x="0" y="20"/>
                </a:moveTo>
                <a:lnTo>
                  <a:pt x="60" y="10"/>
                </a:lnTo>
                <a:lnTo>
                  <a:pt x="0" y="0"/>
                </a:lnTo>
                <a:lnTo>
                  <a:pt x="0" y="10"/>
                </a:lnTo>
                <a:lnTo>
                  <a:pt x="0" y="20"/>
                </a:lnTo>
                <a:close/>
              </a:path>
            </a:pathLst>
          </a:custGeom>
          <a:solidFill>
            <a:srgbClr val="000000"/>
          </a:solidFill>
          <a:ln w="0">
            <a:solidFill>
              <a:srgbClr val="000000"/>
            </a:solidFill>
            <a:prstDash val="solid"/>
            <a:round/>
            <a:headEnd/>
            <a:tailEnd/>
          </a:ln>
        </p:spPr>
        <p:txBody>
          <a:bodyPr/>
          <a:lstStyle/>
          <a:p>
            <a:endParaRPr lang="en-US"/>
          </a:p>
        </p:txBody>
      </p:sp>
      <p:sp>
        <p:nvSpPr>
          <p:cNvPr id="25630" name="Line 32"/>
          <p:cNvSpPr>
            <a:spLocks noChangeShapeType="1"/>
          </p:cNvSpPr>
          <p:nvPr/>
        </p:nvSpPr>
        <p:spPr bwMode="auto">
          <a:xfrm flipH="1">
            <a:off x="1225550" y="5445125"/>
            <a:ext cx="141288" cy="1588"/>
          </a:xfrm>
          <a:prstGeom prst="line">
            <a:avLst/>
          </a:prstGeom>
          <a:noFill/>
          <a:ln w="15875">
            <a:solidFill>
              <a:srgbClr val="000000"/>
            </a:solidFill>
            <a:round/>
            <a:headEnd/>
            <a:tailEnd/>
          </a:ln>
        </p:spPr>
        <p:txBody>
          <a:bodyPr/>
          <a:lstStyle/>
          <a:p>
            <a:endParaRPr lang="en-US"/>
          </a:p>
        </p:txBody>
      </p:sp>
      <p:sp>
        <p:nvSpPr>
          <p:cNvPr id="25631" name="Freeform 33"/>
          <p:cNvSpPr>
            <a:spLocks/>
          </p:cNvSpPr>
          <p:nvPr/>
        </p:nvSpPr>
        <p:spPr bwMode="auto">
          <a:xfrm>
            <a:off x="1382713" y="5649913"/>
            <a:ext cx="95250" cy="31750"/>
          </a:xfrm>
          <a:custGeom>
            <a:avLst/>
            <a:gdLst>
              <a:gd name="T0" fmla="*/ 0 w 6"/>
              <a:gd name="T1" fmla="*/ 2 h 2"/>
              <a:gd name="T2" fmla="*/ 6 w 6"/>
              <a:gd name="T3" fmla="*/ 1 h 2"/>
              <a:gd name="T4" fmla="*/ 0 w 6"/>
              <a:gd name="T5" fmla="*/ 0 h 2"/>
              <a:gd name="T6" fmla="*/ 0 w 6"/>
              <a:gd name="T7" fmla="*/ 1 h 2"/>
              <a:gd name="T8" fmla="*/ 0 w 6"/>
              <a:gd name="T9" fmla="*/ 2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0" y="2"/>
                </a:moveTo>
                <a:lnTo>
                  <a:pt x="6" y="1"/>
                </a:lnTo>
                <a:lnTo>
                  <a:pt x="0" y="0"/>
                </a:lnTo>
                <a:lnTo>
                  <a:pt x="0" y="1"/>
                </a:lnTo>
                <a:lnTo>
                  <a:pt x="0" y="2"/>
                </a:lnTo>
              </a:path>
            </a:pathLst>
          </a:custGeom>
          <a:noFill/>
          <a:ln w="15875">
            <a:solidFill>
              <a:srgbClr val="000000"/>
            </a:solidFill>
            <a:prstDash val="solid"/>
            <a:round/>
            <a:headEnd/>
            <a:tailEnd/>
          </a:ln>
        </p:spPr>
        <p:txBody>
          <a:bodyPr/>
          <a:lstStyle/>
          <a:p>
            <a:endParaRPr lang="en-US"/>
          </a:p>
        </p:txBody>
      </p:sp>
      <p:sp>
        <p:nvSpPr>
          <p:cNvPr id="25632" name="Freeform 34"/>
          <p:cNvSpPr>
            <a:spLocks/>
          </p:cNvSpPr>
          <p:nvPr/>
        </p:nvSpPr>
        <p:spPr bwMode="auto">
          <a:xfrm>
            <a:off x="1382713" y="5649913"/>
            <a:ext cx="95250" cy="31750"/>
          </a:xfrm>
          <a:custGeom>
            <a:avLst/>
            <a:gdLst>
              <a:gd name="T0" fmla="*/ 0 w 60"/>
              <a:gd name="T1" fmla="*/ 20 h 20"/>
              <a:gd name="T2" fmla="*/ 60 w 60"/>
              <a:gd name="T3" fmla="*/ 10 h 20"/>
              <a:gd name="T4" fmla="*/ 0 w 60"/>
              <a:gd name="T5" fmla="*/ 0 h 20"/>
              <a:gd name="T6" fmla="*/ 0 w 60"/>
              <a:gd name="T7" fmla="*/ 10 h 20"/>
              <a:gd name="T8" fmla="*/ 0 w 60"/>
              <a:gd name="T9" fmla="*/ 20 h 20"/>
              <a:gd name="T10" fmla="*/ 0 60000 65536"/>
              <a:gd name="T11" fmla="*/ 0 60000 65536"/>
              <a:gd name="T12" fmla="*/ 0 60000 65536"/>
              <a:gd name="T13" fmla="*/ 0 60000 65536"/>
              <a:gd name="T14" fmla="*/ 0 60000 65536"/>
              <a:gd name="T15" fmla="*/ 0 w 60"/>
              <a:gd name="T16" fmla="*/ 0 h 20"/>
              <a:gd name="T17" fmla="*/ 60 w 60"/>
              <a:gd name="T18" fmla="*/ 20 h 20"/>
            </a:gdLst>
            <a:ahLst/>
            <a:cxnLst>
              <a:cxn ang="T10">
                <a:pos x="T0" y="T1"/>
              </a:cxn>
              <a:cxn ang="T11">
                <a:pos x="T2" y="T3"/>
              </a:cxn>
              <a:cxn ang="T12">
                <a:pos x="T4" y="T5"/>
              </a:cxn>
              <a:cxn ang="T13">
                <a:pos x="T6" y="T7"/>
              </a:cxn>
              <a:cxn ang="T14">
                <a:pos x="T8" y="T9"/>
              </a:cxn>
            </a:cxnLst>
            <a:rect l="T15" t="T16" r="T17" b="T18"/>
            <a:pathLst>
              <a:path w="60" h="20">
                <a:moveTo>
                  <a:pt x="0" y="20"/>
                </a:moveTo>
                <a:lnTo>
                  <a:pt x="60" y="10"/>
                </a:lnTo>
                <a:lnTo>
                  <a:pt x="0" y="0"/>
                </a:lnTo>
                <a:lnTo>
                  <a:pt x="0" y="10"/>
                </a:lnTo>
                <a:lnTo>
                  <a:pt x="0" y="20"/>
                </a:lnTo>
                <a:close/>
              </a:path>
            </a:pathLst>
          </a:custGeom>
          <a:solidFill>
            <a:srgbClr val="000000"/>
          </a:solidFill>
          <a:ln w="0">
            <a:solidFill>
              <a:srgbClr val="000000"/>
            </a:solidFill>
            <a:prstDash val="solid"/>
            <a:round/>
            <a:headEnd/>
            <a:tailEnd/>
          </a:ln>
        </p:spPr>
        <p:txBody>
          <a:bodyPr/>
          <a:lstStyle/>
          <a:p>
            <a:endParaRPr lang="en-US"/>
          </a:p>
        </p:txBody>
      </p:sp>
      <p:sp>
        <p:nvSpPr>
          <p:cNvPr id="25633" name="Line 35"/>
          <p:cNvSpPr>
            <a:spLocks noChangeShapeType="1"/>
          </p:cNvSpPr>
          <p:nvPr/>
        </p:nvSpPr>
        <p:spPr bwMode="auto">
          <a:xfrm flipH="1">
            <a:off x="1225550" y="5665788"/>
            <a:ext cx="141288" cy="1587"/>
          </a:xfrm>
          <a:prstGeom prst="line">
            <a:avLst/>
          </a:prstGeom>
          <a:noFill/>
          <a:ln w="15875">
            <a:solidFill>
              <a:srgbClr val="000000"/>
            </a:solidFill>
            <a:round/>
            <a:headEnd/>
            <a:tailEnd/>
          </a:ln>
        </p:spPr>
        <p:txBody>
          <a:bodyPr/>
          <a:lstStyle/>
          <a:p>
            <a:endParaRPr lang="en-US"/>
          </a:p>
        </p:txBody>
      </p:sp>
      <p:sp>
        <p:nvSpPr>
          <p:cNvPr id="25634" name="Freeform 36"/>
          <p:cNvSpPr>
            <a:spLocks/>
          </p:cNvSpPr>
          <p:nvPr/>
        </p:nvSpPr>
        <p:spPr bwMode="auto">
          <a:xfrm>
            <a:off x="1951038" y="2209800"/>
            <a:ext cx="190500" cy="427038"/>
          </a:xfrm>
          <a:custGeom>
            <a:avLst/>
            <a:gdLst>
              <a:gd name="T0" fmla="*/ 3 w 12"/>
              <a:gd name="T1" fmla="*/ 0 h 27"/>
              <a:gd name="T2" fmla="*/ 3 w 12"/>
              <a:gd name="T3" fmla="*/ 15 h 27"/>
              <a:gd name="T4" fmla="*/ 0 w 12"/>
              <a:gd name="T5" fmla="*/ 15 h 27"/>
              <a:gd name="T6" fmla="*/ 6 w 12"/>
              <a:gd name="T7" fmla="*/ 27 h 27"/>
              <a:gd name="T8" fmla="*/ 12 w 12"/>
              <a:gd name="T9" fmla="*/ 15 h 27"/>
              <a:gd name="T10" fmla="*/ 9 w 12"/>
              <a:gd name="T11" fmla="*/ 15 h 27"/>
              <a:gd name="T12" fmla="*/ 9 w 12"/>
              <a:gd name="T13" fmla="*/ 0 h 27"/>
              <a:gd name="T14" fmla="*/ 0 60000 65536"/>
              <a:gd name="T15" fmla="*/ 0 60000 65536"/>
              <a:gd name="T16" fmla="*/ 0 60000 65536"/>
              <a:gd name="T17" fmla="*/ 0 60000 65536"/>
              <a:gd name="T18" fmla="*/ 0 60000 65536"/>
              <a:gd name="T19" fmla="*/ 0 60000 65536"/>
              <a:gd name="T20" fmla="*/ 0 60000 65536"/>
              <a:gd name="T21" fmla="*/ 0 w 12"/>
              <a:gd name="T22" fmla="*/ 0 h 27"/>
              <a:gd name="T23" fmla="*/ 12 w 12"/>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27">
                <a:moveTo>
                  <a:pt x="3" y="0"/>
                </a:moveTo>
                <a:lnTo>
                  <a:pt x="3" y="15"/>
                </a:lnTo>
                <a:lnTo>
                  <a:pt x="0" y="15"/>
                </a:lnTo>
                <a:lnTo>
                  <a:pt x="6" y="27"/>
                </a:lnTo>
                <a:lnTo>
                  <a:pt x="12" y="15"/>
                </a:lnTo>
                <a:lnTo>
                  <a:pt x="9" y="15"/>
                </a:lnTo>
                <a:lnTo>
                  <a:pt x="9" y="0"/>
                </a:lnTo>
              </a:path>
            </a:pathLst>
          </a:custGeom>
          <a:noFill/>
          <a:ln w="15875">
            <a:solidFill>
              <a:srgbClr val="000000"/>
            </a:solidFill>
            <a:prstDash val="solid"/>
            <a:round/>
            <a:headEnd/>
            <a:tailEnd/>
          </a:ln>
        </p:spPr>
        <p:txBody>
          <a:bodyPr/>
          <a:lstStyle/>
          <a:p>
            <a:endParaRPr lang="en-US"/>
          </a:p>
        </p:txBody>
      </p:sp>
      <p:sp>
        <p:nvSpPr>
          <p:cNvPr id="25635" name="Freeform 37"/>
          <p:cNvSpPr>
            <a:spLocks/>
          </p:cNvSpPr>
          <p:nvPr/>
        </p:nvSpPr>
        <p:spPr bwMode="auto">
          <a:xfrm>
            <a:off x="1273175" y="2871788"/>
            <a:ext cx="409575" cy="173037"/>
          </a:xfrm>
          <a:custGeom>
            <a:avLst/>
            <a:gdLst>
              <a:gd name="T0" fmla="*/ 0 w 26"/>
              <a:gd name="T1" fmla="*/ 8 h 11"/>
              <a:gd name="T2" fmla="*/ 15 w 26"/>
              <a:gd name="T3" fmla="*/ 8 h 11"/>
              <a:gd name="T4" fmla="*/ 15 w 26"/>
              <a:gd name="T5" fmla="*/ 11 h 11"/>
              <a:gd name="T6" fmla="*/ 26 w 26"/>
              <a:gd name="T7" fmla="*/ 5 h 11"/>
              <a:gd name="T8" fmla="*/ 15 w 26"/>
              <a:gd name="T9" fmla="*/ 0 h 11"/>
              <a:gd name="T10" fmla="*/ 15 w 26"/>
              <a:gd name="T11" fmla="*/ 3 h 11"/>
              <a:gd name="T12" fmla="*/ 0 w 26"/>
              <a:gd name="T13" fmla="*/ 3 h 11"/>
              <a:gd name="T14" fmla="*/ 0 60000 65536"/>
              <a:gd name="T15" fmla="*/ 0 60000 65536"/>
              <a:gd name="T16" fmla="*/ 0 60000 65536"/>
              <a:gd name="T17" fmla="*/ 0 60000 65536"/>
              <a:gd name="T18" fmla="*/ 0 60000 65536"/>
              <a:gd name="T19" fmla="*/ 0 60000 65536"/>
              <a:gd name="T20" fmla="*/ 0 60000 65536"/>
              <a:gd name="T21" fmla="*/ 0 w 26"/>
              <a:gd name="T22" fmla="*/ 0 h 11"/>
              <a:gd name="T23" fmla="*/ 26 w 26"/>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11">
                <a:moveTo>
                  <a:pt x="0" y="8"/>
                </a:moveTo>
                <a:lnTo>
                  <a:pt x="15" y="8"/>
                </a:lnTo>
                <a:lnTo>
                  <a:pt x="15" y="11"/>
                </a:lnTo>
                <a:lnTo>
                  <a:pt x="26" y="5"/>
                </a:lnTo>
                <a:lnTo>
                  <a:pt x="15" y="0"/>
                </a:lnTo>
                <a:lnTo>
                  <a:pt x="15" y="3"/>
                </a:lnTo>
                <a:lnTo>
                  <a:pt x="0" y="3"/>
                </a:lnTo>
              </a:path>
            </a:pathLst>
          </a:custGeom>
          <a:noFill/>
          <a:ln w="15875">
            <a:solidFill>
              <a:srgbClr val="000000"/>
            </a:solidFill>
            <a:prstDash val="solid"/>
            <a:round/>
            <a:headEnd/>
            <a:tailEnd/>
          </a:ln>
        </p:spPr>
        <p:txBody>
          <a:bodyPr/>
          <a:lstStyle/>
          <a:p>
            <a:endParaRPr lang="en-US"/>
          </a:p>
        </p:txBody>
      </p:sp>
      <p:sp>
        <p:nvSpPr>
          <p:cNvPr id="25636" name="Freeform 38"/>
          <p:cNvSpPr>
            <a:spLocks/>
          </p:cNvSpPr>
          <p:nvPr/>
        </p:nvSpPr>
        <p:spPr bwMode="auto">
          <a:xfrm>
            <a:off x="1273175" y="3787775"/>
            <a:ext cx="409575" cy="174625"/>
          </a:xfrm>
          <a:custGeom>
            <a:avLst/>
            <a:gdLst>
              <a:gd name="T0" fmla="*/ 0 w 26"/>
              <a:gd name="T1" fmla="*/ 8 h 11"/>
              <a:gd name="T2" fmla="*/ 15 w 26"/>
              <a:gd name="T3" fmla="*/ 8 h 11"/>
              <a:gd name="T4" fmla="*/ 15 w 26"/>
              <a:gd name="T5" fmla="*/ 11 h 11"/>
              <a:gd name="T6" fmla="*/ 26 w 26"/>
              <a:gd name="T7" fmla="*/ 5 h 11"/>
              <a:gd name="T8" fmla="*/ 15 w 26"/>
              <a:gd name="T9" fmla="*/ 0 h 11"/>
              <a:gd name="T10" fmla="*/ 15 w 26"/>
              <a:gd name="T11" fmla="*/ 3 h 11"/>
              <a:gd name="T12" fmla="*/ 0 w 26"/>
              <a:gd name="T13" fmla="*/ 3 h 11"/>
              <a:gd name="T14" fmla="*/ 0 60000 65536"/>
              <a:gd name="T15" fmla="*/ 0 60000 65536"/>
              <a:gd name="T16" fmla="*/ 0 60000 65536"/>
              <a:gd name="T17" fmla="*/ 0 60000 65536"/>
              <a:gd name="T18" fmla="*/ 0 60000 65536"/>
              <a:gd name="T19" fmla="*/ 0 60000 65536"/>
              <a:gd name="T20" fmla="*/ 0 60000 65536"/>
              <a:gd name="T21" fmla="*/ 0 w 26"/>
              <a:gd name="T22" fmla="*/ 0 h 11"/>
              <a:gd name="T23" fmla="*/ 26 w 26"/>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11">
                <a:moveTo>
                  <a:pt x="0" y="8"/>
                </a:moveTo>
                <a:lnTo>
                  <a:pt x="15" y="8"/>
                </a:lnTo>
                <a:lnTo>
                  <a:pt x="15" y="11"/>
                </a:lnTo>
                <a:lnTo>
                  <a:pt x="26" y="5"/>
                </a:lnTo>
                <a:lnTo>
                  <a:pt x="15" y="0"/>
                </a:lnTo>
                <a:lnTo>
                  <a:pt x="15" y="3"/>
                </a:lnTo>
                <a:lnTo>
                  <a:pt x="0" y="3"/>
                </a:lnTo>
              </a:path>
            </a:pathLst>
          </a:custGeom>
          <a:noFill/>
          <a:ln w="15875">
            <a:solidFill>
              <a:srgbClr val="000000"/>
            </a:solidFill>
            <a:prstDash val="solid"/>
            <a:round/>
            <a:headEnd/>
            <a:tailEnd/>
          </a:ln>
        </p:spPr>
        <p:txBody>
          <a:bodyPr/>
          <a:lstStyle/>
          <a:p>
            <a:endParaRPr lang="en-US"/>
          </a:p>
        </p:txBody>
      </p:sp>
      <p:sp>
        <p:nvSpPr>
          <p:cNvPr id="25637" name="Line 39"/>
          <p:cNvSpPr>
            <a:spLocks noChangeShapeType="1"/>
          </p:cNvSpPr>
          <p:nvPr/>
        </p:nvSpPr>
        <p:spPr bwMode="auto">
          <a:xfrm flipH="1" flipV="1">
            <a:off x="1270000" y="2990850"/>
            <a:ext cx="3175" cy="849313"/>
          </a:xfrm>
          <a:prstGeom prst="line">
            <a:avLst/>
          </a:prstGeom>
          <a:noFill/>
          <a:ln w="15875">
            <a:solidFill>
              <a:srgbClr val="000000"/>
            </a:solidFill>
            <a:round/>
            <a:headEnd/>
            <a:tailEnd/>
          </a:ln>
        </p:spPr>
        <p:txBody>
          <a:bodyPr/>
          <a:lstStyle/>
          <a:p>
            <a:endParaRPr lang="en-US"/>
          </a:p>
        </p:txBody>
      </p:sp>
      <p:sp>
        <p:nvSpPr>
          <p:cNvPr id="25638" name="Freeform 40"/>
          <p:cNvSpPr>
            <a:spLocks/>
          </p:cNvSpPr>
          <p:nvPr/>
        </p:nvSpPr>
        <p:spPr bwMode="auto">
          <a:xfrm>
            <a:off x="1004888" y="3471863"/>
            <a:ext cx="268287" cy="442912"/>
          </a:xfrm>
          <a:custGeom>
            <a:avLst/>
            <a:gdLst>
              <a:gd name="T0" fmla="*/ 0 w 17"/>
              <a:gd name="T1" fmla="*/ 0 h 28"/>
              <a:gd name="T2" fmla="*/ 12 w 17"/>
              <a:gd name="T3" fmla="*/ 0 h 28"/>
              <a:gd name="T4" fmla="*/ 12 w 17"/>
              <a:gd name="T5" fmla="*/ 28 h 28"/>
              <a:gd name="T6" fmla="*/ 17 w 17"/>
              <a:gd name="T7" fmla="*/ 28 h 28"/>
              <a:gd name="T8" fmla="*/ 0 60000 65536"/>
              <a:gd name="T9" fmla="*/ 0 60000 65536"/>
              <a:gd name="T10" fmla="*/ 0 60000 65536"/>
              <a:gd name="T11" fmla="*/ 0 60000 65536"/>
              <a:gd name="T12" fmla="*/ 0 w 17"/>
              <a:gd name="T13" fmla="*/ 0 h 28"/>
              <a:gd name="T14" fmla="*/ 17 w 17"/>
              <a:gd name="T15" fmla="*/ 28 h 28"/>
            </a:gdLst>
            <a:ahLst/>
            <a:cxnLst>
              <a:cxn ang="T8">
                <a:pos x="T0" y="T1"/>
              </a:cxn>
              <a:cxn ang="T9">
                <a:pos x="T2" y="T3"/>
              </a:cxn>
              <a:cxn ang="T10">
                <a:pos x="T4" y="T5"/>
              </a:cxn>
              <a:cxn ang="T11">
                <a:pos x="T6" y="T7"/>
              </a:cxn>
            </a:cxnLst>
            <a:rect l="T12" t="T13" r="T14" b="T15"/>
            <a:pathLst>
              <a:path w="17" h="28">
                <a:moveTo>
                  <a:pt x="0" y="0"/>
                </a:moveTo>
                <a:lnTo>
                  <a:pt x="12" y="0"/>
                </a:lnTo>
                <a:lnTo>
                  <a:pt x="12" y="28"/>
                </a:lnTo>
                <a:lnTo>
                  <a:pt x="17" y="28"/>
                </a:lnTo>
              </a:path>
            </a:pathLst>
          </a:custGeom>
          <a:noFill/>
          <a:ln w="15875">
            <a:solidFill>
              <a:srgbClr val="000000"/>
            </a:solidFill>
            <a:prstDash val="solid"/>
            <a:round/>
            <a:headEnd/>
            <a:tailEnd/>
          </a:ln>
        </p:spPr>
        <p:txBody>
          <a:bodyPr/>
          <a:lstStyle/>
          <a:p>
            <a:endParaRPr lang="en-US"/>
          </a:p>
        </p:txBody>
      </p:sp>
      <p:sp>
        <p:nvSpPr>
          <p:cNvPr id="25639" name="Freeform 41"/>
          <p:cNvSpPr>
            <a:spLocks/>
          </p:cNvSpPr>
          <p:nvPr/>
        </p:nvSpPr>
        <p:spPr bwMode="auto">
          <a:xfrm>
            <a:off x="989013" y="2921000"/>
            <a:ext cx="284162" cy="457200"/>
          </a:xfrm>
          <a:custGeom>
            <a:avLst/>
            <a:gdLst>
              <a:gd name="T0" fmla="*/ 0 w 18"/>
              <a:gd name="T1" fmla="*/ 29 h 29"/>
              <a:gd name="T2" fmla="*/ 12 w 18"/>
              <a:gd name="T3" fmla="*/ 29 h 29"/>
              <a:gd name="T4" fmla="*/ 12 w 18"/>
              <a:gd name="T5" fmla="*/ 0 h 29"/>
              <a:gd name="T6" fmla="*/ 18 w 18"/>
              <a:gd name="T7" fmla="*/ 0 h 29"/>
              <a:gd name="T8" fmla="*/ 0 60000 65536"/>
              <a:gd name="T9" fmla="*/ 0 60000 65536"/>
              <a:gd name="T10" fmla="*/ 0 60000 65536"/>
              <a:gd name="T11" fmla="*/ 0 60000 65536"/>
              <a:gd name="T12" fmla="*/ 0 w 18"/>
              <a:gd name="T13" fmla="*/ 0 h 29"/>
              <a:gd name="T14" fmla="*/ 18 w 18"/>
              <a:gd name="T15" fmla="*/ 29 h 29"/>
            </a:gdLst>
            <a:ahLst/>
            <a:cxnLst>
              <a:cxn ang="T8">
                <a:pos x="T0" y="T1"/>
              </a:cxn>
              <a:cxn ang="T9">
                <a:pos x="T2" y="T3"/>
              </a:cxn>
              <a:cxn ang="T10">
                <a:pos x="T4" y="T5"/>
              </a:cxn>
              <a:cxn ang="T11">
                <a:pos x="T6" y="T7"/>
              </a:cxn>
            </a:cxnLst>
            <a:rect l="T12" t="T13" r="T14" b="T15"/>
            <a:pathLst>
              <a:path w="18" h="29">
                <a:moveTo>
                  <a:pt x="0" y="29"/>
                </a:moveTo>
                <a:lnTo>
                  <a:pt x="12" y="29"/>
                </a:lnTo>
                <a:lnTo>
                  <a:pt x="12" y="0"/>
                </a:lnTo>
                <a:lnTo>
                  <a:pt x="18" y="0"/>
                </a:lnTo>
              </a:path>
            </a:pathLst>
          </a:custGeom>
          <a:noFill/>
          <a:ln w="15875">
            <a:solidFill>
              <a:srgbClr val="000000"/>
            </a:solidFill>
            <a:prstDash val="solid"/>
            <a:round/>
            <a:headEnd/>
            <a:tailEnd/>
          </a:ln>
        </p:spPr>
        <p:txBody>
          <a:bodyPr/>
          <a:lstStyle/>
          <a:p>
            <a:endParaRPr lang="en-US"/>
          </a:p>
        </p:txBody>
      </p:sp>
      <p:sp>
        <p:nvSpPr>
          <p:cNvPr id="25640" name="Line 42"/>
          <p:cNvSpPr>
            <a:spLocks noChangeShapeType="1"/>
          </p:cNvSpPr>
          <p:nvPr/>
        </p:nvSpPr>
        <p:spPr bwMode="auto">
          <a:xfrm flipH="1">
            <a:off x="3514725" y="3709988"/>
            <a:ext cx="441325" cy="1587"/>
          </a:xfrm>
          <a:prstGeom prst="line">
            <a:avLst/>
          </a:prstGeom>
          <a:noFill/>
          <a:ln w="15875">
            <a:solidFill>
              <a:srgbClr val="000000"/>
            </a:solidFill>
            <a:round/>
            <a:headEnd/>
            <a:tailEnd/>
          </a:ln>
        </p:spPr>
        <p:txBody>
          <a:bodyPr/>
          <a:lstStyle/>
          <a:p>
            <a:endParaRPr lang="en-US"/>
          </a:p>
        </p:txBody>
      </p:sp>
      <p:sp>
        <p:nvSpPr>
          <p:cNvPr id="25641" name="Line 43"/>
          <p:cNvSpPr>
            <a:spLocks noChangeShapeType="1"/>
          </p:cNvSpPr>
          <p:nvPr/>
        </p:nvSpPr>
        <p:spPr bwMode="auto">
          <a:xfrm flipH="1">
            <a:off x="3514725" y="3630613"/>
            <a:ext cx="441325" cy="1587"/>
          </a:xfrm>
          <a:prstGeom prst="line">
            <a:avLst/>
          </a:prstGeom>
          <a:noFill/>
          <a:ln w="15875">
            <a:solidFill>
              <a:srgbClr val="000000"/>
            </a:solidFill>
            <a:round/>
            <a:headEnd/>
            <a:tailEnd/>
          </a:ln>
        </p:spPr>
        <p:txBody>
          <a:bodyPr/>
          <a:lstStyle/>
          <a:p>
            <a:endParaRPr lang="en-US"/>
          </a:p>
        </p:txBody>
      </p:sp>
      <p:sp>
        <p:nvSpPr>
          <p:cNvPr id="25642" name="Line 44"/>
          <p:cNvSpPr>
            <a:spLocks noChangeShapeType="1"/>
          </p:cNvSpPr>
          <p:nvPr/>
        </p:nvSpPr>
        <p:spPr bwMode="auto">
          <a:xfrm flipH="1">
            <a:off x="3514725" y="4119563"/>
            <a:ext cx="441325" cy="1587"/>
          </a:xfrm>
          <a:prstGeom prst="line">
            <a:avLst/>
          </a:prstGeom>
          <a:noFill/>
          <a:ln w="15875">
            <a:solidFill>
              <a:srgbClr val="000000"/>
            </a:solidFill>
            <a:round/>
            <a:headEnd/>
            <a:tailEnd/>
          </a:ln>
        </p:spPr>
        <p:txBody>
          <a:bodyPr/>
          <a:lstStyle/>
          <a:p>
            <a:endParaRPr lang="en-US"/>
          </a:p>
        </p:txBody>
      </p:sp>
      <p:sp>
        <p:nvSpPr>
          <p:cNvPr id="25643" name="Freeform 45"/>
          <p:cNvSpPr>
            <a:spLocks/>
          </p:cNvSpPr>
          <p:nvPr/>
        </p:nvSpPr>
        <p:spPr bwMode="auto">
          <a:xfrm>
            <a:off x="3735388" y="3994150"/>
            <a:ext cx="15875" cy="14288"/>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5875">
            <a:solidFill>
              <a:srgbClr val="000000"/>
            </a:solidFill>
            <a:prstDash val="solid"/>
            <a:round/>
            <a:headEnd/>
            <a:tailEnd/>
          </a:ln>
        </p:spPr>
        <p:txBody>
          <a:bodyPr/>
          <a:lstStyle/>
          <a:p>
            <a:endParaRPr lang="en-US"/>
          </a:p>
        </p:txBody>
      </p:sp>
      <p:sp>
        <p:nvSpPr>
          <p:cNvPr id="25644" name="Freeform 46"/>
          <p:cNvSpPr>
            <a:spLocks/>
          </p:cNvSpPr>
          <p:nvPr/>
        </p:nvSpPr>
        <p:spPr bwMode="auto">
          <a:xfrm>
            <a:off x="3735388" y="3914775"/>
            <a:ext cx="15875"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5875">
            <a:solidFill>
              <a:srgbClr val="000000"/>
            </a:solidFill>
            <a:prstDash val="solid"/>
            <a:round/>
            <a:headEnd/>
            <a:tailEnd/>
          </a:ln>
        </p:spPr>
        <p:txBody>
          <a:bodyPr/>
          <a:lstStyle/>
          <a:p>
            <a:endParaRPr lang="en-US"/>
          </a:p>
        </p:txBody>
      </p:sp>
      <p:sp>
        <p:nvSpPr>
          <p:cNvPr id="25645" name="Freeform 47"/>
          <p:cNvSpPr>
            <a:spLocks/>
          </p:cNvSpPr>
          <p:nvPr/>
        </p:nvSpPr>
        <p:spPr bwMode="auto">
          <a:xfrm>
            <a:off x="3735388" y="3835400"/>
            <a:ext cx="15875"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5875">
            <a:solidFill>
              <a:srgbClr val="000000"/>
            </a:solidFill>
            <a:prstDash val="solid"/>
            <a:round/>
            <a:headEnd/>
            <a:tailEnd/>
          </a:ln>
        </p:spPr>
        <p:txBody>
          <a:bodyPr/>
          <a:lstStyle/>
          <a:p>
            <a:endParaRPr lang="en-US"/>
          </a:p>
        </p:txBody>
      </p:sp>
      <p:sp>
        <p:nvSpPr>
          <p:cNvPr id="25646" name="Line 48"/>
          <p:cNvSpPr>
            <a:spLocks noChangeShapeType="1"/>
          </p:cNvSpPr>
          <p:nvPr/>
        </p:nvSpPr>
        <p:spPr bwMode="auto">
          <a:xfrm flipH="1">
            <a:off x="3498850" y="2809875"/>
            <a:ext cx="457200" cy="1588"/>
          </a:xfrm>
          <a:prstGeom prst="line">
            <a:avLst/>
          </a:prstGeom>
          <a:noFill/>
          <a:ln w="15875">
            <a:solidFill>
              <a:srgbClr val="000000"/>
            </a:solidFill>
            <a:round/>
            <a:headEnd/>
            <a:tailEnd/>
          </a:ln>
        </p:spPr>
        <p:txBody>
          <a:bodyPr/>
          <a:lstStyle/>
          <a:p>
            <a:endParaRPr lang="en-US"/>
          </a:p>
        </p:txBody>
      </p:sp>
      <p:sp>
        <p:nvSpPr>
          <p:cNvPr id="25647" name="Line 49"/>
          <p:cNvSpPr>
            <a:spLocks noChangeShapeType="1"/>
          </p:cNvSpPr>
          <p:nvPr/>
        </p:nvSpPr>
        <p:spPr bwMode="auto">
          <a:xfrm flipH="1">
            <a:off x="3498850" y="2714625"/>
            <a:ext cx="457200" cy="1588"/>
          </a:xfrm>
          <a:prstGeom prst="line">
            <a:avLst/>
          </a:prstGeom>
          <a:noFill/>
          <a:ln w="15875">
            <a:solidFill>
              <a:srgbClr val="000000"/>
            </a:solidFill>
            <a:round/>
            <a:headEnd/>
            <a:tailEnd/>
          </a:ln>
        </p:spPr>
        <p:txBody>
          <a:bodyPr/>
          <a:lstStyle/>
          <a:p>
            <a:endParaRPr lang="en-US"/>
          </a:p>
        </p:txBody>
      </p:sp>
      <p:sp>
        <p:nvSpPr>
          <p:cNvPr id="25648" name="Line 50"/>
          <p:cNvSpPr>
            <a:spLocks noChangeShapeType="1"/>
          </p:cNvSpPr>
          <p:nvPr/>
        </p:nvSpPr>
        <p:spPr bwMode="auto">
          <a:xfrm flipH="1">
            <a:off x="3498850" y="3219450"/>
            <a:ext cx="457200" cy="1588"/>
          </a:xfrm>
          <a:prstGeom prst="line">
            <a:avLst/>
          </a:prstGeom>
          <a:noFill/>
          <a:ln w="15875">
            <a:solidFill>
              <a:srgbClr val="000000"/>
            </a:solidFill>
            <a:round/>
            <a:headEnd/>
            <a:tailEnd/>
          </a:ln>
        </p:spPr>
        <p:txBody>
          <a:bodyPr/>
          <a:lstStyle/>
          <a:p>
            <a:endParaRPr lang="en-US"/>
          </a:p>
        </p:txBody>
      </p:sp>
      <p:sp>
        <p:nvSpPr>
          <p:cNvPr id="25649" name="Rectangle 51"/>
          <p:cNvSpPr>
            <a:spLocks noChangeArrowheads="1"/>
          </p:cNvSpPr>
          <p:nvPr/>
        </p:nvSpPr>
        <p:spPr bwMode="auto">
          <a:xfrm>
            <a:off x="4224338" y="2889250"/>
            <a:ext cx="5524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Cell array</a:t>
            </a:r>
            <a:endParaRPr lang="en-CA" sz="2400">
              <a:latin typeface="Corbel" pitchFamily="34" charset="0"/>
            </a:endParaRPr>
          </a:p>
        </p:txBody>
      </p:sp>
      <p:sp>
        <p:nvSpPr>
          <p:cNvPr id="25650" name="Rectangle 52"/>
          <p:cNvSpPr>
            <a:spLocks noChangeArrowheads="1"/>
          </p:cNvSpPr>
          <p:nvPr/>
        </p:nvSpPr>
        <p:spPr bwMode="auto">
          <a:xfrm>
            <a:off x="1903413" y="3016250"/>
            <a:ext cx="26987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latch</a:t>
            </a:r>
            <a:endParaRPr lang="en-CA" sz="2400">
              <a:latin typeface="Corbel" pitchFamily="34" charset="0"/>
            </a:endParaRPr>
          </a:p>
        </p:txBody>
      </p:sp>
      <p:sp>
        <p:nvSpPr>
          <p:cNvPr id="25651" name="Rectangle 53"/>
          <p:cNvSpPr>
            <a:spLocks noChangeArrowheads="1"/>
          </p:cNvSpPr>
          <p:nvPr/>
        </p:nvSpPr>
        <p:spPr bwMode="auto">
          <a:xfrm>
            <a:off x="1825625" y="2873375"/>
            <a:ext cx="41751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address</a:t>
            </a:r>
            <a:endParaRPr lang="en-CA" sz="2400">
              <a:latin typeface="Corbel" pitchFamily="34" charset="0"/>
            </a:endParaRPr>
          </a:p>
        </p:txBody>
      </p:sp>
      <p:sp>
        <p:nvSpPr>
          <p:cNvPr id="25652" name="Rectangle 54"/>
          <p:cNvSpPr>
            <a:spLocks noChangeArrowheads="1"/>
          </p:cNvSpPr>
          <p:nvPr/>
        </p:nvSpPr>
        <p:spPr bwMode="auto">
          <a:xfrm>
            <a:off x="1903413" y="2716213"/>
            <a:ext cx="26511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Row</a:t>
            </a:r>
            <a:endParaRPr lang="en-CA" sz="2400">
              <a:latin typeface="Corbel" pitchFamily="34" charset="0"/>
            </a:endParaRPr>
          </a:p>
        </p:txBody>
      </p:sp>
      <p:sp>
        <p:nvSpPr>
          <p:cNvPr id="25653" name="Rectangle 55"/>
          <p:cNvSpPr>
            <a:spLocks noChangeArrowheads="1"/>
          </p:cNvSpPr>
          <p:nvPr/>
        </p:nvSpPr>
        <p:spPr bwMode="auto">
          <a:xfrm>
            <a:off x="2946400" y="2936875"/>
            <a:ext cx="4413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decoder</a:t>
            </a:r>
            <a:endParaRPr lang="en-CA" sz="2400">
              <a:latin typeface="Corbel" pitchFamily="34" charset="0"/>
            </a:endParaRPr>
          </a:p>
        </p:txBody>
      </p:sp>
      <p:sp>
        <p:nvSpPr>
          <p:cNvPr id="25654" name="Rectangle 56"/>
          <p:cNvSpPr>
            <a:spLocks noChangeArrowheads="1"/>
          </p:cNvSpPr>
          <p:nvPr/>
        </p:nvSpPr>
        <p:spPr bwMode="auto">
          <a:xfrm>
            <a:off x="3024188" y="2809875"/>
            <a:ext cx="16351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Ro</a:t>
            </a:r>
            <a:endParaRPr lang="en-CA" sz="2400">
              <a:latin typeface="Corbel" pitchFamily="34" charset="0"/>
            </a:endParaRPr>
          </a:p>
        </p:txBody>
      </p:sp>
      <p:sp>
        <p:nvSpPr>
          <p:cNvPr id="25655" name="Rectangle 57"/>
          <p:cNvSpPr>
            <a:spLocks noChangeArrowheads="1"/>
          </p:cNvSpPr>
          <p:nvPr/>
        </p:nvSpPr>
        <p:spPr bwMode="auto">
          <a:xfrm>
            <a:off x="3198813" y="2809875"/>
            <a:ext cx="1016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w</a:t>
            </a:r>
            <a:endParaRPr lang="en-CA" sz="2400">
              <a:latin typeface="Corbel" pitchFamily="34" charset="0"/>
            </a:endParaRPr>
          </a:p>
        </p:txBody>
      </p:sp>
      <p:sp>
        <p:nvSpPr>
          <p:cNvPr id="25656" name="Rectangle 58"/>
          <p:cNvSpPr>
            <a:spLocks noChangeArrowheads="1"/>
          </p:cNvSpPr>
          <p:nvPr/>
        </p:nvSpPr>
        <p:spPr bwMode="auto">
          <a:xfrm>
            <a:off x="2835275" y="2652713"/>
            <a:ext cx="663575" cy="661987"/>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57" name="Rectangle 59"/>
          <p:cNvSpPr>
            <a:spLocks noChangeArrowheads="1"/>
          </p:cNvSpPr>
          <p:nvPr/>
        </p:nvSpPr>
        <p:spPr bwMode="auto">
          <a:xfrm>
            <a:off x="3956050" y="2430463"/>
            <a:ext cx="1104900" cy="110490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58" name="Rectangle 60"/>
          <p:cNvSpPr>
            <a:spLocks noChangeArrowheads="1"/>
          </p:cNvSpPr>
          <p:nvPr/>
        </p:nvSpPr>
        <p:spPr bwMode="auto">
          <a:xfrm>
            <a:off x="1698625" y="2636838"/>
            <a:ext cx="695325" cy="677862"/>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59" name="Freeform 61"/>
          <p:cNvSpPr>
            <a:spLocks/>
          </p:cNvSpPr>
          <p:nvPr/>
        </p:nvSpPr>
        <p:spPr bwMode="auto">
          <a:xfrm>
            <a:off x="3719513" y="3094038"/>
            <a:ext cx="15875"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5875">
            <a:solidFill>
              <a:srgbClr val="000000"/>
            </a:solidFill>
            <a:prstDash val="solid"/>
            <a:round/>
            <a:headEnd/>
            <a:tailEnd/>
          </a:ln>
        </p:spPr>
        <p:txBody>
          <a:bodyPr/>
          <a:lstStyle/>
          <a:p>
            <a:endParaRPr lang="en-US"/>
          </a:p>
        </p:txBody>
      </p:sp>
      <p:sp>
        <p:nvSpPr>
          <p:cNvPr id="25660" name="Freeform 62"/>
          <p:cNvSpPr>
            <a:spLocks/>
          </p:cNvSpPr>
          <p:nvPr/>
        </p:nvSpPr>
        <p:spPr bwMode="auto">
          <a:xfrm>
            <a:off x="3719513" y="3014663"/>
            <a:ext cx="15875"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5875">
            <a:solidFill>
              <a:srgbClr val="000000"/>
            </a:solidFill>
            <a:prstDash val="solid"/>
            <a:round/>
            <a:headEnd/>
            <a:tailEnd/>
          </a:ln>
        </p:spPr>
        <p:txBody>
          <a:bodyPr/>
          <a:lstStyle/>
          <a:p>
            <a:endParaRPr lang="en-US"/>
          </a:p>
        </p:txBody>
      </p:sp>
      <p:sp>
        <p:nvSpPr>
          <p:cNvPr id="25661" name="Freeform 63"/>
          <p:cNvSpPr>
            <a:spLocks/>
          </p:cNvSpPr>
          <p:nvPr/>
        </p:nvSpPr>
        <p:spPr bwMode="auto">
          <a:xfrm>
            <a:off x="3719513" y="2935288"/>
            <a:ext cx="15875" cy="15875"/>
          </a:xfrm>
          <a:custGeom>
            <a:avLst/>
            <a:gdLst>
              <a:gd name="T0" fmla="*/ 0 w 1"/>
              <a:gd name="T1" fmla="*/ 0 h 1"/>
              <a:gd name="T2" fmla="*/ 0 w 1"/>
              <a:gd name="T3" fmla="*/ 1 h 1"/>
              <a:gd name="T4" fmla="*/ 1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noFill/>
          <a:ln w="15875">
            <a:solidFill>
              <a:srgbClr val="000000"/>
            </a:solidFill>
            <a:prstDash val="solid"/>
            <a:round/>
            <a:headEnd/>
            <a:tailEnd/>
          </a:ln>
        </p:spPr>
        <p:txBody>
          <a:bodyPr/>
          <a:lstStyle/>
          <a:p>
            <a:endParaRPr lang="en-US"/>
          </a:p>
        </p:txBody>
      </p:sp>
      <p:sp>
        <p:nvSpPr>
          <p:cNvPr id="25662" name="Rectangle 64"/>
          <p:cNvSpPr>
            <a:spLocks noChangeArrowheads="1"/>
          </p:cNvSpPr>
          <p:nvPr/>
        </p:nvSpPr>
        <p:spPr bwMode="auto">
          <a:xfrm>
            <a:off x="2946400" y="3852863"/>
            <a:ext cx="4413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decoder</a:t>
            </a:r>
            <a:endParaRPr lang="en-CA" sz="2400">
              <a:latin typeface="Corbel" pitchFamily="34" charset="0"/>
            </a:endParaRPr>
          </a:p>
        </p:txBody>
      </p:sp>
      <p:sp>
        <p:nvSpPr>
          <p:cNvPr id="25663" name="Rectangle 65"/>
          <p:cNvSpPr>
            <a:spLocks noChangeArrowheads="1"/>
          </p:cNvSpPr>
          <p:nvPr/>
        </p:nvSpPr>
        <p:spPr bwMode="auto">
          <a:xfrm>
            <a:off x="2930525" y="3678238"/>
            <a:ext cx="16351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Co</a:t>
            </a:r>
            <a:endParaRPr lang="en-CA" sz="2400">
              <a:latin typeface="Corbel" pitchFamily="34" charset="0"/>
            </a:endParaRPr>
          </a:p>
        </p:txBody>
      </p:sp>
      <p:sp>
        <p:nvSpPr>
          <p:cNvPr id="25664" name="Rectangle 66"/>
          <p:cNvSpPr>
            <a:spLocks noChangeArrowheads="1"/>
          </p:cNvSpPr>
          <p:nvPr/>
        </p:nvSpPr>
        <p:spPr bwMode="auto">
          <a:xfrm>
            <a:off x="3103563" y="3678238"/>
            <a:ext cx="2857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lumn</a:t>
            </a:r>
            <a:endParaRPr lang="en-CA" sz="2400">
              <a:latin typeface="Corbel" pitchFamily="34" charset="0"/>
            </a:endParaRPr>
          </a:p>
        </p:txBody>
      </p:sp>
      <p:sp>
        <p:nvSpPr>
          <p:cNvPr id="25665" name="Rectangle 67"/>
          <p:cNvSpPr>
            <a:spLocks noChangeArrowheads="1"/>
          </p:cNvSpPr>
          <p:nvPr/>
        </p:nvSpPr>
        <p:spPr bwMode="auto">
          <a:xfrm>
            <a:off x="2835275" y="3535363"/>
            <a:ext cx="663575" cy="6794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66" name="Rectangle 68"/>
          <p:cNvSpPr>
            <a:spLocks noChangeArrowheads="1"/>
          </p:cNvSpPr>
          <p:nvPr/>
        </p:nvSpPr>
        <p:spPr bwMode="auto">
          <a:xfrm>
            <a:off x="3956050" y="3535363"/>
            <a:ext cx="1104900" cy="6794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67" name="Rectangle 69"/>
          <p:cNvSpPr>
            <a:spLocks noChangeArrowheads="1"/>
          </p:cNvSpPr>
          <p:nvPr/>
        </p:nvSpPr>
        <p:spPr bwMode="auto">
          <a:xfrm>
            <a:off x="4144963" y="3694113"/>
            <a:ext cx="6413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Read/Write</a:t>
            </a:r>
            <a:endParaRPr lang="en-CA" sz="2400">
              <a:latin typeface="Corbel" pitchFamily="34" charset="0"/>
            </a:endParaRPr>
          </a:p>
        </p:txBody>
      </p:sp>
      <p:sp>
        <p:nvSpPr>
          <p:cNvPr id="25668" name="Rectangle 70"/>
          <p:cNvSpPr>
            <a:spLocks noChangeArrowheads="1"/>
          </p:cNvSpPr>
          <p:nvPr/>
        </p:nvSpPr>
        <p:spPr bwMode="auto">
          <a:xfrm>
            <a:off x="4003675" y="3836988"/>
            <a:ext cx="9715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circuits &amp; latches</a:t>
            </a:r>
            <a:endParaRPr lang="en-CA" sz="2400">
              <a:latin typeface="Corbel" pitchFamily="34" charset="0"/>
            </a:endParaRPr>
          </a:p>
        </p:txBody>
      </p:sp>
      <p:sp>
        <p:nvSpPr>
          <p:cNvPr id="25669" name="Rectangle 71"/>
          <p:cNvSpPr>
            <a:spLocks noChangeArrowheads="1"/>
          </p:cNvSpPr>
          <p:nvPr/>
        </p:nvSpPr>
        <p:spPr bwMode="auto">
          <a:xfrm>
            <a:off x="1841500" y="3914775"/>
            <a:ext cx="41751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counter</a:t>
            </a:r>
            <a:endParaRPr lang="en-CA" sz="2400">
              <a:latin typeface="Corbel" pitchFamily="34" charset="0"/>
            </a:endParaRPr>
          </a:p>
        </p:txBody>
      </p:sp>
      <p:sp>
        <p:nvSpPr>
          <p:cNvPr id="25670" name="Rectangle 72"/>
          <p:cNvSpPr>
            <a:spLocks noChangeArrowheads="1"/>
          </p:cNvSpPr>
          <p:nvPr/>
        </p:nvSpPr>
        <p:spPr bwMode="auto">
          <a:xfrm>
            <a:off x="1841500" y="3757613"/>
            <a:ext cx="41751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address</a:t>
            </a:r>
            <a:endParaRPr lang="en-CA" sz="2400">
              <a:latin typeface="Corbel" pitchFamily="34" charset="0"/>
            </a:endParaRPr>
          </a:p>
        </p:txBody>
      </p:sp>
      <p:sp>
        <p:nvSpPr>
          <p:cNvPr id="25671" name="Rectangle 73"/>
          <p:cNvSpPr>
            <a:spLocks noChangeArrowheads="1"/>
          </p:cNvSpPr>
          <p:nvPr/>
        </p:nvSpPr>
        <p:spPr bwMode="auto">
          <a:xfrm>
            <a:off x="1825625" y="3614738"/>
            <a:ext cx="44926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Column</a:t>
            </a:r>
            <a:endParaRPr lang="en-CA" sz="2400">
              <a:latin typeface="Corbel" pitchFamily="34" charset="0"/>
            </a:endParaRPr>
          </a:p>
        </p:txBody>
      </p:sp>
      <p:sp>
        <p:nvSpPr>
          <p:cNvPr id="25672" name="Rectangle 74"/>
          <p:cNvSpPr>
            <a:spLocks noChangeArrowheads="1"/>
          </p:cNvSpPr>
          <p:nvPr/>
        </p:nvSpPr>
        <p:spPr bwMode="auto">
          <a:xfrm>
            <a:off x="1698625" y="3535363"/>
            <a:ext cx="695325" cy="6794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73" name="Freeform 75"/>
          <p:cNvSpPr>
            <a:spLocks/>
          </p:cNvSpPr>
          <p:nvPr/>
        </p:nvSpPr>
        <p:spPr bwMode="auto">
          <a:xfrm>
            <a:off x="2393950" y="2889250"/>
            <a:ext cx="425450" cy="188913"/>
          </a:xfrm>
          <a:custGeom>
            <a:avLst/>
            <a:gdLst>
              <a:gd name="T0" fmla="*/ 0 w 27"/>
              <a:gd name="T1" fmla="*/ 9 h 12"/>
              <a:gd name="T2" fmla="*/ 15 w 27"/>
              <a:gd name="T3" fmla="*/ 9 h 12"/>
              <a:gd name="T4" fmla="*/ 15 w 27"/>
              <a:gd name="T5" fmla="*/ 12 h 12"/>
              <a:gd name="T6" fmla="*/ 27 w 27"/>
              <a:gd name="T7" fmla="*/ 6 h 12"/>
              <a:gd name="T8" fmla="*/ 15 w 27"/>
              <a:gd name="T9" fmla="*/ 0 h 12"/>
              <a:gd name="T10" fmla="*/ 15 w 27"/>
              <a:gd name="T11" fmla="*/ 3 h 12"/>
              <a:gd name="T12" fmla="*/ 0 w 27"/>
              <a:gd name="T13" fmla="*/ 3 h 12"/>
              <a:gd name="T14" fmla="*/ 0 60000 65536"/>
              <a:gd name="T15" fmla="*/ 0 60000 65536"/>
              <a:gd name="T16" fmla="*/ 0 60000 65536"/>
              <a:gd name="T17" fmla="*/ 0 60000 65536"/>
              <a:gd name="T18" fmla="*/ 0 60000 65536"/>
              <a:gd name="T19" fmla="*/ 0 60000 65536"/>
              <a:gd name="T20" fmla="*/ 0 60000 65536"/>
              <a:gd name="T21" fmla="*/ 0 w 27"/>
              <a:gd name="T22" fmla="*/ 0 h 12"/>
              <a:gd name="T23" fmla="*/ 27 w 2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2">
                <a:moveTo>
                  <a:pt x="0" y="9"/>
                </a:moveTo>
                <a:lnTo>
                  <a:pt x="15" y="9"/>
                </a:lnTo>
                <a:lnTo>
                  <a:pt x="15" y="12"/>
                </a:lnTo>
                <a:lnTo>
                  <a:pt x="27" y="6"/>
                </a:lnTo>
                <a:lnTo>
                  <a:pt x="15" y="0"/>
                </a:lnTo>
                <a:lnTo>
                  <a:pt x="15" y="3"/>
                </a:lnTo>
                <a:lnTo>
                  <a:pt x="0" y="3"/>
                </a:lnTo>
              </a:path>
            </a:pathLst>
          </a:custGeom>
          <a:noFill/>
          <a:ln w="15875">
            <a:solidFill>
              <a:srgbClr val="000000"/>
            </a:solidFill>
            <a:prstDash val="solid"/>
            <a:round/>
            <a:headEnd/>
            <a:tailEnd/>
          </a:ln>
        </p:spPr>
        <p:txBody>
          <a:bodyPr/>
          <a:lstStyle/>
          <a:p>
            <a:endParaRPr lang="en-US"/>
          </a:p>
        </p:txBody>
      </p:sp>
      <p:sp>
        <p:nvSpPr>
          <p:cNvPr id="25674" name="Freeform 76"/>
          <p:cNvSpPr>
            <a:spLocks/>
          </p:cNvSpPr>
          <p:nvPr/>
        </p:nvSpPr>
        <p:spPr bwMode="auto">
          <a:xfrm>
            <a:off x="2393950" y="3787775"/>
            <a:ext cx="425450" cy="174625"/>
          </a:xfrm>
          <a:custGeom>
            <a:avLst/>
            <a:gdLst>
              <a:gd name="T0" fmla="*/ 0 w 27"/>
              <a:gd name="T1" fmla="*/ 8 h 11"/>
              <a:gd name="T2" fmla="*/ 15 w 27"/>
              <a:gd name="T3" fmla="*/ 8 h 11"/>
              <a:gd name="T4" fmla="*/ 15 w 27"/>
              <a:gd name="T5" fmla="*/ 11 h 11"/>
              <a:gd name="T6" fmla="*/ 27 w 27"/>
              <a:gd name="T7" fmla="*/ 6 h 11"/>
              <a:gd name="T8" fmla="*/ 15 w 27"/>
              <a:gd name="T9" fmla="*/ 0 h 11"/>
              <a:gd name="T10" fmla="*/ 15 w 27"/>
              <a:gd name="T11" fmla="*/ 3 h 11"/>
              <a:gd name="T12" fmla="*/ 0 w 27"/>
              <a:gd name="T13" fmla="*/ 3 h 11"/>
              <a:gd name="T14" fmla="*/ 0 60000 65536"/>
              <a:gd name="T15" fmla="*/ 0 60000 65536"/>
              <a:gd name="T16" fmla="*/ 0 60000 65536"/>
              <a:gd name="T17" fmla="*/ 0 60000 65536"/>
              <a:gd name="T18" fmla="*/ 0 60000 65536"/>
              <a:gd name="T19" fmla="*/ 0 60000 65536"/>
              <a:gd name="T20" fmla="*/ 0 60000 65536"/>
              <a:gd name="T21" fmla="*/ 0 w 27"/>
              <a:gd name="T22" fmla="*/ 0 h 11"/>
              <a:gd name="T23" fmla="*/ 27 w 27"/>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1">
                <a:moveTo>
                  <a:pt x="0" y="8"/>
                </a:moveTo>
                <a:lnTo>
                  <a:pt x="15" y="8"/>
                </a:lnTo>
                <a:lnTo>
                  <a:pt x="15" y="11"/>
                </a:lnTo>
                <a:lnTo>
                  <a:pt x="27" y="6"/>
                </a:lnTo>
                <a:lnTo>
                  <a:pt x="15" y="0"/>
                </a:lnTo>
                <a:lnTo>
                  <a:pt x="15" y="3"/>
                </a:lnTo>
                <a:lnTo>
                  <a:pt x="0" y="3"/>
                </a:lnTo>
              </a:path>
            </a:pathLst>
          </a:custGeom>
          <a:noFill/>
          <a:ln w="15875">
            <a:solidFill>
              <a:srgbClr val="000000"/>
            </a:solidFill>
            <a:prstDash val="solid"/>
            <a:round/>
            <a:headEnd/>
            <a:tailEnd/>
          </a:ln>
        </p:spPr>
        <p:txBody>
          <a:bodyPr/>
          <a:lstStyle/>
          <a:p>
            <a:endParaRPr lang="en-US"/>
          </a:p>
        </p:txBody>
      </p:sp>
      <p:sp>
        <p:nvSpPr>
          <p:cNvPr id="25675" name="Rectangle 77"/>
          <p:cNvSpPr>
            <a:spLocks noChangeArrowheads="1"/>
          </p:cNvSpPr>
          <p:nvPr/>
        </p:nvSpPr>
        <p:spPr bwMode="auto">
          <a:xfrm>
            <a:off x="4602163" y="5019675"/>
            <a:ext cx="915987" cy="457200"/>
          </a:xfrm>
          <a:prstGeom prst="rect">
            <a:avLst/>
          </a:prstGeom>
          <a:noFill/>
          <a:ln w="15875">
            <a:solidFill>
              <a:schemeClr val="tx1"/>
            </a:solidFill>
            <a:miter lim="800000"/>
            <a:headEnd/>
            <a:tailEnd/>
          </a:ln>
        </p:spPr>
        <p:txBody>
          <a:bodyPr/>
          <a:lstStyle/>
          <a:p>
            <a:endParaRPr lang="en-US">
              <a:latin typeface="Corbel" pitchFamily="34" charset="0"/>
            </a:endParaRPr>
          </a:p>
        </p:txBody>
      </p:sp>
      <p:grpSp>
        <p:nvGrpSpPr>
          <p:cNvPr id="2" name="Group 104"/>
          <p:cNvGrpSpPr>
            <a:grpSpLocks/>
          </p:cNvGrpSpPr>
          <p:nvPr/>
        </p:nvGrpSpPr>
        <p:grpSpPr bwMode="auto">
          <a:xfrm>
            <a:off x="304800" y="3200400"/>
            <a:ext cx="752475" cy="377825"/>
            <a:chOff x="94" y="1814"/>
            <a:chExt cx="474" cy="238"/>
          </a:xfrm>
        </p:grpSpPr>
        <p:sp>
          <p:nvSpPr>
            <p:cNvPr id="25702" name="Rectangle 78"/>
            <p:cNvSpPr>
              <a:spLocks noChangeArrowheads="1"/>
            </p:cNvSpPr>
            <p:nvPr/>
          </p:nvSpPr>
          <p:spPr bwMode="auto">
            <a:xfrm>
              <a:off x="94" y="1814"/>
              <a:ext cx="474" cy="106"/>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Row/Column</a:t>
              </a:r>
              <a:endParaRPr lang="en-CA" sz="2400">
                <a:latin typeface="Corbel" pitchFamily="34" charset="0"/>
              </a:endParaRPr>
            </a:p>
          </p:txBody>
        </p:sp>
        <p:sp>
          <p:nvSpPr>
            <p:cNvPr id="25703" name="Rectangle 79"/>
            <p:cNvSpPr>
              <a:spLocks noChangeArrowheads="1"/>
            </p:cNvSpPr>
            <p:nvPr/>
          </p:nvSpPr>
          <p:spPr bwMode="auto">
            <a:xfrm>
              <a:off x="190" y="1946"/>
              <a:ext cx="263" cy="106"/>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address</a:t>
              </a:r>
              <a:endParaRPr lang="en-CA" sz="2400">
                <a:latin typeface="Corbel" pitchFamily="34" charset="0"/>
              </a:endParaRPr>
            </a:p>
          </p:txBody>
        </p:sp>
      </p:grpSp>
      <p:sp>
        <p:nvSpPr>
          <p:cNvPr id="25677" name="Freeform 80"/>
          <p:cNvSpPr>
            <a:spLocks/>
          </p:cNvSpPr>
          <p:nvPr/>
        </p:nvSpPr>
        <p:spPr bwMode="auto">
          <a:xfrm>
            <a:off x="4349750" y="4214813"/>
            <a:ext cx="190500" cy="252412"/>
          </a:xfrm>
          <a:custGeom>
            <a:avLst/>
            <a:gdLst>
              <a:gd name="T0" fmla="*/ 9 w 12"/>
              <a:gd name="T1" fmla="*/ 16 h 16"/>
              <a:gd name="T2" fmla="*/ 9 w 12"/>
              <a:gd name="T3" fmla="*/ 12 h 16"/>
              <a:gd name="T4" fmla="*/ 12 w 12"/>
              <a:gd name="T5" fmla="*/ 12 h 16"/>
              <a:gd name="T6" fmla="*/ 6 w 12"/>
              <a:gd name="T7" fmla="*/ 0 h 16"/>
              <a:gd name="T8" fmla="*/ 0 w 12"/>
              <a:gd name="T9" fmla="*/ 12 h 16"/>
              <a:gd name="T10" fmla="*/ 3 w 12"/>
              <a:gd name="T11" fmla="*/ 12 h 16"/>
              <a:gd name="T12" fmla="*/ 3 w 12"/>
              <a:gd name="T13" fmla="*/ 16 h 16"/>
              <a:gd name="T14" fmla="*/ 0 60000 65536"/>
              <a:gd name="T15" fmla="*/ 0 60000 65536"/>
              <a:gd name="T16" fmla="*/ 0 60000 65536"/>
              <a:gd name="T17" fmla="*/ 0 60000 65536"/>
              <a:gd name="T18" fmla="*/ 0 60000 65536"/>
              <a:gd name="T19" fmla="*/ 0 60000 65536"/>
              <a:gd name="T20" fmla="*/ 0 60000 65536"/>
              <a:gd name="T21" fmla="*/ 0 w 12"/>
              <a:gd name="T22" fmla="*/ 0 h 16"/>
              <a:gd name="T23" fmla="*/ 12 w 1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6">
                <a:moveTo>
                  <a:pt x="9" y="16"/>
                </a:moveTo>
                <a:lnTo>
                  <a:pt x="9" y="12"/>
                </a:lnTo>
                <a:lnTo>
                  <a:pt x="12" y="12"/>
                </a:lnTo>
                <a:lnTo>
                  <a:pt x="6" y="0"/>
                </a:lnTo>
                <a:lnTo>
                  <a:pt x="0" y="12"/>
                </a:lnTo>
                <a:lnTo>
                  <a:pt x="3" y="12"/>
                </a:lnTo>
                <a:lnTo>
                  <a:pt x="3" y="16"/>
                </a:lnTo>
              </a:path>
            </a:pathLst>
          </a:custGeom>
          <a:noFill/>
          <a:ln w="15875">
            <a:solidFill>
              <a:srgbClr val="000000"/>
            </a:solidFill>
            <a:prstDash val="solid"/>
            <a:round/>
            <a:headEnd/>
            <a:tailEnd/>
          </a:ln>
        </p:spPr>
        <p:txBody>
          <a:bodyPr/>
          <a:lstStyle/>
          <a:p>
            <a:endParaRPr lang="en-US"/>
          </a:p>
        </p:txBody>
      </p:sp>
      <p:sp>
        <p:nvSpPr>
          <p:cNvPr id="25678" name="Freeform 81"/>
          <p:cNvSpPr>
            <a:spLocks/>
          </p:cNvSpPr>
          <p:nvPr/>
        </p:nvSpPr>
        <p:spPr bwMode="auto">
          <a:xfrm>
            <a:off x="4975225" y="4751388"/>
            <a:ext cx="188913" cy="252412"/>
          </a:xfrm>
          <a:custGeom>
            <a:avLst/>
            <a:gdLst>
              <a:gd name="T0" fmla="*/ 3 w 12"/>
              <a:gd name="T1" fmla="*/ 0 h 16"/>
              <a:gd name="T2" fmla="*/ 3 w 12"/>
              <a:gd name="T3" fmla="*/ 5 h 16"/>
              <a:gd name="T4" fmla="*/ 0 w 12"/>
              <a:gd name="T5" fmla="*/ 5 h 16"/>
              <a:gd name="T6" fmla="*/ 6 w 12"/>
              <a:gd name="T7" fmla="*/ 16 h 16"/>
              <a:gd name="T8" fmla="*/ 12 w 12"/>
              <a:gd name="T9" fmla="*/ 5 h 16"/>
              <a:gd name="T10" fmla="*/ 9 w 12"/>
              <a:gd name="T11" fmla="*/ 5 h 16"/>
              <a:gd name="T12" fmla="*/ 9 w 12"/>
              <a:gd name="T13" fmla="*/ 0 h 16"/>
              <a:gd name="T14" fmla="*/ 0 60000 65536"/>
              <a:gd name="T15" fmla="*/ 0 60000 65536"/>
              <a:gd name="T16" fmla="*/ 0 60000 65536"/>
              <a:gd name="T17" fmla="*/ 0 60000 65536"/>
              <a:gd name="T18" fmla="*/ 0 60000 65536"/>
              <a:gd name="T19" fmla="*/ 0 60000 65536"/>
              <a:gd name="T20" fmla="*/ 0 60000 65536"/>
              <a:gd name="T21" fmla="*/ 0 w 12"/>
              <a:gd name="T22" fmla="*/ 0 h 16"/>
              <a:gd name="T23" fmla="*/ 12 w 1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6">
                <a:moveTo>
                  <a:pt x="3" y="0"/>
                </a:moveTo>
                <a:lnTo>
                  <a:pt x="3" y="5"/>
                </a:lnTo>
                <a:lnTo>
                  <a:pt x="0" y="5"/>
                </a:lnTo>
                <a:lnTo>
                  <a:pt x="6" y="16"/>
                </a:lnTo>
                <a:lnTo>
                  <a:pt x="12" y="5"/>
                </a:lnTo>
                <a:lnTo>
                  <a:pt x="9" y="5"/>
                </a:lnTo>
                <a:lnTo>
                  <a:pt x="9" y="0"/>
                </a:lnTo>
              </a:path>
            </a:pathLst>
          </a:custGeom>
          <a:noFill/>
          <a:ln w="15875">
            <a:solidFill>
              <a:srgbClr val="000000"/>
            </a:solidFill>
            <a:prstDash val="solid"/>
            <a:round/>
            <a:headEnd/>
            <a:tailEnd/>
          </a:ln>
        </p:spPr>
        <p:txBody>
          <a:bodyPr/>
          <a:lstStyle/>
          <a:p>
            <a:endParaRPr lang="en-US"/>
          </a:p>
        </p:txBody>
      </p:sp>
      <p:sp>
        <p:nvSpPr>
          <p:cNvPr id="25679" name="Freeform 82"/>
          <p:cNvSpPr>
            <a:spLocks/>
          </p:cNvSpPr>
          <p:nvPr/>
        </p:nvSpPr>
        <p:spPr bwMode="auto">
          <a:xfrm>
            <a:off x="4349750" y="4419600"/>
            <a:ext cx="190500" cy="236538"/>
          </a:xfrm>
          <a:custGeom>
            <a:avLst/>
            <a:gdLst>
              <a:gd name="T0" fmla="*/ 9 w 12"/>
              <a:gd name="T1" fmla="*/ 0 h 15"/>
              <a:gd name="T2" fmla="*/ 9 w 12"/>
              <a:gd name="T3" fmla="*/ 3 h 15"/>
              <a:gd name="T4" fmla="*/ 12 w 12"/>
              <a:gd name="T5" fmla="*/ 3 h 15"/>
              <a:gd name="T6" fmla="*/ 6 w 12"/>
              <a:gd name="T7" fmla="*/ 15 h 15"/>
              <a:gd name="T8" fmla="*/ 0 w 12"/>
              <a:gd name="T9" fmla="*/ 3 h 15"/>
              <a:gd name="T10" fmla="*/ 3 w 12"/>
              <a:gd name="T11" fmla="*/ 3 h 15"/>
              <a:gd name="T12" fmla="*/ 3 w 12"/>
              <a:gd name="T13" fmla="*/ 0 h 15"/>
              <a:gd name="T14" fmla="*/ 0 60000 65536"/>
              <a:gd name="T15" fmla="*/ 0 60000 65536"/>
              <a:gd name="T16" fmla="*/ 0 60000 65536"/>
              <a:gd name="T17" fmla="*/ 0 60000 65536"/>
              <a:gd name="T18" fmla="*/ 0 60000 65536"/>
              <a:gd name="T19" fmla="*/ 0 60000 65536"/>
              <a:gd name="T20" fmla="*/ 0 60000 65536"/>
              <a:gd name="T21" fmla="*/ 0 w 12"/>
              <a:gd name="T22" fmla="*/ 0 h 15"/>
              <a:gd name="T23" fmla="*/ 12 w 12"/>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5">
                <a:moveTo>
                  <a:pt x="9" y="0"/>
                </a:moveTo>
                <a:lnTo>
                  <a:pt x="9" y="3"/>
                </a:lnTo>
                <a:lnTo>
                  <a:pt x="12" y="3"/>
                </a:lnTo>
                <a:lnTo>
                  <a:pt x="6" y="15"/>
                </a:lnTo>
                <a:lnTo>
                  <a:pt x="0" y="3"/>
                </a:lnTo>
                <a:lnTo>
                  <a:pt x="3" y="3"/>
                </a:lnTo>
                <a:lnTo>
                  <a:pt x="3" y="0"/>
                </a:lnTo>
              </a:path>
            </a:pathLst>
          </a:custGeom>
          <a:noFill/>
          <a:ln w="15875">
            <a:solidFill>
              <a:srgbClr val="000000"/>
            </a:solidFill>
            <a:prstDash val="solid"/>
            <a:round/>
            <a:headEnd/>
            <a:tailEnd/>
          </a:ln>
        </p:spPr>
        <p:txBody>
          <a:bodyPr/>
          <a:lstStyle/>
          <a:p>
            <a:endParaRPr lang="en-US"/>
          </a:p>
        </p:txBody>
      </p:sp>
      <p:sp>
        <p:nvSpPr>
          <p:cNvPr id="25680" name="Freeform 83"/>
          <p:cNvSpPr>
            <a:spLocks/>
          </p:cNvSpPr>
          <p:nvPr/>
        </p:nvSpPr>
        <p:spPr bwMode="auto">
          <a:xfrm>
            <a:off x="3860800" y="5476875"/>
            <a:ext cx="174625" cy="268288"/>
          </a:xfrm>
          <a:custGeom>
            <a:avLst/>
            <a:gdLst>
              <a:gd name="T0" fmla="*/ 3 w 11"/>
              <a:gd name="T1" fmla="*/ 17 h 17"/>
              <a:gd name="T2" fmla="*/ 3 w 11"/>
              <a:gd name="T3" fmla="*/ 12 h 17"/>
              <a:gd name="T4" fmla="*/ 0 w 11"/>
              <a:gd name="T5" fmla="*/ 12 h 17"/>
              <a:gd name="T6" fmla="*/ 6 w 11"/>
              <a:gd name="T7" fmla="*/ 0 h 17"/>
              <a:gd name="T8" fmla="*/ 11 w 11"/>
              <a:gd name="T9" fmla="*/ 12 h 17"/>
              <a:gd name="T10" fmla="*/ 9 w 11"/>
              <a:gd name="T11" fmla="*/ 12 h 17"/>
              <a:gd name="T12" fmla="*/ 9 w 11"/>
              <a:gd name="T13" fmla="*/ 17 h 17"/>
              <a:gd name="T14" fmla="*/ 0 60000 65536"/>
              <a:gd name="T15" fmla="*/ 0 60000 65536"/>
              <a:gd name="T16" fmla="*/ 0 60000 65536"/>
              <a:gd name="T17" fmla="*/ 0 60000 65536"/>
              <a:gd name="T18" fmla="*/ 0 60000 65536"/>
              <a:gd name="T19" fmla="*/ 0 60000 65536"/>
              <a:gd name="T20" fmla="*/ 0 60000 65536"/>
              <a:gd name="T21" fmla="*/ 0 w 11"/>
              <a:gd name="T22" fmla="*/ 0 h 17"/>
              <a:gd name="T23" fmla="*/ 11 w 11"/>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7">
                <a:moveTo>
                  <a:pt x="3" y="17"/>
                </a:moveTo>
                <a:lnTo>
                  <a:pt x="3" y="12"/>
                </a:lnTo>
                <a:lnTo>
                  <a:pt x="0" y="12"/>
                </a:lnTo>
                <a:lnTo>
                  <a:pt x="6" y="0"/>
                </a:lnTo>
                <a:lnTo>
                  <a:pt x="11" y="12"/>
                </a:lnTo>
                <a:lnTo>
                  <a:pt x="9" y="12"/>
                </a:lnTo>
                <a:lnTo>
                  <a:pt x="9" y="17"/>
                </a:lnTo>
              </a:path>
            </a:pathLst>
          </a:custGeom>
          <a:noFill/>
          <a:ln w="15875">
            <a:solidFill>
              <a:srgbClr val="000000"/>
            </a:solidFill>
            <a:prstDash val="solid"/>
            <a:round/>
            <a:headEnd/>
            <a:tailEnd/>
          </a:ln>
        </p:spPr>
        <p:txBody>
          <a:bodyPr/>
          <a:lstStyle/>
          <a:p>
            <a:endParaRPr lang="en-US"/>
          </a:p>
        </p:txBody>
      </p:sp>
      <p:sp>
        <p:nvSpPr>
          <p:cNvPr id="25681" name="Freeform 84"/>
          <p:cNvSpPr>
            <a:spLocks/>
          </p:cNvSpPr>
          <p:nvPr/>
        </p:nvSpPr>
        <p:spPr bwMode="auto">
          <a:xfrm>
            <a:off x="4429125" y="5840413"/>
            <a:ext cx="173038" cy="268287"/>
          </a:xfrm>
          <a:custGeom>
            <a:avLst/>
            <a:gdLst>
              <a:gd name="T0" fmla="*/ 2 w 11"/>
              <a:gd name="T1" fmla="*/ 0 h 17"/>
              <a:gd name="T2" fmla="*/ 2 w 11"/>
              <a:gd name="T3" fmla="*/ 5 h 17"/>
              <a:gd name="T4" fmla="*/ 0 w 11"/>
              <a:gd name="T5" fmla="*/ 5 h 17"/>
              <a:gd name="T6" fmla="*/ 5 w 11"/>
              <a:gd name="T7" fmla="*/ 17 h 17"/>
              <a:gd name="T8" fmla="*/ 11 w 11"/>
              <a:gd name="T9" fmla="*/ 5 h 17"/>
              <a:gd name="T10" fmla="*/ 8 w 11"/>
              <a:gd name="T11" fmla="*/ 5 h 17"/>
              <a:gd name="T12" fmla="*/ 8 w 11"/>
              <a:gd name="T13" fmla="*/ 0 h 17"/>
              <a:gd name="T14" fmla="*/ 0 60000 65536"/>
              <a:gd name="T15" fmla="*/ 0 60000 65536"/>
              <a:gd name="T16" fmla="*/ 0 60000 65536"/>
              <a:gd name="T17" fmla="*/ 0 60000 65536"/>
              <a:gd name="T18" fmla="*/ 0 60000 65536"/>
              <a:gd name="T19" fmla="*/ 0 60000 65536"/>
              <a:gd name="T20" fmla="*/ 0 60000 65536"/>
              <a:gd name="T21" fmla="*/ 0 w 11"/>
              <a:gd name="T22" fmla="*/ 0 h 17"/>
              <a:gd name="T23" fmla="*/ 11 w 11"/>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7">
                <a:moveTo>
                  <a:pt x="2" y="0"/>
                </a:moveTo>
                <a:lnTo>
                  <a:pt x="2" y="5"/>
                </a:lnTo>
                <a:lnTo>
                  <a:pt x="0" y="5"/>
                </a:lnTo>
                <a:lnTo>
                  <a:pt x="5" y="17"/>
                </a:lnTo>
                <a:lnTo>
                  <a:pt x="11" y="5"/>
                </a:lnTo>
                <a:lnTo>
                  <a:pt x="8" y="5"/>
                </a:lnTo>
                <a:lnTo>
                  <a:pt x="8" y="0"/>
                </a:lnTo>
              </a:path>
            </a:pathLst>
          </a:custGeom>
          <a:noFill/>
          <a:ln w="15875">
            <a:solidFill>
              <a:srgbClr val="000000"/>
            </a:solidFill>
            <a:prstDash val="solid"/>
            <a:round/>
            <a:headEnd/>
            <a:tailEnd/>
          </a:ln>
        </p:spPr>
        <p:txBody>
          <a:bodyPr/>
          <a:lstStyle/>
          <a:p>
            <a:endParaRPr lang="en-US"/>
          </a:p>
        </p:txBody>
      </p:sp>
      <p:sp>
        <p:nvSpPr>
          <p:cNvPr id="25682" name="Freeform 85"/>
          <p:cNvSpPr>
            <a:spLocks/>
          </p:cNvSpPr>
          <p:nvPr/>
        </p:nvSpPr>
        <p:spPr bwMode="auto">
          <a:xfrm>
            <a:off x="4003675" y="5476875"/>
            <a:ext cx="1025525" cy="268288"/>
          </a:xfrm>
          <a:custGeom>
            <a:avLst/>
            <a:gdLst>
              <a:gd name="T0" fmla="*/ 65 w 65"/>
              <a:gd name="T1" fmla="*/ 0 h 17"/>
              <a:gd name="T2" fmla="*/ 65 w 65"/>
              <a:gd name="T3" fmla="*/ 17 h 17"/>
              <a:gd name="T4" fmla="*/ 0 w 65"/>
              <a:gd name="T5" fmla="*/ 17 h 17"/>
              <a:gd name="T6" fmla="*/ 0 60000 65536"/>
              <a:gd name="T7" fmla="*/ 0 60000 65536"/>
              <a:gd name="T8" fmla="*/ 0 60000 65536"/>
              <a:gd name="T9" fmla="*/ 0 w 65"/>
              <a:gd name="T10" fmla="*/ 0 h 17"/>
              <a:gd name="T11" fmla="*/ 65 w 65"/>
              <a:gd name="T12" fmla="*/ 17 h 17"/>
            </a:gdLst>
            <a:ahLst/>
            <a:cxnLst>
              <a:cxn ang="T6">
                <a:pos x="T0" y="T1"/>
              </a:cxn>
              <a:cxn ang="T7">
                <a:pos x="T2" y="T3"/>
              </a:cxn>
              <a:cxn ang="T8">
                <a:pos x="T4" y="T5"/>
              </a:cxn>
            </a:cxnLst>
            <a:rect l="T9" t="T10" r="T11" b="T12"/>
            <a:pathLst>
              <a:path w="65" h="17">
                <a:moveTo>
                  <a:pt x="65" y="0"/>
                </a:moveTo>
                <a:lnTo>
                  <a:pt x="65" y="17"/>
                </a:lnTo>
                <a:lnTo>
                  <a:pt x="0" y="17"/>
                </a:lnTo>
              </a:path>
            </a:pathLst>
          </a:custGeom>
          <a:noFill/>
          <a:ln w="15875">
            <a:solidFill>
              <a:srgbClr val="000000"/>
            </a:solidFill>
            <a:prstDash val="solid"/>
            <a:round/>
            <a:headEnd/>
            <a:tailEnd/>
          </a:ln>
        </p:spPr>
        <p:txBody>
          <a:bodyPr/>
          <a:lstStyle/>
          <a:p>
            <a:endParaRPr lang="en-US"/>
          </a:p>
        </p:txBody>
      </p:sp>
      <p:sp>
        <p:nvSpPr>
          <p:cNvPr id="25683" name="Freeform 86"/>
          <p:cNvSpPr>
            <a:spLocks/>
          </p:cNvSpPr>
          <p:nvPr/>
        </p:nvSpPr>
        <p:spPr bwMode="auto">
          <a:xfrm>
            <a:off x="3908425" y="5729288"/>
            <a:ext cx="552450" cy="127000"/>
          </a:xfrm>
          <a:custGeom>
            <a:avLst/>
            <a:gdLst>
              <a:gd name="T0" fmla="*/ 35 w 35"/>
              <a:gd name="T1" fmla="*/ 8 h 8"/>
              <a:gd name="T2" fmla="*/ 0 w 35"/>
              <a:gd name="T3" fmla="*/ 8 h 8"/>
              <a:gd name="T4" fmla="*/ 0 w 35"/>
              <a:gd name="T5" fmla="*/ 0 h 8"/>
              <a:gd name="T6" fmla="*/ 0 60000 65536"/>
              <a:gd name="T7" fmla="*/ 0 60000 65536"/>
              <a:gd name="T8" fmla="*/ 0 60000 65536"/>
              <a:gd name="T9" fmla="*/ 0 w 35"/>
              <a:gd name="T10" fmla="*/ 0 h 8"/>
              <a:gd name="T11" fmla="*/ 35 w 35"/>
              <a:gd name="T12" fmla="*/ 8 h 8"/>
            </a:gdLst>
            <a:ahLst/>
            <a:cxnLst>
              <a:cxn ang="T6">
                <a:pos x="T0" y="T1"/>
              </a:cxn>
              <a:cxn ang="T7">
                <a:pos x="T2" y="T3"/>
              </a:cxn>
              <a:cxn ang="T8">
                <a:pos x="T4" y="T5"/>
              </a:cxn>
            </a:cxnLst>
            <a:rect l="T9" t="T10" r="T11" b="T12"/>
            <a:pathLst>
              <a:path w="35" h="8">
                <a:moveTo>
                  <a:pt x="35" y="8"/>
                </a:moveTo>
                <a:lnTo>
                  <a:pt x="0" y="8"/>
                </a:lnTo>
                <a:lnTo>
                  <a:pt x="0" y="0"/>
                </a:lnTo>
              </a:path>
            </a:pathLst>
          </a:custGeom>
          <a:noFill/>
          <a:ln w="15875">
            <a:solidFill>
              <a:srgbClr val="000000"/>
            </a:solidFill>
            <a:prstDash val="solid"/>
            <a:round/>
            <a:headEnd/>
            <a:tailEnd/>
          </a:ln>
        </p:spPr>
        <p:txBody>
          <a:bodyPr/>
          <a:lstStyle/>
          <a:p>
            <a:endParaRPr lang="en-US"/>
          </a:p>
        </p:txBody>
      </p:sp>
      <p:sp>
        <p:nvSpPr>
          <p:cNvPr id="25684" name="Freeform 87"/>
          <p:cNvSpPr>
            <a:spLocks/>
          </p:cNvSpPr>
          <p:nvPr/>
        </p:nvSpPr>
        <p:spPr bwMode="auto">
          <a:xfrm>
            <a:off x="4556125" y="5476875"/>
            <a:ext cx="552450" cy="379413"/>
          </a:xfrm>
          <a:custGeom>
            <a:avLst/>
            <a:gdLst>
              <a:gd name="T0" fmla="*/ 35 w 35"/>
              <a:gd name="T1" fmla="*/ 0 h 24"/>
              <a:gd name="T2" fmla="*/ 35 w 35"/>
              <a:gd name="T3" fmla="*/ 24 h 24"/>
              <a:gd name="T4" fmla="*/ 0 w 35"/>
              <a:gd name="T5" fmla="*/ 24 h 24"/>
              <a:gd name="T6" fmla="*/ 0 60000 65536"/>
              <a:gd name="T7" fmla="*/ 0 60000 65536"/>
              <a:gd name="T8" fmla="*/ 0 60000 65536"/>
              <a:gd name="T9" fmla="*/ 0 w 35"/>
              <a:gd name="T10" fmla="*/ 0 h 24"/>
              <a:gd name="T11" fmla="*/ 35 w 35"/>
              <a:gd name="T12" fmla="*/ 24 h 24"/>
            </a:gdLst>
            <a:ahLst/>
            <a:cxnLst>
              <a:cxn ang="T6">
                <a:pos x="T0" y="T1"/>
              </a:cxn>
              <a:cxn ang="T7">
                <a:pos x="T2" y="T3"/>
              </a:cxn>
              <a:cxn ang="T8">
                <a:pos x="T4" y="T5"/>
              </a:cxn>
            </a:cxnLst>
            <a:rect l="T9" t="T10" r="T11" b="T12"/>
            <a:pathLst>
              <a:path w="35" h="24">
                <a:moveTo>
                  <a:pt x="35" y="0"/>
                </a:moveTo>
                <a:lnTo>
                  <a:pt x="35" y="24"/>
                </a:lnTo>
                <a:lnTo>
                  <a:pt x="0" y="24"/>
                </a:lnTo>
              </a:path>
            </a:pathLst>
          </a:custGeom>
          <a:noFill/>
          <a:ln w="15875">
            <a:solidFill>
              <a:srgbClr val="000000"/>
            </a:solidFill>
            <a:prstDash val="solid"/>
            <a:round/>
            <a:headEnd/>
            <a:tailEnd/>
          </a:ln>
        </p:spPr>
        <p:txBody>
          <a:bodyPr/>
          <a:lstStyle/>
          <a:p>
            <a:endParaRPr lang="en-US"/>
          </a:p>
        </p:txBody>
      </p:sp>
      <p:sp>
        <p:nvSpPr>
          <p:cNvPr id="25685" name="Freeform 88"/>
          <p:cNvSpPr>
            <a:spLocks/>
          </p:cNvSpPr>
          <p:nvPr/>
        </p:nvSpPr>
        <p:spPr bwMode="auto">
          <a:xfrm>
            <a:off x="4003675" y="4751388"/>
            <a:ext cx="1025525" cy="252412"/>
          </a:xfrm>
          <a:custGeom>
            <a:avLst/>
            <a:gdLst>
              <a:gd name="T0" fmla="*/ 0 w 65"/>
              <a:gd name="T1" fmla="*/ 16 h 16"/>
              <a:gd name="T2" fmla="*/ 0 w 65"/>
              <a:gd name="T3" fmla="*/ 0 h 16"/>
              <a:gd name="T4" fmla="*/ 65 w 65"/>
              <a:gd name="T5" fmla="*/ 0 h 16"/>
              <a:gd name="T6" fmla="*/ 0 60000 65536"/>
              <a:gd name="T7" fmla="*/ 0 60000 65536"/>
              <a:gd name="T8" fmla="*/ 0 60000 65536"/>
              <a:gd name="T9" fmla="*/ 0 w 65"/>
              <a:gd name="T10" fmla="*/ 0 h 16"/>
              <a:gd name="T11" fmla="*/ 65 w 65"/>
              <a:gd name="T12" fmla="*/ 16 h 16"/>
            </a:gdLst>
            <a:ahLst/>
            <a:cxnLst>
              <a:cxn ang="T6">
                <a:pos x="T0" y="T1"/>
              </a:cxn>
              <a:cxn ang="T7">
                <a:pos x="T2" y="T3"/>
              </a:cxn>
              <a:cxn ang="T8">
                <a:pos x="T4" y="T5"/>
              </a:cxn>
            </a:cxnLst>
            <a:rect l="T9" t="T10" r="T11" b="T12"/>
            <a:pathLst>
              <a:path w="65" h="16">
                <a:moveTo>
                  <a:pt x="0" y="16"/>
                </a:moveTo>
                <a:lnTo>
                  <a:pt x="0" y="0"/>
                </a:lnTo>
                <a:lnTo>
                  <a:pt x="65" y="0"/>
                </a:lnTo>
              </a:path>
            </a:pathLst>
          </a:custGeom>
          <a:noFill/>
          <a:ln w="15875">
            <a:solidFill>
              <a:srgbClr val="000000"/>
            </a:solidFill>
            <a:prstDash val="solid"/>
            <a:round/>
            <a:headEnd/>
            <a:tailEnd/>
          </a:ln>
        </p:spPr>
        <p:txBody>
          <a:bodyPr/>
          <a:lstStyle/>
          <a:p>
            <a:endParaRPr lang="en-US"/>
          </a:p>
        </p:txBody>
      </p:sp>
      <p:sp>
        <p:nvSpPr>
          <p:cNvPr id="25686" name="Freeform 89"/>
          <p:cNvSpPr>
            <a:spLocks/>
          </p:cNvSpPr>
          <p:nvPr/>
        </p:nvSpPr>
        <p:spPr bwMode="auto">
          <a:xfrm>
            <a:off x="3908425" y="4656138"/>
            <a:ext cx="1200150" cy="363537"/>
          </a:xfrm>
          <a:custGeom>
            <a:avLst/>
            <a:gdLst>
              <a:gd name="T0" fmla="*/ 0 w 76"/>
              <a:gd name="T1" fmla="*/ 23 h 23"/>
              <a:gd name="T2" fmla="*/ 0 w 76"/>
              <a:gd name="T3" fmla="*/ 0 h 23"/>
              <a:gd name="T4" fmla="*/ 76 w 76"/>
              <a:gd name="T5" fmla="*/ 0 h 23"/>
              <a:gd name="T6" fmla="*/ 76 w 76"/>
              <a:gd name="T7" fmla="*/ 7 h 23"/>
              <a:gd name="T8" fmla="*/ 0 60000 65536"/>
              <a:gd name="T9" fmla="*/ 0 60000 65536"/>
              <a:gd name="T10" fmla="*/ 0 60000 65536"/>
              <a:gd name="T11" fmla="*/ 0 60000 65536"/>
              <a:gd name="T12" fmla="*/ 0 w 76"/>
              <a:gd name="T13" fmla="*/ 0 h 23"/>
              <a:gd name="T14" fmla="*/ 76 w 76"/>
              <a:gd name="T15" fmla="*/ 23 h 23"/>
            </a:gdLst>
            <a:ahLst/>
            <a:cxnLst>
              <a:cxn ang="T8">
                <a:pos x="T0" y="T1"/>
              </a:cxn>
              <a:cxn ang="T9">
                <a:pos x="T2" y="T3"/>
              </a:cxn>
              <a:cxn ang="T10">
                <a:pos x="T4" y="T5"/>
              </a:cxn>
              <a:cxn ang="T11">
                <a:pos x="T6" y="T7"/>
              </a:cxn>
            </a:cxnLst>
            <a:rect l="T12" t="T13" r="T14" b="T15"/>
            <a:pathLst>
              <a:path w="76" h="23">
                <a:moveTo>
                  <a:pt x="0" y="23"/>
                </a:moveTo>
                <a:lnTo>
                  <a:pt x="0" y="0"/>
                </a:lnTo>
                <a:lnTo>
                  <a:pt x="76" y="0"/>
                </a:lnTo>
                <a:lnTo>
                  <a:pt x="76" y="7"/>
                </a:lnTo>
              </a:path>
            </a:pathLst>
          </a:custGeom>
          <a:noFill/>
          <a:ln w="15875">
            <a:solidFill>
              <a:srgbClr val="000000"/>
            </a:solidFill>
            <a:prstDash val="solid"/>
            <a:round/>
            <a:headEnd/>
            <a:tailEnd/>
          </a:ln>
        </p:spPr>
        <p:txBody>
          <a:bodyPr/>
          <a:lstStyle/>
          <a:p>
            <a:endParaRPr lang="en-US"/>
          </a:p>
        </p:txBody>
      </p:sp>
      <p:sp>
        <p:nvSpPr>
          <p:cNvPr id="25687" name="Rectangle 90"/>
          <p:cNvSpPr>
            <a:spLocks noChangeArrowheads="1"/>
          </p:cNvSpPr>
          <p:nvPr/>
        </p:nvSpPr>
        <p:spPr bwMode="auto">
          <a:xfrm>
            <a:off x="3509963" y="5019675"/>
            <a:ext cx="898525" cy="45720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88" name="Rectangle 91"/>
          <p:cNvSpPr>
            <a:spLocks noChangeArrowheads="1"/>
          </p:cNvSpPr>
          <p:nvPr/>
        </p:nvSpPr>
        <p:spPr bwMode="auto">
          <a:xfrm>
            <a:off x="3656013" y="5067300"/>
            <a:ext cx="5842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Data input</a:t>
            </a:r>
            <a:endParaRPr lang="en-CA" sz="2400">
              <a:latin typeface="Corbel" pitchFamily="34" charset="0"/>
            </a:endParaRPr>
          </a:p>
        </p:txBody>
      </p:sp>
      <p:sp>
        <p:nvSpPr>
          <p:cNvPr id="25689" name="Rectangle 92"/>
          <p:cNvSpPr>
            <a:spLocks noChangeArrowheads="1"/>
          </p:cNvSpPr>
          <p:nvPr/>
        </p:nvSpPr>
        <p:spPr bwMode="auto">
          <a:xfrm>
            <a:off x="3735388" y="5208588"/>
            <a:ext cx="4159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register</a:t>
            </a:r>
            <a:endParaRPr lang="en-CA" sz="2400">
              <a:latin typeface="Corbel" pitchFamily="34" charset="0"/>
            </a:endParaRPr>
          </a:p>
        </p:txBody>
      </p:sp>
      <p:sp>
        <p:nvSpPr>
          <p:cNvPr id="25690" name="Rectangle 93"/>
          <p:cNvSpPr>
            <a:spLocks noChangeArrowheads="1"/>
          </p:cNvSpPr>
          <p:nvPr/>
        </p:nvSpPr>
        <p:spPr bwMode="auto">
          <a:xfrm>
            <a:off x="4729163" y="5067300"/>
            <a:ext cx="6540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Data output</a:t>
            </a:r>
            <a:endParaRPr lang="en-CA" sz="2400">
              <a:latin typeface="Corbel" pitchFamily="34" charset="0"/>
            </a:endParaRPr>
          </a:p>
        </p:txBody>
      </p:sp>
      <p:sp>
        <p:nvSpPr>
          <p:cNvPr id="25691" name="Rectangle 94"/>
          <p:cNvSpPr>
            <a:spLocks noChangeArrowheads="1"/>
          </p:cNvSpPr>
          <p:nvPr/>
        </p:nvSpPr>
        <p:spPr bwMode="auto">
          <a:xfrm>
            <a:off x="4856163" y="5208588"/>
            <a:ext cx="4159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register</a:t>
            </a:r>
            <a:endParaRPr lang="en-CA" sz="2400">
              <a:latin typeface="Corbel" pitchFamily="34" charset="0"/>
            </a:endParaRPr>
          </a:p>
        </p:txBody>
      </p:sp>
      <p:sp>
        <p:nvSpPr>
          <p:cNvPr id="25692" name="Rectangle 95"/>
          <p:cNvSpPr>
            <a:spLocks noChangeArrowheads="1"/>
          </p:cNvSpPr>
          <p:nvPr/>
        </p:nvSpPr>
        <p:spPr bwMode="auto">
          <a:xfrm>
            <a:off x="4381500" y="6172200"/>
            <a:ext cx="2635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Data</a:t>
            </a:r>
            <a:endParaRPr lang="en-CA" sz="2400">
              <a:latin typeface="Corbel" pitchFamily="34" charset="0"/>
            </a:endParaRPr>
          </a:p>
        </p:txBody>
      </p:sp>
      <p:sp>
        <p:nvSpPr>
          <p:cNvPr id="25693" name="Rectangle 96"/>
          <p:cNvSpPr>
            <a:spLocks noChangeArrowheads="1"/>
          </p:cNvSpPr>
          <p:nvPr/>
        </p:nvSpPr>
        <p:spPr bwMode="auto">
          <a:xfrm>
            <a:off x="1493838" y="4656138"/>
            <a:ext cx="1120775" cy="1120775"/>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94" name="Rectangle 97"/>
          <p:cNvSpPr>
            <a:spLocks noChangeArrowheads="1"/>
          </p:cNvSpPr>
          <p:nvPr/>
        </p:nvSpPr>
        <p:spPr bwMode="auto">
          <a:xfrm>
            <a:off x="1698625" y="1752600"/>
            <a:ext cx="695325" cy="45720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25695" name="Rectangle 98"/>
          <p:cNvSpPr>
            <a:spLocks noChangeArrowheads="1"/>
          </p:cNvSpPr>
          <p:nvPr/>
        </p:nvSpPr>
        <p:spPr bwMode="auto">
          <a:xfrm>
            <a:off x="1825625" y="1816100"/>
            <a:ext cx="433388"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Refresh</a:t>
            </a:r>
            <a:endParaRPr lang="en-CA" sz="2400">
              <a:latin typeface="Corbel" pitchFamily="34" charset="0"/>
            </a:endParaRPr>
          </a:p>
        </p:txBody>
      </p:sp>
      <p:sp>
        <p:nvSpPr>
          <p:cNvPr id="25696" name="Rectangle 99"/>
          <p:cNvSpPr>
            <a:spLocks noChangeArrowheads="1"/>
          </p:cNvSpPr>
          <p:nvPr/>
        </p:nvSpPr>
        <p:spPr bwMode="auto">
          <a:xfrm>
            <a:off x="1841500" y="1943100"/>
            <a:ext cx="41751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counter</a:t>
            </a:r>
            <a:endParaRPr lang="en-CA" sz="2400">
              <a:latin typeface="Corbel" pitchFamily="34" charset="0"/>
            </a:endParaRPr>
          </a:p>
        </p:txBody>
      </p:sp>
      <p:sp>
        <p:nvSpPr>
          <p:cNvPr id="25697" name="Rectangle 100"/>
          <p:cNvSpPr>
            <a:spLocks noChangeArrowheads="1"/>
          </p:cNvSpPr>
          <p:nvPr/>
        </p:nvSpPr>
        <p:spPr bwMode="auto">
          <a:xfrm>
            <a:off x="1651000" y="4956175"/>
            <a:ext cx="776288"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Mode register</a:t>
            </a:r>
            <a:endParaRPr lang="en-CA" sz="2400">
              <a:latin typeface="Corbel" pitchFamily="34" charset="0"/>
            </a:endParaRPr>
          </a:p>
        </p:txBody>
      </p:sp>
      <p:sp>
        <p:nvSpPr>
          <p:cNvPr id="25698" name="Rectangle 101"/>
          <p:cNvSpPr>
            <a:spLocks noChangeArrowheads="1"/>
          </p:cNvSpPr>
          <p:nvPr/>
        </p:nvSpPr>
        <p:spPr bwMode="auto">
          <a:xfrm>
            <a:off x="1951038" y="5130800"/>
            <a:ext cx="20161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and</a:t>
            </a:r>
            <a:endParaRPr lang="en-CA" sz="2400">
              <a:latin typeface="Corbel" pitchFamily="34" charset="0"/>
            </a:endParaRPr>
          </a:p>
        </p:txBody>
      </p:sp>
      <p:sp>
        <p:nvSpPr>
          <p:cNvPr id="25699" name="Rectangle 102"/>
          <p:cNvSpPr>
            <a:spLocks noChangeArrowheads="1"/>
          </p:cNvSpPr>
          <p:nvPr/>
        </p:nvSpPr>
        <p:spPr bwMode="auto">
          <a:xfrm>
            <a:off x="1651000" y="5287963"/>
            <a:ext cx="79057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timing control</a:t>
            </a:r>
            <a:endParaRPr lang="en-CA" sz="2400">
              <a:latin typeface="Corbel" pitchFamily="34" charset="0"/>
            </a:endParaRPr>
          </a:p>
        </p:txBody>
      </p:sp>
      <p:sp>
        <p:nvSpPr>
          <p:cNvPr id="25701" name="Line 107"/>
          <p:cNvSpPr>
            <a:spLocks noChangeShapeType="1"/>
          </p:cNvSpPr>
          <p:nvPr/>
        </p:nvSpPr>
        <p:spPr bwMode="auto">
          <a:xfrm>
            <a:off x="5640388" y="6022975"/>
            <a:ext cx="328612" cy="0"/>
          </a:xfrm>
          <a:prstGeom prst="line">
            <a:avLst/>
          </a:prstGeom>
          <a:noFill/>
          <a:ln w="12700">
            <a:solidFill>
              <a:schemeClr val="tx1"/>
            </a:solidFill>
            <a:round/>
            <a:headEnd/>
            <a:tailEnd/>
          </a:ln>
        </p:spPr>
        <p:txBody>
          <a:bodyPr wrap="none"/>
          <a:lstStyle/>
          <a:p>
            <a:endParaRPr lang="en-US"/>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6" name="Picture 2" descr="F:\capp notes\class notes capp\New Image.BMP"/>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Cache Memories</a:t>
            </a:r>
            <a:endParaRPr lang="en-US" sz="3200" dirty="0"/>
          </a:p>
        </p:txBody>
      </p:sp>
      <p:pic>
        <p:nvPicPr>
          <p:cNvPr id="2050" name="Picture 2"/>
          <p:cNvPicPr>
            <a:picLocks noChangeAspect="1" noChangeArrowheads="1"/>
          </p:cNvPicPr>
          <p:nvPr/>
        </p:nvPicPr>
        <p:blipFill>
          <a:blip r:embed="rId2"/>
          <a:srcRect/>
          <a:stretch>
            <a:fillRect/>
          </a:stretch>
        </p:blipFill>
        <p:spPr bwMode="auto">
          <a:xfrm>
            <a:off x="1219200" y="2700338"/>
            <a:ext cx="7136589" cy="24050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 The data segment gives the address of each global variable.</a:t>
            </a:r>
          </a:p>
          <a:p>
            <a:endParaRPr lang="en-US" sz="2800" dirty="0" smtClean="0"/>
          </a:p>
          <a:p>
            <a:r>
              <a:rPr lang="en-US" sz="2800" dirty="0" smtClean="0"/>
              <a:t> The global variables are addressed with respect to the base address given by the global pointer, $</a:t>
            </a:r>
            <a:r>
              <a:rPr lang="en-US" sz="2800" dirty="0" err="1" smtClean="0"/>
              <a:t>gp</a:t>
            </a:r>
            <a:r>
              <a:rPr lang="en-US" sz="2800" dirty="0" smtClean="0"/>
              <a:t>. For example, </a:t>
            </a:r>
            <a:endParaRPr lang="en-US" sz="2800"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762000"/>
            <a:ext cx="8229600" cy="5364163"/>
          </a:xfrm>
        </p:spPr>
        <p:txBody>
          <a:bodyPr>
            <a:normAutofit/>
          </a:bodyPr>
          <a:lstStyle/>
          <a:p>
            <a:r>
              <a:rPr lang="en-US" sz="2000" dirty="0" smtClean="0"/>
              <a:t>The cache is a small and very fast memory, interposed between the processor and the main memory.</a:t>
            </a:r>
          </a:p>
          <a:p>
            <a:endParaRPr lang="en-US" sz="2000" dirty="0" smtClean="0"/>
          </a:p>
          <a:p>
            <a:r>
              <a:rPr lang="en-US" sz="2000" dirty="0" smtClean="0"/>
              <a:t>Its purpose is to make the main memory appear to the processor to be much faster than it actually is. </a:t>
            </a:r>
          </a:p>
          <a:p>
            <a:endParaRPr lang="en-US" sz="2000" dirty="0" smtClean="0"/>
          </a:p>
          <a:p>
            <a:r>
              <a:rPr lang="en-US" sz="2000" dirty="0" smtClean="0"/>
              <a:t>The effectiveness of this approach is based on a property of computer programs called </a:t>
            </a:r>
            <a:r>
              <a:rPr lang="en-US" sz="2000" i="1" dirty="0" smtClean="0"/>
              <a:t>locality of reference.</a:t>
            </a:r>
          </a:p>
          <a:p>
            <a:endParaRPr lang="en-US" sz="2000" i="1" dirty="0" smtClean="0"/>
          </a:p>
          <a:p>
            <a:r>
              <a:rPr lang="en-US" sz="2000" dirty="0" smtClean="0"/>
              <a:t>The point is that many instructions in localized areas of the program are executed repeatedly during some time period. </a:t>
            </a:r>
          </a:p>
          <a:p>
            <a:endParaRPr lang="en-US" sz="2000" dirty="0" smtClean="0"/>
          </a:p>
          <a:p>
            <a:r>
              <a:rPr lang="en-US" sz="2000" dirty="0" smtClean="0"/>
              <a:t>This behavior manifests itself in two ways: temporal and spatial</a:t>
            </a:r>
            <a:endParaRPr lang="en-US" sz="2000" i="1" dirty="0" smtClean="0"/>
          </a:p>
          <a:p>
            <a:endParaRPr lang="en-US" sz="2000" i="1" dirty="0" smtClean="0"/>
          </a:p>
          <a:p>
            <a:endParaRPr lang="en-US" sz="2000"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a:bodyPr>
          <a:lstStyle/>
          <a:p>
            <a:r>
              <a:rPr lang="en-US" sz="2000" b="1" dirty="0" smtClean="0">
                <a:latin typeface="Times New Roman" pitchFamily="18" charset="0"/>
                <a:cs typeface="Times New Roman" pitchFamily="18" charset="0"/>
              </a:rPr>
              <a:t>Temporal</a:t>
            </a:r>
            <a:r>
              <a:rPr lang="en-US" sz="2000" dirty="0" smtClean="0">
                <a:latin typeface="Times New Roman" pitchFamily="18" charset="0"/>
                <a:cs typeface="Times New Roman" pitchFamily="18" charset="0"/>
              </a:rPr>
              <a:t>:</a:t>
            </a:r>
            <a:r>
              <a:rPr lang="en-US" sz="2000" i="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means that a recently executed instruction is likely to be executed again very soon. </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Temporal locality suggests that whenever an information item, instruction or data, is first needed, this item should be brought into the cache, because it is likely to be needed again soon. </a:t>
            </a: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spatial</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 means that instructions close to a recently executed instruction are also likely to be executed soon. </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Spatial locality suggests that instead of fetching just one item from the main memory to the cache, it is useful to fetch several items that are located at adjacent addresses as well.</a:t>
            </a:r>
          </a:p>
          <a:p>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533400"/>
            <a:ext cx="8229600" cy="5592763"/>
          </a:xfrm>
        </p:spPr>
        <p:txBody>
          <a:bodyPr>
            <a:normAutofit lnSpcReduction="10000"/>
          </a:bodyPr>
          <a:lstStyle/>
          <a:p>
            <a:r>
              <a:rPr lang="en-US" sz="2000" dirty="0" smtClean="0"/>
              <a:t>The</a:t>
            </a:r>
            <a:r>
              <a:rPr lang="en-US" sz="2000" b="1" dirty="0" smtClean="0"/>
              <a:t> cache is usually built out of SRAM on the same chip as the processor</a:t>
            </a:r>
          </a:p>
          <a:p>
            <a:pPr>
              <a:buNone/>
            </a:pPr>
            <a:endParaRPr lang="en-US" sz="2000" b="1" dirty="0" smtClean="0"/>
          </a:p>
          <a:p>
            <a:r>
              <a:rPr lang="en-US" sz="2000" dirty="0" smtClean="0"/>
              <a:t>The cache speed is comparable to the processor speed, because SRAM is inherently faster than DRAM, and because the on-chip memory eliminates lengthy delays caused by traveling to and from a separate chip.</a:t>
            </a:r>
          </a:p>
          <a:p>
            <a:endParaRPr lang="en-US" sz="2000" dirty="0" smtClean="0"/>
          </a:p>
          <a:p>
            <a:r>
              <a:rPr lang="en-US" sz="2000" dirty="0" smtClean="0"/>
              <a:t>Caches can store both instructions and data, but we will refer to their contents generically as “data.”</a:t>
            </a:r>
          </a:p>
          <a:p>
            <a:endParaRPr lang="en-US" sz="2000" dirty="0" smtClean="0"/>
          </a:p>
          <a:p>
            <a:r>
              <a:rPr lang="en-US" sz="2000" dirty="0" smtClean="0"/>
              <a:t>If the processor requests data that is available in the cache, it is returned quickly. This is called a </a:t>
            </a:r>
            <a:r>
              <a:rPr lang="en-US" sz="2000" b="1" dirty="0" smtClean="0"/>
              <a:t>cache </a:t>
            </a:r>
            <a:r>
              <a:rPr lang="en-US" sz="2000" b="1" i="1" dirty="0" smtClean="0"/>
              <a:t>hit</a:t>
            </a:r>
            <a:r>
              <a:rPr lang="en-US" sz="2000" i="1" dirty="0" smtClean="0"/>
              <a:t>. </a:t>
            </a:r>
          </a:p>
          <a:p>
            <a:endParaRPr lang="en-US" sz="2000" i="1" dirty="0" smtClean="0"/>
          </a:p>
          <a:p>
            <a:r>
              <a:rPr lang="en-US" sz="2000" i="1" dirty="0" smtClean="0"/>
              <a:t>Otherwise, the processor </a:t>
            </a:r>
            <a:r>
              <a:rPr lang="en-US" sz="2000" dirty="0" smtClean="0"/>
              <a:t>retrieves the data from main memory (DRAM). This is called a </a:t>
            </a:r>
            <a:r>
              <a:rPr lang="en-US" sz="2000" b="1" dirty="0" smtClean="0"/>
              <a:t>cache </a:t>
            </a:r>
            <a:r>
              <a:rPr lang="en-US" sz="2000" b="1" i="1" dirty="0" smtClean="0"/>
              <a:t>miss</a:t>
            </a:r>
            <a:r>
              <a:rPr lang="en-US" sz="2000" i="1" dirty="0" smtClean="0"/>
              <a:t>.</a:t>
            </a:r>
          </a:p>
          <a:p>
            <a:endParaRPr lang="en-US" sz="2000" i="1" dirty="0" smtClean="0"/>
          </a:p>
          <a:p>
            <a:r>
              <a:rPr lang="en-US" sz="2000" i="1" dirty="0" smtClean="0"/>
              <a:t> If the cache hits most of the time, then the processor seldom has to </a:t>
            </a:r>
            <a:r>
              <a:rPr lang="en-US" sz="2000" dirty="0" smtClean="0"/>
              <a:t>wait for the slow main memory, and the average access time is low.</a:t>
            </a:r>
            <a:endParaRPr lang="en-US" sz="2000"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MEMORY SYSTEM PERFORMANCE ANALYSIS</a:t>
            </a:r>
            <a:endParaRPr lang="en-US" sz="2400" dirty="0"/>
          </a:p>
        </p:txBody>
      </p:sp>
      <p:sp>
        <p:nvSpPr>
          <p:cNvPr id="3" name="Content Placeholder 2"/>
          <p:cNvSpPr>
            <a:spLocks noGrp="1"/>
          </p:cNvSpPr>
          <p:nvPr>
            <p:ph idx="1"/>
          </p:nvPr>
        </p:nvSpPr>
        <p:spPr/>
        <p:txBody>
          <a:bodyPr>
            <a:normAutofit/>
          </a:bodyPr>
          <a:lstStyle/>
          <a:p>
            <a:r>
              <a:rPr lang="en-US" sz="2000" dirty="0" smtClean="0">
                <a:latin typeface="Times New Roman" pitchFamily="18" charset="0"/>
                <a:cs typeface="Times New Roman" pitchFamily="18" charset="0"/>
              </a:rPr>
              <a:t>quantitative ways to measure the performance of memory systems to evaluate the cost-benefit trade-offs of various alternatives.</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Memory system performance metrics are </a:t>
            </a:r>
            <a:r>
              <a:rPr lang="en-US" sz="2000" i="1" dirty="0" smtClean="0">
                <a:latin typeface="Times New Roman" pitchFamily="18" charset="0"/>
                <a:cs typeface="Times New Roman" pitchFamily="18" charset="0"/>
              </a:rPr>
              <a:t>miss rate or hit rate and average memory access time. Miss and hit rates are </a:t>
            </a:r>
            <a:r>
              <a:rPr lang="en-US" sz="2000" dirty="0" smtClean="0">
                <a:latin typeface="Times New Roman" pitchFamily="18" charset="0"/>
                <a:cs typeface="Times New Roman" pitchFamily="18" charset="0"/>
              </a:rPr>
              <a:t>calculated as:</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2"/>
          <a:srcRect/>
          <a:stretch>
            <a:fillRect/>
          </a:stretch>
        </p:blipFill>
        <p:spPr bwMode="auto">
          <a:xfrm>
            <a:off x="990600" y="4105275"/>
            <a:ext cx="7723815" cy="1838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sz="2000" i="1" dirty="0" smtClean="0"/>
              <a:t>Average memory access time (AMAT) is the average time a processor </a:t>
            </a:r>
            <a:r>
              <a:rPr lang="en-US" sz="2000" dirty="0" smtClean="0"/>
              <a:t>must wait for memory per load or store instruction.</a:t>
            </a:r>
          </a:p>
          <a:p>
            <a:endParaRPr lang="en-US" sz="2000" dirty="0" smtClean="0"/>
          </a:p>
          <a:p>
            <a:r>
              <a:rPr lang="en-US" sz="2000" dirty="0" smtClean="0"/>
              <a:t>Thus, </a:t>
            </a:r>
            <a:r>
              <a:rPr lang="en-US" sz="2000" i="1" dirty="0" smtClean="0"/>
              <a:t>AMAT is calculated as:</a:t>
            </a:r>
          </a:p>
          <a:p>
            <a:r>
              <a:rPr lang="en-US" sz="2000" i="1" dirty="0" smtClean="0"/>
              <a:t>AMAT = </a:t>
            </a:r>
            <a:r>
              <a:rPr lang="en-US" sz="2000" i="1" dirty="0" err="1" smtClean="0"/>
              <a:t>t</a:t>
            </a:r>
            <a:r>
              <a:rPr lang="en-US" sz="2000" i="1" baseline="-25000" dirty="0" err="1" smtClean="0"/>
              <a:t>cache</a:t>
            </a:r>
            <a:r>
              <a:rPr lang="en-US" sz="2000" i="1" dirty="0" smtClean="0"/>
              <a:t> + </a:t>
            </a:r>
            <a:r>
              <a:rPr lang="en-US" sz="2000" i="1" dirty="0" err="1" smtClean="0"/>
              <a:t>MR</a:t>
            </a:r>
            <a:r>
              <a:rPr lang="en-US" sz="2000" i="1" baseline="-25000" dirty="0" err="1" smtClean="0"/>
              <a:t>cache</a:t>
            </a:r>
            <a:r>
              <a:rPr lang="en-US" sz="2000" i="1" dirty="0" smtClean="0"/>
              <a:t> (</a:t>
            </a:r>
            <a:r>
              <a:rPr lang="en-US" sz="2000" i="1" dirty="0" err="1" smtClean="0"/>
              <a:t>t</a:t>
            </a:r>
            <a:r>
              <a:rPr lang="en-US" sz="2000" i="1" baseline="-25000" dirty="0" err="1" smtClean="0"/>
              <a:t>MM</a:t>
            </a:r>
            <a:r>
              <a:rPr lang="en-US" sz="2000" i="1" dirty="0" smtClean="0"/>
              <a:t> + </a:t>
            </a:r>
            <a:r>
              <a:rPr lang="en-US" sz="2000" i="1" dirty="0" err="1" smtClean="0"/>
              <a:t>MR</a:t>
            </a:r>
            <a:r>
              <a:rPr lang="en-US" sz="2000" i="1" baseline="-25000" dirty="0" err="1" smtClean="0"/>
              <a:t>MM</a:t>
            </a:r>
            <a:r>
              <a:rPr lang="en-US" sz="2000" i="1" dirty="0" err="1" smtClean="0"/>
              <a:t>t</a:t>
            </a:r>
            <a:r>
              <a:rPr lang="en-US" sz="2000" i="1" baseline="-25000" dirty="0" err="1" smtClean="0"/>
              <a:t>VM</a:t>
            </a:r>
            <a:r>
              <a:rPr lang="en-US" sz="2000" i="1" dirty="0" smtClean="0"/>
              <a:t>)</a:t>
            </a:r>
          </a:p>
          <a:p>
            <a:endParaRPr lang="en-US" sz="2000" i="1" dirty="0" smtClean="0"/>
          </a:p>
          <a:p>
            <a:r>
              <a:rPr lang="en-US" sz="2000" dirty="0" smtClean="0"/>
              <a:t>where </a:t>
            </a:r>
            <a:r>
              <a:rPr lang="en-US" sz="2000" i="1" dirty="0" err="1" smtClean="0"/>
              <a:t>tcache</a:t>
            </a:r>
            <a:r>
              <a:rPr lang="en-US" sz="2000" i="1" dirty="0" smtClean="0"/>
              <a:t>, </a:t>
            </a:r>
            <a:r>
              <a:rPr lang="en-US" sz="2000" i="1" dirty="0" err="1" smtClean="0"/>
              <a:t>tMM</a:t>
            </a:r>
            <a:r>
              <a:rPr lang="en-US" sz="2000" i="1" dirty="0" smtClean="0"/>
              <a:t>, and </a:t>
            </a:r>
            <a:r>
              <a:rPr lang="en-US" sz="2000" i="1" dirty="0" err="1" smtClean="0"/>
              <a:t>tVM</a:t>
            </a:r>
            <a:r>
              <a:rPr lang="en-US" sz="2000" i="1" dirty="0" smtClean="0"/>
              <a:t> are the access times of the cache, main </a:t>
            </a:r>
            <a:r>
              <a:rPr lang="en-US" sz="2000" dirty="0" smtClean="0"/>
              <a:t>memory, and virtual memory, and </a:t>
            </a:r>
            <a:r>
              <a:rPr lang="en-US" sz="2000" i="1" dirty="0" err="1" smtClean="0"/>
              <a:t>MRcache</a:t>
            </a:r>
            <a:r>
              <a:rPr lang="en-US" sz="2000" i="1" dirty="0" smtClean="0"/>
              <a:t> and MRMM are the cache and </a:t>
            </a:r>
            <a:r>
              <a:rPr lang="en-US" sz="2000" dirty="0" smtClean="0"/>
              <a:t>main memory miss rates, respectively.</a:t>
            </a:r>
            <a:endParaRPr lang="en-US" sz="2000"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sz="2000" dirty="0" smtClean="0"/>
              <a:t>Group  of words is called a </a:t>
            </a:r>
            <a:r>
              <a:rPr lang="en-US" sz="2000" b="1" i="1" dirty="0" smtClean="0"/>
              <a:t>cache block</a:t>
            </a:r>
            <a:r>
              <a:rPr lang="en-US" sz="2000" i="1" dirty="0" smtClean="0"/>
              <a:t>.</a:t>
            </a:r>
          </a:p>
          <a:p>
            <a:endParaRPr lang="en-US" sz="2000" i="1" dirty="0" smtClean="0"/>
          </a:p>
          <a:p>
            <a:r>
              <a:rPr lang="en-US" sz="2000" i="1" dirty="0" smtClean="0"/>
              <a:t> The number of words in the cache block, </a:t>
            </a:r>
            <a:r>
              <a:rPr lang="en-US" sz="2000" b="1" i="1" dirty="0" smtClean="0"/>
              <a:t>b</a:t>
            </a:r>
            <a:r>
              <a:rPr lang="en-US" sz="2000" i="1" dirty="0" smtClean="0"/>
              <a:t>, is called the </a:t>
            </a:r>
            <a:r>
              <a:rPr lang="en-US" sz="2000" b="1" i="1" dirty="0" smtClean="0"/>
              <a:t>block size.</a:t>
            </a:r>
            <a:r>
              <a:rPr lang="en-US" sz="2000" i="1" dirty="0" smtClean="0"/>
              <a:t> </a:t>
            </a:r>
          </a:p>
          <a:p>
            <a:endParaRPr lang="en-US" sz="2000" i="1" dirty="0" smtClean="0"/>
          </a:p>
          <a:p>
            <a:r>
              <a:rPr lang="en-US" sz="2000" i="1" dirty="0" smtClean="0"/>
              <a:t>A cache of </a:t>
            </a:r>
            <a:r>
              <a:rPr lang="en-US" sz="2000" b="1" i="1" dirty="0" smtClean="0"/>
              <a:t>capacity C</a:t>
            </a:r>
            <a:r>
              <a:rPr lang="en-US" sz="2000" i="1" dirty="0" smtClean="0"/>
              <a:t> contains</a:t>
            </a:r>
            <a:r>
              <a:rPr lang="en-US" sz="2000" b="1" i="1" dirty="0" smtClean="0"/>
              <a:t> B = C/b blocks</a:t>
            </a:r>
            <a:r>
              <a:rPr lang="en-US" sz="2000" i="1" dirty="0" smtClean="0"/>
              <a:t>. </a:t>
            </a:r>
            <a:r>
              <a:rPr lang="en-US" sz="2000" dirty="0" smtClean="0"/>
              <a:t>A cache is organized into </a:t>
            </a:r>
            <a:r>
              <a:rPr lang="en-US" sz="2000" i="1" dirty="0" smtClean="0"/>
              <a:t>S sets, each of which holds one or more blocks </a:t>
            </a:r>
            <a:r>
              <a:rPr lang="en-US" sz="2000" dirty="0" smtClean="0"/>
              <a:t>of data. </a:t>
            </a:r>
          </a:p>
          <a:p>
            <a:endParaRPr lang="en-US" sz="2000" dirty="0" smtClean="0"/>
          </a:p>
          <a:p>
            <a:r>
              <a:rPr lang="en-US" sz="2000" dirty="0" smtClean="0"/>
              <a:t>The relationship between the address of data in main memory and the location of that data in the cache is called the </a:t>
            </a:r>
            <a:r>
              <a:rPr lang="en-US" sz="2000" b="1" i="1" dirty="0" smtClean="0"/>
              <a:t>mapping</a:t>
            </a:r>
            <a:r>
              <a:rPr lang="en-US" sz="2000" i="1" dirty="0" smtClean="0"/>
              <a:t>.</a:t>
            </a:r>
          </a:p>
          <a:p>
            <a:endParaRPr lang="en-US" sz="2000" i="1" dirty="0" smtClean="0"/>
          </a:p>
          <a:p>
            <a:r>
              <a:rPr lang="en-US" sz="2000" i="1" dirty="0" smtClean="0"/>
              <a:t> Each </a:t>
            </a:r>
            <a:r>
              <a:rPr lang="en-US" sz="2000" dirty="0" smtClean="0"/>
              <a:t>memory address maps to exactly one set in the cache.</a:t>
            </a:r>
          </a:p>
          <a:p>
            <a:endParaRPr lang="en-US" sz="2000" dirty="0" smtClean="0"/>
          </a:p>
          <a:p>
            <a:r>
              <a:rPr lang="en-US" sz="2000" dirty="0" smtClean="0"/>
              <a:t>Some of the address bits are used to determine which cache set contains the data. </a:t>
            </a:r>
          </a:p>
          <a:p>
            <a:endParaRPr lang="en-US" sz="2000" dirty="0" smtClean="0"/>
          </a:p>
          <a:p>
            <a:r>
              <a:rPr lang="en-US" sz="2000" dirty="0" smtClean="0"/>
              <a:t>If the set contains more than one block, the data may be kept in any of the blocks in the set.</a:t>
            </a:r>
            <a:endParaRPr lang="en-US" sz="2000"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 Mapping Functions</a:t>
            </a:r>
            <a:endParaRPr lang="en-US" sz="2800" dirty="0"/>
          </a:p>
        </p:txBody>
      </p:sp>
      <p:sp>
        <p:nvSpPr>
          <p:cNvPr id="3" name="Content Placeholder 2"/>
          <p:cNvSpPr>
            <a:spLocks noGrp="1"/>
          </p:cNvSpPr>
          <p:nvPr>
            <p:ph idx="1"/>
          </p:nvPr>
        </p:nvSpPr>
        <p:spPr/>
        <p:txBody>
          <a:bodyPr>
            <a:normAutofit/>
          </a:bodyPr>
          <a:lstStyle/>
          <a:p>
            <a:r>
              <a:rPr lang="en-US" sz="2000" b="1" dirty="0" smtClean="0"/>
              <a:t>Direct Mapping</a:t>
            </a:r>
          </a:p>
          <a:p>
            <a:r>
              <a:rPr lang="en-US" sz="2000" dirty="0" smtClean="0"/>
              <a:t>A </a:t>
            </a:r>
            <a:r>
              <a:rPr lang="en-US" sz="2000" i="1" dirty="0" smtClean="0"/>
              <a:t>direct mapped cache has one block in each set, so it is organized into       S =  B sets.</a:t>
            </a:r>
          </a:p>
          <a:p>
            <a:pPr>
              <a:buNone/>
            </a:pPr>
            <a:endParaRPr lang="en-US" sz="2000" i="1" dirty="0" smtClean="0"/>
          </a:p>
          <a:p>
            <a:r>
              <a:rPr lang="en-US" sz="2000" dirty="0" smtClean="0"/>
              <a:t>An address in block 0 of main memory maps to set 0 of the cache</a:t>
            </a:r>
          </a:p>
          <a:p>
            <a:endParaRPr lang="en-US" sz="2000" dirty="0" smtClean="0"/>
          </a:p>
          <a:p>
            <a:r>
              <a:rPr lang="en-US" sz="2000" dirty="0" smtClean="0"/>
              <a:t>Because many addresses map to a single set, the cache must </a:t>
            </a:r>
            <a:r>
              <a:rPr lang="en-US" sz="2000" dirty="0" err="1" smtClean="0"/>
              <a:t>alsokeep</a:t>
            </a:r>
            <a:r>
              <a:rPr lang="en-US" sz="2000" dirty="0" smtClean="0"/>
              <a:t> track of the address of the data actually contained in each set.</a:t>
            </a:r>
          </a:p>
          <a:p>
            <a:pPr>
              <a:buNone/>
            </a:pPr>
            <a:endParaRPr lang="en-US" sz="2000" dirty="0" smtClean="0"/>
          </a:p>
          <a:p>
            <a:r>
              <a:rPr lang="en-US" sz="2000" dirty="0" smtClean="0"/>
              <a:t>The least significant bits of the address specify which set holds the data. The remaining most significant bits are called the </a:t>
            </a:r>
            <a:r>
              <a:rPr lang="en-US" sz="2000" i="1" dirty="0" smtClean="0"/>
              <a:t>tag and indicate </a:t>
            </a:r>
            <a:r>
              <a:rPr lang="en-US" sz="2000" dirty="0" smtClean="0"/>
              <a:t>which of  the many possible addresses is held in that set.</a:t>
            </a:r>
            <a:endParaRPr lang="en-US" sz="2000" b="1"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1295400" y="947019"/>
            <a:ext cx="7162799" cy="5488196"/>
          </a:xfrm>
          <a:prstGeom prst="rect">
            <a:avLst/>
          </a:prstGeom>
          <a:noFill/>
          <a:ln w="9525">
            <a:noFill/>
            <a:miter lim="800000"/>
            <a:headEnd/>
            <a:tailEnd/>
          </a:ln>
          <a:effectLst/>
        </p:spPr>
      </p:pic>
      <p:sp>
        <p:nvSpPr>
          <p:cNvPr id="5" name="Rectangle 4"/>
          <p:cNvSpPr/>
          <p:nvPr/>
        </p:nvSpPr>
        <p:spPr>
          <a:xfrm>
            <a:off x="1447800" y="304800"/>
            <a:ext cx="7467600" cy="369332"/>
          </a:xfrm>
          <a:prstGeom prst="rect">
            <a:avLst/>
          </a:prstGeom>
        </p:spPr>
        <p:txBody>
          <a:bodyPr wrap="square">
            <a:spAutoFit/>
          </a:bodyPr>
          <a:lstStyle/>
          <a:p>
            <a:r>
              <a:rPr lang="en-US" b="1" dirty="0" smtClean="0"/>
              <a:t>Mapping of main memory to a direct mapped cache</a:t>
            </a:r>
            <a:endParaRPr lang="en-US" b="1"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ctr">
              <a:buNone/>
            </a:pPr>
            <a:endParaRPr lang="en-US" sz="2000" b="1" dirty="0" smtClean="0"/>
          </a:p>
          <a:p>
            <a:pPr algn="ctr">
              <a:buNone/>
            </a:pPr>
            <a:r>
              <a:rPr lang="en-US" sz="2000" b="1" dirty="0" smtClean="0"/>
              <a:t>Cache fields for address 0xFFFFFFE4 when mapping to the cache</a:t>
            </a:r>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a:p>
        </p:txBody>
      </p:sp>
      <p:pic>
        <p:nvPicPr>
          <p:cNvPr id="5124" name="Picture 4"/>
          <p:cNvPicPr>
            <a:picLocks noChangeAspect="1" noChangeArrowheads="1"/>
          </p:cNvPicPr>
          <p:nvPr/>
        </p:nvPicPr>
        <p:blipFill>
          <a:blip r:embed="rId2"/>
          <a:srcRect/>
          <a:stretch>
            <a:fillRect/>
          </a:stretch>
        </p:blipFill>
        <p:spPr bwMode="auto">
          <a:xfrm>
            <a:off x="1246622" y="1357313"/>
            <a:ext cx="5230378" cy="1785543"/>
          </a:xfrm>
          <a:prstGeom prst="rect">
            <a:avLst/>
          </a:prstGeom>
          <a:noFill/>
          <a:ln w="9525">
            <a:noFill/>
            <a:miter lim="800000"/>
            <a:headEnd/>
            <a:tailEnd/>
          </a:ln>
          <a:effectLst/>
        </p:spPr>
      </p:pic>
      <p:sp>
        <p:nvSpPr>
          <p:cNvPr id="7" name="Rectangle 6"/>
          <p:cNvSpPr/>
          <p:nvPr/>
        </p:nvSpPr>
        <p:spPr>
          <a:xfrm>
            <a:off x="685800" y="3157478"/>
            <a:ext cx="7772400" cy="2554545"/>
          </a:xfrm>
          <a:prstGeom prst="rect">
            <a:avLst/>
          </a:prstGeom>
        </p:spPr>
        <p:txBody>
          <a:bodyPr wrap="square">
            <a:spAutoFit/>
          </a:bodyPr>
          <a:lstStyle/>
          <a:p>
            <a:pPr>
              <a:buFont typeface="Arial" pitchFamily="34" charset="0"/>
              <a:buChar char="•"/>
            </a:pPr>
            <a:r>
              <a:rPr lang="en-US" sz="2000" dirty="0" smtClean="0"/>
              <a:t> The two least significant bits of the 32-bit address are called the </a:t>
            </a:r>
            <a:r>
              <a:rPr lang="en-US" sz="2000" i="1" dirty="0" smtClean="0"/>
              <a:t>byte offset, because they indicate the byte within </a:t>
            </a:r>
            <a:r>
              <a:rPr lang="en-US" sz="2000" dirty="0" smtClean="0"/>
              <a:t>the word. </a:t>
            </a:r>
          </a:p>
          <a:p>
            <a:pPr>
              <a:buFont typeface="Arial" pitchFamily="34" charset="0"/>
              <a:buChar char="•"/>
            </a:pPr>
            <a:endParaRPr lang="en-US" sz="2000" dirty="0" smtClean="0"/>
          </a:p>
          <a:p>
            <a:pPr>
              <a:buFont typeface="Arial" pitchFamily="34" charset="0"/>
              <a:buChar char="•"/>
            </a:pPr>
            <a:r>
              <a:rPr lang="en-US" sz="2000" dirty="0" smtClean="0"/>
              <a:t>The next three bits are called the </a:t>
            </a:r>
            <a:r>
              <a:rPr lang="en-US" sz="2000" i="1" dirty="0" smtClean="0"/>
              <a:t>set bits, because they indicate </a:t>
            </a:r>
            <a:r>
              <a:rPr lang="en-US" sz="2000" dirty="0" smtClean="0"/>
              <a:t>the set to which the address maps. (In general, the number of set bits is log2</a:t>
            </a:r>
            <a:r>
              <a:rPr lang="en-US" sz="2000" i="1" dirty="0" smtClean="0"/>
              <a:t>S.)</a:t>
            </a:r>
          </a:p>
          <a:p>
            <a:pPr>
              <a:buFont typeface="Arial" pitchFamily="34" charset="0"/>
              <a:buChar char="•"/>
            </a:pPr>
            <a:endParaRPr lang="en-US" sz="2000" i="1" dirty="0" smtClean="0"/>
          </a:p>
          <a:p>
            <a:pPr>
              <a:buFont typeface="Arial" pitchFamily="34" charset="0"/>
              <a:buChar char="•"/>
            </a:pPr>
            <a:r>
              <a:rPr lang="en-US" sz="2000" i="1" dirty="0" smtClean="0"/>
              <a:t> The remaining 27 tag bits indicate the memory address of the </a:t>
            </a:r>
            <a:r>
              <a:rPr lang="en-US" sz="2000" dirty="0" smtClean="0"/>
              <a:t>data stored in a given cache set.</a:t>
            </a:r>
            <a:endParaRPr lang="en-US" sz="2000"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000" dirty="0" smtClean="0"/>
              <a:t>Disadvantage</a:t>
            </a:r>
          </a:p>
          <a:p>
            <a:endParaRPr lang="en-US" sz="2000" dirty="0" smtClean="0"/>
          </a:p>
          <a:p>
            <a:r>
              <a:rPr lang="en-US" sz="2000" dirty="0" smtClean="0"/>
              <a:t>Direct mapped caches have only one block in each set, so two addresses that map to the same set always cause a conflict</a:t>
            </a:r>
            <a:r>
              <a:rPr lang="en-US" sz="2000" b="1" dirty="0" smtClean="0"/>
              <a:t>.</a:t>
            </a:r>
          </a:p>
          <a:p>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a:buNone/>
            </a:pPr>
            <a:r>
              <a:rPr lang="en-US" dirty="0" smtClean="0"/>
              <a:t> </a:t>
            </a:r>
            <a:r>
              <a:rPr lang="en-US" dirty="0" err="1" smtClean="0"/>
              <a:t>sw</a:t>
            </a:r>
            <a:r>
              <a:rPr lang="en-US" dirty="0" smtClean="0"/>
              <a:t> $a0, 0x8000($</a:t>
            </a:r>
            <a:r>
              <a:rPr lang="en-US" dirty="0" err="1" smtClean="0"/>
              <a:t>gp</a:t>
            </a:r>
            <a:r>
              <a:rPr lang="en-US" dirty="0" smtClean="0"/>
              <a:t>),</a:t>
            </a:r>
          </a:p>
          <a:p>
            <a:pPr>
              <a:buNone/>
            </a:pPr>
            <a:r>
              <a:rPr lang="en-US" dirty="0" smtClean="0"/>
              <a:t> </a:t>
            </a:r>
            <a:r>
              <a:rPr lang="en-US" sz="2400" dirty="0" smtClean="0"/>
              <a:t>stores the value 2 to the global variable f, which is located at memory address 0x10000000. </a:t>
            </a:r>
          </a:p>
          <a:p>
            <a:pPr>
              <a:buNone/>
            </a:pPr>
            <a:endParaRPr lang="en-US" sz="2400" dirty="0" smtClean="0"/>
          </a:p>
          <a:p>
            <a:pPr>
              <a:buNone/>
            </a:pPr>
            <a:r>
              <a:rPr lang="en-US" sz="2400" dirty="0" smtClean="0"/>
              <a:t> offset, 0x8000, is a 16-bit signed number that is sign-extended and added to the base address, $</a:t>
            </a:r>
            <a:r>
              <a:rPr lang="en-US" sz="2400" dirty="0" err="1" smtClean="0"/>
              <a:t>gp</a:t>
            </a:r>
            <a:r>
              <a:rPr lang="en-US" sz="2400" dirty="0" smtClean="0"/>
              <a:t>.</a:t>
            </a:r>
          </a:p>
          <a:p>
            <a:pPr>
              <a:buNone/>
            </a:pPr>
            <a:r>
              <a:rPr lang="en-US" sz="2400" dirty="0" smtClean="0"/>
              <a:t> </a:t>
            </a:r>
          </a:p>
          <a:p>
            <a:pPr>
              <a:buNone/>
            </a:pPr>
            <a:r>
              <a:rPr lang="en-US" sz="2400" dirty="0" smtClean="0"/>
              <a:t>So, $</a:t>
            </a:r>
            <a:r>
              <a:rPr lang="en-US" sz="2400" dirty="0" err="1" smtClean="0"/>
              <a:t>gp</a:t>
            </a:r>
            <a:r>
              <a:rPr lang="en-US" sz="2400" dirty="0" smtClean="0"/>
              <a:t> + 0x8000 = 0x10008000 + 0xFFFF8000 = 0x10000000, the memory address of variable f. </a:t>
            </a:r>
          </a:p>
          <a:p>
            <a:pPr>
              <a:buNone/>
            </a:pPr>
            <a:endParaRPr lang="en-US" sz="2400" dirty="0" smtClean="0"/>
          </a:p>
          <a:p>
            <a:pPr>
              <a:buNone/>
            </a:pPr>
            <a:endParaRPr lang="en-US" sz="2800" b="1" dirty="0"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Associative Mapping</a:t>
            </a:r>
            <a:endParaRPr lang="en-US" sz="2400" dirty="0"/>
          </a:p>
        </p:txBody>
      </p:sp>
      <p:sp>
        <p:nvSpPr>
          <p:cNvPr id="3" name="Content Placeholder 2"/>
          <p:cNvSpPr>
            <a:spLocks noGrp="1"/>
          </p:cNvSpPr>
          <p:nvPr>
            <p:ph idx="1"/>
          </p:nvPr>
        </p:nvSpPr>
        <p:spPr/>
        <p:txBody>
          <a:bodyPr>
            <a:normAutofit fontScale="92500"/>
          </a:bodyPr>
          <a:lstStyle/>
          <a:p>
            <a:r>
              <a:rPr lang="en-US" sz="2000" dirty="0" smtClean="0"/>
              <a:t>The  most flexible mapping method , main memory block can be placed into any cache block position.</a:t>
            </a:r>
          </a:p>
          <a:p>
            <a:endParaRPr lang="en-US" sz="2000" dirty="0" smtClean="0"/>
          </a:p>
          <a:p>
            <a:r>
              <a:rPr lang="en-US" sz="2000" b="1" dirty="0" smtClean="0"/>
              <a:t>Tag  bits</a:t>
            </a:r>
            <a:r>
              <a:rPr lang="en-US" sz="2000" dirty="0" smtClean="0"/>
              <a:t> are required to identify a memory block when it is resident in the cache. </a:t>
            </a:r>
          </a:p>
          <a:p>
            <a:endParaRPr lang="en-US" sz="2000" dirty="0" smtClean="0"/>
          </a:p>
          <a:p>
            <a:r>
              <a:rPr lang="en-US" sz="2000" dirty="0" smtClean="0"/>
              <a:t>The tag bits of an address received from the processor are compared to the tag bits of each block of the cache to see if the desired block is present. </a:t>
            </a:r>
          </a:p>
          <a:p>
            <a:endParaRPr lang="en-US" sz="2000" dirty="0" smtClean="0"/>
          </a:p>
          <a:p>
            <a:r>
              <a:rPr lang="en-US" sz="2000" dirty="0" smtClean="0"/>
              <a:t>This is called the </a:t>
            </a:r>
            <a:r>
              <a:rPr lang="en-US" sz="2000" i="1" dirty="0" smtClean="0"/>
              <a:t>associative-mapping technique.</a:t>
            </a:r>
          </a:p>
          <a:p>
            <a:endParaRPr lang="en-US" sz="2000" i="1" dirty="0" smtClean="0"/>
          </a:p>
          <a:p>
            <a:r>
              <a:rPr lang="en-US" sz="2000" dirty="0" smtClean="0"/>
              <a:t>It gives complete freedom in choosing the cache location in which to place the memory block, resulting in a more efficient use of the space in the cache.</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Autofit/>
          </a:bodyPr>
          <a:lstStyle/>
          <a:p>
            <a:r>
              <a:rPr lang="en-US" sz="2000" dirty="0" smtClean="0"/>
              <a:t>When a new block is brought into the cache, it replaces (ejects) an existing block only if the cache is full. </a:t>
            </a:r>
          </a:p>
          <a:p>
            <a:pPr>
              <a:buNone/>
            </a:pPr>
            <a:endParaRPr lang="en-US" sz="2000" dirty="0" smtClean="0"/>
          </a:p>
          <a:p>
            <a:r>
              <a:rPr lang="en-US" sz="2000" dirty="0" smtClean="0"/>
              <a:t>In this case, we need an algorithm to select the block to be replaced.</a:t>
            </a:r>
          </a:p>
          <a:p>
            <a:pPr>
              <a:buNone/>
            </a:pPr>
            <a:endParaRPr lang="en-US" sz="2000" dirty="0" smtClean="0"/>
          </a:p>
          <a:p>
            <a:r>
              <a:rPr lang="en-US" sz="2000" dirty="0" smtClean="0"/>
              <a:t>The complexity of an associative cache is higher than that of a direct-mapped cache , because of the need to search all  tag patterns to determine whether a given block is in the cache.</a:t>
            </a:r>
          </a:p>
          <a:p>
            <a:endParaRPr lang="en-US" sz="2000" dirty="0" smtClean="0"/>
          </a:p>
          <a:p>
            <a:r>
              <a:rPr lang="en-US" sz="2000" dirty="0" smtClean="0"/>
              <a:t> To avoid a long delay, the tags must be searched in parallel.</a:t>
            </a:r>
          </a:p>
          <a:p>
            <a:endParaRPr lang="en-US" sz="2000" dirty="0" smtClean="0"/>
          </a:p>
          <a:p>
            <a:r>
              <a:rPr lang="en-US" sz="2000" dirty="0" smtClean="0"/>
              <a:t> A search of this kind is called an </a:t>
            </a:r>
            <a:r>
              <a:rPr lang="en-US" sz="2000" i="1" dirty="0" smtClean="0"/>
              <a:t>associative search.</a:t>
            </a:r>
            <a:endParaRPr lang="en-US" sz="2000"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Set-Associative Mapping</a:t>
            </a:r>
            <a:endParaRPr lang="en-US" sz="2400" dirty="0"/>
          </a:p>
        </p:txBody>
      </p:sp>
      <p:sp>
        <p:nvSpPr>
          <p:cNvPr id="3" name="Content Placeholder 2"/>
          <p:cNvSpPr>
            <a:spLocks noGrp="1"/>
          </p:cNvSpPr>
          <p:nvPr>
            <p:ph idx="1"/>
          </p:nvPr>
        </p:nvSpPr>
        <p:spPr/>
        <p:txBody>
          <a:bodyPr>
            <a:normAutofit/>
          </a:bodyPr>
          <a:lstStyle/>
          <a:p>
            <a:r>
              <a:rPr lang="en-US" sz="2000" dirty="0" smtClean="0"/>
              <a:t>Another approach is to use a combination of the direct- and associative-mapping techniques.</a:t>
            </a:r>
          </a:p>
          <a:p>
            <a:endParaRPr lang="en-US" sz="2000" dirty="0" smtClean="0"/>
          </a:p>
          <a:p>
            <a:r>
              <a:rPr lang="en-US" sz="2000" dirty="0" smtClean="0"/>
              <a:t>The blocks of the cache are grouped into sets, and the mapping allows a block of the main memory to reside in any block of a specific set</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buNone/>
            </a:pPr>
            <a:endParaRPr lang="en-US" sz="2000" b="1" dirty="0" smtClean="0"/>
          </a:p>
          <a:p>
            <a:r>
              <a:rPr lang="en-US" sz="2000" b="1" dirty="0" smtClean="0"/>
              <a:t>Multi-way Set Associative Cache</a:t>
            </a:r>
          </a:p>
          <a:p>
            <a:endParaRPr lang="en-US" sz="2000" b="1" dirty="0" smtClean="0"/>
          </a:p>
          <a:p>
            <a:r>
              <a:rPr lang="en-US" sz="2000" dirty="0" smtClean="0"/>
              <a:t>An </a:t>
            </a:r>
            <a:r>
              <a:rPr lang="en-US" sz="2000" i="1" dirty="0" smtClean="0"/>
              <a:t>N-way set associative cache reduces conflicts by providing N blocks </a:t>
            </a:r>
            <a:r>
              <a:rPr lang="en-US" sz="2000" dirty="0" smtClean="0"/>
              <a:t>in each set where data mapping to that set might be found.</a:t>
            </a:r>
          </a:p>
          <a:p>
            <a:endParaRPr lang="en-US" sz="2000" dirty="0" smtClean="0"/>
          </a:p>
          <a:p>
            <a:r>
              <a:rPr lang="en-US" sz="2000" dirty="0" smtClean="0"/>
              <a:t> Each memory address still maps to a specific set, but it can map to any one of the </a:t>
            </a:r>
            <a:r>
              <a:rPr lang="en-US" sz="2000" i="1" dirty="0" smtClean="0"/>
              <a:t>N blocks in the set. </a:t>
            </a:r>
          </a:p>
          <a:p>
            <a:endParaRPr lang="en-US" sz="2000" i="1" dirty="0" smtClean="0"/>
          </a:p>
          <a:p>
            <a:r>
              <a:rPr lang="en-US" sz="2000" i="1" dirty="0" smtClean="0"/>
              <a:t>Hence, a direct mapped cache is another name for a </a:t>
            </a:r>
            <a:r>
              <a:rPr lang="en-US" sz="2000" dirty="0" smtClean="0"/>
              <a:t>one-way set associative cache. </a:t>
            </a:r>
            <a:r>
              <a:rPr lang="en-US" sz="2000" i="1" dirty="0" smtClean="0"/>
              <a:t>N is also called the degree of </a:t>
            </a:r>
            <a:r>
              <a:rPr lang="en-US" sz="2000" i="1" dirty="0" err="1" smtClean="0"/>
              <a:t>associativity</a:t>
            </a:r>
            <a:r>
              <a:rPr lang="en-US" sz="2000" i="1" dirty="0" smtClean="0"/>
              <a:t> </a:t>
            </a:r>
            <a:r>
              <a:rPr lang="en-US" sz="2000" dirty="0" smtClean="0"/>
              <a:t>of the cache.</a:t>
            </a:r>
            <a:endParaRPr lang="en-US" sz="2000"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srcRect/>
          <a:stretch>
            <a:fillRect/>
          </a:stretch>
        </p:blipFill>
        <p:spPr bwMode="auto">
          <a:xfrm>
            <a:off x="1752600" y="381000"/>
            <a:ext cx="5425549" cy="59234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885780" y="1905000"/>
            <a:ext cx="7039020" cy="4142581"/>
          </a:xfrm>
          <a:prstGeom prst="rect">
            <a:avLst/>
          </a:prstGeom>
          <a:noFill/>
          <a:ln w="9525">
            <a:noFill/>
            <a:miter lim="800000"/>
            <a:headEnd/>
            <a:tailEnd/>
          </a:ln>
          <a:effectLst/>
        </p:spPr>
      </p:pic>
      <p:sp>
        <p:nvSpPr>
          <p:cNvPr id="5" name="Rectangle 4"/>
          <p:cNvSpPr/>
          <p:nvPr/>
        </p:nvSpPr>
        <p:spPr>
          <a:xfrm>
            <a:off x="2286000" y="838200"/>
            <a:ext cx="4572000" cy="369332"/>
          </a:xfrm>
          <a:prstGeom prst="rect">
            <a:avLst/>
          </a:prstGeom>
        </p:spPr>
        <p:txBody>
          <a:bodyPr>
            <a:spAutoFit/>
          </a:bodyPr>
          <a:lstStyle/>
          <a:p>
            <a:r>
              <a:rPr lang="en-US" b="1" dirty="0" smtClean="0"/>
              <a:t>Two-way set associative cache</a:t>
            </a:r>
            <a:endParaRPr lang="en-US" b="1"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buNone/>
            </a:pPr>
            <a:endParaRPr lang="en-US" sz="2000" b="1" dirty="0" smtClean="0"/>
          </a:p>
          <a:p>
            <a:pPr>
              <a:buNone/>
            </a:pPr>
            <a:endParaRPr lang="en-US" sz="2000" dirty="0" smtClean="0"/>
          </a:p>
          <a:p>
            <a:r>
              <a:rPr lang="en-US" sz="2000" dirty="0" smtClean="0"/>
              <a:t>Set associative caches generally have</a:t>
            </a:r>
            <a:r>
              <a:rPr lang="en-US" sz="2000" b="1" dirty="0" smtClean="0"/>
              <a:t> lower miss rates</a:t>
            </a:r>
            <a:r>
              <a:rPr lang="en-US" sz="2000" dirty="0" smtClean="0"/>
              <a:t> than direct mapped caches of the same capacity, because they have fewer conflicts.</a:t>
            </a:r>
          </a:p>
          <a:p>
            <a:pPr>
              <a:buNone/>
            </a:pPr>
            <a:endParaRPr lang="en-US" sz="2000" dirty="0" smtClean="0"/>
          </a:p>
          <a:p>
            <a:r>
              <a:rPr lang="en-US" sz="2000" dirty="0" smtClean="0"/>
              <a:t>However, set associative caches are usually </a:t>
            </a:r>
            <a:r>
              <a:rPr lang="en-US" sz="2000" b="1" dirty="0" smtClean="0"/>
              <a:t>slower</a:t>
            </a:r>
            <a:r>
              <a:rPr lang="en-US" sz="2000" dirty="0" smtClean="0"/>
              <a:t> and somewhat more </a:t>
            </a:r>
            <a:r>
              <a:rPr lang="en-US" sz="2000" b="1" dirty="0" smtClean="0"/>
              <a:t>expensive</a:t>
            </a:r>
            <a:r>
              <a:rPr lang="en-US" sz="2000" dirty="0" smtClean="0"/>
              <a:t> to build because of the output multiplexer and additional comparators. They also raise the question of </a:t>
            </a:r>
            <a:r>
              <a:rPr lang="en-US" sz="2000" b="1" dirty="0" smtClean="0"/>
              <a:t>which way to replace</a:t>
            </a:r>
            <a:r>
              <a:rPr lang="en-US" sz="2000" dirty="0" smtClean="0"/>
              <a:t> when both ways are full</a:t>
            </a:r>
          </a:p>
          <a:p>
            <a:endParaRPr lang="en-US" sz="2000" dirty="0" smtClean="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Replacement Algorithms</a:t>
            </a:r>
            <a:endParaRPr lang="en-US" sz="2400" dirty="0"/>
          </a:p>
        </p:txBody>
      </p:sp>
      <p:sp>
        <p:nvSpPr>
          <p:cNvPr id="3" name="Content Placeholder 2"/>
          <p:cNvSpPr>
            <a:spLocks noGrp="1"/>
          </p:cNvSpPr>
          <p:nvPr>
            <p:ph idx="1"/>
          </p:nvPr>
        </p:nvSpPr>
        <p:spPr/>
        <p:txBody>
          <a:bodyPr>
            <a:normAutofit fontScale="92500" lnSpcReduction="20000"/>
          </a:bodyPr>
          <a:lstStyle/>
          <a:p>
            <a:r>
              <a:rPr lang="en-US" sz="2000" dirty="0" smtClean="0"/>
              <a:t>In associative and set-associative caches there exists some flexibility. When a new block is to be brought into the cache and all the positions that it may occupy are full, the cache controller must decide which of the old blocks to overwrite.</a:t>
            </a:r>
          </a:p>
          <a:p>
            <a:endParaRPr lang="en-US" sz="2000" dirty="0" smtClean="0"/>
          </a:p>
          <a:p>
            <a:r>
              <a:rPr lang="en-US" sz="2000" dirty="0" smtClean="0"/>
              <a:t>This is an important issue, because the decision can be a strong determining factor in system performance.</a:t>
            </a:r>
          </a:p>
          <a:p>
            <a:endParaRPr lang="en-US" sz="2000" dirty="0" smtClean="0"/>
          </a:p>
          <a:p>
            <a:r>
              <a:rPr lang="en-US" sz="2000" dirty="0" smtClean="0"/>
              <a:t>There  is a high probability that the blocks that have been referenced recently will be referenced again soon.</a:t>
            </a:r>
          </a:p>
          <a:p>
            <a:endParaRPr lang="en-US" sz="2000" dirty="0" smtClean="0"/>
          </a:p>
          <a:p>
            <a:r>
              <a:rPr lang="en-US" sz="2000" dirty="0" smtClean="0"/>
              <a:t> Therefore, when a block is to be overwritten, it is sensible to overwrite the one that has gone the longest time without being referenced.</a:t>
            </a:r>
          </a:p>
          <a:p>
            <a:endParaRPr lang="en-US" sz="2000" dirty="0" smtClean="0"/>
          </a:p>
          <a:p>
            <a:r>
              <a:rPr lang="en-US" sz="2000" dirty="0" smtClean="0"/>
              <a:t> This block is called the </a:t>
            </a:r>
            <a:r>
              <a:rPr lang="en-US" sz="2000" b="1" i="1" dirty="0" smtClean="0"/>
              <a:t>least recently used (LRU) block</a:t>
            </a:r>
            <a:r>
              <a:rPr lang="en-US" sz="2000" i="1" dirty="0" smtClean="0"/>
              <a:t>, and the technique is called the </a:t>
            </a:r>
            <a:r>
              <a:rPr lang="en-US" sz="2000" b="1" i="1" dirty="0" smtClean="0"/>
              <a:t>LRU replacement algorithm.</a:t>
            </a:r>
            <a:endParaRPr lang="en-US" sz="2000" b="1"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sz="2000" dirty="0" smtClean="0"/>
              <a:t>Performance of the LRU algorithm can be improved by introducing a small amount of randomness in deciding which block to replace.</a:t>
            </a:r>
          </a:p>
          <a:p>
            <a:endParaRPr lang="en-US" sz="2000" dirty="0" smtClean="0"/>
          </a:p>
          <a:p>
            <a:r>
              <a:rPr lang="en-US" sz="2000" dirty="0" smtClean="0"/>
              <a:t>Suppose it is required to track the LRU block of a four-block set a set-associative cache. A 2-bit counter can be used for each block.</a:t>
            </a:r>
          </a:p>
          <a:p>
            <a:endParaRPr lang="en-US" sz="2000" dirty="0" smtClean="0"/>
          </a:p>
          <a:p>
            <a:r>
              <a:rPr lang="en-US" sz="2000" dirty="0" smtClean="0"/>
              <a:t> When a hit occurs , the counter of the block that is referenced is set to 0. Counters with values originally lower than the referenced one are incremented by one, and all others remain unchanged.</a:t>
            </a:r>
          </a:p>
          <a:p>
            <a:endParaRPr lang="en-US" sz="2000" dirty="0" smtClean="0"/>
          </a:p>
          <a:p>
            <a:r>
              <a:rPr lang="en-US" sz="2000" dirty="0" smtClean="0"/>
              <a:t> When a </a:t>
            </a:r>
            <a:r>
              <a:rPr lang="en-US" sz="2000" i="1" dirty="0" smtClean="0"/>
              <a:t>miss occurs and the set is not full, the counter associated with the new block loaded from </a:t>
            </a:r>
            <a:r>
              <a:rPr lang="en-US" sz="2000" dirty="0" smtClean="0"/>
              <a:t>the main memory is set to 0, and the values of all other counters are increased by one.</a:t>
            </a:r>
          </a:p>
          <a:p>
            <a:endParaRPr lang="en-US" sz="2000" dirty="0" smtClean="0"/>
          </a:p>
          <a:p>
            <a:r>
              <a:rPr lang="en-US" sz="2000" dirty="0" smtClean="0"/>
              <a:t>When a miss occurs and the set is full, the block with the counter value 3 is removed, the new block is put in its place, and its counter is set to 0. </a:t>
            </a:r>
          </a:p>
          <a:p>
            <a:endParaRPr lang="en-US" sz="2000" dirty="0" smtClean="0"/>
          </a:p>
          <a:p>
            <a:r>
              <a:rPr lang="en-US" sz="2000" dirty="0" smtClean="0"/>
              <a:t>The other three block counters are incremented by one. It can be easily verified that the counter values of occupied blocks are always distinct.</a:t>
            </a:r>
            <a:endParaRPr lang="en-US" sz="2000"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Virtual Memory</a:t>
            </a:r>
            <a:endParaRPr lang="en-US" dirty="0"/>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r>
              <a:rPr lang="en-US" sz="2000" dirty="0" smtClean="0"/>
              <a:t>If a program does not completely fit into the main memory, the parts of it not currently being executed are stored on a secondary storage device, typically a magnetic disk.</a:t>
            </a:r>
          </a:p>
          <a:p>
            <a:endParaRPr lang="en-US" sz="2000" dirty="0" smtClean="0"/>
          </a:p>
          <a:p>
            <a:r>
              <a:rPr lang="en-US" sz="2000" dirty="0" smtClean="0"/>
              <a:t>As these parts are needed for execution, they must first be brought into the main memory, possibly replacing other parts that are already in the memory. </a:t>
            </a:r>
          </a:p>
          <a:p>
            <a:endParaRPr lang="en-US" sz="2000" dirty="0" smtClean="0"/>
          </a:p>
          <a:p>
            <a:r>
              <a:rPr lang="en-US" sz="2000" dirty="0" smtClean="0"/>
              <a:t>These actions are performed automatically by the operating system, using a scheme known as </a:t>
            </a:r>
            <a:r>
              <a:rPr lang="en-US" sz="2000" i="1" dirty="0" smtClean="0"/>
              <a:t>virtual memory.</a:t>
            </a:r>
          </a:p>
          <a:p>
            <a:endParaRPr lang="en-US" sz="2000" i="1" dirty="0" smtClean="0"/>
          </a:p>
          <a:p>
            <a:r>
              <a:rPr lang="en-US" sz="2000" dirty="0" smtClean="0"/>
              <a:t>Under a virtual memory system, programs, and hence the processor, reference instructions and data in an address space that is independent of the available physical main memory space.</a:t>
            </a:r>
          </a:p>
          <a:p>
            <a:endParaRPr lang="en-US" sz="2000" dirty="0" smtClean="0"/>
          </a:p>
          <a:p>
            <a:r>
              <a:rPr lang="en-US" sz="2000" dirty="0" smtClean="0"/>
              <a:t> The </a:t>
            </a:r>
            <a:r>
              <a:rPr lang="en-US" sz="2000" b="1" dirty="0" smtClean="0"/>
              <a:t>binary addresses that the processor issues</a:t>
            </a:r>
            <a:r>
              <a:rPr lang="en-US" sz="2000" dirty="0" smtClean="0"/>
              <a:t> for either instructions or data are called </a:t>
            </a:r>
            <a:r>
              <a:rPr lang="en-US" sz="2000" b="1" i="1" dirty="0" smtClean="0"/>
              <a:t>virtual or logical addresses</a:t>
            </a:r>
            <a:r>
              <a:rPr lang="en-US" sz="2000" i="1" dirty="0" smtClean="0"/>
              <a:t>. </a:t>
            </a:r>
          </a:p>
          <a:p>
            <a:endParaRPr lang="en-US" sz="2000" i="1" dirty="0" smtClean="0"/>
          </a:p>
          <a:p>
            <a:r>
              <a:rPr lang="en-US" sz="2000" i="1" dirty="0" smtClean="0"/>
              <a:t>These addresses are translated into physical </a:t>
            </a:r>
            <a:r>
              <a:rPr lang="en-US" sz="2000" dirty="0" smtClean="0"/>
              <a:t>addresses by a combination of hardware and software actions</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r>
              <a:rPr lang="en-US" b="1" dirty="0" smtClean="0"/>
              <a:t>Step 4: Loading</a:t>
            </a:r>
          </a:p>
          <a:p>
            <a:endParaRPr lang="en-US" b="1" dirty="0" smtClean="0"/>
          </a:p>
          <a:p>
            <a:r>
              <a:rPr lang="en-US" sz="2600" dirty="0" smtClean="0"/>
              <a:t>The operating system loads a program by reading the text segment of the executable file from a storage device (usually the hard disk) into the text segment of memory.</a:t>
            </a:r>
          </a:p>
          <a:p>
            <a:r>
              <a:rPr lang="en-US" sz="2600" dirty="0" smtClean="0"/>
              <a:t> </a:t>
            </a:r>
          </a:p>
          <a:p>
            <a:r>
              <a:rPr lang="en-US" sz="2600" dirty="0" smtClean="0"/>
              <a:t>The operating system sets $</a:t>
            </a:r>
            <a:r>
              <a:rPr lang="en-US" sz="2600" dirty="0" err="1" smtClean="0"/>
              <a:t>gp</a:t>
            </a:r>
            <a:r>
              <a:rPr lang="en-US" sz="2600" dirty="0" smtClean="0"/>
              <a:t> to 0x10008000 (the middle of the global data segment) and $sp to 0x7FFFFFFC (the top of the dynamic data segment), then performs a </a:t>
            </a:r>
            <a:r>
              <a:rPr lang="en-US" sz="2600" dirty="0" err="1" smtClean="0"/>
              <a:t>jal</a:t>
            </a:r>
            <a:r>
              <a:rPr lang="en-US" sz="2600" dirty="0" smtClean="0"/>
              <a:t> 0x00400000 to jump to the beginning of the program. </a:t>
            </a:r>
          </a:p>
          <a:p>
            <a:endParaRPr lang="en-US" sz="2600" dirty="0" smtClean="0"/>
          </a:p>
          <a:p>
            <a:r>
              <a:rPr lang="en-US" sz="2600" dirty="0" smtClean="0"/>
              <a:t>Figure shows the memory map at the beginning of program execution.</a:t>
            </a:r>
            <a:r>
              <a:rPr lang="en-US" sz="2600" b="1" dirty="0" smtClean="0"/>
              <a:t> </a:t>
            </a:r>
          </a:p>
          <a:p>
            <a:endParaRPr lang="en-US" sz="2600"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000" dirty="0" smtClean="0"/>
              <a:t>A special hardware unit, called the </a:t>
            </a:r>
            <a:r>
              <a:rPr lang="en-US" sz="2000" i="1" dirty="0" smtClean="0"/>
              <a:t>Memory Management Unit (MMU), </a:t>
            </a:r>
            <a:r>
              <a:rPr lang="en-US" sz="2000" dirty="0" smtClean="0"/>
              <a:t>translates the virtual address into the corresponding physical address.</a:t>
            </a:r>
          </a:p>
          <a:p>
            <a:endParaRPr lang="en-US" sz="2000" dirty="0" smtClean="0"/>
          </a:p>
          <a:p>
            <a:r>
              <a:rPr lang="en-US" sz="2000" dirty="0" smtClean="0"/>
              <a:t>If the data are not in the main memory, the MMU causes the operating system to transfer the data from the disk to the memory.</a:t>
            </a:r>
          </a:p>
          <a:p>
            <a:endParaRPr lang="en-US" sz="2000" dirty="0" smtClean="0"/>
          </a:p>
          <a:p>
            <a:r>
              <a:rPr lang="en-US" sz="2000" dirty="0" smtClean="0"/>
              <a:t>The cache bridges the speed gap between the processor and the main memory and is implemented in hardware.</a:t>
            </a:r>
          </a:p>
          <a:p>
            <a:pPr>
              <a:buNone/>
            </a:pPr>
            <a:endParaRPr lang="en-US" sz="2000" dirty="0" smtClean="0"/>
          </a:p>
          <a:p>
            <a:r>
              <a:rPr lang="en-US" sz="2000" dirty="0" smtClean="0"/>
              <a:t>The virtual-memory mechanism bridges the size and speed gaps between the main memory and secondary storage and is usually implemented in part by software techniques</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idx="1"/>
          </p:nvPr>
        </p:nvPicPr>
        <p:blipFill>
          <a:blip r:embed="rId2"/>
          <a:srcRect/>
          <a:stretch>
            <a:fillRect/>
          </a:stretch>
        </p:blipFill>
        <p:spPr bwMode="auto">
          <a:xfrm>
            <a:off x="228600" y="1143000"/>
            <a:ext cx="8602739" cy="46481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3"/>
          <p:cNvSpPr>
            <a:spLocks noGrp="1"/>
          </p:cNvSpPr>
          <p:nvPr>
            <p:ph type="sldNum" sz="quarter" idx="12"/>
          </p:nvPr>
        </p:nvSpPr>
        <p:spPr>
          <a:xfrm>
            <a:off x="2697162" y="6659562"/>
            <a:ext cx="5508625" cy="274638"/>
          </a:xfrm>
        </p:spPr>
        <p:txBody>
          <a:bodyPr lIns="45720" rIns="45720"/>
          <a:lstStyle/>
          <a:p>
            <a:pPr algn="l">
              <a:defRPr/>
            </a:pPr>
            <a:fld id="{57C1ED97-7298-4EE4-B2D3-CFFC43F4E278}" type="slidenum">
              <a:rPr lang="en-US"/>
              <a:pPr algn="l">
                <a:defRPr/>
              </a:pPr>
              <a:t>152</a:t>
            </a:fld>
            <a:endParaRPr lang="en-US"/>
          </a:p>
        </p:txBody>
      </p:sp>
      <p:sp>
        <p:nvSpPr>
          <p:cNvPr id="446466"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a:solidFill>
                  <a:schemeClr val="accent1">
                    <a:satMod val="150000"/>
                  </a:schemeClr>
                </a:solidFill>
              </a:rPr>
              <a:t>Virtual memory organization</a:t>
            </a:r>
          </a:p>
        </p:txBody>
      </p:sp>
      <p:sp>
        <p:nvSpPr>
          <p:cNvPr id="74756" name="Rectangle 4"/>
          <p:cNvSpPr>
            <a:spLocks noChangeArrowheads="1"/>
          </p:cNvSpPr>
          <p:nvPr/>
        </p:nvSpPr>
        <p:spPr bwMode="auto">
          <a:xfrm>
            <a:off x="833438" y="4189413"/>
            <a:ext cx="311150"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Data</a:t>
            </a:r>
            <a:endParaRPr lang="en-US" sz="2400">
              <a:latin typeface="Corbel" pitchFamily="34" charset="0"/>
            </a:endParaRPr>
          </a:p>
        </p:txBody>
      </p:sp>
      <p:sp>
        <p:nvSpPr>
          <p:cNvPr id="74757" name="Rectangle 5"/>
          <p:cNvSpPr>
            <a:spLocks noChangeArrowheads="1"/>
          </p:cNvSpPr>
          <p:nvPr/>
        </p:nvSpPr>
        <p:spPr bwMode="auto">
          <a:xfrm>
            <a:off x="833438" y="2486025"/>
            <a:ext cx="311150"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Data</a:t>
            </a:r>
            <a:endParaRPr lang="en-US" sz="2400">
              <a:latin typeface="Corbel" pitchFamily="34" charset="0"/>
            </a:endParaRPr>
          </a:p>
        </p:txBody>
      </p:sp>
      <p:sp>
        <p:nvSpPr>
          <p:cNvPr id="74758" name="Rectangle 6"/>
          <p:cNvSpPr>
            <a:spLocks noChangeArrowheads="1"/>
          </p:cNvSpPr>
          <p:nvPr/>
        </p:nvSpPr>
        <p:spPr bwMode="auto">
          <a:xfrm>
            <a:off x="2232025" y="5319713"/>
            <a:ext cx="930275"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DMA transfer</a:t>
            </a:r>
            <a:endParaRPr lang="en-US" sz="2400">
              <a:latin typeface="Corbel" pitchFamily="34" charset="0"/>
            </a:endParaRPr>
          </a:p>
        </p:txBody>
      </p:sp>
      <p:sp>
        <p:nvSpPr>
          <p:cNvPr id="74759" name="Rectangle 7"/>
          <p:cNvSpPr>
            <a:spLocks noChangeArrowheads="1"/>
          </p:cNvSpPr>
          <p:nvPr/>
        </p:nvSpPr>
        <p:spPr bwMode="auto">
          <a:xfrm>
            <a:off x="2967038" y="4189413"/>
            <a:ext cx="1093787"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Physical address</a:t>
            </a:r>
            <a:endParaRPr lang="en-US" sz="2400">
              <a:latin typeface="Corbel" pitchFamily="34" charset="0"/>
            </a:endParaRPr>
          </a:p>
        </p:txBody>
      </p:sp>
      <p:sp>
        <p:nvSpPr>
          <p:cNvPr id="74760" name="Rectangle 8"/>
          <p:cNvSpPr>
            <a:spLocks noChangeArrowheads="1"/>
          </p:cNvSpPr>
          <p:nvPr/>
        </p:nvSpPr>
        <p:spPr bwMode="auto">
          <a:xfrm>
            <a:off x="2967038" y="3041650"/>
            <a:ext cx="1093787"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Physical address</a:t>
            </a:r>
            <a:endParaRPr lang="en-US" sz="2400">
              <a:latin typeface="Corbel" pitchFamily="34" charset="0"/>
            </a:endParaRPr>
          </a:p>
        </p:txBody>
      </p:sp>
      <p:sp>
        <p:nvSpPr>
          <p:cNvPr id="74761" name="Rectangle 9"/>
          <p:cNvSpPr>
            <a:spLocks noChangeArrowheads="1"/>
          </p:cNvSpPr>
          <p:nvPr/>
        </p:nvSpPr>
        <p:spPr bwMode="auto">
          <a:xfrm>
            <a:off x="2967038" y="1912938"/>
            <a:ext cx="1003300"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Virtual address</a:t>
            </a:r>
            <a:endParaRPr lang="en-US" sz="2400">
              <a:latin typeface="Corbel" pitchFamily="34" charset="0"/>
            </a:endParaRPr>
          </a:p>
        </p:txBody>
      </p:sp>
      <p:sp>
        <p:nvSpPr>
          <p:cNvPr id="74762" name="Rectangle 10"/>
          <p:cNvSpPr>
            <a:spLocks noChangeArrowheads="1"/>
          </p:cNvSpPr>
          <p:nvPr/>
        </p:nvSpPr>
        <p:spPr bwMode="auto">
          <a:xfrm>
            <a:off x="1658938" y="5892800"/>
            <a:ext cx="828675"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Disk storage</a:t>
            </a:r>
            <a:endParaRPr lang="en-US" sz="2400">
              <a:latin typeface="Corbel" pitchFamily="34" charset="0"/>
            </a:endParaRPr>
          </a:p>
        </p:txBody>
      </p:sp>
      <p:sp>
        <p:nvSpPr>
          <p:cNvPr id="74763" name="Rectangle 11"/>
          <p:cNvSpPr>
            <a:spLocks noChangeArrowheads="1"/>
          </p:cNvSpPr>
          <p:nvPr/>
        </p:nvSpPr>
        <p:spPr bwMode="auto">
          <a:xfrm>
            <a:off x="1604963" y="4746625"/>
            <a:ext cx="939800"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Main memory</a:t>
            </a:r>
            <a:endParaRPr lang="en-US" sz="2400">
              <a:latin typeface="Corbel" pitchFamily="34" charset="0"/>
            </a:endParaRPr>
          </a:p>
        </p:txBody>
      </p:sp>
      <p:sp>
        <p:nvSpPr>
          <p:cNvPr id="74764" name="Rectangle 12"/>
          <p:cNvSpPr>
            <a:spLocks noChangeArrowheads="1"/>
          </p:cNvSpPr>
          <p:nvPr/>
        </p:nvSpPr>
        <p:spPr bwMode="auto">
          <a:xfrm>
            <a:off x="1855788" y="3616325"/>
            <a:ext cx="411162" cy="198438"/>
          </a:xfrm>
          <a:prstGeom prst="rect">
            <a:avLst/>
          </a:prstGeom>
          <a:noFill/>
          <a:ln w="9525">
            <a:noFill/>
            <a:miter lim="800000"/>
            <a:headEnd/>
            <a:tailEnd/>
          </a:ln>
        </p:spPr>
        <p:txBody>
          <a:bodyPr wrap="none" lIns="0" tIns="0" rIns="0" bIns="0">
            <a:spAutoFit/>
          </a:bodyPr>
          <a:lstStyle/>
          <a:p>
            <a:r>
              <a:rPr lang="en-US" sz="1300" dirty="0">
                <a:solidFill>
                  <a:srgbClr val="000000"/>
                </a:solidFill>
                <a:latin typeface="Nimbus Roman No9 L"/>
              </a:rPr>
              <a:t>Cache</a:t>
            </a:r>
            <a:endParaRPr lang="en-US" sz="2400" dirty="0">
              <a:latin typeface="Corbel" pitchFamily="34" charset="0"/>
            </a:endParaRPr>
          </a:p>
        </p:txBody>
      </p:sp>
      <p:sp>
        <p:nvSpPr>
          <p:cNvPr id="74765" name="Rectangle 13"/>
          <p:cNvSpPr>
            <a:spLocks noChangeArrowheads="1"/>
          </p:cNvSpPr>
          <p:nvPr/>
        </p:nvSpPr>
        <p:spPr bwMode="auto">
          <a:xfrm>
            <a:off x="2573338" y="2486025"/>
            <a:ext cx="411162"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MMU</a:t>
            </a:r>
            <a:endParaRPr lang="en-US" sz="2400">
              <a:latin typeface="Corbel" pitchFamily="34" charset="0"/>
            </a:endParaRPr>
          </a:p>
        </p:txBody>
      </p:sp>
      <p:sp>
        <p:nvSpPr>
          <p:cNvPr id="74766" name="Rectangle 14"/>
          <p:cNvSpPr>
            <a:spLocks noChangeArrowheads="1"/>
          </p:cNvSpPr>
          <p:nvPr/>
        </p:nvSpPr>
        <p:spPr bwMode="auto">
          <a:xfrm>
            <a:off x="1747838" y="1338263"/>
            <a:ext cx="641350"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Processor</a:t>
            </a:r>
            <a:endParaRPr lang="en-US" sz="2400">
              <a:latin typeface="Corbel" pitchFamily="34" charset="0"/>
            </a:endParaRPr>
          </a:p>
        </p:txBody>
      </p:sp>
      <p:sp>
        <p:nvSpPr>
          <p:cNvPr id="74767" name="Freeform 15"/>
          <p:cNvSpPr>
            <a:spLocks/>
          </p:cNvSpPr>
          <p:nvPr/>
        </p:nvSpPr>
        <p:spPr bwMode="auto">
          <a:xfrm>
            <a:off x="2752725" y="4459288"/>
            <a:ext cx="53975" cy="107950"/>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7463">
            <a:solidFill>
              <a:srgbClr val="000000"/>
            </a:solidFill>
            <a:prstDash val="solid"/>
            <a:round/>
            <a:headEnd/>
            <a:tailEnd/>
          </a:ln>
        </p:spPr>
        <p:txBody>
          <a:bodyPr/>
          <a:lstStyle/>
          <a:p>
            <a:endParaRPr lang="en-US"/>
          </a:p>
        </p:txBody>
      </p:sp>
      <p:sp>
        <p:nvSpPr>
          <p:cNvPr id="74768" name="Freeform 16"/>
          <p:cNvSpPr>
            <a:spLocks/>
          </p:cNvSpPr>
          <p:nvPr/>
        </p:nvSpPr>
        <p:spPr bwMode="auto">
          <a:xfrm>
            <a:off x="2752725" y="4459288"/>
            <a:ext cx="53975" cy="107950"/>
          </a:xfrm>
          <a:custGeom>
            <a:avLst/>
            <a:gdLst>
              <a:gd name="T0" fmla="*/ 0 w 34"/>
              <a:gd name="T1" fmla="*/ 0 h 68"/>
              <a:gd name="T2" fmla="*/ 22 w 34"/>
              <a:gd name="T3" fmla="*/ 68 h 68"/>
              <a:gd name="T4" fmla="*/ 34 w 34"/>
              <a:gd name="T5" fmla="*/ 0 h 68"/>
              <a:gd name="T6" fmla="*/ 22 w 34"/>
              <a:gd name="T7" fmla="*/ 0 h 68"/>
              <a:gd name="T8" fmla="*/ 0 w 34"/>
              <a:gd name="T9" fmla="*/ 0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0" y="0"/>
                </a:moveTo>
                <a:lnTo>
                  <a:pt x="22" y="68"/>
                </a:lnTo>
                <a:lnTo>
                  <a:pt x="34" y="0"/>
                </a:lnTo>
                <a:lnTo>
                  <a:pt x="22"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69" name="Line 17"/>
          <p:cNvSpPr>
            <a:spLocks noChangeShapeType="1"/>
          </p:cNvSpPr>
          <p:nvPr/>
        </p:nvSpPr>
        <p:spPr bwMode="auto">
          <a:xfrm flipV="1">
            <a:off x="2787650" y="3975100"/>
            <a:ext cx="1588" cy="484188"/>
          </a:xfrm>
          <a:prstGeom prst="line">
            <a:avLst/>
          </a:prstGeom>
          <a:noFill/>
          <a:ln w="17463">
            <a:solidFill>
              <a:srgbClr val="000000"/>
            </a:solidFill>
            <a:round/>
            <a:headEnd/>
            <a:tailEnd/>
          </a:ln>
        </p:spPr>
        <p:txBody>
          <a:bodyPr/>
          <a:lstStyle/>
          <a:p>
            <a:endParaRPr lang="en-US"/>
          </a:p>
        </p:txBody>
      </p:sp>
      <p:sp>
        <p:nvSpPr>
          <p:cNvPr id="74770" name="Freeform 18"/>
          <p:cNvSpPr>
            <a:spLocks/>
          </p:cNvSpPr>
          <p:nvPr/>
        </p:nvSpPr>
        <p:spPr bwMode="auto">
          <a:xfrm>
            <a:off x="2752725" y="3330575"/>
            <a:ext cx="53975" cy="106363"/>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7526">
            <a:solidFill>
              <a:srgbClr val="CC3300"/>
            </a:solidFill>
            <a:prstDash val="solid"/>
            <a:round/>
            <a:headEnd/>
            <a:tailEnd/>
          </a:ln>
        </p:spPr>
        <p:txBody>
          <a:bodyPr/>
          <a:lstStyle/>
          <a:p>
            <a:endParaRPr lang="en-US"/>
          </a:p>
        </p:txBody>
      </p:sp>
      <p:sp>
        <p:nvSpPr>
          <p:cNvPr id="74771" name="Freeform 19"/>
          <p:cNvSpPr>
            <a:spLocks/>
          </p:cNvSpPr>
          <p:nvPr/>
        </p:nvSpPr>
        <p:spPr bwMode="auto">
          <a:xfrm>
            <a:off x="2752725" y="3330575"/>
            <a:ext cx="53975" cy="106363"/>
          </a:xfrm>
          <a:custGeom>
            <a:avLst/>
            <a:gdLst>
              <a:gd name="T0" fmla="*/ 0 w 34"/>
              <a:gd name="T1" fmla="*/ 0 h 67"/>
              <a:gd name="T2" fmla="*/ 22 w 34"/>
              <a:gd name="T3" fmla="*/ 67 h 67"/>
              <a:gd name="T4" fmla="*/ 34 w 34"/>
              <a:gd name="T5" fmla="*/ 0 h 67"/>
              <a:gd name="T6" fmla="*/ 22 w 34"/>
              <a:gd name="T7" fmla="*/ 0 h 67"/>
              <a:gd name="T8" fmla="*/ 0 w 34"/>
              <a:gd name="T9" fmla="*/ 0 h 67"/>
              <a:gd name="T10" fmla="*/ 0 60000 65536"/>
              <a:gd name="T11" fmla="*/ 0 60000 65536"/>
              <a:gd name="T12" fmla="*/ 0 60000 65536"/>
              <a:gd name="T13" fmla="*/ 0 60000 65536"/>
              <a:gd name="T14" fmla="*/ 0 60000 65536"/>
              <a:gd name="T15" fmla="*/ 0 w 34"/>
              <a:gd name="T16" fmla="*/ 0 h 67"/>
              <a:gd name="T17" fmla="*/ 34 w 34"/>
              <a:gd name="T18" fmla="*/ 67 h 67"/>
            </a:gdLst>
            <a:ahLst/>
            <a:cxnLst>
              <a:cxn ang="T10">
                <a:pos x="T0" y="T1"/>
              </a:cxn>
              <a:cxn ang="T11">
                <a:pos x="T2" y="T3"/>
              </a:cxn>
              <a:cxn ang="T12">
                <a:pos x="T4" y="T5"/>
              </a:cxn>
              <a:cxn ang="T13">
                <a:pos x="T6" y="T7"/>
              </a:cxn>
              <a:cxn ang="T14">
                <a:pos x="T8" y="T9"/>
              </a:cxn>
            </a:cxnLst>
            <a:rect l="T15" t="T16" r="T17" b="T18"/>
            <a:pathLst>
              <a:path w="34" h="67">
                <a:moveTo>
                  <a:pt x="0" y="0"/>
                </a:moveTo>
                <a:lnTo>
                  <a:pt x="22" y="67"/>
                </a:lnTo>
                <a:lnTo>
                  <a:pt x="34" y="0"/>
                </a:lnTo>
                <a:lnTo>
                  <a:pt x="22" y="0"/>
                </a:lnTo>
                <a:lnTo>
                  <a:pt x="0" y="0"/>
                </a:lnTo>
                <a:close/>
              </a:path>
            </a:pathLst>
          </a:custGeom>
          <a:solidFill>
            <a:srgbClr val="CC3300"/>
          </a:solidFill>
          <a:ln w="0">
            <a:solidFill>
              <a:srgbClr val="CC3300"/>
            </a:solidFill>
            <a:prstDash val="solid"/>
            <a:round/>
            <a:headEnd/>
            <a:tailEnd/>
          </a:ln>
        </p:spPr>
        <p:txBody>
          <a:bodyPr/>
          <a:lstStyle/>
          <a:p>
            <a:endParaRPr lang="en-US"/>
          </a:p>
        </p:txBody>
      </p:sp>
      <p:sp>
        <p:nvSpPr>
          <p:cNvPr id="74772" name="Line 20"/>
          <p:cNvSpPr>
            <a:spLocks noChangeShapeType="1"/>
          </p:cNvSpPr>
          <p:nvPr/>
        </p:nvSpPr>
        <p:spPr bwMode="auto">
          <a:xfrm flipV="1">
            <a:off x="2787650" y="2846388"/>
            <a:ext cx="1588" cy="484187"/>
          </a:xfrm>
          <a:prstGeom prst="line">
            <a:avLst/>
          </a:prstGeom>
          <a:noFill/>
          <a:ln w="17526">
            <a:solidFill>
              <a:srgbClr val="CC3300"/>
            </a:solidFill>
            <a:round/>
            <a:headEnd/>
            <a:tailEnd/>
          </a:ln>
        </p:spPr>
        <p:txBody>
          <a:bodyPr/>
          <a:lstStyle/>
          <a:p>
            <a:endParaRPr lang="en-US"/>
          </a:p>
        </p:txBody>
      </p:sp>
      <p:sp>
        <p:nvSpPr>
          <p:cNvPr id="74773" name="Freeform 21"/>
          <p:cNvSpPr>
            <a:spLocks/>
          </p:cNvSpPr>
          <p:nvPr/>
        </p:nvSpPr>
        <p:spPr bwMode="auto">
          <a:xfrm>
            <a:off x="2752725" y="2200275"/>
            <a:ext cx="53975" cy="107950"/>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7526">
            <a:solidFill>
              <a:srgbClr val="CC3300"/>
            </a:solidFill>
            <a:prstDash val="solid"/>
            <a:round/>
            <a:headEnd/>
            <a:tailEnd/>
          </a:ln>
        </p:spPr>
        <p:txBody>
          <a:bodyPr/>
          <a:lstStyle/>
          <a:p>
            <a:endParaRPr lang="en-US"/>
          </a:p>
        </p:txBody>
      </p:sp>
      <p:sp>
        <p:nvSpPr>
          <p:cNvPr id="74774" name="Freeform 22"/>
          <p:cNvSpPr>
            <a:spLocks/>
          </p:cNvSpPr>
          <p:nvPr/>
        </p:nvSpPr>
        <p:spPr bwMode="auto">
          <a:xfrm>
            <a:off x="2752725" y="2200275"/>
            <a:ext cx="53975" cy="107950"/>
          </a:xfrm>
          <a:custGeom>
            <a:avLst/>
            <a:gdLst>
              <a:gd name="T0" fmla="*/ 0 w 34"/>
              <a:gd name="T1" fmla="*/ 0 h 68"/>
              <a:gd name="T2" fmla="*/ 22 w 34"/>
              <a:gd name="T3" fmla="*/ 68 h 68"/>
              <a:gd name="T4" fmla="*/ 34 w 34"/>
              <a:gd name="T5" fmla="*/ 0 h 68"/>
              <a:gd name="T6" fmla="*/ 22 w 34"/>
              <a:gd name="T7" fmla="*/ 0 h 68"/>
              <a:gd name="T8" fmla="*/ 0 w 34"/>
              <a:gd name="T9" fmla="*/ 0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0" y="0"/>
                </a:moveTo>
                <a:lnTo>
                  <a:pt x="22" y="68"/>
                </a:lnTo>
                <a:lnTo>
                  <a:pt x="34" y="0"/>
                </a:lnTo>
                <a:lnTo>
                  <a:pt x="22" y="0"/>
                </a:lnTo>
                <a:lnTo>
                  <a:pt x="0" y="0"/>
                </a:lnTo>
                <a:close/>
              </a:path>
            </a:pathLst>
          </a:custGeom>
          <a:solidFill>
            <a:srgbClr val="CC3300"/>
          </a:solidFill>
          <a:ln w="0">
            <a:solidFill>
              <a:srgbClr val="CC3300"/>
            </a:solidFill>
            <a:prstDash val="solid"/>
            <a:round/>
            <a:headEnd/>
            <a:tailEnd/>
          </a:ln>
        </p:spPr>
        <p:txBody>
          <a:bodyPr/>
          <a:lstStyle/>
          <a:p>
            <a:endParaRPr lang="en-US"/>
          </a:p>
        </p:txBody>
      </p:sp>
      <p:sp>
        <p:nvSpPr>
          <p:cNvPr id="74775" name="Line 23"/>
          <p:cNvSpPr>
            <a:spLocks noChangeShapeType="1"/>
          </p:cNvSpPr>
          <p:nvPr/>
        </p:nvSpPr>
        <p:spPr bwMode="auto">
          <a:xfrm flipV="1">
            <a:off x="2787650" y="1716088"/>
            <a:ext cx="1588" cy="466725"/>
          </a:xfrm>
          <a:prstGeom prst="line">
            <a:avLst/>
          </a:prstGeom>
          <a:noFill/>
          <a:ln w="17526">
            <a:solidFill>
              <a:srgbClr val="CC3300"/>
            </a:solidFill>
            <a:round/>
            <a:headEnd/>
            <a:tailEnd/>
          </a:ln>
        </p:spPr>
        <p:txBody>
          <a:bodyPr/>
          <a:lstStyle/>
          <a:p>
            <a:endParaRPr lang="en-US"/>
          </a:p>
        </p:txBody>
      </p:sp>
      <p:sp>
        <p:nvSpPr>
          <p:cNvPr id="74776" name="Freeform 24"/>
          <p:cNvSpPr>
            <a:spLocks/>
          </p:cNvSpPr>
          <p:nvPr/>
        </p:nvSpPr>
        <p:spPr bwMode="auto">
          <a:xfrm>
            <a:off x="2035175" y="5140325"/>
            <a:ext cx="53975" cy="107950"/>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7463">
            <a:solidFill>
              <a:srgbClr val="000000"/>
            </a:solidFill>
            <a:prstDash val="solid"/>
            <a:round/>
            <a:headEnd/>
            <a:tailEnd/>
          </a:ln>
        </p:spPr>
        <p:txBody>
          <a:bodyPr/>
          <a:lstStyle/>
          <a:p>
            <a:endParaRPr lang="en-US"/>
          </a:p>
        </p:txBody>
      </p:sp>
      <p:sp>
        <p:nvSpPr>
          <p:cNvPr id="74777" name="Freeform 25"/>
          <p:cNvSpPr>
            <a:spLocks/>
          </p:cNvSpPr>
          <p:nvPr/>
        </p:nvSpPr>
        <p:spPr bwMode="auto">
          <a:xfrm>
            <a:off x="2035175" y="5140325"/>
            <a:ext cx="53975" cy="107950"/>
          </a:xfrm>
          <a:custGeom>
            <a:avLst/>
            <a:gdLst>
              <a:gd name="T0" fmla="*/ 34 w 34"/>
              <a:gd name="T1" fmla="*/ 68 h 68"/>
              <a:gd name="T2" fmla="*/ 11 w 34"/>
              <a:gd name="T3" fmla="*/ 0 h 68"/>
              <a:gd name="T4" fmla="*/ 0 w 34"/>
              <a:gd name="T5" fmla="*/ 68 h 68"/>
              <a:gd name="T6" fmla="*/ 11 w 34"/>
              <a:gd name="T7" fmla="*/ 68 h 68"/>
              <a:gd name="T8" fmla="*/ 34 w 34"/>
              <a:gd name="T9" fmla="*/ 68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34" y="68"/>
                </a:moveTo>
                <a:lnTo>
                  <a:pt x="11" y="0"/>
                </a:lnTo>
                <a:lnTo>
                  <a:pt x="0" y="68"/>
                </a:lnTo>
                <a:lnTo>
                  <a:pt x="11" y="68"/>
                </a:lnTo>
                <a:lnTo>
                  <a:pt x="34" y="68"/>
                </a:lnTo>
                <a:close/>
              </a:path>
            </a:pathLst>
          </a:custGeom>
          <a:solidFill>
            <a:srgbClr val="000000"/>
          </a:solidFill>
          <a:ln w="0">
            <a:solidFill>
              <a:srgbClr val="000000"/>
            </a:solidFill>
            <a:prstDash val="solid"/>
            <a:round/>
            <a:headEnd/>
            <a:tailEnd/>
          </a:ln>
        </p:spPr>
        <p:txBody>
          <a:bodyPr/>
          <a:lstStyle/>
          <a:p>
            <a:endParaRPr lang="en-US"/>
          </a:p>
        </p:txBody>
      </p:sp>
      <p:sp>
        <p:nvSpPr>
          <p:cNvPr id="74778" name="Freeform 26"/>
          <p:cNvSpPr>
            <a:spLocks/>
          </p:cNvSpPr>
          <p:nvPr/>
        </p:nvSpPr>
        <p:spPr bwMode="auto">
          <a:xfrm>
            <a:off x="2035175" y="5607050"/>
            <a:ext cx="53975" cy="107950"/>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7463">
            <a:solidFill>
              <a:srgbClr val="000000"/>
            </a:solidFill>
            <a:prstDash val="solid"/>
            <a:round/>
            <a:headEnd/>
            <a:tailEnd/>
          </a:ln>
        </p:spPr>
        <p:txBody>
          <a:bodyPr/>
          <a:lstStyle/>
          <a:p>
            <a:endParaRPr lang="en-US"/>
          </a:p>
        </p:txBody>
      </p:sp>
      <p:sp>
        <p:nvSpPr>
          <p:cNvPr id="74779" name="Freeform 27"/>
          <p:cNvSpPr>
            <a:spLocks/>
          </p:cNvSpPr>
          <p:nvPr/>
        </p:nvSpPr>
        <p:spPr bwMode="auto">
          <a:xfrm>
            <a:off x="2035175" y="5607050"/>
            <a:ext cx="53975" cy="107950"/>
          </a:xfrm>
          <a:custGeom>
            <a:avLst/>
            <a:gdLst>
              <a:gd name="T0" fmla="*/ 0 w 34"/>
              <a:gd name="T1" fmla="*/ 0 h 68"/>
              <a:gd name="T2" fmla="*/ 11 w 34"/>
              <a:gd name="T3" fmla="*/ 68 h 68"/>
              <a:gd name="T4" fmla="*/ 34 w 34"/>
              <a:gd name="T5" fmla="*/ 0 h 68"/>
              <a:gd name="T6" fmla="*/ 11 w 34"/>
              <a:gd name="T7" fmla="*/ 0 h 68"/>
              <a:gd name="T8" fmla="*/ 0 w 34"/>
              <a:gd name="T9" fmla="*/ 0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0" y="0"/>
                </a:moveTo>
                <a:lnTo>
                  <a:pt x="11" y="68"/>
                </a:lnTo>
                <a:lnTo>
                  <a:pt x="34"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80" name="Line 28"/>
          <p:cNvSpPr>
            <a:spLocks noChangeShapeType="1"/>
          </p:cNvSpPr>
          <p:nvPr/>
        </p:nvSpPr>
        <p:spPr bwMode="auto">
          <a:xfrm flipV="1">
            <a:off x="2052638" y="5265738"/>
            <a:ext cx="1587" cy="323850"/>
          </a:xfrm>
          <a:prstGeom prst="line">
            <a:avLst/>
          </a:prstGeom>
          <a:noFill/>
          <a:ln w="17463">
            <a:solidFill>
              <a:srgbClr val="000000"/>
            </a:solidFill>
            <a:round/>
            <a:headEnd/>
            <a:tailEnd/>
          </a:ln>
        </p:spPr>
        <p:txBody>
          <a:bodyPr/>
          <a:lstStyle/>
          <a:p>
            <a:endParaRPr lang="en-US"/>
          </a:p>
        </p:txBody>
      </p:sp>
      <p:sp>
        <p:nvSpPr>
          <p:cNvPr id="74781" name="Freeform 29"/>
          <p:cNvSpPr>
            <a:spLocks/>
          </p:cNvSpPr>
          <p:nvPr/>
        </p:nvSpPr>
        <p:spPr bwMode="auto">
          <a:xfrm>
            <a:off x="1317625" y="4011613"/>
            <a:ext cx="36513" cy="107950"/>
          </a:xfrm>
          <a:custGeom>
            <a:avLst/>
            <a:gdLst>
              <a:gd name="T0" fmla="*/ 2 w 2"/>
              <a:gd name="T1" fmla="*/ 6 h 6"/>
              <a:gd name="T2" fmla="*/ 1 w 2"/>
              <a:gd name="T3" fmla="*/ 0 h 6"/>
              <a:gd name="T4" fmla="*/ 0 w 2"/>
              <a:gd name="T5" fmla="*/ 6 h 6"/>
              <a:gd name="T6" fmla="*/ 1 w 2"/>
              <a:gd name="T7" fmla="*/ 6 h 6"/>
              <a:gd name="T8" fmla="*/ 2 w 2"/>
              <a:gd name="T9" fmla="*/ 6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7463">
            <a:solidFill>
              <a:srgbClr val="000000"/>
            </a:solidFill>
            <a:prstDash val="solid"/>
            <a:round/>
            <a:headEnd/>
            <a:tailEnd/>
          </a:ln>
        </p:spPr>
        <p:txBody>
          <a:bodyPr/>
          <a:lstStyle/>
          <a:p>
            <a:endParaRPr lang="en-US"/>
          </a:p>
        </p:txBody>
      </p:sp>
      <p:sp>
        <p:nvSpPr>
          <p:cNvPr id="74782" name="Freeform 30"/>
          <p:cNvSpPr>
            <a:spLocks/>
          </p:cNvSpPr>
          <p:nvPr/>
        </p:nvSpPr>
        <p:spPr bwMode="auto">
          <a:xfrm>
            <a:off x="1317625" y="4011613"/>
            <a:ext cx="36513" cy="107950"/>
          </a:xfrm>
          <a:custGeom>
            <a:avLst/>
            <a:gdLst>
              <a:gd name="T0" fmla="*/ 23 w 23"/>
              <a:gd name="T1" fmla="*/ 68 h 68"/>
              <a:gd name="T2" fmla="*/ 11 w 23"/>
              <a:gd name="T3" fmla="*/ 0 h 68"/>
              <a:gd name="T4" fmla="*/ 0 w 23"/>
              <a:gd name="T5" fmla="*/ 68 h 68"/>
              <a:gd name="T6" fmla="*/ 11 w 23"/>
              <a:gd name="T7" fmla="*/ 68 h 68"/>
              <a:gd name="T8" fmla="*/ 23 w 23"/>
              <a:gd name="T9" fmla="*/ 68 h 68"/>
              <a:gd name="T10" fmla="*/ 0 60000 65536"/>
              <a:gd name="T11" fmla="*/ 0 60000 65536"/>
              <a:gd name="T12" fmla="*/ 0 60000 65536"/>
              <a:gd name="T13" fmla="*/ 0 60000 65536"/>
              <a:gd name="T14" fmla="*/ 0 60000 65536"/>
              <a:gd name="T15" fmla="*/ 0 w 23"/>
              <a:gd name="T16" fmla="*/ 0 h 68"/>
              <a:gd name="T17" fmla="*/ 23 w 23"/>
              <a:gd name="T18" fmla="*/ 68 h 68"/>
            </a:gdLst>
            <a:ahLst/>
            <a:cxnLst>
              <a:cxn ang="T10">
                <a:pos x="T0" y="T1"/>
              </a:cxn>
              <a:cxn ang="T11">
                <a:pos x="T2" y="T3"/>
              </a:cxn>
              <a:cxn ang="T12">
                <a:pos x="T4" y="T5"/>
              </a:cxn>
              <a:cxn ang="T13">
                <a:pos x="T6" y="T7"/>
              </a:cxn>
              <a:cxn ang="T14">
                <a:pos x="T8" y="T9"/>
              </a:cxn>
            </a:cxnLst>
            <a:rect l="T15" t="T16" r="T17" b="T18"/>
            <a:pathLst>
              <a:path w="23" h="68">
                <a:moveTo>
                  <a:pt x="23" y="68"/>
                </a:moveTo>
                <a:lnTo>
                  <a:pt x="11" y="0"/>
                </a:lnTo>
                <a:lnTo>
                  <a:pt x="0" y="68"/>
                </a:lnTo>
                <a:lnTo>
                  <a:pt x="11" y="68"/>
                </a:lnTo>
                <a:lnTo>
                  <a:pt x="23" y="68"/>
                </a:lnTo>
                <a:close/>
              </a:path>
            </a:pathLst>
          </a:custGeom>
          <a:solidFill>
            <a:srgbClr val="000000"/>
          </a:solidFill>
          <a:ln w="0">
            <a:solidFill>
              <a:srgbClr val="000000"/>
            </a:solidFill>
            <a:prstDash val="solid"/>
            <a:round/>
            <a:headEnd/>
            <a:tailEnd/>
          </a:ln>
        </p:spPr>
        <p:txBody>
          <a:bodyPr/>
          <a:lstStyle/>
          <a:p>
            <a:endParaRPr lang="en-US"/>
          </a:p>
        </p:txBody>
      </p:sp>
      <p:sp>
        <p:nvSpPr>
          <p:cNvPr id="74783" name="Freeform 31"/>
          <p:cNvSpPr>
            <a:spLocks/>
          </p:cNvSpPr>
          <p:nvPr/>
        </p:nvSpPr>
        <p:spPr bwMode="auto">
          <a:xfrm>
            <a:off x="1317625" y="4459288"/>
            <a:ext cx="36513" cy="107950"/>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7463">
            <a:solidFill>
              <a:srgbClr val="000000"/>
            </a:solidFill>
            <a:prstDash val="solid"/>
            <a:round/>
            <a:headEnd/>
            <a:tailEnd/>
          </a:ln>
        </p:spPr>
        <p:txBody>
          <a:bodyPr/>
          <a:lstStyle/>
          <a:p>
            <a:endParaRPr lang="en-US"/>
          </a:p>
        </p:txBody>
      </p:sp>
      <p:sp>
        <p:nvSpPr>
          <p:cNvPr id="74784" name="Freeform 32"/>
          <p:cNvSpPr>
            <a:spLocks/>
          </p:cNvSpPr>
          <p:nvPr/>
        </p:nvSpPr>
        <p:spPr bwMode="auto">
          <a:xfrm>
            <a:off x="1317625" y="4459288"/>
            <a:ext cx="36513" cy="107950"/>
          </a:xfrm>
          <a:custGeom>
            <a:avLst/>
            <a:gdLst>
              <a:gd name="T0" fmla="*/ 0 w 23"/>
              <a:gd name="T1" fmla="*/ 0 h 68"/>
              <a:gd name="T2" fmla="*/ 11 w 23"/>
              <a:gd name="T3" fmla="*/ 68 h 68"/>
              <a:gd name="T4" fmla="*/ 23 w 23"/>
              <a:gd name="T5" fmla="*/ 0 h 68"/>
              <a:gd name="T6" fmla="*/ 11 w 23"/>
              <a:gd name="T7" fmla="*/ 0 h 68"/>
              <a:gd name="T8" fmla="*/ 0 w 23"/>
              <a:gd name="T9" fmla="*/ 0 h 68"/>
              <a:gd name="T10" fmla="*/ 0 60000 65536"/>
              <a:gd name="T11" fmla="*/ 0 60000 65536"/>
              <a:gd name="T12" fmla="*/ 0 60000 65536"/>
              <a:gd name="T13" fmla="*/ 0 60000 65536"/>
              <a:gd name="T14" fmla="*/ 0 60000 65536"/>
              <a:gd name="T15" fmla="*/ 0 w 23"/>
              <a:gd name="T16" fmla="*/ 0 h 68"/>
              <a:gd name="T17" fmla="*/ 23 w 23"/>
              <a:gd name="T18" fmla="*/ 68 h 68"/>
            </a:gdLst>
            <a:ahLst/>
            <a:cxnLst>
              <a:cxn ang="T10">
                <a:pos x="T0" y="T1"/>
              </a:cxn>
              <a:cxn ang="T11">
                <a:pos x="T2" y="T3"/>
              </a:cxn>
              <a:cxn ang="T12">
                <a:pos x="T4" y="T5"/>
              </a:cxn>
              <a:cxn ang="T13">
                <a:pos x="T6" y="T7"/>
              </a:cxn>
              <a:cxn ang="T14">
                <a:pos x="T8" y="T9"/>
              </a:cxn>
            </a:cxnLst>
            <a:rect l="T15" t="T16" r="T17" b="T18"/>
            <a:pathLst>
              <a:path w="23" h="68">
                <a:moveTo>
                  <a:pt x="0" y="0"/>
                </a:moveTo>
                <a:lnTo>
                  <a:pt x="11" y="68"/>
                </a:lnTo>
                <a:lnTo>
                  <a:pt x="23"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85" name="Line 33"/>
          <p:cNvSpPr>
            <a:spLocks noChangeShapeType="1"/>
          </p:cNvSpPr>
          <p:nvPr/>
        </p:nvSpPr>
        <p:spPr bwMode="auto">
          <a:xfrm flipV="1">
            <a:off x="1335088" y="4119563"/>
            <a:ext cx="1587" cy="339725"/>
          </a:xfrm>
          <a:prstGeom prst="line">
            <a:avLst/>
          </a:prstGeom>
          <a:noFill/>
          <a:ln w="17463">
            <a:solidFill>
              <a:srgbClr val="000000"/>
            </a:solidFill>
            <a:round/>
            <a:headEnd/>
            <a:tailEnd/>
          </a:ln>
        </p:spPr>
        <p:txBody>
          <a:bodyPr/>
          <a:lstStyle/>
          <a:p>
            <a:endParaRPr lang="en-US"/>
          </a:p>
        </p:txBody>
      </p:sp>
      <p:sp>
        <p:nvSpPr>
          <p:cNvPr id="74786" name="Freeform 34"/>
          <p:cNvSpPr>
            <a:spLocks/>
          </p:cNvSpPr>
          <p:nvPr/>
        </p:nvSpPr>
        <p:spPr bwMode="auto">
          <a:xfrm>
            <a:off x="1317625" y="1733550"/>
            <a:ext cx="36513" cy="107950"/>
          </a:xfrm>
          <a:custGeom>
            <a:avLst/>
            <a:gdLst>
              <a:gd name="T0" fmla="*/ 2 w 2"/>
              <a:gd name="T1" fmla="*/ 6 h 6"/>
              <a:gd name="T2" fmla="*/ 1 w 2"/>
              <a:gd name="T3" fmla="*/ 0 h 6"/>
              <a:gd name="T4" fmla="*/ 0 w 2"/>
              <a:gd name="T5" fmla="*/ 6 h 6"/>
              <a:gd name="T6" fmla="*/ 1 w 2"/>
              <a:gd name="T7" fmla="*/ 6 h 6"/>
              <a:gd name="T8" fmla="*/ 2 w 2"/>
              <a:gd name="T9" fmla="*/ 6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7463">
            <a:solidFill>
              <a:srgbClr val="000000"/>
            </a:solidFill>
            <a:prstDash val="solid"/>
            <a:round/>
            <a:headEnd/>
            <a:tailEnd/>
          </a:ln>
        </p:spPr>
        <p:txBody>
          <a:bodyPr/>
          <a:lstStyle/>
          <a:p>
            <a:endParaRPr lang="en-US"/>
          </a:p>
        </p:txBody>
      </p:sp>
      <p:sp>
        <p:nvSpPr>
          <p:cNvPr id="74787" name="Freeform 35"/>
          <p:cNvSpPr>
            <a:spLocks/>
          </p:cNvSpPr>
          <p:nvPr/>
        </p:nvSpPr>
        <p:spPr bwMode="auto">
          <a:xfrm>
            <a:off x="1317625" y="1733550"/>
            <a:ext cx="36513" cy="107950"/>
          </a:xfrm>
          <a:custGeom>
            <a:avLst/>
            <a:gdLst>
              <a:gd name="T0" fmla="*/ 23 w 23"/>
              <a:gd name="T1" fmla="*/ 68 h 68"/>
              <a:gd name="T2" fmla="*/ 11 w 23"/>
              <a:gd name="T3" fmla="*/ 0 h 68"/>
              <a:gd name="T4" fmla="*/ 0 w 23"/>
              <a:gd name="T5" fmla="*/ 68 h 68"/>
              <a:gd name="T6" fmla="*/ 11 w 23"/>
              <a:gd name="T7" fmla="*/ 68 h 68"/>
              <a:gd name="T8" fmla="*/ 23 w 23"/>
              <a:gd name="T9" fmla="*/ 68 h 68"/>
              <a:gd name="T10" fmla="*/ 0 60000 65536"/>
              <a:gd name="T11" fmla="*/ 0 60000 65536"/>
              <a:gd name="T12" fmla="*/ 0 60000 65536"/>
              <a:gd name="T13" fmla="*/ 0 60000 65536"/>
              <a:gd name="T14" fmla="*/ 0 60000 65536"/>
              <a:gd name="T15" fmla="*/ 0 w 23"/>
              <a:gd name="T16" fmla="*/ 0 h 68"/>
              <a:gd name="T17" fmla="*/ 23 w 23"/>
              <a:gd name="T18" fmla="*/ 68 h 68"/>
            </a:gdLst>
            <a:ahLst/>
            <a:cxnLst>
              <a:cxn ang="T10">
                <a:pos x="T0" y="T1"/>
              </a:cxn>
              <a:cxn ang="T11">
                <a:pos x="T2" y="T3"/>
              </a:cxn>
              <a:cxn ang="T12">
                <a:pos x="T4" y="T5"/>
              </a:cxn>
              <a:cxn ang="T13">
                <a:pos x="T6" y="T7"/>
              </a:cxn>
              <a:cxn ang="T14">
                <a:pos x="T8" y="T9"/>
              </a:cxn>
            </a:cxnLst>
            <a:rect l="T15" t="T16" r="T17" b="T18"/>
            <a:pathLst>
              <a:path w="23" h="68">
                <a:moveTo>
                  <a:pt x="23" y="68"/>
                </a:moveTo>
                <a:lnTo>
                  <a:pt x="11" y="0"/>
                </a:lnTo>
                <a:lnTo>
                  <a:pt x="0" y="68"/>
                </a:lnTo>
                <a:lnTo>
                  <a:pt x="11" y="68"/>
                </a:lnTo>
                <a:lnTo>
                  <a:pt x="23" y="68"/>
                </a:lnTo>
                <a:close/>
              </a:path>
            </a:pathLst>
          </a:custGeom>
          <a:solidFill>
            <a:srgbClr val="000000"/>
          </a:solidFill>
          <a:ln w="0">
            <a:solidFill>
              <a:srgbClr val="000000"/>
            </a:solidFill>
            <a:prstDash val="solid"/>
            <a:round/>
            <a:headEnd/>
            <a:tailEnd/>
          </a:ln>
        </p:spPr>
        <p:txBody>
          <a:bodyPr/>
          <a:lstStyle/>
          <a:p>
            <a:endParaRPr lang="en-US"/>
          </a:p>
        </p:txBody>
      </p:sp>
      <p:sp>
        <p:nvSpPr>
          <p:cNvPr id="74788" name="Freeform 36"/>
          <p:cNvSpPr>
            <a:spLocks/>
          </p:cNvSpPr>
          <p:nvPr/>
        </p:nvSpPr>
        <p:spPr bwMode="auto">
          <a:xfrm>
            <a:off x="1317625" y="3330575"/>
            <a:ext cx="36513" cy="106363"/>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7463">
            <a:solidFill>
              <a:srgbClr val="000000"/>
            </a:solidFill>
            <a:prstDash val="solid"/>
            <a:round/>
            <a:headEnd/>
            <a:tailEnd/>
          </a:ln>
        </p:spPr>
        <p:txBody>
          <a:bodyPr/>
          <a:lstStyle/>
          <a:p>
            <a:endParaRPr lang="en-US"/>
          </a:p>
        </p:txBody>
      </p:sp>
      <p:sp>
        <p:nvSpPr>
          <p:cNvPr id="74789" name="Freeform 37"/>
          <p:cNvSpPr>
            <a:spLocks/>
          </p:cNvSpPr>
          <p:nvPr/>
        </p:nvSpPr>
        <p:spPr bwMode="auto">
          <a:xfrm>
            <a:off x="1317625" y="3330575"/>
            <a:ext cx="36513" cy="106363"/>
          </a:xfrm>
          <a:custGeom>
            <a:avLst/>
            <a:gdLst>
              <a:gd name="T0" fmla="*/ 0 w 23"/>
              <a:gd name="T1" fmla="*/ 0 h 67"/>
              <a:gd name="T2" fmla="*/ 11 w 23"/>
              <a:gd name="T3" fmla="*/ 67 h 67"/>
              <a:gd name="T4" fmla="*/ 23 w 23"/>
              <a:gd name="T5" fmla="*/ 0 h 67"/>
              <a:gd name="T6" fmla="*/ 11 w 23"/>
              <a:gd name="T7" fmla="*/ 0 h 67"/>
              <a:gd name="T8" fmla="*/ 0 w 23"/>
              <a:gd name="T9" fmla="*/ 0 h 67"/>
              <a:gd name="T10" fmla="*/ 0 60000 65536"/>
              <a:gd name="T11" fmla="*/ 0 60000 65536"/>
              <a:gd name="T12" fmla="*/ 0 60000 65536"/>
              <a:gd name="T13" fmla="*/ 0 60000 65536"/>
              <a:gd name="T14" fmla="*/ 0 60000 65536"/>
              <a:gd name="T15" fmla="*/ 0 w 23"/>
              <a:gd name="T16" fmla="*/ 0 h 67"/>
              <a:gd name="T17" fmla="*/ 23 w 23"/>
              <a:gd name="T18" fmla="*/ 67 h 67"/>
            </a:gdLst>
            <a:ahLst/>
            <a:cxnLst>
              <a:cxn ang="T10">
                <a:pos x="T0" y="T1"/>
              </a:cxn>
              <a:cxn ang="T11">
                <a:pos x="T2" y="T3"/>
              </a:cxn>
              <a:cxn ang="T12">
                <a:pos x="T4" y="T5"/>
              </a:cxn>
              <a:cxn ang="T13">
                <a:pos x="T6" y="T7"/>
              </a:cxn>
              <a:cxn ang="T14">
                <a:pos x="T8" y="T9"/>
              </a:cxn>
            </a:cxnLst>
            <a:rect l="T15" t="T16" r="T17" b="T18"/>
            <a:pathLst>
              <a:path w="23" h="67">
                <a:moveTo>
                  <a:pt x="0" y="0"/>
                </a:moveTo>
                <a:lnTo>
                  <a:pt x="11" y="67"/>
                </a:lnTo>
                <a:lnTo>
                  <a:pt x="23"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90" name="Line 38"/>
          <p:cNvSpPr>
            <a:spLocks noChangeShapeType="1"/>
          </p:cNvSpPr>
          <p:nvPr/>
        </p:nvSpPr>
        <p:spPr bwMode="auto">
          <a:xfrm flipV="1">
            <a:off x="1335088" y="1841500"/>
            <a:ext cx="1587" cy="1489075"/>
          </a:xfrm>
          <a:prstGeom prst="line">
            <a:avLst/>
          </a:prstGeom>
          <a:noFill/>
          <a:ln w="17463">
            <a:solidFill>
              <a:srgbClr val="000000"/>
            </a:solidFill>
            <a:round/>
            <a:headEnd/>
            <a:tailEnd/>
          </a:ln>
        </p:spPr>
        <p:txBody>
          <a:bodyPr/>
          <a:lstStyle/>
          <a:p>
            <a:endParaRPr lang="en-US"/>
          </a:p>
        </p:txBody>
      </p:sp>
      <p:sp>
        <p:nvSpPr>
          <p:cNvPr id="74791" name="Rectangle 39"/>
          <p:cNvSpPr>
            <a:spLocks noChangeArrowheads="1"/>
          </p:cNvSpPr>
          <p:nvPr/>
        </p:nvSpPr>
        <p:spPr bwMode="auto">
          <a:xfrm>
            <a:off x="941388" y="4603750"/>
            <a:ext cx="2222500" cy="519113"/>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2" name="Rectangle 40"/>
          <p:cNvSpPr>
            <a:spLocks noChangeArrowheads="1"/>
          </p:cNvSpPr>
          <p:nvPr/>
        </p:nvSpPr>
        <p:spPr bwMode="auto">
          <a:xfrm>
            <a:off x="941388" y="3473450"/>
            <a:ext cx="2222500" cy="501650"/>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3" name="Rectangle 41"/>
          <p:cNvSpPr>
            <a:spLocks noChangeArrowheads="1"/>
          </p:cNvSpPr>
          <p:nvPr/>
        </p:nvSpPr>
        <p:spPr bwMode="auto">
          <a:xfrm>
            <a:off x="990600" y="1219200"/>
            <a:ext cx="2222500" cy="520700"/>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4" name="Rectangle 42"/>
          <p:cNvSpPr>
            <a:spLocks noChangeArrowheads="1"/>
          </p:cNvSpPr>
          <p:nvPr/>
        </p:nvSpPr>
        <p:spPr bwMode="auto">
          <a:xfrm>
            <a:off x="941388" y="5732463"/>
            <a:ext cx="2222500" cy="520700"/>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5" name="Rectangle 43"/>
          <p:cNvSpPr>
            <a:spLocks noChangeArrowheads="1"/>
          </p:cNvSpPr>
          <p:nvPr/>
        </p:nvSpPr>
        <p:spPr bwMode="auto">
          <a:xfrm>
            <a:off x="2197100" y="2325688"/>
            <a:ext cx="1165225" cy="520700"/>
          </a:xfrm>
          <a:prstGeom prst="rect">
            <a:avLst/>
          </a:prstGeom>
          <a:noFill/>
          <a:ln w="17526">
            <a:solidFill>
              <a:srgbClr val="CC3300"/>
            </a:solidFill>
            <a:miter lim="800000"/>
            <a:headEnd/>
            <a:tailEnd/>
          </a:ln>
        </p:spPr>
        <p:txBody>
          <a:bodyPr/>
          <a:lstStyle/>
          <a:p>
            <a:endParaRPr lang="en-US">
              <a:latin typeface="Corbel" pitchFamily="34" charset="0"/>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normAutofit/>
          </a:bodyPr>
          <a:lstStyle/>
          <a:p>
            <a:r>
              <a:rPr lang="en-US" sz="2000" b="1" dirty="0" smtClean="0"/>
              <a:t>Address Translation</a:t>
            </a:r>
          </a:p>
          <a:p>
            <a:endParaRPr lang="en-US" sz="2000" b="1" dirty="0" smtClean="0"/>
          </a:p>
          <a:p>
            <a:r>
              <a:rPr lang="en-US" sz="2000" dirty="0" smtClean="0"/>
              <a:t>A simple method for translating virtual addresses into physical addresses is to assume that</a:t>
            </a:r>
            <a:r>
              <a:rPr lang="en-US" sz="2000" b="1" dirty="0" smtClean="0"/>
              <a:t> all programs and data are composed of fixed-length units</a:t>
            </a:r>
            <a:r>
              <a:rPr lang="en-US" sz="2000" dirty="0" smtClean="0"/>
              <a:t> called </a:t>
            </a:r>
            <a:r>
              <a:rPr lang="en-US" sz="2000" b="1" i="1" dirty="0" smtClean="0"/>
              <a:t>pages</a:t>
            </a:r>
            <a:r>
              <a:rPr lang="en-US" sz="2000" i="1" dirty="0" smtClean="0"/>
              <a:t>, each of which consists </a:t>
            </a:r>
            <a:r>
              <a:rPr lang="en-US" sz="2000" dirty="0" smtClean="0"/>
              <a:t>of a block of words that occupy contiguous locations in the main memory.</a:t>
            </a:r>
          </a:p>
          <a:p>
            <a:endParaRPr lang="en-US" sz="2000" dirty="0" smtClean="0"/>
          </a:p>
          <a:p>
            <a:r>
              <a:rPr lang="en-US" sz="2000" dirty="0" smtClean="0"/>
              <a:t>They constitute the basic unit of information that is transferred between the main memory and the disk whenever the MMU determines that a transfer is required.</a:t>
            </a:r>
          </a:p>
          <a:p>
            <a:endParaRPr lang="en-US" sz="2000" dirty="0" smtClean="0"/>
          </a:p>
          <a:p>
            <a:endParaRPr lang="en-US" sz="2000" dirty="0" smtClean="0"/>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304800"/>
            <a:ext cx="8229600" cy="6172200"/>
          </a:xfrm>
        </p:spPr>
        <p:txBody>
          <a:bodyPr>
            <a:normAutofit/>
          </a:bodyPr>
          <a:lstStyle/>
          <a:p>
            <a:r>
              <a:rPr lang="en-US" sz="2000" dirty="0" smtClean="0"/>
              <a:t>Each virtual address generated by the </a:t>
            </a:r>
            <a:r>
              <a:rPr lang="en-US" sz="2000" dirty="0" err="1" smtClean="0"/>
              <a:t>processor,whether</a:t>
            </a:r>
            <a:r>
              <a:rPr lang="en-US" sz="2000" dirty="0" smtClean="0"/>
              <a:t>  it is for an instruction fetch or an operand load/store operation, is interpreted as a </a:t>
            </a:r>
            <a:r>
              <a:rPr lang="en-US" sz="2000" i="1" dirty="0" smtClean="0"/>
              <a:t>virtual page number (high-order bits) followed by an offset (low-order bits) that specifies </a:t>
            </a:r>
            <a:r>
              <a:rPr lang="en-US" sz="2000" dirty="0" smtClean="0"/>
              <a:t>the location of a particular byte (or word) within a page.</a:t>
            </a:r>
          </a:p>
          <a:p>
            <a:endParaRPr lang="en-US" sz="2000" dirty="0" smtClean="0"/>
          </a:p>
          <a:p>
            <a:r>
              <a:rPr lang="en-US" sz="2000" dirty="0" smtClean="0"/>
              <a:t>Information about the main memory location of each page is kept in a </a:t>
            </a:r>
            <a:r>
              <a:rPr lang="en-US" sz="2000" b="1" i="1" dirty="0" smtClean="0"/>
              <a:t>page table.</a:t>
            </a:r>
          </a:p>
          <a:p>
            <a:endParaRPr lang="en-US" sz="2000" i="1" dirty="0" smtClean="0"/>
          </a:p>
          <a:p>
            <a:r>
              <a:rPr lang="en-US" sz="2000" i="1" dirty="0" smtClean="0"/>
              <a:t> This information includes the main </a:t>
            </a:r>
            <a:r>
              <a:rPr lang="en-US" sz="2000" dirty="0" smtClean="0"/>
              <a:t>memory address where the page is stored and the current status of the page.</a:t>
            </a:r>
          </a:p>
          <a:p>
            <a:endParaRPr lang="en-US" sz="2000" dirty="0" smtClean="0"/>
          </a:p>
          <a:p>
            <a:r>
              <a:rPr lang="en-US" sz="2000" dirty="0" smtClean="0"/>
              <a:t> An area in the main memory that can hold one page is called a </a:t>
            </a:r>
            <a:r>
              <a:rPr lang="en-US" sz="2000" b="1" i="1" dirty="0" smtClean="0"/>
              <a:t>page frame. </a:t>
            </a:r>
          </a:p>
          <a:p>
            <a:endParaRPr lang="en-US" sz="2000" i="1" dirty="0" smtClean="0"/>
          </a:p>
          <a:p>
            <a:r>
              <a:rPr lang="en-US" sz="2000" i="1" dirty="0" smtClean="0"/>
              <a:t>The starting address of </a:t>
            </a:r>
            <a:r>
              <a:rPr lang="en-US" sz="2000" dirty="0" smtClean="0"/>
              <a:t>the page table is kept in a</a:t>
            </a:r>
            <a:r>
              <a:rPr lang="en-US" sz="2000" b="1" dirty="0" smtClean="0"/>
              <a:t> </a:t>
            </a:r>
            <a:r>
              <a:rPr lang="en-US" sz="2000" b="1" i="1" dirty="0" smtClean="0"/>
              <a:t>page table base register.</a:t>
            </a:r>
            <a:endParaRPr lang="en-US" sz="2000" b="1" dirty="0" smtClean="0"/>
          </a:p>
          <a:p>
            <a:endParaRPr lang="en-US" sz="2000" b="1" dirty="0" smtClean="0"/>
          </a:p>
          <a:p>
            <a:endParaRPr lang="en-US" sz="2000"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lide Number Placeholder 3"/>
          <p:cNvSpPr>
            <a:spLocks noGrp="1"/>
          </p:cNvSpPr>
          <p:nvPr>
            <p:ph type="sldNum" sz="quarter" idx="12"/>
          </p:nvPr>
        </p:nvSpPr>
        <p:spPr>
          <a:xfrm>
            <a:off x="2640013" y="6477000"/>
            <a:ext cx="5508625" cy="274638"/>
          </a:xfrm>
        </p:spPr>
        <p:txBody>
          <a:bodyPr lIns="45720" rIns="45720"/>
          <a:lstStyle/>
          <a:p>
            <a:pPr algn="l">
              <a:defRPr/>
            </a:pPr>
            <a:fld id="{A46EDB9A-BB61-47E1-8347-78A132BF7D26}" type="slidenum">
              <a:rPr lang="en-US"/>
              <a:pPr algn="l">
                <a:defRPr/>
              </a:pPr>
              <a:t>155</a:t>
            </a:fld>
            <a:endParaRPr lang="en-US"/>
          </a:p>
        </p:txBody>
      </p:sp>
      <p:sp>
        <p:nvSpPr>
          <p:cNvPr id="452610"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a:solidFill>
                  <a:schemeClr val="accent1">
                    <a:satMod val="150000"/>
                  </a:schemeClr>
                </a:solidFill>
              </a:rPr>
              <a:t>Address translation (contd..)</a:t>
            </a:r>
          </a:p>
        </p:txBody>
      </p:sp>
      <p:sp>
        <p:nvSpPr>
          <p:cNvPr id="84995" name="Rectangle 4"/>
          <p:cNvSpPr>
            <a:spLocks noChangeArrowheads="1"/>
          </p:cNvSpPr>
          <p:nvPr/>
        </p:nvSpPr>
        <p:spPr bwMode="auto">
          <a:xfrm>
            <a:off x="3838575" y="5400675"/>
            <a:ext cx="630238"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frame</a:t>
            </a:r>
            <a:endParaRPr lang="en-CA" sz="2400">
              <a:latin typeface="Corbel" pitchFamily="34" charset="0"/>
            </a:endParaRPr>
          </a:p>
        </p:txBody>
      </p:sp>
      <p:sp>
        <p:nvSpPr>
          <p:cNvPr id="84996" name="Rectangle 5"/>
          <p:cNvSpPr>
            <a:spLocks noChangeArrowheads="1"/>
          </p:cNvSpPr>
          <p:nvPr/>
        </p:nvSpPr>
        <p:spPr bwMode="auto">
          <a:xfrm>
            <a:off x="5718175" y="1328738"/>
            <a:ext cx="171926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Virtual address from processor</a:t>
            </a:r>
            <a:endParaRPr lang="en-CA" sz="2400">
              <a:latin typeface="Corbel" pitchFamily="34" charset="0"/>
            </a:endParaRPr>
          </a:p>
        </p:txBody>
      </p:sp>
      <p:sp>
        <p:nvSpPr>
          <p:cNvPr id="84997" name="Rectangle 6"/>
          <p:cNvSpPr>
            <a:spLocks noChangeArrowheads="1"/>
          </p:cNvSpPr>
          <p:nvPr/>
        </p:nvSpPr>
        <p:spPr bwMode="auto">
          <a:xfrm>
            <a:off x="3852863" y="5522913"/>
            <a:ext cx="6064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in memory</a:t>
            </a:r>
            <a:endParaRPr lang="en-CA" sz="2400">
              <a:latin typeface="Corbel" pitchFamily="34" charset="0"/>
            </a:endParaRPr>
          </a:p>
        </p:txBody>
      </p:sp>
      <p:sp>
        <p:nvSpPr>
          <p:cNvPr id="84998" name="Freeform 7"/>
          <p:cNvSpPr>
            <a:spLocks/>
          </p:cNvSpPr>
          <p:nvPr/>
        </p:nvSpPr>
        <p:spPr bwMode="auto">
          <a:xfrm>
            <a:off x="5035550" y="5829300"/>
            <a:ext cx="1765300" cy="92075"/>
          </a:xfrm>
          <a:custGeom>
            <a:avLst/>
            <a:gdLst>
              <a:gd name="T0" fmla="*/ 115 w 115"/>
              <a:gd name="T1" fmla="*/ 0 h 6"/>
              <a:gd name="T2" fmla="*/ 115 w 115"/>
              <a:gd name="T3" fmla="*/ 6 h 6"/>
              <a:gd name="T4" fmla="*/ 109 w 115"/>
              <a:gd name="T5" fmla="*/ 6 h 6"/>
              <a:gd name="T6" fmla="*/ 6 w 115"/>
              <a:gd name="T7" fmla="*/ 6 h 6"/>
              <a:gd name="T8" fmla="*/ 0 w 115"/>
              <a:gd name="T9" fmla="*/ 6 h 6"/>
              <a:gd name="T10" fmla="*/ 0 w 115"/>
              <a:gd name="T11" fmla="*/ 0 h 6"/>
              <a:gd name="T12" fmla="*/ 0 60000 65536"/>
              <a:gd name="T13" fmla="*/ 0 60000 65536"/>
              <a:gd name="T14" fmla="*/ 0 60000 65536"/>
              <a:gd name="T15" fmla="*/ 0 60000 65536"/>
              <a:gd name="T16" fmla="*/ 0 60000 65536"/>
              <a:gd name="T17" fmla="*/ 0 60000 65536"/>
              <a:gd name="T18" fmla="*/ 0 w 115"/>
              <a:gd name="T19" fmla="*/ 0 h 6"/>
              <a:gd name="T20" fmla="*/ 115 w 115"/>
              <a:gd name="T21" fmla="*/ 6 h 6"/>
            </a:gdLst>
            <a:ahLst/>
            <a:cxnLst>
              <a:cxn ang="T12">
                <a:pos x="T0" y="T1"/>
              </a:cxn>
              <a:cxn ang="T13">
                <a:pos x="T2" y="T3"/>
              </a:cxn>
              <a:cxn ang="T14">
                <a:pos x="T4" y="T5"/>
              </a:cxn>
              <a:cxn ang="T15">
                <a:pos x="T6" y="T7"/>
              </a:cxn>
              <a:cxn ang="T16">
                <a:pos x="T8" y="T9"/>
              </a:cxn>
              <a:cxn ang="T17">
                <a:pos x="T10" y="T11"/>
              </a:cxn>
            </a:cxnLst>
            <a:rect l="T18" t="T19" r="T20" b="T21"/>
            <a:pathLst>
              <a:path w="115" h="6">
                <a:moveTo>
                  <a:pt x="115" y="0"/>
                </a:moveTo>
                <a:lnTo>
                  <a:pt x="115" y="6"/>
                </a:lnTo>
                <a:lnTo>
                  <a:pt x="109" y="6"/>
                </a:lnTo>
                <a:lnTo>
                  <a:pt x="6" y="6"/>
                </a:lnTo>
                <a:lnTo>
                  <a:pt x="0" y="6"/>
                </a:lnTo>
                <a:lnTo>
                  <a:pt x="0" y="0"/>
                </a:lnTo>
              </a:path>
            </a:pathLst>
          </a:custGeom>
          <a:noFill/>
          <a:ln w="15875">
            <a:solidFill>
              <a:srgbClr val="000000"/>
            </a:solidFill>
            <a:prstDash val="solid"/>
            <a:round/>
            <a:headEnd/>
            <a:tailEnd/>
          </a:ln>
        </p:spPr>
        <p:txBody>
          <a:bodyPr/>
          <a:lstStyle/>
          <a:p>
            <a:endParaRPr lang="en-US"/>
          </a:p>
        </p:txBody>
      </p:sp>
      <p:sp>
        <p:nvSpPr>
          <p:cNvPr id="84999" name="Rectangle 8"/>
          <p:cNvSpPr>
            <a:spLocks noChangeArrowheads="1"/>
          </p:cNvSpPr>
          <p:nvPr/>
        </p:nvSpPr>
        <p:spPr bwMode="auto">
          <a:xfrm>
            <a:off x="6278563" y="1762125"/>
            <a:ext cx="347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Offset</a:t>
            </a:r>
            <a:endParaRPr lang="en-CA" sz="2400">
              <a:latin typeface="Corbel" pitchFamily="34" charset="0"/>
            </a:endParaRPr>
          </a:p>
        </p:txBody>
      </p:sp>
      <p:sp>
        <p:nvSpPr>
          <p:cNvPr id="85000" name="Rectangle 9"/>
          <p:cNvSpPr>
            <a:spLocks noChangeArrowheads="1"/>
          </p:cNvSpPr>
          <p:nvPr/>
        </p:nvSpPr>
        <p:spPr bwMode="auto">
          <a:xfrm>
            <a:off x="6278563" y="5568950"/>
            <a:ext cx="347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Offset</a:t>
            </a:r>
            <a:endParaRPr lang="en-CA" sz="2400">
              <a:latin typeface="Corbel" pitchFamily="34" charset="0"/>
            </a:endParaRPr>
          </a:p>
        </p:txBody>
      </p:sp>
      <p:sp>
        <p:nvSpPr>
          <p:cNvPr id="85001" name="Freeform 10"/>
          <p:cNvSpPr>
            <a:spLocks/>
          </p:cNvSpPr>
          <p:nvPr/>
        </p:nvSpPr>
        <p:spPr bwMode="auto">
          <a:xfrm>
            <a:off x="4498975" y="1593850"/>
            <a:ext cx="2301875" cy="92075"/>
          </a:xfrm>
          <a:custGeom>
            <a:avLst/>
            <a:gdLst>
              <a:gd name="T0" fmla="*/ 150 w 150"/>
              <a:gd name="T1" fmla="*/ 6 h 6"/>
              <a:gd name="T2" fmla="*/ 150 w 150"/>
              <a:gd name="T3" fmla="*/ 0 h 6"/>
              <a:gd name="T4" fmla="*/ 144 w 150"/>
              <a:gd name="T5" fmla="*/ 0 h 6"/>
              <a:gd name="T6" fmla="*/ 6 w 150"/>
              <a:gd name="T7" fmla="*/ 0 h 6"/>
              <a:gd name="T8" fmla="*/ 0 w 150"/>
              <a:gd name="T9" fmla="*/ 0 h 6"/>
              <a:gd name="T10" fmla="*/ 0 w 150"/>
              <a:gd name="T11" fmla="*/ 6 h 6"/>
              <a:gd name="T12" fmla="*/ 0 60000 65536"/>
              <a:gd name="T13" fmla="*/ 0 60000 65536"/>
              <a:gd name="T14" fmla="*/ 0 60000 65536"/>
              <a:gd name="T15" fmla="*/ 0 60000 65536"/>
              <a:gd name="T16" fmla="*/ 0 60000 65536"/>
              <a:gd name="T17" fmla="*/ 0 60000 65536"/>
              <a:gd name="T18" fmla="*/ 0 w 150"/>
              <a:gd name="T19" fmla="*/ 0 h 6"/>
              <a:gd name="T20" fmla="*/ 150 w 15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0" h="6">
                <a:moveTo>
                  <a:pt x="150" y="6"/>
                </a:moveTo>
                <a:lnTo>
                  <a:pt x="150" y="0"/>
                </a:lnTo>
                <a:lnTo>
                  <a:pt x="144" y="0"/>
                </a:lnTo>
                <a:lnTo>
                  <a:pt x="6" y="0"/>
                </a:lnTo>
                <a:lnTo>
                  <a:pt x="0" y="0"/>
                </a:lnTo>
                <a:lnTo>
                  <a:pt x="0" y="6"/>
                </a:lnTo>
              </a:path>
            </a:pathLst>
          </a:custGeom>
          <a:noFill/>
          <a:ln w="15875">
            <a:solidFill>
              <a:srgbClr val="000000"/>
            </a:solidFill>
            <a:prstDash val="solid"/>
            <a:round/>
            <a:headEnd/>
            <a:tailEnd/>
          </a:ln>
        </p:spPr>
        <p:txBody>
          <a:bodyPr/>
          <a:lstStyle/>
          <a:p>
            <a:endParaRPr lang="en-US"/>
          </a:p>
        </p:txBody>
      </p:sp>
      <p:sp>
        <p:nvSpPr>
          <p:cNvPr id="85002" name="Line 11"/>
          <p:cNvSpPr>
            <a:spLocks noChangeShapeType="1"/>
          </p:cNvSpPr>
          <p:nvPr/>
        </p:nvSpPr>
        <p:spPr bwMode="auto">
          <a:xfrm flipV="1">
            <a:off x="6094413" y="1731963"/>
            <a:ext cx="1587" cy="260350"/>
          </a:xfrm>
          <a:prstGeom prst="line">
            <a:avLst/>
          </a:prstGeom>
          <a:noFill/>
          <a:ln w="15875">
            <a:solidFill>
              <a:schemeClr val="tx1"/>
            </a:solidFill>
            <a:round/>
            <a:headEnd/>
            <a:tailEnd/>
          </a:ln>
        </p:spPr>
        <p:txBody>
          <a:bodyPr/>
          <a:lstStyle/>
          <a:p>
            <a:endParaRPr lang="en-US"/>
          </a:p>
        </p:txBody>
      </p:sp>
      <p:sp>
        <p:nvSpPr>
          <p:cNvPr id="85003" name="Rectangle 12"/>
          <p:cNvSpPr>
            <a:spLocks noChangeArrowheads="1"/>
          </p:cNvSpPr>
          <p:nvPr/>
        </p:nvSpPr>
        <p:spPr bwMode="auto">
          <a:xfrm>
            <a:off x="4697413" y="1762125"/>
            <a:ext cx="11525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Virtual page number</a:t>
            </a:r>
            <a:endParaRPr lang="en-CA" sz="2400">
              <a:latin typeface="Corbel" pitchFamily="34" charset="0"/>
            </a:endParaRPr>
          </a:p>
        </p:txBody>
      </p:sp>
      <p:sp>
        <p:nvSpPr>
          <p:cNvPr id="85004" name="Rectangle 13"/>
          <p:cNvSpPr>
            <a:spLocks noChangeArrowheads="1"/>
          </p:cNvSpPr>
          <p:nvPr/>
        </p:nvSpPr>
        <p:spPr bwMode="auto">
          <a:xfrm>
            <a:off x="2027238" y="1731963"/>
            <a:ext cx="1411287" cy="2603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85005" name="Rectangle 14"/>
          <p:cNvSpPr>
            <a:spLocks noChangeArrowheads="1"/>
          </p:cNvSpPr>
          <p:nvPr/>
        </p:nvSpPr>
        <p:spPr bwMode="auto">
          <a:xfrm>
            <a:off x="2225675" y="1762125"/>
            <a:ext cx="10287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table address</a:t>
            </a:r>
            <a:endParaRPr lang="en-CA" sz="2400">
              <a:latin typeface="Corbel" pitchFamily="34" charset="0"/>
            </a:endParaRPr>
          </a:p>
        </p:txBody>
      </p:sp>
      <p:sp>
        <p:nvSpPr>
          <p:cNvPr id="85006" name="Rectangle 15"/>
          <p:cNvSpPr>
            <a:spLocks noChangeArrowheads="1"/>
          </p:cNvSpPr>
          <p:nvPr/>
        </p:nvSpPr>
        <p:spPr bwMode="auto">
          <a:xfrm>
            <a:off x="2087563" y="1455738"/>
            <a:ext cx="1309687"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table base register</a:t>
            </a:r>
            <a:endParaRPr lang="en-CA" sz="2400">
              <a:latin typeface="Corbel" pitchFamily="34" charset="0"/>
            </a:endParaRPr>
          </a:p>
        </p:txBody>
      </p:sp>
      <p:sp>
        <p:nvSpPr>
          <p:cNvPr id="85007" name="Line 16"/>
          <p:cNvSpPr>
            <a:spLocks noChangeShapeType="1"/>
          </p:cNvSpPr>
          <p:nvPr/>
        </p:nvSpPr>
        <p:spPr bwMode="auto">
          <a:xfrm flipV="1">
            <a:off x="6094413" y="5522913"/>
            <a:ext cx="1587" cy="260350"/>
          </a:xfrm>
          <a:prstGeom prst="line">
            <a:avLst/>
          </a:prstGeom>
          <a:noFill/>
          <a:ln w="15875">
            <a:solidFill>
              <a:schemeClr val="tx1"/>
            </a:solidFill>
            <a:round/>
            <a:headEnd/>
            <a:tailEnd/>
          </a:ln>
        </p:spPr>
        <p:txBody>
          <a:bodyPr/>
          <a:lstStyle/>
          <a:p>
            <a:endParaRPr lang="en-US"/>
          </a:p>
        </p:txBody>
      </p:sp>
      <p:sp>
        <p:nvSpPr>
          <p:cNvPr id="85008" name="Rectangle 17"/>
          <p:cNvSpPr>
            <a:spLocks noChangeArrowheads="1"/>
          </p:cNvSpPr>
          <p:nvPr/>
        </p:nvSpPr>
        <p:spPr bwMode="auto">
          <a:xfrm>
            <a:off x="3132138" y="5400675"/>
            <a:ext cx="4254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Control</a:t>
            </a:r>
            <a:endParaRPr lang="en-CA" sz="2400">
              <a:latin typeface="Corbel" pitchFamily="34" charset="0"/>
            </a:endParaRPr>
          </a:p>
        </p:txBody>
      </p:sp>
      <p:sp>
        <p:nvSpPr>
          <p:cNvPr id="85009" name="Rectangle 18"/>
          <p:cNvSpPr>
            <a:spLocks noChangeArrowheads="1"/>
          </p:cNvSpPr>
          <p:nvPr/>
        </p:nvSpPr>
        <p:spPr bwMode="auto">
          <a:xfrm>
            <a:off x="3240088" y="5522913"/>
            <a:ext cx="2000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bits</a:t>
            </a:r>
            <a:endParaRPr lang="en-CA" sz="2400">
              <a:latin typeface="Corbel" pitchFamily="34" charset="0"/>
            </a:endParaRPr>
          </a:p>
        </p:txBody>
      </p:sp>
      <p:sp>
        <p:nvSpPr>
          <p:cNvPr id="85010" name="Line 19"/>
          <p:cNvSpPr>
            <a:spLocks noChangeShapeType="1"/>
          </p:cNvSpPr>
          <p:nvPr/>
        </p:nvSpPr>
        <p:spPr bwMode="auto">
          <a:xfrm flipV="1">
            <a:off x="3608388" y="3051175"/>
            <a:ext cx="1587" cy="2119313"/>
          </a:xfrm>
          <a:prstGeom prst="line">
            <a:avLst/>
          </a:prstGeom>
          <a:noFill/>
          <a:ln w="15875">
            <a:solidFill>
              <a:schemeClr val="tx1"/>
            </a:solidFill>
            <a:round/>
            <a:headEnd/>
            <a:tailEnd/>
          </a:ln>
        </p:spPr>
        <p:txBody>
          <a:bodyPr/>
          <a:lstStyle/>
          <a:p>
            <a:endParaRPr lang="en-US"/>
          </a:p>
        </p:txBody>
      </p:sp>
      <p:sp>
        <p:nvSpPr>
          <p:cNvPr id="85011" name="Line 20"/>
          <p:cNvSpPr>
            <a:spLocks noChangeShapeType="1"/>
          </p:cNvSpPr>
          <p:nvPr/>
        </p:nvSpPr>
        <p:spPr bwMode="auto">
          <a:xfrm flipH="1">
            <a:off x="3086100" y="3051175"/>
            <a:ext cx="1597025" cy="1588"/>
          </a:xfrm>
          <a:prstGeom prst="line">
            <a:avLst/>
          </a:prstGeom>
          <a:noFill/>
          <a:ln w="15875">
            <a:solidFill>
              <a:schemeClr val="tx1"/>
            </a:solidFill>
            <a:round/>
            <a:headEnd/>
            <a:tailEnd/>
          </a:ln>
        </p:spPr>
        <p:txBody>
          <a:bodyPr/>
          <a:lstStyle/>
          <a:p>
            <a:endParaRPr lang="en-US"/>
          </a:p>
        </p:txBody>
      </p:sp>
      <p:sp>
        <p:nvSpPr>
          <p:cNvPr id="85012" name="Line 21"/>
          <p:cNvSpPr>
            <a:spLocks noChangeShapeType="1"/>
          </p:cNvSpPr>
          <p:nvPr/>
        </p:nvSpPr>
        <p:spPr bwMode="auto">
          <a:xfrm flipH="1">
            <a:off x="3086100" y="3313113"/>
            <a:ext cx="1597025" cy="1587"/>
          </a:xfrm>
          <a:prstGeom prst="line">
            <a:avLst/>
          </a:prstGeom>
          <a:noFill/>
          <a:ln w="15875">
            <a:solidFill>
              <a:schemeClr val="tx1"/>
            </a:solidFill>
            <a:round/>
            <a:headEnd/>
            <a:tailEnd/>
          </a:ln>
        </p:spPr>
        <p:txBody>
          <a:bodyPr/>
          <a:lstStyle/>
          <a:p>
            <a:endParaRPr lang="en-US"/>
          </a:p>
        </p:txBody>
      </p:sp>
      <p:sp>
        <p:nvSpPr>
          <p:cNvPr id="85013" name="Line 22"/>
          <p:cNvSpPr>
            <a:spLocks noChangeShapeType="1"/>
          </p:cNvSpPr>
          <p:nvPr/>
        </p:nvSpPr>
        <p:spPr bwMode="auto">
          <a:xfrm flipH="1">
            <a:off x="3086100" y="3573463"/>
            <a:ext cx="1597025" cy="1587"/>
          </a:xfrm>
          <a:prstGeom prst="line">
            <a:avLst/>
          </a:prstGeom>
          <a:noFill/>
          <a:ln w="15875">
            <a:solidFill>
              <a:schemeClr val="tx1"/>
            </a:solidFill>
            <a:round/>
            <a:headEnd/>
            <a:tailEnd/>
          </a:ln>
        </p:spPr>
        <p:txBody>
          <a:bodyPr/>
          <a:lstStyle/>
          <a:p>
            <a:endParaRPr lang="en-US"/>
          </a:p>
        </p:txBody>
      </p:sp>
      <p:sp>
        <p:nvSpPr>
          <p:cNvPr id="85014" name="Line 23"/>
          <p:cNvSpPr>
            <a:spLocks noChangeShapeType="1"/>
          </p:cNvSpPr>
          <p:nvPr/>
        </p:nvSpPr>
        <p:spPr bwMode="auto">
          <a:xfrm flipH="1">
            <a:off x="3086100" y="4110038"/>
            <a:ext cx="1597025" cy="1587"/>
          </a:xfrm>
          <a:prstGeom prst="line">
            <a:avLst/>
          </a:prstGeom>
          <a:noFill/>
          <a:ln w="15875">
            <a:solidFill>
              <a:schemeClr val="tx1"/>
            </a:solidFill>
            <a:round/>
            <a:headEnd/>
            <a:tailEnd/>
          </a:ln>
        </p:spPr>
        <p:txBody>
          <a:bodyPr/>
          <a:lstStyle/>
          <a:p>
            <a:endParaRPr lang="en-US"/>
          </a:p>
        </p:txBody>
      </p:sp>
      <p:sp>
        <p:nvSpPr>
          <p:cNvPr id="85015" name="Line 24"/>
          <p:cNvSpPr>
            <a:spLocks noChangeShapeType="1"/>
          </p:cNvSpPr>
          <p:nvPr/>
        </p:nvSpPr>
        <p:spPr bwMode="auto">
          <a:xfrm flipH="1">
            <a:off x="3086100" y="4371975"/>
            <a:ext cx="1597025" cy="1588"/>
          </a:xfrm>
          <a:prstGeom prst="line">
            <a:avLst/>
          </a:prstGeom>
          <a:noFill/>
          <a:ln w="15875">
            <a:solidFill>
              <a:schemeClr val="tx1"/>
            </a:solidFill>
            <a:round/>
            <a:headEnd/>
            <a:tailEnd/>
          </a:ln>
        </p:spPr>
        <p:txBody>
          <a:bodyPr/>
          <a:lstStyle/>
          <a:p>
            <a:endParaRPr lang="en-US"/>
          </a:p>
        </p:txBody>
      </p:sp>
      <p:sp>
        <p:nvSpPr>
          <p:cNvPr id="85016" name="Line 25"/>
          <p:cNvSpPr>
            <a:spLocks noChangeShapeType="1"/>
          </p:cNvSpPr>
          <p:nvPr/>
        </p:nvSpPr>
        <p:spPr bwMode="auto">
          <a:xfrm flipH="1">
            <a:off x="3086100" y="4908550"/>
            <a:ext cx="1597025" cy="1588"/>
          </a:xfrm>
          <a:prstGeom prst="line">
            <a:avLst/>
          </a:prstGeom>
          <a:noFill/>
          <a:ln w="15875">
            <a:solidFill>
              <a:schemeClr val="tx1"/>
            </a:solidFill>
            <a:round/>
            <a:headEnd/>
            <a:tailEnd/>
          </a:ln>
        </p:spPr>
        <p:txBody>
          <a:bodyPr/>
          <a:lstStyle/>
          <a:p>
            <a:endParaRPr lang="en-US"/>
          </a:p>
        </p:txBody>
      </p:sp>
      <p:sp>
        <p:nvSpPr>
          <p:cNvPr id="85017" name="Freeform 26"/>
          <p:cNvSpPr>
            <a:spLocks/>
          </p:cNvSpPr>
          <p:nvPr/>
        </p:nvSpPr>
        <p:spPr bwMode="auto">
          <a:xfrm>
            <a:off x="3086100" y="3051175"/>
            <a:ext cx="1597025" cy="2119313"/>
          </a:xfrm>
          <a:custGeom>
            <a:avLst/>
            <a:gdLst>
              <a:gd name="T0" fmla="*/ 104 w 104"/>
              <a:gd name="T1" fmla="*/ 138 h 138"/>
              <a:gd name="T2" fmla="*/ 0 w 104"/>
              <a:gd name="T3" fmla="*/ 138 h 138"/>
              <a:gd name="T4" fmla="*/ 0 w 104"/>
              <a:gd name="T5" fmla="*/ 138 h 138"/>
              <a:gd name="T6" fmla="*/ 0 w 104"/>
              <a:gd name="T7" fmla="*/ 0 h 138"/>
              <a:gd name="T8" fmla="*/ 0 60000 65536"/>
              <a:gd name="T9" fmla="*/ 0 60000 65536"/>
              <a:gd name="T10" fmla="*/ 0 60000 65536"/>
              <a:gd name="T11" fmla="*/ 0 60000 65536"/>
              <a:gd name="T12" fmla="*/ 0 w 104"/>
              <a:gd name="T13" fmla="*/ 0 h 138"/>
              <a:gd name="T14" fmla="*/ 104 w 104"/>
              <a:gd name="T15" fmla="*/ 138 h 138"/>
            </a:gdLst>
            <a:ahLst/>
            <a:cxnLst>
              <a:cxn ang="T8">
                <a:pos x="T0" y="T1"/>
              </a:cxn>
              <a:cxn ang="T9">
                <a:pos x="T2" y="T3"/>
              </a:cxn>
              <a:cxn ang="T10">
                <a:pos x="T4" y="T5"/>
              </a:cxn>
              <a:cxn ang="T11">
                <a:pos x="T6" y="T7"/>
              </a:cxn>
            </a:cxnLst>
            <a:rect l="T12" t="T13" r="T14" b="T15"/>
            <a:pathLst>
              <a:path w="104" h="138">
                <a:moveTo>
                  <a:pt x="104" y="138"/>
                </a:moveTo>
                <a:lnTo>
                  <a:pt x="0" y="138"/>
                </a:lnTo>
                <a:lnTo>
                  <a:pt x="0" y="0"/>
                </a:lnTo>
              </a:path>
            </a:pathLst>
          </a:custGeom>
          <a:noFill/>
          <a:ln w="15875">
            <a:solidFill>
              <a:schemeClr val="tx1"/>
            </a:solidFill>
            <a:prstDash val="solid"/>
            <a:round/>
            <a:headEnd/>
            <a:tailEnd/>
          </a:ln>
        </p:spPr>
        <p:txBody>
          <a:bodyPr/>
          <a:lstStyle/>
          <a:p>
            <a:endParaRPr lang="en-US"/>
          </a:p>
        </p:txBody>
      </p:sp>
      <p:sp>
        <p:nvSpPr>
          <p:cNvPr id="85018" name="Line 27"/>
          <p:cNvSpPr>
            <a:spLocks noChangeShapeType="1"/>
          </p:cNvSpPr>
          <p:nvPr/>
        </p:nvSpPr>
        <p:spPr bwMode="auto">
          <a:xfrm flipV="1">
            <a:off x="4683125" y="3051175"/>
            <a:ext cx="1588" cy="2119313"/>
          </a:xfrm>
          <a:prstGeom prst="line">
            <a:avLst/>
          </a:prstGeom>
          <a:noFill/>
          <a:ln w="15875">
            <a:solidFill>
              <a:schemeClr val="tx1"/>
            </a:solidFill>
            <a:round/>
            <a:headEnd/>
            <a:tailEnd/>
          </a:ln>
        </p:spPr>
        <p:txBody>
          <a:bodyPr/>
          <a:lstStyle/>
          <a:p>
            <a:endParaRPr lang="en-US"/>
          </a:p>
        </p:txBody>
      </p:sp>
      <p:sp>
        <p:nvSpPr>
          <p:cNvPr id="85019" name="Rectangle 28"/>
          <p:cNvSpPr>
            <a:spLocks noChangeArrowheads="1"/>
          </p:cNvSpPr>
          <p:nvPr/>
        </p:nvSpPr>
        <p:spPr bwMode="auto">
          <a:xfrm>
            <a:off x="4498975" y="1731963"/>
            <a:ext cx="2301875" cy="2603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85020" name="Rectangle 29"/>
          <p:cNvSpPr>
            <a:spLocks noChangeArrowheads="1"/>
          </p:cNvSpPr>
          <p:nvPr/>
        </p:nvSpPr>
        <p:spPr bwMode="auto">
          <a:xfrm>
            <a:off x="5035550" y="5522913"/>
            <a:ext cx="1765300" cy="2603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85021" name="Freeform 30"/>
          <p:cNvSpPr>
            <a:spLocks/>
          </p:cNvSpPr>
          <p:nvPr/>
        </p:nvSpPr>
        <p:spPr bwMode="auto">
          <a:xfrm>
            <a:off x="2886075" y="4217988"/>
            <a:ext cx="92075" cy="46037"/>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prstDash val="solid"/>
            <a:round/>
            <a:headEnd/>
            <a:tailEnd/>
          </a:ln>
        </p:spPr>
        <p:txBody>
          <a:bodyPr/>
          <a:lstStyle/>
          <a:p>
            <a:endParaRPr lang="en-US"/>
          </a:p>
        </p:txBody>
      </p:sp>
      <p:sp>
        <p:nvSpPr>
          <p:cNvPr id="85022" name="Freeform 31"/>
          <p:cNvSpPr>
            <a:spLocks/>
          </p:cNvSpPr>
          <p:nvPr/>
        </p:nvSpPr>
        <p:spPr bwMode="auto">
          <a:xfrm>
            <a:off x="2886075" y="4217988"/>
            <a:ext cx="92075" cy="46037"/>
          </a:xfrm>
          <a:custGeom>
            <a:avLst/>
            <a:gdLst>
              <a:gd name="T0" fmla="*/ 0 w 58"/>
              <a:gd name="T1" fmla="*/ 29 h 29"/>
              <a:gd name="T2" fmla="*/ 58 w 58"/>
              <a:gd name="T3" fmla="*/ 20 h 29"/>
              <a:gd name="T4" fmla="*/ 0 w 58"/>
              <a:gd name="T5" fmla="*/ 0 h 29"/>
              <a:gd name="T6" fmla="*/ 0 w 58"/>
              <a:gd name="T7" fmla="*/ 20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20"/>
                </a:lnTo>
                <a:lnTo>
                  <a:pt x="0" y="0"/>
                </a:lnTo>
                <a:lnTo>
                  <a:pt x="0" y="20"/>
                </a:lnTo>
                <a:lnTo>
                  <a:pt x="0" y="29"/>
                </a:lnTo>
                <a:close/>
              </a:path>
            </a:pathLst>
          </a:custGeom>
          <a:solidFill>
            <a:srgbClr val="000000"/>
          </a:solidFill>
          <a:ln w="0">
            <a:solidFill>
              <a:srgbClr val="000000"/>
            </a:solidFill>
            <a:prstDash val="solid"/>
            <a:round/>
            <a:headEnd/>
            <a:tailEnd/>
          </a:ln>
        </p:spPr>
        <p:txBody>
          <a:bodyPr/>
          <a:lstStyle/>
          <a:p>
            <a:endParaRPr lang="en-US"/>
          </a:p>
        </p:txBody>
      </p:sp>
      <p:sp>
        <p:nvSpPr>
          <p:cNvPr id="85023" name="Freeform 32"/>
          <p:cNvSpPr>
            <a:spLocks/>
          </p:cNvSpPr>
          <p:nvPr/>
        </p:nvSpPr>
        <p:spPr bwMode="auto">
          <a:xfrm>
            <a:off x="2732088" y="2668588"/>
            <a:ext cx="139700" cy="1581150"/>
          </a:xfrm>
          <a:custGeom>
            <a:avLst/>
            <a:gdLst>
              <a:gd name="T0" fmla="*/ 9 w 9"/>
              <a:gd name="T1" fmla="*/ 103 h 103"/>
              <a:gd name="T2" fmla="*/ 0 w 9"/>
              <a:gd name="T3" fmla="*/ 103 h 103"/>
              <a:gd name="T4" fmla="*/ 0 w 9"/>
              <a:gd name="T5" fmla="*/ 0 h 103"/>
              <a:gd name="T6" fmla="*/ 0 60000 65536"/>
              <a:gd name="T7" fmla="*/ 0 60000 65536"/>
              <a:gd name="T8" fmla="*/ 0 60000 65536"/>
              <a:gd name="T9" fmla="*/ 0 w 9"/>
              <a:gd name="T10" fmla="*/ 0 h 103"/>
              <a:gd name="T11" fmla="*/ 9 w 9"/>
              <a:gd name="T12" fmla="*/ 103 h 103"/>
            </a:gdLst>
            <a:ahLst/>
            <a:cxnLst>
              <a:cxn ang="T6">
                <a:pos x="T0" y="T1"/>
              </a:cxn>
              <a:cxn ang="T7">
                <a:pos x="T2" y="T3"/>
              </a:cxn>
              <a:cxn ang="T8">
                <a:pos x="T4" y="T5"/>
              </a:cxn>
            </a:cxnLst>
            <a:rect l="T9" t="T10" r="T11" b="T12"/>
            <a:pathLst>
              <a:path w="9" h="103">
                <a:moveTo>
                  <a:pt x="9" y="103"/>
                </a:moveTo>
                <a:lnTo>
                  <a:pt x="0" y="103"/>
                </a:lnTo>
                <a:lnTo>
                  <a:pt x="0" y="0"/>
                </a:lnTo>
              </a:path>
            </a:pathLst>
          </a:custGeom>
          <a:noFill/>
          <a:ln w="15875">
            <a:solidFill>
              <a:srgbClr val="000000"/>
            </a:solidFill>
            <a:prstDash val="solid"/>
            <a:round/>
            <a:headEnd/>
            <a:tailEnd/>
          </a:ln>
        </p:spPr>
        <p:txBody>
          <a:bodyPr/>
          <a:lstStyle/>
          <a:p>
            <a:endParaRPr lang="en-US"/>
          </a:p>
        </p:txBody>
      </p:sp>
      <p:sp>
        <p:nvSpPr>
          <p:cNvPr id="85024" name="Freeform 33"/>
          <p:cNvSpPr>
            <a:spLocks/>
          </p:cNvSpPr>
          <p:nvPr/>
        </p:nvSpPr>
        <p:spPr bwMode="auto">
          <a:xfrm>
            <a:off x="2717800" y="2268538"/>
            <a:ext cx="30163" cy="92075"/>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25" name="Freeform 34"/>
          <p:cNvSpPr>
            <a:spLocks/>
          </p:cNvSpPr>
          <p:nvPr/>
        </p:nvSpPr>
        <p:spPr bwMode="auto">
          <a:xfrm>
            <a:off x="2717800" y="2268538"/>
            <a:ext cx="30163" cy="92075"/>
          </a:xfrm>
          <a:custGeom>
            <a:avLst/>
            <a:gdLst>
              <a:gd name="T0" fmla="*/ 0 w 19"/>
              <a:gd name="T1" fmla="*/ 0 h 58"/>
              <a:gd name="T2" fmla="*/ 9 w 19"/>
              <a:gd name="T3" fmla="*/ 58 h 58"/>
              <a:gd name="T4" fmla="*/ 19 w 19"/>
              <a:gd name="T5" fmla="*/ 0 h 58"/>
              <a:gd name="T6" fmla="*/ 9 w 19"/>
              <a:gd name="T7" fmla="*/ 0 h 58"/>
              <a:gd name="T8" fmla="*/ 0 w 19"/>
              <a:gd name="T9" fmla="*/ 0 h 58"/>
              <a:gd name="T10" fmla="*/ 0 60000 65536"/>
              <a:gd name="T11" fmla="*/ 0 60000 65536"/>
              <a:gd name="T12" fmla="*/ 0 60000 65536"/>
              <a:gd name="T13" fmla="*/ 0 60000 65536"/>
              <a:gd name="T14" fmla="*/ 0 60000 65536"/>
              <a:gd name="T15" fmla="*/ 0 w 19"/>
              <a:gd name="T16" fmla="*/ 0 h 58"/>
              <a:gd name="T17" fmla="*/ 19 w 19"/>
              <a:gd name="T18" fmla="*/ 58 h 58"/>
            </a:gdLst>
            <a:ahLst/>
            <a:cxnLst>
              <a:cxn ang="T10">
                <a:pos x="T0" y="T1"/>
              </a:cxn>
              <a:cxn ang="T11">
                <a:pos x="T2" y="T3"/>
              </a:cxn>
              <a:cxn ang="T12">
                <a:pos x="T4" y="T5"/>
              </a:cxn>
              <a:cxn ang="T13">
                <a:pos x="T6" y="T7"/>
              </a:cxn>
              <a:cxn ang="T14">
                <a:pos x="T8" y="T9"/>
              </a:cxn>
            </a:cxnLst>
            <a:rect l="T15" t="T16" r="T17" b="T18"/>
            <a:pathLst>
              <a:path w="19" h="58">
                <a:moveTo>
                  <a:pt x="0" y="0"/>
                </a:moveTo>
                <a:lnTo>
                  <a:pt x="9" y="58"/>
                </a:lnTo>
                <a:lnTo>
                  <a:pt x="19" y="0"/>
                </a:lnTo>
                <a:lnTo>
                  <a:pt x="9"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26" name="Line 35"/>
          <p:cNvSpPr>
            <a:spLocks noChangeShapeType="1"/>
          </p:cNvSpPr>
          <p:nvPr/>
        </p:nvSpPr>
        <p:spPr bwMode="auto">
          <a:xfrm flipV="1">
            <a:off x="2732088" y="1992313"/>
            <a:ext cx="1587" cy="261937"/>
          </a:xfrm>
          <a:prstGeom prst="line">
            <a:avLst/>
          </a:prstGeom>
          <a:noFill/>
          <a:ln w="15875">
            <a:solidFill>
              <a:srgbClr val="000000"/>
            </a:solidFill>
            <a:round/>
            <a:headEnd/>
            <a:tailEnd/>
          </a:ln>
        </p:spPr>
        <p:txBody>
          <a:bodyPr/>
          <a:lstStyle/>
          <a:p>
            <a:endParaRPr lang="en-US"/>
          </a:p>
        </p:txBody>
      </p:sp>
      <p:sp>
        <p:nvSpPr>
          <p:cNvPr id="85027" name="Freeform 36"/>
          <p:cNvSpPr>
            <a:spLocks/>
          </p:cNvSpPr>
          <p:nvPr/>
        </p:nvSpPr>
        <p:spPr bwMode="auto">
          <a:xfrm>
            <a:off x="2901950" y="2498725"/>
            <a:ext cx="92075" cy="46038"/>
          </a:xfrm>
          <a:custGeom>
            <a:avLst/>
            <a:gdLst>
              <a:gd name="T0" fmla="*/ 6 w 6"/>
              <a:gd name="T1" fmla="*/ 0 h 3"/>
              <a:gd name="T2" fmla="*/ 0 w 6"/>
              <a:gd name="T3" fmla="*/ 1 h 3"/>
              <a:gd name="T4" fmla="*/ 6 w 6"/>
              <a:gd name="T5" fmla="*/ 3 h 3"/>
              <a:gd name="T6" fmla="*/ 6 w 6"/>
              <a:gd name="T7" fmla="*/ 1 h 3"/>
              <a:gd name="T8" fmla="*/ 6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1"/>
                </a:lnTo>
                <a:lnTo>
                  <a:pt x="6" y="3"/>
                </a:lnTo>
                <a:lnTo>
                  <a:pt x="6" y="1"/>
                </a:lnTo>
                <a:lnTo>
                  <a:pt x="6" y="0"/>
                </a:lnTo>
              </a:path>
            </a:pathLst>
          </a:custGeom>
          <a:noFill/>
          <a:ln w="15875">
            <a:solidFill>
              <a:srgbClr val="000000"/>
            </a:solidFill>
            <a:prstDash val="solid"/>
            <a:round/>
            <a:headEnd/>
            <a:tailEnd/>
          </a:ln>
        </p:spPr>
        <p:txBody>
          <a:bodyPr/>
          <a:lstStyle/>
          <a:p>
            <a:endParaRPr lang="en-US"/>
          </a:p>
        </p:txBody>
      </p:sp>
      <p:sp>
        <p:nvSpPr>
          <p:cNvPr id="85028" name="Freeform 37"/>
          <p:cNvSpPr>
            <a:spLocks/>
          </p:cNvSpPr>
          <p:nvPr/>
        </p:nvSpPr>
        <p:spPr bwMode="auto">
          <a:xfrm>
            <a:off x="2901950" y="2498725"/>
            <a:ext cx="92075" cy="46038"/>
          </a:xfrm>
          <a:custGeom>
            <a:avLst/>
            <a:gdLst>
              <a:gd name="T0" fmla="*/ 58 w 58"/>
              <a:gd name="T1" fmla="*/ 0 h 29"/>
              <a:gd name="T2" fmla="*/ 0 w 58"/>
              <a:gd name="T3" fmla="*/ 10 h 29"/>
              <a:gd name="T4" fmla="*/ 58 w 58"/>
              <a:gd name="T5" fmla="*/ 29 h 29"/>
              <a:gd name="T6" fmla="*/ 58 w 58"/>
              <a:gd name="T7" fmla="*/ 10 h 29"/>
              <a:gd name="T8" fmla="*/ 58 w 58"/>
              <a:gd name="T9" fmla="*/ 0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58" y="0"/>
                </a:moveTo>
                <a:lnTo>
                  <a:pt x="0" y="10"/>
                </a:lnTo>
                <a:lnTo>
                  <a:pt x="58" y="29"/>
                </a:lnTo>
                <a:lnTo>
                  <a:pt x="58" y="10"/>
                </a:lnTo>
                <a:lnTo>
                  <a:pt x="58" y="0"/>
                </a:lnTo>
                <a:close/>
              </a:path>
            </a:pathLst>
          </a:custGeom>
          <a:solidFill>
            <a:srgbClr val="000000"/>
          </a:solidFill>
          <a:ln w="0">
            <a:solidFill>
              <a:srgbClr val="000000"/>
            </a:solidFill>
            <a:prstDash val="solid"/>
            <a:round/>
            <a:headEnd/>
            <a:tailEnd/>
          </a:ln>
        </p:spPr>
        <p:txBody>
          <a:bodyPr/>
          <a:lstStyle/>
          <a:p>
            <a:endParaRPr lang="en-US"/>
          </a:p>
        </p:txBody>
      </p:sp>
      <p:sp>
        <p:nvSpPr>
          <p:cNvPr id="85029" name="Freeform 38"/>
          <p:cNvSpPr>
            <a:spLocks/>
          </p:cNvSpPr>
          <p:nvPr/>
        </p:nvSpPr>
        <p:spPr bwMode="auto">
          <a:xfrm>
            <a:off x="2994025" y="1992313"/>
            <a:ext cx="2301875" cy="522287"/>
          </a:xfrm>
          <a:custGeom>
            <a:avLst/>
            <a:gdLst>
              <a:gd name="T0" fmla="*/ 0 w 150"/>
              <a:gd name="T1" fmla="*/ 34 h 34"/>
              <a:gd name="T2" fmla="*/ 150 w 150"/>
              <a:gd name="T3" fmla="*/ 34 h 34"/>
              <a:gd name="T4" fmla="*/ 150 w 150"/>
              <a:gd name="T5" fmla="*/ 0 h 34"/>
              <a:gd name="T6" fmla="*/ 0 60000 65536"/>
              <a:gd name="T7" fmla="*/ 0 60000 65536"/>
              <a:gd name="T8" fmla="*/ 0 60000 65536"/>
              <a:gd name="T9" fmla="*/ 0 w 150"/>
              <a:gd name="T10" fmla="*/ 0 h 34"/>
              <a:gd name="T11" fmla="*/ 150 w 150"/>
              <a:gd name="T12" fmla="*/ 34 h 34"/>
            </a:gdLst>
            <a:ahLst/>
            <a:cxnLst>
              <a:cxn ang="T6">
                <a:pos x="T0" y="T1"/>
              </a:cxn>
              <a:cxn ang="T7">
                <a:pos x="T2" y="T3"/>
              </a:cxn>
              <a:cxn ang="T8">
                <a:pos x="T4" y="T5"/>
              </a:cxn>
            </a:cxnLst>
            <a:rect l="T9" t="T10" r="T11" b="T12"/>
            <a:pathLst>
              <a:path w="150" h="34">
                <a:moveTo>
                  <a:pt x="0" y="34"/>
                </a:moveTo>
                <a:lnTo>
                  <a:pt x="150" y="34"/>
                </a:lnTo>
                <a:lnTo>
                  <a:pt x="150" y="0"/>
                </a:lnTo>
              </a:path>
            </a:pathLst>
          </a:custGeom>
          <a:noFill/>
          <a:ln w="15875">
            <a:solidFill>
              <a:srgbClr val="000000"/>
            </a:solidFill>
            <a:prstDash val="solid"/>
            <a:round/>
            <a:headEnd/>
            <a:tailEnd/>
          </a:ln>
        </p:spPr>
        <p:txBody>
          <a:bodyPr/>
          <a:lstStyle/>
          <a:p>
            <a:endParaRPr lang="en-US"/>
          </a:p>
        </p:txBody>
      </p:sp>
      <p:sp>
        <p:nvSpPr>
          <p:cNvPr id="85030" name="Freeform 39"/>
          <p:cNvSpPr>
            <a:spLocks/>
          </p:cNvSpPr>
          <p:nvPr/>
        </p:nvSpPr>
        <p:spPr bwMode="auto">
          <a:xfrm>
            <a:off x="5541963" y="5414963"/>
            <a:ext cx="30162" cy="92075"/>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31" name="Freeform 40"/>
          <p:cNvSpPr>
            <a:spLocks/>
          </p:cNvSpPr>
          <p:nvPr/>
        </p:nvSpPr>
        <p:spPr bwMode="auto">
          <a:xfrm>
            <a:off x="5541963" y="5414963"/>
            <a:ext cx="30162" cy="92075"/>
          </a:xfrm>
          <a:custGeom>
            <a:avLst/>
            <a:gdLst>
              <a:gd name="T0" fmla="*/ 0 w 19"/>
              <a:gd name="T1" fmla="*/ 0 h 58"/>
              <a:gd name="T2" fmla="*/ 10 w 19"/>
              <a:gd name="T3" fmla="*/ 58 h 58"/>
              <a:gd name="T4" fmla="*/ 19 w 19"/>
              <a:gd name="T5" fmla="*/ 0 h 58"/>
              <a:gd name="T6" fmla="*/ 10 w 19"/>
              <a:gd name="T7" fmla="*/ 0 h 58"/>
              <a:gd name="T8" fmla="*/ 0 w 19"/>
              <a:gd name="T9" fmla="*/ 0 h 58"/>
              <a:gd name="T10" fmla="*/ 0 60000 65536"/>
              <a:gd name="T11" fmla="*/ 0 60000 65536"/>
              <a:gd name="T12" fmla="*/ 0 60000 65536"/>
              <a:gd name="T13" fmla="*/ 0 60000 65536"/>
              <a:gd name="T14" fmla="*/ 0 60000 65536"/>
              <a:gd name="T15" fmla="*/ 0 w 19"/>
              <a:gd name="T16" fmla="*/ 0 h 58"/>
              <a:gd name="T17" fmla="*/ 19 w 19"/>
              <a:gd name="T18" fmla="*/ 58 h 58"/>
            </a:gdLst>
            <a:ahLst/>
            <a:cxnLst>
              <a:cxn ang="T10">
                <a:pos x="T0" y="T1"/>
              </a:cxn>
              <a:cxn ang="T11">
                <a:pos x="T2" y="T3"/>
              </a:cxn>
              <a:cxn ang="T12">
                <a:pos x="T4" y="T5"/>
              </a:cxn>
              <a:cxn ang="T13">
                <a:pos x="T6" y="T7"/>
              </a:cxn>
              <a:cxn ang="T14">
                <a:pos x="T8" y="T9"/>
              </a:cxn>
            </a:cxnLst>
            <a:rect l="T15" t="T16" r="T17" b="T18"/>
            <a:pathLst>
              <a:path w="19" h="58">
                <a:moveTo>
                  <a:pt x="0" y="0"/>
                </a:moveTo>
                <a:lnTo>
                  <a:pt x="10" y="58"/>
                </a:lnTo>
                <a:lnTo>
                  <a:pt x="19"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32" name="Freeform 41"/>
          <p:cNvSpPr>
            <a:spLocks/>
          </p:cNvSpPr>
          <p:nvPr/>
        </p:nvSpPr>
        <p:spPr bwMode="auto">
          <a:xfrm>
            <a:off x="4144963" y="4249738"/>
            <a:ext cx="1412875" cy="1150937"/>
          </a:xfrm>
          <a:custGeom>
            <a:avLst/>
            <a:gdLst>
              <a:gd name="T0" fmla="*/ 92 w 92"/>
              <a:gd name="T1" fmla="*/ 75 h 75"/>
              <a:gd name="T2" fmla="*/ 92 w 92"/>
              <a:gd name="T3" fmla="*/ 0 h 75"/>
              <a:gd name="T4" fmla="*/ 0 w 92"/>
              <a:gd name="T5" fmla="*/ 0 h 75"/>
              <a:gd name="T6" fmla="*/ 0 60000 65536"/>
              <a:gd name="T7" fmla="*/ 0 60000 65536"/>
              <a:gd name="T8" fmla="*/ 0 60000 65536"/>
              <a:gd name="T9" fmla="*/ 0 w 92"/>
              <a:gd name="T10" fmla="*/ 0 h 75"/>
              <a:gd name="T11" fmla="*/ 92 w 92"/>
              <a:gd name="T12" fmla="*/ 75 h 75"/>
            </a:gdLst>
            <a:ahLst/>
            <a:cxnLst>
              <a:cxn ang="T6">
                <a:pos x="T0" y="T1"/>
              </a:cxn>
              <a:cxn ang="T7">
                <a:pos x="T2" y="T3"/>
              </a:cxn>
              <a:cxn ang="T8">
                <a:pos x="T4" y="T5"/>
              </a:cxn>
            </a:cxnLst>
            <a:rect l="T9" t="T10" r="T11" b="T12"/>
            <a:pathLst>
              <a:path w="92" h="75">
                <a:moveTo>
                  <a:pt x="92" y="75"/>
                </a:moveTo>
                <a:lnTo>
                  <a:pt x="92" y="0"/>
                </a:lnTo>
                <a:lnTo>
                  <a:pt x="0" y="0"/>
                </a:lnTo>
              </a:path>
            </a:pathLst>
          </a:custGeom>
          <a:noFill/>
          <a:ln w="15875">
            <a:solidFill>
              <a:srgbClr val="000000"/>
            </a:solidFill>
            <a:prstDash val="solid"/>
            <a:round/>
            <a:headEnd/>
            <a:tailEnd/>
          </a:ln>
        </p:spPr>
        <p:txBody>
          <a:bodyPr/>
          <a:lstStyle/>
          <a:p>
            <a:endParaRPr lang="en-US"/>
          </a:p>
        </p:txBody>
      </p:sp>
      <p:sp>
        <p:nvSpPr>
          <p:cNvPr id="85033" name="Freeform 42"/>
          <p:cNvSpPr>
            <a:spLocks/>
          </p:cNvSpPr>
          <p:nvPr/>
        </p:nvSpPr>
        <p:spPr bwMode="auto">
          <a:xfrm>
            <a:off x="6416675" y="5414963"/>
            <a:ext cx="46038" cy="92075"/>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5875">
            <a:solidFill>
              <a:srgbClr val="000000"/>
            </a:solidFill>
            <a:prstDash val="solid"/>
            <a:round/>
            <a:headEnd/>
            <a:tailEnd/>
          </a:ln>
        </p:spPr>
        <p:txBody>
          <a:bodyPr/>
          <a:lstStyle/>
          <a:p>
            <a:endParaRPr lang="en-US"/>
          </a:p>
        </p:txBody>
      </p:sp>
      <p:sp>
        <p:nvSpPr>
          <p:cNvPr id="85034" name="Freeform 43"/>
          <p:cNvSpPr>
            <a:spLocks/>
          </p:cNvSpPr>
          <p:nvPr/>
        </p:nvSpPr>
        <p:spPr bwMode="auto">
          <a:xfrm>
            <a:off x="6416675" y="5414963"/>
            <a:ext cx="46038" cy="92075"/>
          </a:xfrm>
          <a:custGeom>
            <a:avLst/>
            <a:gdLst>
              <a:gd name="T0" fmla="*/ 0 w 29"/>
              <a:gd name="T1" fmla="*/ 0 h 58"/>
              <a:gd name="T2" fmla="*/ 20 w 29"/>
              <a:gd name="T3" fmla="*/ 58 h 58"/>
              <a:gd name="T4" fmla="*/ 29 w 29"/>
              <a:gd name="T5" fmla="*/ 0 h 58"/>
              <a:gd name="T6" fmla="*/ 20 w 29"/>
              <a:gd name="T7" fmla="*/ 0 h 58"/>
              <a:gd name="T8" fmla="*/ 0 w 29"/>
              <a:gd name="T9" fmla="*/ 0 h 58"/>
              <a:gd name="T10" fmla="*/ 0 60000 65536"/>
              <a:gd name="T11" fmla="*/ 0 60000 65536"/>
              <a:gd name="T12" fmla="*/ 0 60000 65536"/>
              <a:gd name="T13" fmla="*/ 0 60000 65536"/>
              <a:gd name="T14" fmla="*/ 0 60000 65536"/>
              <a:gd name="T15" fmla="*/ 0 w 29"/>
              <a:gd name="T16" fmla="*/ 0 h 58"/>
              <a:gd name="T17" fmla="*/ 29 w 29"/>
              <a:gd name="T18" fmla="*/ 58 h 58"/>
            </a:gdLst>
            <a:ahLst/>
            <a:cxnLst>
              <a:cxn ang="T10">
                <a:pos x="T0" y="T1"/>
              </a:cxn>
              <a:cxn ang="T11">
                <a:pos x="T2" y="T3"/>
              </a:cxn>
              <a:cxn ang="T12">
                <a:pos x="T4" y="T5"/>
              </a:cxn>
              <a:cxn ang="T13">
                <a:pos x="T6" y="T7"/>
              </a:cxn>
              <a:cxn ang="T14">
                <a:pos x="T8" y="T9"/>
              </a:cxn>
            </a:cxnLst>
            <a:rect l="T15" t="T16" r="T17" b="T18"/>
            <a:pathLst>
              <a:path w="29" h="58">
                <a:moveTo>
                  <a:pt x="0" y="0"/>
                </a:moveTo>
                <a:lnTo>
                  <a:pt x="20" y="58"/>
                </a:lnTo>
                <a:lnTo>
                  <a:pt x="29" y="0"/>
                </a:lnTo>
                <a:lnTo>
                  <a:pt x="2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35" name="Line 44"/>
          <p:cNvSpPr>
            <a:spLocks noChangeShapeType="1"/>
          </p:cNvSpPr>
          <p:nvPr/>
        </p:nvSpPr>
        <p:spPr bwMode="auto">
          <a:xfrm flipV="1">
            <a:off x="6448425" y="1992313"/>
            <a:ext cx="1588" cy="3408362"/>
          </a:xfrm>
          <a:prstGeom prst="line">
            <a:avLst/>
          </a:prstGeom>
          <a:noFill/>
          <a:ln w="15875">
            <a:solidFill>
              <a:srgbClr val="000000"/>
            </a:solidFill>
            <a:round/>
            <a:headEnd/>
            <a:tailEnd/>
          </a:ln>
        </p:spPr>
        <p:txBody>
          <a:bodyPr/>
          <a:lstStyle/>
          <a:p>
            <a:endParaRPr lang="en-US"/>
          </a:p>
        </p:txBody>
      </p:sp>
      <p:sp>
        <p:nvSpPr>
          <p:cNvPr id="85036" name="Freeform 45"/>
          <p:cNvSpPr>
            <a:spLocks/>
          </p:cNvSpPr>
          <p:nvPr/>
        </p:nvSpPr>
        <p:spPr bwMode="auto">
          <a:xfrm>
            <a:off x="2287588" y="2162175"/>
            <a:ext cx="444500" cy="1027113"/>
          </a:xfrm>
          <a:custGeom>
            <a:avLst/>
            <a:gdLst>
              <a:gd name="T0" fmla="*/ 26 w 29"/>
              <a:gd name="T1" fmla="*/ 67 h 67"/>
              <a:gd name="T2" fmla="*/ 0 w 29"/>
              <a:gd name="T3" fmla="*/ 67 h 67"/>
              <a:gd name="T4" fmla="*/ 0 w 29"/>
              <a:gd name="T5" fmla="*/ 0 h 67"/>
              <a:gd name="T6" fmla="*/ 29 w 29"/>
              <a:gd name="T7" fmla="*/ 0 h 67"/>
              <a:gd name="T8" fmla="*/ 0 60000 65536"/>
              <a:gd name="T9" fmla="*/ 0 60000 65536"/>
              <a:gd name="T10" fmla="*/ 0 60000 65536"/>
              <a:gd name="T11" fmla="*/ 0 60000 65536"/>
              <a:gd name="T12" fmla="*/ 0 w 29"/>
              <a:gd name="T13" fmla="*/ 0 h 67"/>
              <a:gd name="T14" fmla="*/ 29 w 29"/>
              <a:gd name="T15" fmla="*/ 67 h 67"/>
            </a:gdLst>
            <a:ahLst/>
            <a:cxnLst>
              <a:cxn ang="T8">
                <a:pos x="T0" y="T1"/>
              </a:cxn>
              <a:cxn ang="T9">
                <a:pos x="T2" y="T3"/>
              </a:cxn>
              <a:cxn ang="T10">
                <a:pos x="T4" y="T5"/>
              </a:cxn>
              <a:cxn ang="T11">
                <a:pos x="T6" y="T7"/>
              </a:cxn>
            </a:cxnLst>
            <a:rect l="T12" t="T13" r="T14" b="T15"/>
            <a:pathLst>
              <a:path w="29" h="67">
                <a:moveTo>
                  <a:pt x="26" y="67"/>
                </a:moveTo>
                <a:lnTo>
                  <a:pt x="0" y="67"/>
                </a:lnTo>
                <a:lnTo>
                  <a:pt x="0" y="0"/>
                </a:lnTo>
                <a:lnTo>
                  <a:pt x="29" y="0"/>
                </a:lnTo>
              </a:path>
            </a:pathLst>
          </a:custGeom>
          <a:noFill/>
          <a:ln w="15875">
            <a:solidFill>
              <a:srgbClr val="000000"/>
            </a:solidFill>
            <a:prstDash val="solid"/>
            <a:round/>
            <a:headEnd/>
            <a:tailEnd/>
          </a:ln>
        </p:spPr>
        <p:txBody>
          <a:bodyPr/>
          <a:lstStyle/>
          <a:p>
            <a:endParaRPr lang="en-US"/>
          </a:p>
        </p:txBody>
      </p:sp>
      <p:sp>
        <p:nvSpPr>
          <p:cNvPr id="85037" name="Freeform 46"/>
          <p:cNvSpPr>
            <a:spLocks/>
          </p:cNvSpPr>
          <p:nvPr/>
        </p:nvSpPr>
        <p:spPr bwMode="auto">
          <a:xfrm>
            <a:off x="2886075" y="3159125"/>
            <a:ext cx="92075" cy="46038"/>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prstDash val="solid"/>
            <a:round/>
            <a:headEnd/>
            <a:tailEnd/>
          </a:ln>
        </p:spPr>
        <p:txBody>
          <a:bodyPr/>
          <a:lstStyle/>
          <a:p>
            <a:endParaRPr lang="en-US"/>
          </a:p>
        </p:txBody>
      </p:sp>
      <p:sp>
        <p:nvSpPr>
          <p:cNvPr id="85038" name="Freeform 47"/>
          <p:cNvSpPr>
            <a:spLocks/>
          </p:cNvSpPr>
          <p:nvPr/>
        </p:nvSpPr>
        <p:spPr bwMode="auto">
          <a:xfrm>
            <a:off x="2886075" y="3159125"/>
            <a:ext cx="92075" cy="46038"/>
          </a:xfrm>
          <a:custGeom>
            <a:avLst/>
            <a:gdLst>
              <a:gd name="T0" fmla="*/ 0 w 58"/>
              <a:gd name="T1" fmla="*/ 29 h 29"/>
              <a:gd name="T2" fmla="*/ 58 w 58"/>
              <a:gd name="T3" fmla="*/ 19 h 29"/>
              <a:gd name="T4" fmla="*/ 0 w 58"/>
              <a:gd name="T5" fmla="*/ 0 h 29"/>
              <a:gd name="T6" fmla="*/ 0 w 58"/>
              <a:gd name="T7" fmla="*/ 19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19"/>
                </a:lnTo>
                <a:lnTo>
                  <a:pt x="0" y="0"/>
                </a:lnTo>
                <a:lnTo>
                  <a:pt x="0" y="19"/>
                </a:lnTo>
                <a:lnTo>
                  <a:pt x="0" y="29"/>
                </a:lnTo>
                <a:close/>
              </a:path>
            </a:pathLst>
          </a:custGeom>
          <a:solidFill>
            <a:srgbClr val="000000"/>
          </a:solidFill>
          <a:ln w="0">
            <a:solidFill>
              <a:srgbClr val="000000"/>
            </a:solidFill>
            <a:prstDash val="solid"/>
            <a:round/>
            <a:headEnd/>
            <a:tailEnd/>
          </a:ln>
        </p:spPr>
        <p:txBody>
          <a:bodyPr/>
          <a:lstStyle/>
          <a:p>
            <a:endParaRPr lang="en-US"/>
          </a:p>
        </p:txBody>
      </p:sp>
      <p:sp>
        <p:nvSpPr>
          <p:cNvPr id="85039" name="Line 48"/>
          <p:cNvSpPr>
            <a:spLocks noChangeShapeType="1"/>
          </p:cNvSpPr>
          <p:nvPr/>
        </p:nvSpPr>
        <p:spPr bwMode="auto">
          <a:xfrm flipH="1">
            <a:off x="2778125" y="3189288"/>
            <a:ext cx="93663" cy="1587"/>
          </a:xfrm>
          <a:prstGeom prst="line">
            <a:avLst/>
          </a:prstGeom>
          <a:noFill/>
          <a:ln w="15875">
            <a:solidFill>
              <a:srgbClr val="000000"/>
            </a:solidFill>
            <a:round/>
            <a:headEnd/>
            <a:tailEnd/>
          </a:ln>
        </p:spPr>
        <p:txBody>
          <a:bodyPr/>
          <a:lstStyle/>
          <a:p>
            <a:endParaRPr lang="en-US"/>
          </a:p>
        </p:txBody>
      </p:sp>
      <p:sp>
        <p:nvSpPr>
          <p:cNvPr id="85040" name="Freeform 49"/>
          <p:cNvSpPr>
            <a:spLocks/>
          </p:cNvSpPr>
          <p:nvPr/>
        </p:nvSpPr>
        <p:spPr bwMode="auto">
          <a:xfrm>
            <a:off x="5634038" y="1470025"/>
            <a:ext cx="30162" cy="92075"/>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41" name="Freeform 50"/>
          <p:cNvSpPr>
            <a:spLocks/>
          </p:cNvSpPr>
          <p:nvPr/>
        </p:nvSpPr>
        <p:spPr bwMode="auto">
          <a:xfrm>
            <a:off x="5634038" y="1470025"/>
            <a:ext cx="30162" cy="92075"/>
          </a:xfrm>
          <a:custGeom>
            <a:avLst/>
            <a:gdLst>
              <a:gd name="T0" fmla="*/ 0 w 19"/>
              <a:gd name="T1" fmla="*/ 0 h 58"/>
              <a:gd name="T2" fmla="*/ 10 w 19"/>
              <a:gd name="T3" fmla="*/ 58 h 58"/>
              <a:gd name="T4" fmla="*/ 19 w 19"/>
              <a:gd name="T5" fmla="*/ 0 h 58"/>
              <a:gd name="T6" fmla="*/ 10 w 19"/>
              <a:gd name="T7" fmla="*/ 0 h 58"/>
              <a:gd name="T8" fmla="*/ 0 w 19"/>
              <a:gd name="T9" fmla="*/ 0 h 58"/>
              <a:gd name="T10" fmla="*/ 0 60000 65536"/>
              <a:gd name="T11" fmla="*/ 0 60000 65536"/>
              <a:gd name="T12" fmla="*/ 0 60000 65536"/>
              <a:gd name="T13" fmla="*/ 0 60000 65536"/>
              <a:gd name="T14" fmla="*/ 0 60000 65536"/>
              <a:gd name="T15" fmla="*/ 0 w 19"/>
              <a:gd name="T16" fmla="*/ 0 h 58"/>
              <a:gd name="T17" fmla="*/ 19 w 19"/>
              <a:gd name="T18" fmla="*/ 58 h 58"/>
            </a:gdLst>
            <a:ahLst/>
            <a:cxnLst>
              <a:cxn ang="T10">
                <a:pos x="T0" y="T1"/>
              </a:cxn>
              <a:cxn ang="T11">
                <a:pos x="T2" y="T3"/>
              </a:cxn>
              <a:cxn ang="T12">
                <a:pos x="T4" y="T5"/>
              </a:cxn>
              <a:cxn ang="T13">
                <a:pos x="T6" y="T7"/>
              </a:cxn>
              <a:cxn ang="T14">
                <a:pos x="T8" y="T9"/>
              </a:cxn>
            </a:cxnLst>
            <a:rect l="T15" t="T16" r="T17" b="T18"/>
            <a:pathLst>
              <a:path w="19" h="58">
                <a:moveTo>
                  <a:pt x="0" y="0"/>
                </a:moveTo>
                <a:lnTo>
                  <a:pt x="10" y="58"/>
                </a:lnTo>
                <a:lnTo>
                  <a:pt x="19"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42" name="Line 51"/>
          <p:cNvSpPr>
            <a:spLocks noChangeShapeType="1"/>
          </p:cNvSpPr>
          <p:nvPr/>
        </p:nvSpPr>
        <p:spPr bwMode="auto">
          <a:xfrm flipV="1">
            <a:off x="5649913" y="1325563"/>
            <a:ext cx="1587" cy="136525"/>
          </a:xfrm>
          <a:prstGeom prst="line">
            <a:avLst/>
          </a:prstGeom>
          <a:noFill/>
          <a:ln w="15875">
            <a:solidFill>
              <a:srgbClr val="000000"/>
            </a:solidFill>
            <a:round/>
            <a:headEnd/>
            <a:tailEnd/>
          </a:ln>
        </p:spPr>
        <p:txBody>
          <a:bodyPr/>
          <a:lstStyle/>
          <a:p>
            <a:endParaRPr lang="en-US"/>
          </a:p>
        </p:txBody>
      </p:sp>
      <p:sp>
        <p:nvSpPr>
          <p:cNvPr id="85043" name="Freeform 52"/>
          <p:cNvSpPr>
            <a:spLocks/>
          </p:cNvSpPr>
          <p:nvPr/>
        </p:nvSpPr>
        <p:spPr bwMode="auto">
          <a:xfrm>
            <a:off x="5894388" y="6056313"/>
            <a:ext cx="46037" cy="92075"/>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44" name="Freeform 53"/>
          <p:cNvSpPr>
            <a:spLocks/>
          </p:cNvSpPr>
          <p:nvPr/>
        </p:nvSpPr>
        <p:spPr bwMode="auto">
          <a:xfrm>
            <a:off x="5894388" y="6034088"/>
            <a:ext cx="46037" cy="92075"/>
          </a:xfrm>
          <a:custGeom>
            <a:avLst/>
            <a:gdLst>
              <a:gd name="T0" fmla="*/ 0 w 29"/>
              <a:gd name="T1" fmla="*/ 0 h 58"/>
              <a:gd name="T2" fmla="*/ 10 w 29"/>
              <a:gd name="T3" fmla="*/ 58 h 58"/>
              <a:gd name="T4" fmla="*/ 29 w 29"/>
              <a:gd name="T5" fmla="*/ 0 h 58"/>
              <a:gd name="T6" fmla="*/ 10 w 29"/>
              <a:gd name="T7" fmla="*/ 0 h 58"/>
              <a:gd name="T8" fmla="*/ 0 w 29"/>
              <a:gd name="T9" fmla="*/ 0 h 58"/>
              <a:gd name="T10" fmla="*/ 0 60000 65536"/>
              <a:gd name="T11" fmla="*/ 0 60000 65536"/>
              <a:gd name="T12" fmla="*/ 0 60000 65536"/>
              <a:gd name="T13" fmla="*/ 0 60000 65536"/>
              <a:gd name="T14" fmla="*/ 0 60000 65536"/>
              <a:gd name="T15" fmla="*/ 0 w 29"/>
              <a:gd name="T16" fmla="*/ 0 h 58"/>
              <a:gd name="T17" fmla="*/ 29 w 29"/>
              <a:gd name="T18" fmla="*/ 58 h 58"/>
            </a:gdLst>
            <a:ahLst/>
            <a:cxnLst>
              <a:cxn ang="T10">
                <a:pos x="T0" y="T1"/>
              </a:cxn>
              <a:cxn ang="T11">
                <a:pos x="T2" y="T3"/>
              </a:cxn>
              <a:cxn ang="T12">
                <a:pos x="T4" y="T5"/>
              </a:cxn>
              <a:cxn ang="T13">
                <a:pos x="T6" y="T7"/>
              </a:cxn>
              <a:cxn ang="T14">
                <a:pos x="T8" y="T9"/>
              </a:cxn>
            </a:cxnLst>
            <a:rect l="T15" t="T16" r="T17" b="T18"/>
            <a:pathLst>
              <a:path w="29" h="58">
                <a:moveTo>
                  <a:pt x="0" y="0"/>
                </a:moveTo>
                <a:lnTo>
                  <a:pt x="10" y="58"/>
                </a:lnTo>
                <a:lnTo>
                  <a:pt x="29"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45" name="Line 54"/>
          <p:cNvSpPr>
            <a:spLocks noChangeShapeType="1"/>
          </p:cNvSpPr>
          <p:nvPr/>
        </p:nvSpPr>
        <p:spPr bwMode="auto">
          <a:xfrm flipV="1">
            <a:off x="5910263" y="5921375"/>
            <a:ext cx="1587" cy="136525"/>
          </a:xfrm>
          <a:prstGeom prst="line">
            <a:avLst/>
          </a:prstGeom>
          <a:noFill/>
          <a:ln w="15875">
            <a:solidFill>
              <a:srgbClr val="000000"/>
            </a:solidFill>
            <a:round/>
            <a:headEnd/>
            <a:tailEnd/>
          </a:ln>
        </p:spPr>
        <p:txBody>
          <a:bodyPr/>
          <a:lstStyle/>
          <a:p>
            <a:endParaRPr lang="en-US"/>
          </a:p>
        </p:txBody>
      </p:sp>
      <p:sp>
        <p:nvSpPr>
          <p:cNvPr id="85046" name="Rectangle 55"/>
          <p:cNvSpPr>
            <a:spLocks noChangeArrowheads="1"/>
          </p:cNvSpPr>
          <p:nvPr/>
        </p:nvSpPr>
        <p:spPr bwMode="auto">
          <a:xfrm>
            <a:off x="3932238" y="5948363"/>
            <a:ext cx="187801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Physical address in main memory</a:t>
            </a:r>
            <a:endParaRPr lang="en-CA" sz="2400">
              <a:latin typeface="Corbel" pitchFamily="34" charset="0"/>
            </a:endParaRPr>
          </a:p>
        </p:txBody>
      </p:sp>
      <p:sp>
        <p:nvSpPr>
          <p:cNvPr id="85047" name="Rectangle 56"/>
          <p:cNvSpPr>
            <a:spLocks noChangeArrowheads="1"/>
          </p:cNvSpPr>
          <p:nvPr/>
        </p:nvSpPr>
        <p:spPr bwMode="auto">
          <a:xfrm>
            <a:off x="3454400" y="2836863"/>
            <a:ext cx="85407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TABLE</a:t>
            </a:r>
            <a:endParaRPr lang="en-CA" sz="2400">
              <a:latin typeface="Corbel" pitchFamily="34" charset="0"/>
            </a:endParaRPr>
          </a:p>
        </p:txBody>
      </p:sp>
      <p:sp>
        <p:nvSpPr>
          <p:cNvPr id="85048" name="Rectangle 57"/>
          <p:cNvSpPr>
            <a:spLocks noChangeArrowheads="1"/>
          </p:cNvSpPr>
          <p:nvPr/>
        </p:nvSpPr>
        <p:spPr bwMode="auto">
          <a:xfrm>
            <a:off x="5235575" y="5568950"/>
            <a:ext cx="630238"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frame</a:t>
            </a:r>
            <a:endParaRPr lang="en-CA" sz="2400">
              <a:latin typeface="Corbel" pitchFamily="34" charset="0"/>
            </a:endParaRPr>
          </a:p>
        </p:txBody>
      </p:sp>
      <p:sp>
        <p:nvSpPr>
          <p:cNvPr id="85049" name="Freeform 58"/>
          <p:cNvSpPr>
            <a:spLocks/>
          </p:cNvSpPr>
          <p:nvPr/>
        </p:nvSpPr>
        <p:spPr bwMode="auto">
          <a:xfrm>
            <a:off x="3346450" y="5276850"/>
            <a:ext cx="246063" cy="77788"/>
          </a:xfrm>
          <a:custGeom>
            <a:avLst/>
            <a:gdLst>
              <a:gd name="T0" fmla="*/ 16 w 16"/>
              <a:gd name="T1" fmla="*/ 0 h 5"/>
              <a:gd name="T2" fmla="*/ 15 w 16"/>
              <a:gd name="T3" fmla="*/ 1 h 5"/>
              <a:gd name="T4" fmla="*/ 15 w 16"/>
              <a:gd name="T5" fmla="*/ 2 h 5"/>
              <a:gd name="T6" fmla="*/ 14 w 16"/>
              <a:gd name="T7" fmla="*/ 2 h 5"/>
              <a:gd name="T8" fmla="*/ 14 w 16"/>
              <a:gd name="T9" fmla="*/ 2 h 5"/>
              <a:gd name="T10" fmla="*/ 13 w 16"/>
              <a:gd name="T11" fmla="*/ 2 h 5"/>
              <a:gd name="T12" fmla="*/ 11 w 16"/>
              <a:gd name="T13" fmla="*/ 2 h 5"/>
              <a:gd name="T14" fmla="*/ 8 w 16"/>
              <a:gd name="T15" fmla="*/ 2 h 5"/>
              <a:gd name="T16" fmla="*/ 5 w 16"/>
              <a:gd name="T17" fmla="*/ 2 h 5"/>
              <a:gd name="T18" fmla="*/ 3 w 16"/>
              <a:gd name="T19" fmla="*/ 2 h 5"/>
              <a:gd name="T20" fmla="*/ 2 w 16"/>
              <a:gd name="T21" fmla="*/ 2 h 5"/>
              <a:gd name="T22" fmla="*/ 2 w 16"/>
              <a:gd name="T23" fmla="*/ 2 h 5"/>
              <a:gd name="T24" fmla="*/ 1 w 16"/>
              <a:gd name="T25" fmla="*/ 3 h 5"/>
              <a:gd name="T26" fmla="*/ 1 w 16"/>
              <a:gd name="T27" fmla="*/ 4 h 5"/>
              <a:gd name="T28" fmla="*/ 0 w 16"/>
              <a:gd name="T29" fmla="*/ 5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5"/>
              <a:gd name="T47" fmla="*/ 16 w 16"/>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5">
                <a:moveTo>
                  <a:pt x="16" y="0"/>
                </a:moveTo>
                <a:lnTo>
                  <a:pt x="15" y="1"/>
                </a:lnTo>
                <a:lnTo>
                  <a:pt x="15" y="2"/>
                </a:lnTo>
                <a:lnTo>
                  <a:pt x="14" y="2"/>
                </a:lnTo>
                <a:lnTo>
                  <a:pt x="13" y="2"/>
                </a:lnTo>
                <a:lnTo>
                  <a:pt x="11" y="2"/>
                </a:lnTo>
                <a:lnTo>
                  <a:pt x="8" y="2"/>
                </a:lnTo>
                <a:lnTo>
                  <a:pt x="5" y="2"/>
                </a:lnTo>
                <a:lnTo>
                  <a:pt x="3" y="2"/>
                </a:lnTo>
                <a:lnTo>
                  <a:pt x="2" y="2"/>
                </a:lnTo>
                <a:lnTo>
                  <a:pt x="1" y="3"/>
                </a:lnTo>
                <a:lnTo>
                  <a:pt x="1" y="4"/>
                </a:lnTo>
                <a:lnTo>
                  <a:pt x="0" y="5"/>
                </a:lnTo>
              </a:path>
            </a:pathLst>
          </a:custGeom>
          <a:noFill/>
          <a:ln w="15875">
            <a:solidFill>
              <a:srgbClr val="000000"/>
            </a:solidFill>
            <a:prstDash val="solid"/>
            <a:round/>
            <a:headEnd/>
            <a:tailEnd/>
          </a:ln>
        </p:spPr>
        <p:txBody>
          <a:bodyPr/>
          <a:lstStyle/>
          <a:p>
            <a:endParaRPr lang="en-US"/>
          </a:p>
        </p:txBody>
      </p:sp>
      <p:sp>
        <p:nvSpPr>
          <p:cNvPr id="85050" name="Freeform 59"/>
          <p:cNvSpPr>
            <a:spLocks/>
          </p:cNvSpPr>
          <p:nvPr/>
        </p:nvSpPr>
        <p:spPr bwMode="auto">
          <a:xfrm>
            <a:off x="3086100" y="5276850"/>
            <a:ext cx="260350" cy="77788"/>
          </a:xfrm>
          <a:custGeom>
            <a:avLst/>
            <a:gdLst>
              <a:gd name="T0" fmla="*/ 0 w 17"/>
              <a:gd name="T1" fmla="*/ 0 h 5"/>
              <a:gd name="T2" fmla="*/ 1 w 17"/>
              <a:gd name="T3" fmla="*/ 1 h 5"/>
              <a:gd name="T4" fmla="*/ 2 w 17"/>
              <a:gd name="T5" fmla="*/ 2 h 5"/>
              <a:gd name="T6" fmla="*/ 2 w 17"/>
              <a:gd name="T7" fmla="*/ 2 h 5"/>
              <a:gd name="T8" fmla="*/ 3 w 17"/>
              <a:gd name="T9" fmla="*/ 2 h 5"/>
              <a:gd name="T10" fmla="*/ 3 w 17"/>
              <a:gd name="T11" fmla="*/ 2 h 5"/>
              <a:gd name="T12" fmla="*/ 6 w 17"/>
              <a:gd name="T13" fmla="*/ 2 h 5"/>
              <a:gd name="T14" fmla="*/ 9 w 17"/>
              <a:gd name="T15" fmla="*/ 2 h 5"/>
              <a:gd name="T16" fmla="*/ 11 w 17"/>
              <a:gd name="T17" fmla="*/ 2 h 5"/>
              <a:gd name="T18" fmla="*/ 14 w 17"/>
              <a:gd name="T19" fmla="*/ 2 h 5"/>
              <a:gd name="T20" fmla="*/ 14 w 17"/>
              <a:gd name="T21" fmla="*/ 2 h 5"/>
              <a:gd name="T22" fmla="*/ 15 w 17"/>
              <a:gd name="T23" fmla="*/ 2 h 5"/>
              <a:gd name="T24" fmla="*/ 15 w 17"/>
              <a:gd name="T25" fmla="*/ 3 h 5"/>
              <a:gd name="T26" fmla="*/ 16 w 17"/>
              <a:gd name="T27" fmla="*/ 4 h 5"/>
              <a:gd name="T28" fmla="*/ 17 w 17"/>
              <a:gd name="T29" fmla="*/ 5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5"/>
              <a:gd name="T47" fmla="*/ 17 w 17"/>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5">
                <a:moveTo>
                  <a:pt x="0" y="0"/>
                </a:moveTo>
                <a:lnTo>
                  <a:pt x="1" y="1"/>
                </a:lnTo>
                <a:lnTo>
                  <a:pt x="2" y="2"/>
                </a:lnTo>
                <a:lnTo>
                  <a:pt x="3" y="2"/>
                </a:lnTo>
                <a:lnTo>
                  <a:pt x="6" y="2"/>
                </a:lnTo>
                <a:lnTo>
                  <a:pt x="9" y="2"/>
                </a:lnTo>
                <a:lnTo>
                  <a:pt x="11" y="2"/>
                </a:lnTo>
                <a:lnTo>
                  <a:pt x="14" y="2"/>
                </a:lnTo>
                <a:lnTo>
                  <a:pt x="15" y="2"/>
                </a:lnTo>
                <a:lnTo>
                  <a:pt x="15" y="3"/>
                </a:lnTo>
                <a:lnTo>
                  <a:pt x="16" y="4"/>
                </a:lnTo>
                <a:lnTo>
                  <a:pt x="17" y="5"/>
                </a:lnTo>
              </a:path>
            </a:pathLst>
          </a:custGeom>
          <a:noFill/>
          <a:ln w="15875">
            <a:solidFill>
              <a:srgbClr val="000000"/>
            </a:solidFill>
            <a:prstDash val="solid"/>
            <a:round/>
            <a:headEnd/>
            <a:tailEnd/>
          </a:ln>
        </p:spPr>
        <p:txBody>
          <a:bodyPr/>
          <a:lstStyle/>
          <a:p>
            <a:endParaRPr lang="en-US"/>
          </a:p>
        </p:txBody>
      </p:sp>
      <p:sp>
        <p:nvSpPr>
          <p:cNvPr id="85051" name="Freeform 60"/>
          <p:cNvSpPr>
            <a:spLocks/>
          </p:cNvSpPr>
          <p:nvPr/>
        </p:nvSpPr>
        <p:spPr bwMode="auto">
          <a:xfrm>
            <a:off x="4144963" y="5292725"/>
            <a:ext cx="522287" cy="76200"/>
          </a:xfrm>
          <a:custGeom>
            <a:avLst/>
            <a:gdLst>
              <a:gd name="T0" fmla="*/ 34 w 34"/>
              <a:gd name="T1" fmla="*/ 0 h 5"/>
              <a:gd name="T2" fmla="*/ 33 w 34"/>
              <a:gd name="T3" fmla="*/ 1 h 5"/>
              <a:gd name="T4" fmla="*/ 32 w 34"/>
              <a:gd name="T5" fmla="*/ 1 h 5"/>
              <a:gd name="T6" fmla="*/ 31 w 34"/>
              <a:gd name="T7" fmla="*/ 1 h 5"/>
              <a:gd name="T8" fmla="*/ 31 w 34"/>
              <a:gd name="T9" fmla="*/ 1 h 5"/>
              <a:gd name="T10" fmla="*/ 22 w 34"/>
              <a:gd name="T11" fmla="*/ 1 h 5"/>
              <a:gd name="T12" fmla="*/ 17 w 34"/>
              <a:gd name="T13" fmla="*/ 1 h 5"/>
              <a:gd name="T14" fmla="*/ 13 w 34"/>
              <a:gd name="T15" fmla="*/ 1 h 5"/>
              <a:gd name="T16" fmla="*/ 3 w 34"/>
              <a:gd name="T17" fmla="*/ 1 h 5"/>
              <a:gd name="T18" fmla="*/ 3 w 34"/>
              <a:gd name="T19" fmla="*/ 1 h 5"/>
              <a:gd name="T20" fmla="*/ 3 w 34"/>
              <a:gd name="T21" fmla="*/ 1 h 5"/>
              <a:gd name="T22" fmla="*/ 2 w 34"/>
              <a:gd name="T23" fmla="*/ 2 h 5"/>
              <a:gd name="T24" fmla="*/ 2 w 34"/>
              <a:gd name="T25" fmla="*/ 3 h 5"/>
              <a:gd name="T26" fmla="*/ 0 w 34"/>
              <a:gd name="T27" fmla="*/ 5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
              <a:gd name="T44" fmla="*/ 34 w 34"/>
              <a:gd name="T45" fmla="*/ 5 h 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
                <a:moveTo>
                  <a:pt x="34" y="0"/>
                </a:moveTo>
                <a:lnTo>
                  <a:pt x="33" y="1"/>
                </a:lnTo>
                <a:lnTo>
                  <a:pt x="32" y="1"/>
                </a:lnTo>
                <a:lnTo>
                  <a:pt x="31" y="1"/>
                </a:lnTo>
                <a:lnTo>
                  <a:pt x="22" y="1"/>
                </a:lnTo>
                <a:lnTo>
                  <a:pt x="17" y="1"/>
                </a:lnTo>
                <a:lnTo>
                  <a:pt x="13" y="1"/>
                </a:lnTo>
                <a:lnTo>
                  <a:pt x="3" y="1"/>
                </a:lnTo>
                <a:lnTo>
                  <a:pt x="2" y="2"/>
                </a:lnTo>
                <a:lnTo>
                  <a:pt x="2" y="3"/>
                </a:lnTo>
                <a:lnTo>
                  <a:pt x="0" y="5"/>
                </a:lnTo>
              </a:path>
            </a:pathLst>
          </a:custGeom>
          <a:noFill/>
          <a:ln w="15875">
            <a:solidFill>
              <a:srgbClr val="000000"/>
            </a:solidFill>
            <a:prstDash val="solid"/>
            <a:round/>
            <a:headEnd/>
            <a:tailEnd/>
          </a:ln>
        </p:spPr>
        <p:txBody>
          <a:bodyPr/>
          <a:lstStyle/>
          <a:p>
            <a:endParaRPr lang="en-US"/>
          </a:p>
        </p:txBody>
      </p:sp>
      <p:sp>
        <p:nvSpPr>
          <p:cNvPr id="85052" name="Freeform 61"/>
          <p:cNvSpPr>
            <a:spLocks/>
          </p:cNvSpPr>
          <p:nvPr/>
        </p:nvSpPr>
        <p:spPr bwMode="auto">
          <a:xfrm>
            <a:off x="3638550" y="5292725"/>
            <a:ext cx="506413" cy="76200"/>
          </a:xfrm>
          <a:custGeom>
            <a:avLst/>
            <a:gdLst>
              <a:gd name="T0" fmla="*/ 0 w 33"/>
              <a:gd name="T1" fmla="*/ 0 h 5"/>
              <a:gd name="T2" fmla="*/ 1 w 33"/>
              <a:gd name="T3" fmla="*/ 1 h 5"/>
              <a:gd name="T4" fmla="*/ 1 w 33"/>
              <a:gd name="T5" fmla="*/ 1 h 5"/>
              <a:gd name="T6" fmla="*/ 2 w 33"/>
              <a:gd name="T7" fmla="*/ 1 h 5"/>
              <a:gd name="T8" fmla="*/ 2 w 33"/>
              <a:gd name="T9" fmla="*/ 1 h 5"/>
              <a:gd name="T10" fmla="*/ 3 w 33"/>
              <a:gd name="T11" fmla="*/ 1 h 5"/>
              <a:gd name="T12" fmla="*/ 12 w 33"/>
              <a:gd name="T13" fmla="*/ 1 h 5"/>
              <a:gd name="T14" fmla="*/ 17 w 33"/>
              <a:gd name="T15" fmla="*/ 1 h 5"/>
              <a:gd name="T16" fmla="*/ 21 w 33"/>
              <a:gd name="T17" fmla="*/ 1 h 5"/>
              <a:gd name="T18" fmla="*/ 31 w 33"/>
              <a:gd name="T19" fmla="*/ 1 h 5"/>
              <a:gd name="T20" fmla="*/ 31 w 33"/>
              <a:gd name="T21" fmla="*/ 1 h 5"/>
              <a:gd name="T22" fmla="*/ 31 w 33"/>
              <a:gd name="T23" fmla="*/ 1 h 5"/>
              <a:gd name="T24" fmla="*/ 32 w 33"/>
              <a:gd name="T25" fmla="*/ 2 h 5"/>
              <a:gd name="T26" fmla="*/ 32 w 33"/>
              <a:gd name="T27" fmla="*/ 3 h 5"/>
              <a:gd name="T28" fmla="*/ 33 w 33"/>
              <a:gd name="T29" fmla="*/ 5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
              <a:gd name="T46" fmla="*/ 0 h 5"/>
              <a:gd name="T47" fmla="*/ 33 w 33"/>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 h="5">
                <a:moveTo>
                  <a:pt x="0" y="0"/>
                </a:moveTo>
                <a:lnTo>
                  <a:pt x="1" y="1"/>
                </a:lnTo>
                <a:lnTo>
                  <a:pt x="2" y="1"/>
                </a:lnTo>
                <a:lnTo>
                  <a:pt x="3" y="1"/>
                </a:lnTo>
                <a:lnTo>
                  <a:pt x="12" y="1"/>
                </a:lnTo>
                <a:lnTo>
                  <a:pt x="17" y="1"/>
                </a:lnTo>
                <a:lnTo>
                  <a:pt x="21" y="1"/>
                </a:lnTo>
                <a:lnTo>
                  <a:pt x="31" y="1"/>
                </a:lnTo>
                <a:lnTo>
                  <a:pt x="32" y="2"/>
                </a:lnTo>
                <a:lnTo>
                  <a:pt x="32" y="3"/>
                </a:lnTo>
                <a:lnTo>
                  <a:pt x="33" y="5"/>
                </a:lnTo>
              </a:path>
            </a:pathLst>
          </a:custGeom>
          <a:noFill/>
          <a:ln w="15875">
            <a:solidFill>
              <a:srgbClr val="000000"/>
            </a:solidFill>
            <a:prstDash val="solid"/>
            <a:round/>
            <a:headEnd/>
            <a:tailEnd/>
          </a:ln>
        </p:spPr>
        <p:txBody>
          <a:bodyPr/>
          <a:lstStyle/>
          <a:p>
            <a:endParaRPr lang="en-US"/>
          </a:p>
        </p:txBody>
      </p:sp>
      <p:sp>
        <p:nvSpPr>
          <p:cNvPr id="85053" name="Freeform 62"/>
          <p:cNvSpPr>
            <a:spLocks/>
          </p:cNvSpPr>
          <p:nvPr/>
        </p:nvSpPr>
        <p:spPr bwMode="auto">
          <a:xfrm>
            <a:off x="4129088" y="3741738"/>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54" name="Freeform 63"/>
          <p:cNvSpPr>
            <a:spLocks/>
          </p:cNvSpPr>
          <p:nvPr/>
        </p:nvSpPr>
        <p:spPr bwMode="auto">
          <a:xfrm>
            <a:off x="4144963" y="3741738"/>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55" name="Freeform 64"/>
          <p:cNvSpPr>
            <a:spLocks/>
          </p:cNvSpPr>
          <p:nvPr/>
        </p:nvSpPr>
        <p:spPr bwMode="auto">
          <a:xfrm>
            <a:off x="4129088" y="3833813"/>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56" name="Freeform 65"/>
          <p:cNvSpPr>
            <a:spLocks/>
          </p:cNvSpPr>
          <p:nvPr/>
        </p:nvSpPr>
        <p:spPr bwMode="auto">
          <a:xfrm>
            <a:off x="4144963" y="3833813"/>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57" name="Freeform 66"/>
          <p:cNvSpPr>
            <a:spLocks/>
          </p:cNvSpPr>
          <p:nvPr/>
        </p:nvSpPr>
        <p:spPr bwMode="auto">
          <a:xfrm>
            <a:off x="4129088" y="3925888"/>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58" name="Freeform 67"/>
          <p:cNvSpPr>
            <a:spLocks/>
          </p:cNvSpPr>
          <p:nvPr/>
        </p:nvSpPr>
        <p:spPr bwMode="auto">
          <a:xfrm>
            <a:off x="4144963" y="3925888"/>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59" name="Freeform 68"/>
          <p:cNvSpPr>
            <a:spLocks/>
          </p:cNvSpPr>
          <p:nvPr/>
        </p:nvSpPr>
        <p:spPr bwMode="auto">
          <a:xfrm>
            <a:off x="4129088" y="4540250"/>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60" name="Freeform 69"/>
          <p:cNvSpPr>
            <a:spLocks/>
          </p:cNvSpPr>
          <p:nvPr/>
        </p:nvSpPr>
        <p:spPr bwMode="auto">
          <a:xfrm>
            <a:off x="4129088" y="4540250"/>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61" name="Freeform 70"/>
          <p:cNvSpPr>
            <a:spLocks/>
          </p:cNvSpPr>
          <p:nvPr/>
        </p:nvSpPr>
        <p:spPr bwMode="auto">
          <a:xfrm>
            <a:off x="4129088" y="4618038"/>
            <a:ext cx="31750" cy="30162"/>
          </a:xfrm>
          <a:custGeom>
            <a:avLst/>
            <a:gdLst>
              <a:gd name="T0" fmla="*/ 10 w 20"/>
              <a:gd name="T1" fmla="*/ 9 h 19"/>
              <a:gd name="T2" fmla="*/ 20 w 20"/>
              <a:gd name="T3" fmla="*/ 9 h 19"/>
              <a:gd name="T4" fmla="*/ 20 w 20"/>
              <a:gd name="T5" fmla="*/ 0 h 19"/>
              <a:gd name="T6" fmla="*/ 10 w 20"/>
              <a:gd name="T7" fmla="*/ 0 h 19"/>
              <a:gd name="T8" fmla="*/ 0 w 20"/>
              <a:gd name="T9" fmla="*/ 0 h 19"/>
              <a:gd name="T10" fmla="*/ 0 w 20"/>
              <a:gd name="T11" fmla="*/ 9 h 19"/>
              <a:gd name="T12" fmla="*/ 0 w 20"/>
              <a:gd name="T13" fmla="*/ 19 h 19"/>
              <a:gd name="T14" fmla="*/ 10 w 20"/>
              <a:gd name="T15" fmla="*/ 19 h 19"/>
              <a:gd name="T16" fmla="*/ 20 w 20"/>
              <a:gd name="T17" fmla="*/ 19 h 19"/>
              <a:gd name="T18" fmla="*/ 20 w 20"/>
              <a:gd name="T19" fmla="*/ 9 h 19"/>
              <a:gd name="T20" fmla="*/ 10 w 20"/>
              <a:gd name="T21" fmla="*/ 9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0" y="9"/>
                </a:moveTo>
                <a:lnTo>
                  <a:pt x="20" y="9"/>
                </a:lnTo>
                <a:lnTo>
                  <a:pt x="20" y="0"/>
                </a:lnTo>
                <a:lnTo>
                  <a:pt x="10" y="0"/>
                </a:lnTo>
                <a:lnTo>
                  <a:pt x="0" y="0"/>
                </a:lnTo>
                <a:lnTo>
                  <a:pt x="0" y="9"/>
                </a:lnTo>
                <a:lnTo>
                  <a:pt x="0" y="19"/>
                </a:lnTo>
                <a:lnTo>
                  <a:pt x="10" y="19"/>
                </a:lnTo>
                <a:lnTo>
                  <a:pt x="20" y="19"/>
                </a:lnTo>
                <a:lnTo>
                  <a:pt x="20" y="9"/>
                </a:lnTo>
                <a:lnTo>
                  <a:pt x="10" y="9"/>
                </a:lnTo>
                <a:close/>
              </a:path>
            </a:pathLst>
          </a:custGeom>
          <a:solidFill>
            <a:srgbClr val="000000"/>
          </a:solidFill>
          <a:ln w="0">
            <a:solidFill>
              <a:srgbClr val="000000"/>
            </a:solidFill>
            <a:prstDash val="solid"/>
            <a:round/>
            <a:headEnd/>
            <a:tailEnd/>
          </a:ln>
        </p:spPr>
        <p:txBody>
          <a:bodyPr/>
          <a:lstStyle/>
          <a:p>
            <a:endParaRPr lang="en-US"/>
          </a:p>
        </p:txBody>
      </p:sp>
      <p:sp>
        <p:nvSpPr>
          <p:cNvPr id="85062" name="Freeform 71"/>
          <p:cNvSpPr>
            <a:spLocks/>
          </p:cNvSpPr>
          <p:nvPr/>
        </p:nvSpPr>
        <p:spPr bwMode="auto">
          <a:xfrm>
            <a:off x="4129088" y="4632325"/>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63" name="Freeform 72"/>
          <p:cNvSpPr>
            <a:spLocks/>
          </p:cNvSpPr>
          <p:nvPr/>
        </p:nvSpPr>
        <p:spPr bwMode="auto">
          <a:xfrm>
            <a:off x="4129088" y="4710113"/>
            <a:ext cx="31750" cy="30162"/>
          </a:xfrm>
          <a:custGeom>
            <a:avLst/>
            <a:gdLst>
              <a:gd name="T0" fmla="*/ 10 w 20"/>
              <a:gd name="T1" fmla="*/ 9 h 19"/>
              <a:gd name="T2" fmla="*/ 20 w 20"/>
              <a:gd name="T3" fmla="*/ 9 h 19"/>
              <a:gd name="T4" fmla="*/ 20 w 20"/>
              <a:gd name="T5" fmla="*/ 0 h 19"/>
              <a:gd name="T6" fmla="*/ 10 w 20"/>
              <a:gd name="T7" fmla="*/ 0 h 19"/>
              <a:gd name="T8" fmla="*/ 0 w 20"/>
              <a:gd name="T9" fmla="*/ 0 h 19"/>
              <a:gd name="T10" fmla="*/ 0 w 20"/>
              <a:gd name="T11" fmla="*/ 9 h 19"/>
              <a:gd name="T12" fmla="*/ 0 w 20"/>
              <a:gd name="T13" fmla="*/ 19 h 19"/>
              <a:gd name="T14" fmla="*/ 10 w 20"/>
              <a:gd name="T15" fmla="*/ 19 h 19"/>
              <a:gd name="T16" fmla="*/ 20 w 20"/>
              <a:gd name="T17" fmla="*/ 19 h 19"/>
              <a:gd name="T18" fmla="*/ 20 w 20"/>
              <a:gd name="T19" fmla="*/ 9 h 19"/>
              <a:gd name="T20" fmla="*/ 10 w 20"/>
              <a:gd name="T21" fmla="*/ 9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0" y="9"/>
                </a:moveTo>
                <a:lnTo>
                  <a:pt x="20" y="9"/>
                </a:lnTo>
                <a:lnTo>
                  <a:pt x="20" y="0"/>
                </a:lnTo>
                <a:lnTo>
                  <a:pt x="10" y="0"/>
                </a:lnTo>
                <a:lnTo>
                  <a:pt x="0" y="0"/>
                </a:lnTo>
                <a:lnTo>
                  <a:pt x="0" y="9"/>
                </a:lnTo>
                <a:lnTo>
                  <a:pt x="0" y="19"/>
                </a:lnTo>
                <a:lnTo>
                  <a:pt x="10" y="19"/>
                </a:lnTo>
                <a:lnTo>
                  <a:pt x="20" y="19"/>
                </a:lnTo>
                <a:lnTo>
                  <a:pt x="20" y="9"/>
                </a:lnTo>
                <a:lnTo>
                  <a:pt x="10" y="9"/>
                </a:lnTo>
                <a:close/>
              </a:path>
            </a:pathLst>
          </a:custGeom>
          <a:solidFill>
            <a:srgbClr val="000000"/>
          </a:solidFill>
          <a:ln w="0">
            <a:solidFill>
              <a:srgbClr val="000000"/>
            </a:solidFill>
            <a:prstDash val="solid"/>
            <a:round/>
            <a:headEnd/>
            <a:tailEnd/>
          </a:ln>
        </p:spPr>
        <p:txBody>
          <a:bodyPr/>
          <a:lstStyle/>
          <a:p>
            <a:endParaRPr lang="en-US"/>
          </a:p>
        </p:txBody>
      </p:sp>
      <p:sp>
        <p:nvSpPr>
          <p:cNvPr id="85064" name="Freeform 73"/>
          <p:cNvSpPr>
            <a:spLocks/>
          </p:cNvSpPr>
          <p:nvPr/>
        </p:nvSpPr>
        <p:spPr bwMode="auto">
          <a:xfrm>
            <a:off x="4129088" y="4724400"/>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65" name="Freeform 74"/>
          <p:cNvSpPr>
            <a:spLocks/>
          </p:cNvSpPr>
          <p:nvPr/>
        </p:nvSpPr>
        <p:spPr bwMode="auto">
          <a:xfrm>
            <a:off x="2579688" y="2376488"/>
            <a:ext cx="292100" cy="292100"/>
          </a:xfrm>
          <a:custGeom>
            <a:avLst/>
            <a:gdLst>
              <a:gd name="T0" fmla="*/ 10 w 19"/>
              <a:gd name="T1" fmla="*/ 0 h 19"/>
              <a:gd name="T2" fmla="*/ 6 w 19"/>
              <a:gd name="T3" fmla="*/ 1 h 19"/>
              <a:gd name="T4" fmla="*/ 3 w 19"/>
              <a:gd name="T5" fmla="*/ 3 h 19"/>
              <a:gd name="T6" fmla="*/ 1 w 19"/>
              <a:gd name="T7" fmla="*/ 6 h 19"/>
              <a:gd name="T8" fmla="*/ 0 w 19"/>
              <a:gd name="T9" fmla="*/ 10 h 19"/>
              <a:gd name="T10" fmla="*/ 1 w 19"/>
              <a:gd name="T11" fmla="*/ 13 h 19"/>
              <a:gd name="T12" fmla="*/ 3 w 19"/>
              <a:gd name="T13" fmla="*/ 16 h 19"/>
              <a:gd name="T14" fmla="*/ 6 w 19"/>
              <a:gd name="T15" fmla="*/ 18 h 19"/>
              <a:gd name="T16" fmla="*/ 10 w 19"/>
              <a:gd name="T17" fmla="*/ 19 h 19"/>
              <a:gd name="T18" fmla="*/ 13 w 19"/>
              <a:gd name="T19" fmla="*/ 18 h 19"/>
              <a:gd name="T20" fmla="*/ 16 w 19"/>
              <a:gd name="T21" fmla="*/ 16 h 19"/>
              <a:gd name="T22" fmla="*/ 18 w 19"/>
              <a:gd name="T23" fmla="*/ 13 h 19"/>
              <a:gd name="T24" fmla="*/ 19 w 19"/>
              <a:gd name="T25" fmla="*/ 10 h 19"/>
              <a:gd name="T26" fmla="*/ 18 w 19"/>
              <a:gd name="T27" fmla="*/ 6 h 19"/>
              <a:gd name="T28" fmla="*/ 16 w 19"/>
              <a:gd name="T29" fmla="*/ 3 h 19"/>
              <a:gd name="T30" fmla="*/ 13 w 19"/>
              <a:gd name="T31" fmla="*/ 1 h 19"/>
              <a:gd name="T32" fmla="*/ 10 w 19"/>
              <a:gd name="T33" fmla="*/ 0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19"/>
              <a:gd name="T53" fmla="*/ 19 w 19"/>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19">
                <a:moveTo>
                  <a:pt x="10" y="0"/>
                </a:moveTo>
                <a:lnTo>
                  <a:pt x="6" y="1"/>
                </a:lnTo>
                <a:lnTo>
                  <a:pt x="3" y="3"/>
                </a:lnTo>
                <a:lnTo>
                  <a:pt x="1" y="6"/>
                </a:lnTo>
                <a:lnTo>
                  <a:pt x="0" y="10"/>
                </a:lnTo>
                <a:lnTo>
                  <a:pt x="1" y="13"/>
                </a:lnTo>
                <a:lnTo>
                  <a:pt x="3" y="16"/>
                </a:lnTo>
                <a:lnTo>
                  <a:pt x="6" y="18"/>
                </a:lnTo>
                <a:lnTo>
                  <a:pt x="10" y="19"/>
                </a:lnTo>
                <a:lnTo>
                  <a:pt x="13" y="18"/>
                </a:lnTo>
                <a:lnTo>
                  <a:pt x="16" y="16"/>
                </a:lnTo>
                <a:lnTo>
                  <a:pt x="18" y="13"/>
                </a:lnTo>
                <a:lnTo>
                  <a:pt x="19" y="10"/>
                </a:lnTo>
                <a:lnTo>
                  <a:pt x="18" y="6"/>
                </a:lnTo>
                <a:lnTo>
                  <a:pt x="16" y="3"/>
                </a:lnTo>
                <a:lnTo>
                  <a:pt x="13" y="1"/>
                </a:lnTo>
                <a:lnTo>
                  <a:pt x="10" y="0"/>
                </a:lnTo>
              </a:path>
            </a:pathLst>
          </a:custGeom>
          <a:noFill/>
          <a:ln w="15875">
            <a:solidFill>
              <a:schemeClr val="tx1"/>
            </a:solidFill>
            <a:prstDash val="solid"/>
            <a:round/>
            <a:headEnd/>
            <a:tailEnd/>
          </a:ln>
        </p:spPr>
        <p:txBody>
          <a:bodyPr/>
          <a:lstStyle/>
          <a:p>
            <a:endParaRPr lang="en-US"/>
          </a:p>
        </p:txBody>
      </p:sp>
      <p:sp>
        <p:nvSpPr>
          <p:cNvPr id="85066" name="Rectangle 75"/>
          <p:cNvSpPr>
            <a:spLocks noChangeArrowheads="1"/>
          </p:cNvSpPr>
          <p:nvPr/>
        </p:nvSpPr>
        <p:spPr bwMode="auto">
          <a:xfrm>
            <a:off x="2671763" y="2376488"/>
            <a:ext cx="122237" cy="258762"/>
          </a:xfrm>
          <a:prstGeom prst="rect">
            <a:avLst/>
          </a:prstGeom>
          <a:noFill/>
          <a:ln w="9525">
            <a:noFill/>
            <a:miter lim="800000"/>
            <a:headEnd/>
            <a:tailEnd/>
          </a:ln>
        </p:spPr>
        <p:txBody>
          <a:bodyPr wrap="none" lIns="0" tIns="0" rIns="0" bIns="0">
            <a:spAutoFit/>
          </a:bodyPr>
          <a:lstStyle/>
          <a:p>
            <a:r>
              <a:rPr lang="en-CA" sz="1700">
                <a:solidFill>
                  <a:srgbClr val="000000"/>
                </a:solidFill>
                <a:latin typeface="Nimbus Roman No9 L"/>
              </a:rPr>
              <a:t>+</a:t>
            </a:r>
            <a:endParaRPr lang="en-CA" sz="2400">
              <a:latin typeface="Corbel" pitchFamily="34" charset="0"/>
            </a:endParaRPr>
          </a:p>
        </p:txBody>
      </p:sp>
      <p:sp>
        <p:nvSpPr>
          <p:cNvPr id="85067" name="Text Box 78"/>
          <p:cNvSpPr txBox="1">
            <a:spLocks noChangeArrowheads="1"/>
          </p:cNvSpPr>
          <p:nvPr/>
        </p:nvSpPr>
        <p:spPr bwMode="auto">
          <a:xfrm>
            <a:off x="6896100" y="1917700"/>
            <a:ext cx="1768475" cy="825500"/>
          </a:xfrm>
          <a:prstGeom prst="rect">
            <a:avLst/>
          </a:prstGeom>
          <a:noFill/>
          <a:ln w="12700">
            <a:noFill/>
            <a:miter lim="800000"/>
            <a:headEnd/>
            <a:tailEnd/>
          </a:ln>
        </p:spPr>
        <p:txBody>
          <a:bodyPr wrap="none">
            <a:spAutoFit/>
          </a:bodyPr>
          <a:lstStyle/>
          <a:p>
            <a:r>
              <a:rPr lang="en-US" sz="1600" i="1">
                <a:solidFill>
                  <a:srgbClr val="CC3300"/>
                </a:solidFill>
                <a:latin typeface="Corbel" pitchFamily="34" charset="0"/>
              </a:rPr>
              <a:t>Virtual address is</a:t>
            </a:r>
          </a:p>
          <a:p>
            <a:r>
              <a:rPr lang="en-US" sz="1600" i="1">
                <a:solidFill>
                  <a:srgbClr val="CC3300"/>
                </a:solidFill>
                <a:latin typeface="Corbel" pitchFamily="34" charset="0"/>
              </a:rPr>
              <a:t>interpreted as page</a:t>
            </a:r>
          </a:p>
          <a:p>
            <a:r>
              <a:rPr lang="en-US" sz="1600" i="1">
                <a:solidFill>
                  <a:srgbClr val="CC3300"/>
                </a:solidFill>
                <a:latin typeface="Corbel" pitchFamily="34" charset="0"/>
              </a:rPr>
              <a:t>number and offset.</a:t>
            </a:r>
          </a:p>
        </p:txBody>
      </p:sp>
      <p:sp>
        <p:nvSpPr>
          <p:cNvPr id="85068" name="Freeform 79"/>
          <p:cNvSpPr>
            <a:spLocks/>
          </p:cNvSpPr>
          <p:nvPr/>
        </p:nvSpPr>
        <p:spPr bwMode="auto">
          <a:xfrm>
            <a:off x="5994400" y="2020888"/>
            <a:ext cx="952500" cy="338137"/>
          </a:xfrm>
          <a:custGeom>
            <a:avLst/>
            <a:gdLst>
              <a:gd name="T0" fmla="*/ 600 w 600"/>
              <a:gd name="T1" fmla="*/ 213 h 213"/>
              <a:gd name="T2" fmla="*/ 102 w 600"/>
              <a:gd name="T3" fmla="*/ 103 h 213"/>
              <a:gd name="T4" fmla="*/ 0 w 600"/>
              <a:gd name="T5" fmla="*/ 0 h 213"/>
              <a:gd name="T6" fmla="*/ 0 60000 65536"/>
              <a:gd name="T7" fmla="*/ 0 60000 65536"/>
              <a:gd name="T8" fmla="*/ 0 60000 65536"/>
              <a:gd name="T9" fmla="*/ 0 w 600"/>
              <a:gd name="T10" fmla="*/ 0 h 213"/>
              <a:gd name="T11" fmla="*/ 600 w 600"/>
              <a:gd name="T12" fmla="*/ 213 h 213"/>
            </a:gdLst>
            <a:ahLst/>
            <a:cxnLst>
              <a:cxn ang="T6">
                <a:pos x="T0" y="T1"/>
              </a:cxn>
              <a:cxn ang="T7">
                <a:pos x="T2" y="T3"/>
              </a:cxn>
              <a:cxn ang="T8">
                <a:pos x="T4" y="T5"/>
              </a:cxn>
            </a:cxnLst>
            <a:rect l="T9" t="T10" r="T11" b="T12"/>
            <a:pathLst>
              <a:path w="600" h="213">
                <a:moveTo>
                  <a:pt x="600" y="213"/>
                </a:moveTo>
                <a:cubicBezTo>
                  <a:pt x="401" y="176"/>
                  <a:pt x="202" y="139"/>
                  <a:pt x="102" y="103"/>
                </a:cubicBezTo>
                <a:cubicBezTo>
                  <a:pt x="2" y="67"/>
                  <a:pt x="1" y="33"/>
                  <a:pt x="0" y="0"/>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69" name="Text Box 80"/>
          <p:cNvSpPr txBox="1">
            <a:spLocks noChangeArrowheads="1"/>
          </p:cNvSpPr>
          <p:nvPr/>
        </p:nvSpPr>
        <p:spPr bwMode="auto">
          <a:xfrm>
            <a:off x="279400" y="4611688"/>
            <a:ext cx="2548903" cy="584775"/>
          </a:xfrm>
          <a:prstGeom prst="rect">
            <a:avLst/>
          </a:prstGeom>
          <a:noFill/>
          <a:ln w="12700">
            <a:noFill/>
            <a:miter lim="800000"/>
            <a:headEnd/>
            <a:tailEnd/>
          </a:ln>
        </p:spPr>
        <p:txBody>
          <a:bodyPr wrap="none">
            <a:spAutoFit/>
          </a:bodyPr>
          <a:lstStyle/>
          <a:p>
            <a:r>
              <a:rPr lang="en-US" sz="1600" i="1" dirty="0">
                <a:solidFill>
                  <a:srgbClr val="CC3300"/>
                </a:solidFill>
                <a:latin typeface="Corbel" pitchFamily="34" charset="0"/>
              </a:rPr>
              <a:t>Page table holds information</a:t>
            </a:r>
          </a:p>
          <a:p>
            <a:r>
              <a:rPr lang="en-US" sz="1600" i="1" dirty="0">
                <a:solidFill>
                  <a:srgbClr val="CC3300"/>
                </a:solidFill>
                <a:latin typeface="Corbel" pitchFamily="34" charset="0"/>
              </a:rPr>
              <a:t>about each page</a:t>
            </a:r>
            <a:r>
              <a:rPr lang="en-US" sz="1600" i="1" dirty="0" smtClean="0">
                <a:solidFill>
                  <a:srgbClr val="CC3300"/>
                </a:solidFill>
                <a:latin typeface="Corbel" pitchFamily="34" charset="0"/>
              </a:rPr>
              <a:t>..</a:t>
            </a:r>
            <a:endParaRPr lang="en-US" sz="1600" i="1" dirty="0">
              <a:solidFill>
                <a:srgbClr val="CC3300"/>
              </a:solidFill>
              <a:latin typeface="Corbel" pitchFamily="34" charset="0"/>
            </a:endParaRPr>
          </a:p>
        </p:txBody>
      </p:sp>
      <p:sp>
        <p:nvSpPr>
          <p:cNvPr id="85070" name="Text Box 81"/>
          <p:cNvSpPr txBox="1">
            <a:spLocks noChangeArrowheads="1"/>
          </p:cNvSpPr>
          <p:nvPr/>
        </p:nvSpPr>
        <p:spPr bwMode="auto">
          <a:xfrm>
            <a:off x="76200" y="1228725"/>
            <a:ext cx="2069797" cy="830997"/>
          </a:xfrm>
          <a:prstGeom prst="rect">
            <a:avLst/>
          </a:prstGeom>
          <a:noFill/>
          <a:ln w="12700">
            <a:noFill/>
            <a:miter lim="800000"/>
            <a:headEnd/>
            <a:tailEnd/>
          </a:ln>
        </p:spPr>
        <p:txBody>
          <a:bodyPr wrap="none">
            <a:spAutoFit/>
          </a:bodyPr>
          <a:lstStyle/>
          <a:p>
            <a:r>
              <a:rPr lang="en-US" sz="1600" i="1" dirty="0">
                <a:solidFill>
                  <a:srgbClr val="CC3300"/>
                </a:solidFill>
                <a:latin typeface="Corbel" pitchFamily="34" charset="0"/>
              </a:rPr>
              <a:t>PTBR holds</a:t>
            </a:r>
          </a:p>
          <a:p>
            <a:r>
              <a:rPr lang="en-US" sz="1600" i="1" dirty="0">
                <a:solidFill>
                  <a:srgbClr val="CC3300"/>
                </a:solidFill>
                <a:latin typeface="Corbel" pitchFamily="34" charset="0"/>
              </a:rPr>
              <a:t>the </a:t>
            </a:r>
            <a:r>
              <a:rPr lang="en-US" sz="1600" i="1" dirty="0" smtClean="0">
                <a:solidFill>
                  <a:srgbClr val="CC3300"/>
                </a:solidFill>
                <a:latin typeface="Corbel" pitchFamily="34" charset="0"/>
              </a:rPr>
              <a:t>starting address </a:t>
            </a:r>
            <a:r>
              <a:rPr lang="en-US" sz="1600" i="1" dirty="0">
                <a:solidFill>
                  <a:srgbClr val="CC3300"/>
                </a:solidFill>
                <a:latin typeface="Corbel" pitchFamily="34" charset="0"/>
              </a:rPr>
              <a:t>of </a:t>
            </a:r>
          </a:p>
          <a:p>
            <a:r>
              <a:rPr lang="en-US" sz="1600" i="1" dirty="0">
                <a:solidFill>
                  <a:srgbClr val="CC3300"/>
                </a:solidFill>
                <a:latin typeface="Corbel" pitchFamily="34" charset="0"/>
              </a:rPr>
              <a:t>the page table.</a:t>
            </a:r>
          </a:p>
        </p:txBody>
      </p:sp>
      <p:sp>
        <p:nvSpPr>
          <p:cNvPr id="85071" name="Freeform 82"/>
          <p:cNvSpPr>
            <a:spLocks/>
          </p:cNvSpPr>
          <p:nvPr/>
        </p:nvSpPr>
        <p:spPr bwMode="auto">
          <a:xfrm>
            <a:off x="1998663" y="4278313"/>
            <a:ext cx="1068387" cy="414337"/>
          </a:xfrm>
          <a:custGeom>
            <a:avLst/>
            <a:gdLst>
              <a:gd name="T0" fmla="*/ 0 w 673"/>
              <a:gd name="T1" fmla="*/ 261 h 261"/>
              <a:gd name="T2" fmla="*/ 483 w 673"/>
              <a:gd name="T3" fmla="*/ 35 h 261"/>
              <a:gd name="T4" fmla="*/ 673 w 673"/>
              <a:gd name="T5" fmla="*/ 49 h 261"/>
              <a:gd name="T6" fmla="*/ 0 60000 65536"/>
              <a:gd name="T7" fmla="*/ 0 60000 65536"/>
              <a:gd name="T8" fmla="*/ 0 60000 65536"/>
              <a:gd name="T9" fmla="*/ 0 w 673"/>
              <a:gd name="T10" fmla="*/ 0 h 261"/>
              <a:gd name="T11" fmla="*/ 673 w 673"/>
              <a:gd name="T12" fmla="*/ 261 h 261"/>
            </a:gdLst>
            <a:ahLst/>
            <a:cxnLst>
              <a:cxn ang="T6">
                <a:pos x="T0" y="T1"/>
              </a:cxn>
              <a:cxn ang="T7">
                <a:pos x="T2" y="T3"/>
              </a:cxn>
              <a:cxn ang="T8">
                <a:pos x="T4" y="T5"/>
              </a:cxn>
            </a:cxnLst>
            <a:rect l="T9" t="T10" r="T11" b="T12"/>
            <a:pathLst>
              <a:path w="673" h="261">
                <a:moveTo>
                  <a:pt x="0" y="261"/>
                </a:moveTo>
                <a:cubicBezTo>
                  <a:pt x="185" y="165"/>
                  <a:pt x="371" y="70"/>
                  <a:pt x="483" y="35"/>
                </a:cubicBezTo>
                <a:cubicBezTo>
                  <a:pt x="595" y="0"/>
                  <a:pt x="634" y="24"/>
                  <a:pt x="673" y="49"/>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72" name="Freeform 83"/>
          <p:cNvSpPr>
            <a:spLocks/>
          </p:cNvSpPr>
          <p:nvPr/>
        </p:nvSpPr>
        <p:spPr bwMode="auto">
          <a:xfrm>
            <a:off x="1754188" y="1393825"/>
            <a:ext cx="347662" cy="314325"/>
          </a:xfrm>
          <a:custGeom>
            <a:avLst/>
            <a:gdLst>
              <a:gd name="T0" fmla="*/ 0 w 219"/>
              <a:gd name="T1" fmla="*/ 0 h 198"/>
              <a:gd name="T2" fmla="*/ 124 w 219"/>
              <a:gd name="T3" fmla="*/ 51 h 198"/>
              <a:gd name="T4" fmla="*/ 219 w 219"/>
              <a:gd name="T5" fmla="*/ 198 h 198"/>
              <a:gd name="T6" fmla="*/ 0 60000 65536"/>
              <a:gd name="T7" fmla="*/ 0 60000 65536"/>
              <a:gd name="T8" fmla="*/ 0 60000 65536"/>
              <a:gd name="T9" fmla="*/ 0 w 219"/>
              <a:gd name="T10" fmla="*/ 0 h 198"/>
              <a:gd name="T11" fmla="*/ 219 w 219"/>
              <a:gd name="T12" fmla="*/ 198 h 198"/>
            </a:gdLst>
            <a:ahLst/>
            <a:cxnLst>
              <a:cxn ang="T6">
                <a:pos x="T0" y="T1"/>
              </a:cxn>
              <a:cxn ang="T7">
                <a:pos x="T2" y="T3"/>
              </a:cxn>
              <a:cxn ang="T8">
                <a:pos x="T4" y="T5"/>
              </a:cxn>
            </a:cxnLst>
            <a:rect l="T9" t="T10" r="T11" b="T12"/>
            <a:pathLst>
              <a:path w="219" h="198">
                <a:moveTo>
                  <a:pt x="0" y="0"/>
                </a:moveTo>
                <a:cubicBezTo>
                  <a:pt x="43" y="9"/>
                  <a:pt x="87" y="18"/>
                  <a:pt x="124" y="51"/>
                </a:cubicBezTo>
                <a:cubicBezTo>
                  <a:pt x="161" y="84"/>
                  <a:pt x="190" y="141"/>
                  <a:pt x="219" y="198"/>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73" name="Text Box 84"/>
          <p:cNvSpPr txBox="1">
            <a:spLocks noChangeArrowheads="1"/>
          </p:cNvSpPr>
          <p:nvPr/>
        </p:nvSpPr>
        <p:spPr bwMode="auto">
          <a:xfrm>
            <a:off x="517525" y="2857500"/>
            <a:ext cx="1924050" cy="1069975"/>
          </a:xfrm>
          <a:prstGeom prst="rect">
            <a:avLst/>
          </a:prstGeom>
          <a:noFill/>
          <a:ln w="12700">
            <a:noFill/>
            <a:miter lim="800000"/>
            <a:headEnd/>
            <a:tailEnd/>
          </a:ln>
        </p:spPr>
        <p:txBody>
          <a:bodyPr wrap="none">
            <a:spAutoFit/>
          </a:bodyPr>
          <a:lstStyle/>
          <a:p>
            <a:r>
              <a:rPr lang="en-US" sz="1600" i="1">
                <a:solidFill>
                  <a:srgbClr val="CC3300"/>
                </a:solidFill>
                <a:latin typeface="Corbel" pitchFamily="34" charset="0"/>
              </a:rPr>
              <a:t>PTBR + virtual</a:t>
            </a:r>
          </a:p>
          <a:p>
            <a:r>
              <a:rPr lang="en-US" sz="1600" i="1">
                <a:solidFill>
                  <a:srgbClr val="CC3300"/>
                </a:solidFill>
                <a:latin typeface="Corbel" pitchFamily="34" charset="0"/>
              </a:rPr>
              <a:t>page number provide</a:t>
            </a:r>
          </a:p>
          <a:p>
            <a:r>
              <a:rPr lang="en-US" sz="1600" i="1">
                <a:solidFill>
                  <a:srgbClr val="CC3300"/>
                </a:solidFill>
                <a:latin typeface="Corbel" pitchFamily="34" charset="0"/>
              </a:rPr>
              <a:t>the entry of the page </a:t>
            </a:r>
          </a:p>
          <a:p>
            <a:r>
              <a:rPr lang="en-US" sz="1600" i="1">
                <a:solidFill>
                  <a:srgbClr val="CC3300"/>
                </a:solidFill>
                <a:latin typeface="Corbel" pitchFamily="34" charset="0"/>
              </a:rPr>
              <a:t>in the page table.</a:t>
            </a:r>
          </a:p>
        </p:txBody>
      </p:sp>
      <p:sp>
        <p:nvSpPr>
          <p:cNvPr id="85074" name="Freeform 85"/>
          <p:cNvSpPr>
            <a:spLocks/>
          </p:cNvSpPr>
          <p:nvPr/>
        </p:nvSpPr>
        <p:spPr bwMode="auto">
          <a:xfrm>
            <a:off x="1498600" y="2417763"/>
            <a:ext cx="1092200" cy="452437"/>
          </a:xfrm>
          <a:custGeom>
            <a:avLst/>
            <a:gdLst>
              <a:gd name="T0" fmla="*/ 0 w 688"/>
              <a:gd name="T1" fmla="*/ 285 h 285"/>
              <a:gd name="T2" fmla="*/ 358 w 688"/>
              <a:gd name="T3" fmla="*/ 43 h 285"/>
              <a:gd name="T4" fmla="*/ 688 w 688"/>
              <a:gd name="T5" fmla="*/ 28 h 285"/>
              <a:gd name="T6" fmla="*/ 0 60000 65536"/>
              <a:gd name="T7" fmla="*/ 0 60000 65536"/>
              <a:gd name="T8" fmla="*/ 0 60000 65536"/>
              <a:gd name="T9" fmla="*/ 0 w 688"/>
              <a:gd name="T10" fmla="*/ 0 h 285"/>
              <a:gd name="T11" fmla="*/ 688 w 688"/>
              <a:gd name="T12" fmla="*/ 285 h 285"/>
            </a:gdLst>
            <a:ahLst/>
            <a:cxnLst>
              <a:cxn ang="T6">
                <a:pos x="T0" y="T1"/>
              </a:cxn>
              <a:cxn ang="T7">
                <a:pos x="T2" y="T3"/>
              </a:cxn>
              <a:cxn ang="T8">
                <a:pos x="T4" y="T5"/>
              </a:cxn>
            </a:cxnLst>
            <a:rect l="T9" t="T10" r="T11" b="T12"/>
            <a:pathLst>
              <a:path w="688" h="285">
                <a:moveTo>
                  <a:pt x="0" y="285"/>
                </a:moveTo>
                <a:cubicBezTo>
                  <a:pt x="121" y="185"/>
                  <a:pt x="243" y="86"/>
                  <a:pt x="358" y="43"/>
                </a:cubicBezTo>
                <a:cubicBezTo>
                  <a:pt x="473" y="0"/>
                  <a:pt x="580" y="14"/>
                  <a:pt x="688" y="28"/>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75" name="Text Box 86"/>
          <p:cNvSpPr txBox="1">
            <a:spLocks noChangeArrowheads="1"/>
          </p:cNvSpPr>
          <p:nvPr/>
        </p:nvSpPr>
        <p:spPr bwMode="auto">
          <a:xfrm>
            <a:off x="4995863" y="3440113"/>
            <a:ext cx="3043237" cy="581025"/>
          </a:xfrm>
          <a:prstGeom prst="rect">
            <a:avLst/>
          </a:prstGeom>
          <a:noFill/>
          <a:ln w="12700">
            <a:noFill/>
            <a:miter lim="800000"/>
            <a:headEnd/>
            <a:tailEnd/>
          </a:ln>
        </p:spPr>
        <p:txBody>
          <a:bodyPr wrap="none">
            <a:spAutoFit/>
          </a:bodyPr>
          <a:lstStyle/>
          <a:p>
            <a:r>
              <a:rPr lang="en-US" sz="1600" i="1">
                <a:solidFill>
                  <a:srgbClr val="CC3300"/>
                </a:solidFill>
                <a:latin typeface="Corbel" pitchFamily="34" charset="0"/>
              </a:rPr>
              <a:t>This entry has the starting location</a:t>
            </a:r>
          </a:p>
          <a:p>
            <a:r>
              <a:rPr lang="en-US" sz="1600" i="1">
                <a:solidFill>
                  <a:srgbClr val="CC3300"/>
                </a:solidFill>
                <a:latin typeface="Corbel" pitchFamily="34" charset="0"/>
              </a:rPr>
              <a:t>of the page.</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92500" lnSpcReduction="20000"/>
          </a:bodyPr>
          <a:lstStyle/>
          <a:p>
            <a:r>
              <a:rPr lang="en-US" sz="2000" dirty="0" smtClean="0"/>
              <a:t>By adding the virtual page number to the contents of this register, the address of the corresponding entry in the page table is obtained.</a:t>
            </a:r>
          </a:p>
          <a:p>
            <a:endParaRPr lang="en-US" sz="2000" dirty="0" smtClean="0"/>
          </a:p>
          <a:p>
            <a:r>
              <a:rPr lang="en-US" sz="2000" dirty="0" smtClean="0"/>
              <a:t> The contents of this location give the starting address of the page if that page currently resides in the main memory.</a:t>
            </a:r>
          </a:p>
          <a:p>
            <a:endParaRPr lang="en-US" sz="2000" dirty="0" smtClean="0"/>
          </a:p>
          <a:p>
            <a:r>
              <a:rPr lang="en-US" sz="2000" dirty="0" smtClean="0"/>
              <a:t>Each entry in the page table also includes some control bits that describe the status of the page while it is in the main memory. </a:t>
            </a:r>
          </a:p>
          <a:p>
            <a:endParaRPr lang="en-US" sz="2000" dirty="0" smtClean="0"/>
          </a:p>
          <a:p>
            <a:r>
              <a:rPr lang="en-US" sz="2000" dirty="0" smtClean="0"/>
              <a:t>One bit indicates the validity of the page, that is, whether the page is actually loaded in the main memory.</a:t>
            </a:r>
          </a:p>
          <a:p>
            <a:endParaRPr lang="en-US" sz="2000" dirty="0" smtClean="0"/>
          </a:p>
          <a:p>
            <a:r>
              <a:rPr lang="en-US" sz="2000" dirty="0" smtClean="0"/>
              <a:t> It allows the operating system to invalidate the page without actually removing it. </a:t>
            </a:r>
          </a:p>
          <a:p>
            <a:endParaRPr lang="en-US" sz="2000" dirty="0" smtClean="0"/>
          </a:p>
          <a:p>
            <a:r>
              <a:rPr lang="en-US" sz="2000" dirty="0" smtClean="0"/>
              <a:t>Another bit indicates whether the page has been modified during its residency in the memory</a:t>
            </a:r>
          </a:p>
          <a:p>
            <a:endParaRPr lang="en-US" sz="2000" dirty="0" smtClean="0"/>
          </a:p>
          <a:p>
            <a:r>
              <a:rPr lang="en-US" sz="2000" dirty="0" smtClean="0"/>
              <a:t>Other control bits indicate various restrictions that may be imposed on accessing the page. For example, a program may be given full read and write permission, or it may be restricted to read accesses only.</a:t>
            </a:r>
            <a:endParaRPr lang="en-US" sz="2000"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728662" y="1828800"/>
            <a:ext cx="7686675" cy="320595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1828800" y="609600"/>
            <a:ext cx="6243917" cy="53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a:srcRect/>
          <a:stretch>
            <a:fillRect/>
          </a:stretch>
        </p:blipFill>
        <p:spPr bwMode="auto">
          <a:xfrm>
            <a:off x="152400" y="2209802"/>
            <a:ext cx="8956800" cy="31241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a:srcRect/>
          <a:stretch>
            <a:fillRect/>
          </a:stretch>
        </p:blipFill>
        <p:spPr bwMode="auto">
          <a:xfrm>
            <a:off x="709612" y="2586830"/>
            <a:ext cx="8275861" cy="34329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a:blip r:embed="rId2"/>
          <a:srcRect/>
          <a:stretch>
            <a:fillRect/>
          </a:stretch>
        </p:blipFill>
        <p:spPr bwMode="auto">
          <a:xfrm>
            <a:off x="3238500" y="152400"/>
            <a:ext cx="4076700" cy="6449922"/>
          </a:xfrm>
          <a:prstGeom prst="rect">
            <a:avLst/>
          </a:prstGeom>
          <a:noFill/>
          <a:ln w="9525">
            <a:noFill/>
            <a:miter lim="800000"/>
            <a:headEnd/>
            <a:tailEnd/>
          </a:ln>
          <a:effectLst/>
        </p:spPr>
      </p:pic>
      <p:sp>
        <p:nvSpPr>
          <p:cNvPr id="6" name="Rectangle 5"/>
          <p:cNvSpPr/>
          <p:nvPr/>
        </p:nvSpPr>
        <p:spPr>
          <a:xfrm>
            <a:off x="228600" y="164068"/>
            <a:ext cx="3128036" cy="369332"/>
          </a:xfrm>
          <a:prstGeom prst="rect">
            <a:avLst/>
          </a:prstGeom>
        </p:spPr>
        <p:txBody>
          <a:bodyPr wrap="none">
            <a:spAutoFit/>
          </a:bodyPr>
          <a:lstStyle/>
          <a:p>
            <a:r>
              <a:rPr lang="en-US" b="1" u="sng" dirty="0" smtClean="0"/>
              <a:t> Executable loaded in memory</a:t>
            </a:r>
            <a:endParaRPr lang="en-US" b="1" u="sng" dirty="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srcRect/>
          <a:stretch>
            <a:fillRect/>
          </a:stretch>
        </p:blipFill>
        <p:spPr bwMode="auto">
          <a:xfrm>
            <a:off x="152400" y="1981201"/>
            <a:ext cx="8855938" cy="350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a:srcRect/>
          <a:stretch>
            <a:fillRect/>
          </a:stretch>
        </p:blipFill>
        <p:spPr bwMode="auto">
          <a:xfrm>
            <a:off x="76200" y="2057400"/>
            <a:ext cx="8721102"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a:srcRect/>
          <a:stretch>
            <a:fillRect/>
          </a:stretch>
        </p:blipFill>
        <p:spPr bwMode="auto">
          <a:xfrm>
            <a:off x="152401" y="1905000"/>
            <a:ext cx="8686800" cy="35135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Translation </a:t>
            </a:r>
            <a:r>
              <a:rPr lang="en-US" sz="2400" b="1" dirty="0" err="1" smtClean="0"/>
              <a:t>Lookaside</a:t>
            </a:r>
            <a:r>
              <a:rPr lang="en-US" sz="2400" b="1" dirty="0" smtClean="0"/>
              <a:t> Buffer</a:t>
            </a:r>
            <a:endParaRPr lang="en-US" sz="2400" dirty="0"/>
          </a:p>
        </p:txBody>
      </p:sp>
      <p:sp>
        <p:nvSpPr>
          <p:cNvPr id="3" name="Content Placeholder 2"/>
          <p:cNvSpPr>
            <a:spLocks noGrp="1"/>
          </p:cNvSpPr>
          <p:nvPr>
            <p:ph idx="1"/>
          </p:nvPr>
        </p:nvSpPr>
        <p:spPr>
          <a:xfrm>
            <a:off x="457200" y="1143000"/>
            <a:ext cx="8229600" cy="5486400"/>
          </a:xfrm>
        </p:spPr>
        <p:txBody>
          <a:bodyPr>
            <a:normAutofit/>
          </a:bodyPr>
          <a:lstStyle/>
          <a:p>
            <a:r>
              <a:rPr lang="en-US" sz="2000" dirty="0" smtClean="0"/>
              <a:t>MMU is normally implemented as part of the processor chip, it is impossible to include the complete page table within the MMU.</a:t>
            </a:r>
          </a:p>
          <a:p>
            <a:endParaRPr lang="en-US" sz="2000" dirty="0" smtClean="0"/>
          </a:p>
          <a:p>
            <a:r>
              <a:rPr lang="en-US" sz="2000" dirty="0" smtClean="0"/>
              <a:t> Instead, a copy of only a small portion of the table is accommodated within the MMU, and the complete table is kept in the main memory. </a:t>
            </a:r>
          </a:p>
          <a:p>
            <a:endParaRPr lang="en-US" sz="2000" dirty="0" smtClean="0"/>
          </a:p>
          <a:p>
            <a:r>
              <a:rPr lang="en-US" sz="2000" dirty="0" smtClean="0"/>
              <a:t>The portion maintained within the MMU consists of the entries corresponding to the most recently accessed pages. They are stored in a small table, usually called the </a:t>
            </a:r>
            <a:r>
              <a:rPr lang="en-US" sz="2000" b="1" i="1" dirty="0" smtClean="0"/>
              <a:t>Translation </a:t>
            </a:r>
            <a:r>
              <a:rPr lang="en-US" sz="2000" b="1" i="1" dirty="0" err="1" smtClean="0"/>
              <a:t>Lookaside</a:t>
            </a:r>
            <a:r>
              <a:rPr lang="en-US" sz="2000" b="1" i="1" dirty="0" smtClean="0"/>
              <a:t> Buffer (TLB).</a:t>
            </a:r>
          </a:p>
          <a:p>
            <a:endParaRPr lang="en-US" sz="2000" b="1" i="1" dirty="0" smtClean="0"/>
          </a:p>
          <a:p>
            <a:r>
              <a:rPr lang="en-US" sz="2000" dirty="0" smtClean="0"/>
              <a:t>Each entry in the TLB includes a copy of the information in the corresponding entry in the page table</a:t>
            </a:r>
          </a:p>
          <a:p>
            <a:endParaRPr lang="en-US" sz="2000" dirty="0" smtClean="0"/>
          </a:p>
          <a:p>
            <a:r>
              <a:rPr lang="en-US" sz="2000" dirty="0" smtClean="0"/>
              <a:t>It  includes the virtual address of the page, which is needed to search the TLB for a particular page</a:t>
            </a:r>
          </a:p>
          <a:p>
            <a:endParaRPr lang="en-US" sz="2000" b="1" dirty="0" smtClean="0"/>
          </a:p>
          <a:p>
            <a:endParaRPr lang="en-US" sz="2000" b="1" dirty="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838200" y="730806"/>
            <a:ext cx="7696200" cy="5915121"/>
          </a:xfrm>
          <a:prstGeom prst="rect">
            <a:avLst/>
          </a:prstGeom>
          <a:noFill/>
          <a:ln w="9525">
            <a:noFill/>
            <a:miter lim="800000"/>
            <a:headEnd/>
            <a:tailEnd/>
          </a:ln>
          <a:effectLst/>
        </p:spPr>
      </p:pic>
      <p:sp>
        <p:nvSpPr>
          <p:cNvPr id="5" name="Rectangle 4"/>
          <p:cNvSpPr/>
          <p:nvPr/>
        </p:nvSpPr>
        <p:spPr>
          <a:xfrm>
            <a:off x="4724400" y="454223"/>
            <a:ext cx="2425536" cy="307777"/>
          </a:xfrm>
          <a:prstGeom prst="rect">
            <a:avLst/>
          </a:prstGeom>
        </p:spPr>
        <p:txBody>
          <a:bodyPr wrap="none">
            <a:spAutoFit/>
          </a:bodyPr>
          <a:lstStyle/>
          <a:p>
            <a:r>
              <a:rPr lang="en-US" sz="1400" dirty="0" smtClean="0"/>
              <a:t>Virtual address from processor</a:t>
            </a:r>
            <a:endParaRPr lang="en-US" sz="1400" dirty="0"/>
          </a:p>
        </p:txBody>
      </p:sp>
      <p:sp>
        <p:nvSpPr>
          <p:cNvPr id="6" name="Rectangle 5"/>
          <p:cNvSpPr/>
          <p:nvPr/>
        </p:nvSpPr>
        <p:spPr>
          <a:xfrm>
            <a:off x="457200" y="545068"/>
            <a:ext cx="3490636" cy="369332"/>
          </a:xfrm>
          <a:prstGeom prst="rect">
            <a:avLst/>
          </a:prstGeom>
        </p:spPr>
        <p:txBody>
          <a:bodyPr wrap="none">
            <a:spAutoFit/>
          </a:bodyPr>
          <a:lstStyle/>
          <a:p>
            <a:r>
              <a:rPr lang="en-US" b="1" u="sng" dirty="0" smtClean="0"/>
              <a:t>Use of an associative-mapped TLB.</a:t>
            </a:r>
            <a:endParaRPr lang="en-US" b="1" u="sng"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62500" lnSpcReduction="20000"/>
          </a:bodyPr>
          <a:lstStyle/>
          <a:p>
            <a:r>
              <a:rPr lang="en-US" dirty="0" smtClean="0"/>
              <a:t>Address translation proceeds as follows.</a:t>
            </a:r>
          </a:p>
          <a:p>
            <a:endParaRPr lang="en-US" dirty="0" smtClean="0"/>
          </a:p>
          <a:p>
            <a:r>
              <a:rPr lang="en-US" dirty="0" smtClean="0"/>
              <a:t> Given a virtual address, the MMU looks in the TLB for the referenced page.</a:t>
            </a:r>
          </a:p>
          <a:p>
            <a:endParaRPr lang="en-US" dirty="0" smtClean="0"/>
          </a:p>
          <a:p>
            <a:r>
              <a:rPr lang="en-US" dirty="0" smtClean="0"/>
              <a:t> If the page table entry for this page is found in the TLB, the physical address is obtained immediately.</a:t>
            </a:r>
          </a:p>
          <a:p>
            <a:endParaRPr lang="en-US" dirty="0" smtClean="0"/>
          </a:p>
          <a:p>
            <a:r>
              <a:rPr lang="en-US" dirty="0" smtClean="0"/>
              <a:t> If there is a miss in the TLB, then the required entry is obtained from the page table in the main memory and the TLB is updated.</a:t>
            </a:r>
          </a:p>
          <a:p>
            <a:pPr>
              <a:buNone/>
            </a:pPr>
            <a:endParaRPr lang="en-US" dirty="0" smtClean="0"/>
          </a:p>
          <a:p>
            <a:r>
              <a:rPr lang="en-US" dirty="0" smtClean="0"/>
              <a:t>It is essential to ensure that the contents of the TLB are always the same as the contents of page tables in the memory. </a:t>
            </a:r>
          </a:p>
          <a:p>
            <a:endParaRPr lang="en-US" dirty="0" smtClean="0"/>
          </a:p>
          <a:p>
            <a:r>
              <a:rPr lang="en-US" dirty="0" smtClean="0"/>
              <a:t>When the operating system changes the contents of a page table, it must simultaneously invalidate the corresponding entries in the TLB. </a:t>
            </a:r>
          </a:p>
          <a:p>
            <a:endParaRPr lang="en-US" dirty="0" smtClean="0"/>
          </a:p>
          <a:p>
            <a:r>
              <a:rPr lang="en-US" dirty="0" smtClean="0"/>
              <a:t>One of the control bits in the TLB is provided for this purpose.</a:t>
            </a:r>
            <a:endParaRPr lang="en-US" dirty="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lnSpcReduction="10000"/>
          </a:bodyPr>
          <a:lstStyle/>
          <a:p>
            <a:r>
              <a:rPr lang="en-US" sz="2000" b="1" dirty="0" smtClean="0"/>
              <a:t>Page Faults</a:t>
            </a:r>
          </a:p>
          <a:p>
            <a:endParaRPr lang="en-US" sz="2000" b="1" dirty="0" smtClean="0"/>
          </a:p>
          <a:p>
            <a:r>
              <a:rPr lang="en-US" sz="2000" dirty="0" smtClean="0"/>
              <a:t>When a program generates an access request to a page that is not in the main memory , a </a:t>
            </a:r>
            <a:r>
              <a:rPr lang="en-US" sz="2000" i="1" dirty="0" smtClean="0"/>
              <a:t>page fault is said to have occurred. </a:t>
            </a:r>
          </a:p>
          <a:p>
            <a:endParaRPr lang="en-US" sz="2000" i="1" dirty="0" smtClean="0"/>
          </a:p>
          <a:p>
            <a:r>
              <a:rPr lang="en-US" sz="2000" i="1" dirty="0" smtClean="0"/>
              <a:t>The entire page must be brought from the disk into </a:t>
            </a:r>
            <a:r>
              <a:rPr lang="en-US" sz="2000" dirty="0" smtClean="0"/>
              <a:t>the memory before access can proceed.</a:t>
            </a:r>
          </a:p>
          <a:p>
            <a:endParaRPr lang="en-US" sz="2000" dirty="0" smtClean="0"/>
          </a:p>
          <a:p>
            <a:r>
              <a:rPr lang="en-US" sz="2000" dirty="0" smtClean="0"/>
              <a:t>Processing of the program that generated the page fault is interrupted, and control is transferred to the operating system.</a:t>
            </a:r>
          </a:p>
          <a:p>
            <a:endParaRPr lang="en-US" sz="2000" dirty="0" smtClean="0"/>
          </a:p>
          <a:p>
            <a:r>
              <a:rPr lang="en-US" sz="2000" dirty="0" smtClean="0"/>
              <a:t>The operating system copies the requested page from the disk into the main memory. Since this process involves a long delay, the operating system may begin execution of another program whose pages are in the main memory. </a:t>
            </a:r>
          </a:p>
          <a:p>
            <a:endParaRPr lang="en-US" sz="2000" dirty="0" smtClean="0"/>
          </a:p>
          <a:p>
            <a:r>
              <a:rPr lang="en-US" sz="2000" dirty="0" smtClean="0"/>
              <a:t>When page transfer is completed, the execution of the interrupted program is resumed.</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Pseudoinstructions</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MIPS defines </a:t>
            </a:r>
            <a:r>
              <a:rPr lang="en-US" sz="2000" dirty="0" err="1" smtClean="0"/>
              <a:t>pseudoinstructions</a:t>
            </a:r>
            <a:r>
              <a:rPr lang="en-US" sz="2000" dirty="0" smtClean="0"/>
              <a:t> that are not actually part of the instruction set but are commonly used by programmers and compilers.</a:t>
            </a:r>
          </a:p>
          <a:p>
            <a:pPr>
              <a:buNone/>
            </a:pPr>
            <a:endParaRPr lang="en-US" sz="2000" dirty="0" smtClean="0"/>
          </a:p>
          <a:p>
            <a:r>
              <a:rPr lang="en-US" sz="2000" dirty="0" smtClean="0"/>
              <a:t> When converted to machine code, </a:t>
            </a:r>
            <a:r>
              <a:rPr lang="en-US" sz="2000" dirty="0" err="1" smtClean="0"/>
              <a:t>pseudoinstructions</a:t>
            </a:r>
            <a:r>
              <a:rPr lang="en-US" sz="2000" dirty="0" smtClean="0"/>
              <a:t> are translated into one or more MIPS instructions. </a:t>
            </a:r>
          </a:p>
          <a:p>
            <a:endParaRPr lang="en-US" sz="2000" dirty="0" smtClean="0"/>
          </a:p>
          <a:p>
            <a:r>
              <a:rPr lang="en-US" sz="2000" dirty="0" err="1" smtClean="0"/>
              <a:t>Eg</a:t>
            </a:r>
            <a:r>
              <a:rPr lang="en-US" sz="2000" dirty="0" smtClean="0"/>
              <a:t>: the load immediate </a:t>
            </a:r>
            <a:r>
              <a:rPr lang="en-US" sz="2000" dirty="0" err="1" smtClean="0"/>
              <a:t>pseudoinstruction</a:t>
            </a:r>
            <a:r>
              <a:rPr lang="en-US" sz="2000" dirty="0" smtClean="0"/>
              <a:t> (</a:t>
            </a:r>
            <a:r>
              <a:rPr lang="en-US" sz="2000" dirty="0" err="1" smtClean="0"/>
              <a:t>li</a:t>
            </a:r>
            <a:r>
              <a:rPr lang="en-US" sz="2000" dirty="0" smtClean="0"/>
              <a:t>) loads a 32-bit constant using a combination of </a:t>
            </a:r>
            <a:r>
              <a:rPr lang="en-US" sz="2000" dirty="0" err="1" smtClean="0"/>
              <a:t>lui</a:t>
            </a:r>
            <a:r>
              <a:rPr lang="en-US" sz="2000" dirty="0" smtClean="0"/>
              <a:t> and </a:t>
            </a:r>
            <a:r>
              <a:rPr lang="en-US" sz="2000" dirty="0" err="1" smtClean="0"/>
              <a:t>ori</a:t>
            </a:r>
            <a:r>
              <a:rPr lang="en-US" sz="2000" dirty="0" smtClean="0"/>
              <a:t> instructions.</a:t>
            </a:r>
          </a:p>
          <a:p>
            <a:endParaRPr lang="en-US" sz="2000" dirty="0" smtClean="0"/>
          </a:p>
          <a:p>
            <a:r>
              <a:rPr lang="en-US" sz="2000" dirty="0" smtClean="0"/>
              <a:t>The no operation </a:t>
            </a:r>
            <a:r>
              <a:rPr lang="en-US" sz="2000" dirty="0" err="1" smtClean="0"/>
              <a:t>pseudoinstruction</a:t>
            </a:r>
            <a:r>
              <a:rPr lang="en-US" sz="2000" dirty="0" smtClean="0"/>
              <a:t>  performs no operation.</a:t>
            </a:r>
          </a:p>
          <a:p>
            <a:endParaRPr lang="en-US" sz="2000" dirty="0" smtClean="0"/>
          </a:p>
          <a:p>
            <a:r>
              <a:rPr lang="en-US" sz="2000" dirty="0" smtClean="0"/>
              <a:t> No other registers  or memory values are altered. The machine code for the </a:t>
            </a:r>
            <a:r>
              <a:rPr lang="en-US" sz="2000" dirty="0" err="1" smtClean="0"/>
              <a:t>nop</a:t>
            </a:r>
            <a:r>
              <a:rPr lang="en-US" sz="2000" dirty="0" smtClean="0"/>
              <a:t> instruction is 0x00000000.</a:t>
            </a:r>
          </a:p>
          <a:p>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3"/>
          <a:srcRect/>
          <a:stretch>
            <a:fillRect/>
          </a:stretch>
        </p:blipFill>
        <p:spPr bwMode="auto">
          <a:xfrm>
            <a:off x="914400" y="1052885"/>
            <a:ext cx="6400800" cy="3747715"/>
          </a:xfrm>
          <a:prstGeom prst="rect">
            <a:avLst/>
          </a:prstGeom>
          <a:noFill/>
          <a:ln w="9525">
            <a:noFill/>
            <a:miter lim="800000"/>
            <a:headEnd/>
            <a:tailEnd/>
          </a:ln>
          <a:effectLst/>
        </p:spPr>
      </p:pic>
      <p:pic>
        <p:nvPicPr>
          <p:cNvPr id="8195" name="Picture 3"/>
          <p:cNvPicPr>
            <a:picLocks noChangeAspect="1" noChangeArrowheads="1"/>
          </p:cNvPicPr>
          <p:nvPr/>
        </p:nvPicPr>
        <p:blipFill>
          <a:blip r:embed="rId4"/>
          <a:srcRect/>
          <a:stretch>
            <a:fillRect/>
          </a:stretch>
        </p:blipFill>
        <p:spPr bwMode="auto">
          <a:xfrm>
            <a:off x="973282" y="4495800"/>
            <a:ext cx="6113318" cy="1434592"/>
          </a:xfrm>
          <a:prstGeom prst="rect">
            <a:avLst/>
          </a:prstGeom>
          <a:noFill/>
          <a:ln w="9525">
            <a:noFill/>
            <a:miter lim="800000"/>
            <a:headEnd/>
            <a:tailEnd/>
          </a:ln>
          <a:effectLst/>
        </p:spPr>
      </p:pic>
      <p:sp>
        <p:nvSpPr>
          <p:cNvPr id="6" name="TextBox 5"/>
          <p:cNvSpPr txBox="1"/>
          <p:nvPr/>
        </p:nvSpPr>
        <p:spPr>
          <a:xfrm>
            <a:off x="1600200" y="609600"/>
            <a:ext cx="6007607" cy="461665"/>
          </a:xfrm>
          <a:prstGeom prst="rect">
            <a:avLst/>
          </a:prstGeom>
          <a:noFill/>
        </p:spPr>
        <p:txBody>
          <a:bodyPr wrap="none" rtlCol="0">
            <a:spAutoFit/>
          </a:bodyPr>
          <a:lstStyle/>
          <a:p>
            <a:r>
              <a:rPr lang="en-US" sz="2400" b="1" dirty="0" smtClean="0"/>
              <a:t>Table shows a list of some </a:t>
            </a:r>
            <a:r>
              <a:rPr lang="en-US" sz="2400" b="1" dirty="0" err="1" smtClean="0"/>
              <a:t>Pseudoinstructions</a:t>
            </a:r>
            <a:endParaRPr lang="en-US" sz="24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sz="2400" dirty="0" smtClean="0"/>
              <a:t>Exceptions may be caused by hardware or software</a:t>
            </a:r>
          </a:p>
          <a:p>
            <a:endParaRPr lang="en-US" sz="2400" dirty="0" smtClean="0"/>
          </a:p>
          <a:p>
            <a:r>
              <a:rPr lang="en-US" sz="2400" dirty="0" err="1" smtClean="0"/>
              <a:t>Eg</a:t>
            </a:r>
            <a:r>
              <a:rPr lang="en-US" sz="2400" dirty="0" smtClean="0"/>
              <a:t>: hardware</a:t>
            </a:r>
            <a:r>
              <a:rPr lang="en-US" sz="2400" dirty="0" smtClean="0">
                <a:sym typeface="Wingdings" pitchFamily="2" charset="2"/>
              </a:rPr>
              <a:t> (a</a:t>
            </a:r>
            <a:r>
              <a:rPr lang="en-US" sz="2400" dirty="0" smtClean="0"/>
              <a:t>synchronous exception)</a:t>
            </a:r>
          </a:p>
          <a:p>
            <a:endParaRPr lang="en-US" sz="2400" dirty="0" smtClean="0"/>
          </a:p>
          <a:p>
            <a:r>
              <a:rPr lang="en-US" sz="2400" dirty="0" smtClean="0"/>
              <a:t>The processor may stop what it is doing, when an unwanted  key is pressed. Such a hardware exception triggered by an input/output (I/O) device such as a keyboard is often called an </a:t>
            </a:r>
            <a:r>
              <a:rPr lang="en-US" sz="2400" b="1" dirty="0" smtClean="0"/>
              <a:t>interrupt</a:t>
            </a:r>
            <a:r>
              <a:rPr lang="en-US" sz="2400" dirty="0" smtClean="0"/>
              <a:t>.</a:t>
            </a:r>
          </a:p>
          <a:p>
            <a:endParaRPr lang="en-US" sz="2400" dirty="0" smtClean="0"/>
          </a:p>
          <a:p>
            <a:r>
              <a:rPr lang="en-US" sz="2400" dirty="0" err="1" smtClean="0"/>
              <a:t>Eg</a:t>
            </a:r>
            <a:r>
              <a:rPr lang="en-US" sz="2400" dirty="0" smtClean="0"/>
              <a:t>: software(synchronous exception)</a:t>
            </a:r>
          </a:p>
          <a:p>
            <a:endParaRPr lang="en-US" sz="2400" dirty="0" smtClean="0"/>
          </a:p>
          <a:p>
            <a:r>
              <a:rPr lang="en-US" sz="2400" dirty="0" smtClean="0"/>
              <a:t>The program may encounter an error condition such as an undefined instruction which may choose to terminate the offending program. Software exceptions are sometimes called </a:t>
            </a:r>
            <a:r>
              <a:rPr lang="en-US" sz="2400" b="1" dirty="0" smtClean="0"/>
              <a:t>traps</a:t>
            </a:r>
          </a:p>
          <a:p>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map of MIPS</a:t>
            </a:r>
            <a:endParaRPr lang="en-US" dirty="0"/>
          </a:p>
        </p:txBody>
      </p:sp>
      <p:pic>
        <p:nvPicPr>
          <p:cNvPr id="5123" name="Picture 3"/>
          <p:cNvPicPr>
            <a:picLocks noGrp="1" noChangeAspect="1" noChangeArrowheads="1"/>
          </p:cNvPicPr>
          <p:nvPr>
            <p:ph idx="1"/>
          </p:nvPr>
        </p:nvPicPr>
        <p:blipFill>
          <a:blip r:embed="rId2"/>
          <a:srcRect/>
          <a:stretch>
            <a:fillRect/>
          </a:stretch>
        </p:blipFill>
        <p:spPr bwMode="auto">
          <a:xfrm>
            <a:off x="1867826" y="1371601"/>
            <a:ext cx="5954523" cy="548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62500" lnSpcReduction="20000"/>
          </a:bodyPr>
          <a:lstStyle/>
          <a:p>
            <a:r>
              <a:rPr lang="en-US" b="1" dirty="0" smtClean="0"/>
              <a:t>Steps involved</a:t>
            </a:r>
          </a:p>
          <a:p>
            <a:endParaRPr lang="en-US" dirty="0" smtClean="0"/>
          </a:p>
          <a:p>
            <a:r>
              <a:rPr lang="en-US" dirty="0" smtClean="0"/>
              <a:t>The processor records the cause of an exception and the value of the PC at the time the exception occurs. </a:t>
            </a:r>
          </a:p>
          <a:p>
            <a:endParaRPr lang="en-US" dirty="0" smtClean="0"/>
          </a:p>
          <a:p>
            <a:r>
              <a:rPr lang="en-US" dirty="0" smtClean="0"/>
              <a:t>It then jumps to the exception handler procedure. </a:t>
            </a:r>
          </a:p>
          <a:p>
            <a:endParaRPr lang="en-US" dirty="0" smtClean="0"/>
          </a:p>
          <a:p>
            <a:r>
              <a:rPr lang="en-US" dirty="0" smtClean="0"/>
              <a:t>The exception handler is code (usually in the OS) that examines the cause of the exception and responds appropriately .</a:t>
            </a:r>
          </a:p>
          <a:p>
            <a:endParaRPr lang="en-US" dirty="0" smtClean="0"/>
          </a:p>
          <a:p>
            <a:r>
              <a:rPr lang="en-US" dirty="0" smtClean="0"/>
              <a:t> It then returns to the program that was executing before the exception took place.</a:t>
            </a:r>
          </a:p>
          <a:p>
            <a:endParaRPr lang="en-US" dirty="0" smtClean="0"/>
          </a:p>
          <a:p>
            <a:r>
              <a:rPr lang="en-US" dirty="0" smtClean="0"/>
              <a:t> In MIPS, the exception handler is always located at 0x80000180. When an exception occurs, the processor always jumps to this instruction address, regardless of the cause.</a:t>
            </a:r>
          </a:p>
          <a:p>
            <a:endParaRPr lang="en-US" dirty="0" smtClean="0"/>
          </a:p>
          <a:p>
            <a:r>
              <a:rPr lang="en-US" dirty="0" smtClean="0"/>
              <a:t> The MIPS architecture uses a special-purpose register, called the Cause register, to record the cause of the exception. Different codes are used to record different exception causes,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a:bodyPr>
          <a:lstStyle/>
          <a:p>
            <a:r>
              <a:rPr lang="en-US" dirty="0" err="1" smtClean="0"/>
              <a:t>Eg</a:t>
            </a:r>
            <a:r>
              <a:rPr lang="en-US" dirty="0" smtClean="0"/>
              <a:t>:</a:t>
            </a:r>
          </a:p>
          <a:p>
            <a:pPr>
              <a:buNone/>
            </a:pPr>
            <a:r>
              <a:rPr lang="en-US" sz="2000" dirty="0" smtClean="0"/>
              <a:t>             0x40000004</a:t>
            </a:r>
            <a:endParaRPr lang="en-US" dirty="0" smtClean="0"/>
          </a:p>
          <a:p>
            <a:endParaRPr lang="en-US" dirty="0" smtClean="0"/>
          </a:p>
          <a:p>
            <a:pPr>
              <a:buNone/>
            </a:pPr>
            <a:r>
              <a:rPr lang="en-US" dirty="0" smtClean="0"/>
              <a:t>              </a:t>
            </a:r>
            <a:r>
              <a:rPr lang="en-US" sz="2000" dirty="0" smtClean="0"/>
              <a:t>0x80000180</a:t>
            </a:r>
            <a:endParaRPr lang="en-US" sz="2400" dirty="0" smtClean="0"/>
          </a:p>
          <a:p>
            <a:endParaRPr lang="en-US" dirty="0" smtClean="0"/>
          </a:p>
          <a:p>
            <a:endParaRPr lang="en-US" dirty="0" smtClean="0"/>
          </a:p>
          <a:p>
            <a:pPr>
              <a:buNone/>
            </a:pPr>
            <a:r>
              <a:rPr lang="en-US" sz="2400" dirty="0" smtClean="0"/>
              <a:t>      </a:t>
            </a:r>
          </a:p>
          <a:p>
            <a:pPr>
              <a:buNone/>
            </a:pPr>
            <a:r>
              <a:rPr lang="en-US" sz="2400" dirty="0" smtClean="0"/>
              <a:t>                 Exception program counter</a:t>
            </a:r>
          </a:p>
          <a:p>
            <a:endParaRPr lang="en-US" dirty="0" smtClean="0"/>
          </a:p>
          <a:p>
            <a:endParaRPr lang="en-US" dirty="0" smtClean="0"/>
          </a:p>
          <a:p>
            <a:r>
              <a:rPr lang="en-US" sz="2600" dirty="0" smtClean="0"/>
              <a:t>Different codes are used to record different exception causes</a:t>
            </a:r>
            <a:endParaRPr lang="en-US" sz="2600" dirty="0"/>
          </a:p>
        </p:txBody>
      </p:sp>
      <p:sp>
        <p:nvSpPr>
          <p:cNvPr id="4" name="Rectangle 3"/>
          <p:cNvSpPr/>
          <p:nvPr/>
        </p:nvSpPr>
        <p:spPr>
          <a:xfrm>
            <a:off x="2667000" y="990600"/>
            <a:ext cx="3505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exception</a:t>
            </a:r>
            <a:endParaRPr lang="en-US" dirty="0"/>
          </a:p>
        </p:txBody>
      </p:sp>
      <p:sp>
        <p:nvSpPr>
          <p:cNvPr id="5" name="Round Single Corner Rectangle 4"/>
          <p:cNvSpPr/>
          <p:nvPr/>
        </p:nvSpPr>
        <p:spPr>
          <a:xfrm>
            <a:off x="3200400" y="2133600"/>
            <a:ext cx="2286000" cy="914400"/>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Exception handler</a:t>
            </a:r>
            <a:endParaRPr lang="en-US" dirty="0"/>
          </a:p>
        </p:txBody>
      </p:sp>
      <p:sp>
        <p:nvSpPr>
          <p:cNvPr id="7" name="Down Arrow 6"/>
          <p:cNvSpPr/>
          <p:nvPr/>
        </p:nvSpPr>
        <p:spPr>
          <a:xfrm>
            <a:off x="3733800" y="1524000"/>
            <a:ext cx="484632"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5574792" y="2590800"/>
            <a:ext cx="597408"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6172200" y="2438400"/>
            <a:ext cx="2362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Cause register</a:t>
            </a:r>
            <a:endParaRPr lang="en-US" dirty="0"/>
          </a:p>
        </p:txBody>
      </p:sp>
      <p:sp>
        <p:nvSpPr>
          <p:cNvPr id="13" name="Down Arrow 12"/>
          <p:cNvSpPr/>
          <p:nvPr/>
        </p:nvSpPr>
        <p:spPr>
          <a:xfrm>
            <a:off x="7467600" y="1371600"/>
            <a:ext cx="408432" cy="10546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6172200" y="1219200"/>
            <a:ext cx="1447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752600" y="4419600"/>
            <a:ext cx="2819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0x40000008</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srcRect/>
          <a:stretch>
            <a:fillRect/>
          </a:stretch>
        </p:blipFill>
        <p:spPr bwMode="auto">
          <a:xfrm>
            <a:off x="1219200" y="1143000"/>
            <a:ext cx="5656757" cy="2819400"/>
          </a:xfrm>
          <a:prstGeom prst="rect">
            <a:avLst/>
          </a:prstGeom>
          <a:noFill/>
          <a:ln w="9525">
            <a:noFill/>
            <a:miter lim="800000"/>
            <a:headEnd/>
            <a:tailEnd/>
          </a:ln>
          <a:effectLst/>
        </p:spPr>
      </p:pic>
      <p:sp>
        <p:nvSpPr>
          <p:cNvPr id="5" name="Rectangle 4"/>
          <p:cNvSpPr/>
          <p:nvPr/>
        </p:nvSpPr>
        <p:spPr>
          <a:xfrm>
            <a:off x="1600200" y="762000"/>
            <a:ext cx="2360839" cy="369332"/>
          </a:xfrm>
          <a:prstGeom prst="rect">
            <a:avLst/>
          </a:prstGeom>
        </p:spPr>
        <p:txBody>
          <a:bodyPr wrap="none">
            <a:spAutoFit/>
          </a:bodyPr>
          <a:lstStyle/>
          <a:p>
            <a:r>
              <a:rPr lang="en-US" b="1" dirty="0" smtClean="0"/>
              <a:t> Exception cause codes</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000" dirty="0" smtClean="0"/>
              <a:t>The exception handler code reads the Cause register to determine how to handle the exception.</a:t>
            </a:r>
          </a:p>
          <a:p>
            <a:endParaRPr lang="en-US" sz="2000" dirty="0" smtClean="0"/>
          </a:p>
          <a:p>
            <a:r>
              <a:rPr lang="en-US" sz="2000" dirty="0" smtClean="0"/>
              <a:t> Some other architectures jump to a different exception handler for each different cause instead of using a Cause register.</a:t>
            </a:r>
          </a:p>
          <a:p>
            <a:endParaRPr lang="en-US" sz="2000" dirty="0" smtClean="0"/>
          </a:p>
          <a:p>
            <a:r>
              <a:rPr lang="en-US" sz="2000" dirty="0" smtClean="0"/>
              <a:t>MIPS uses another special-purpose register called the Exception Program Counter (EPC) to store the value of the PC at the time an exception.</a:t>
            </a:r>
          </a:p>
          <a:p>
            <a:endParaRPr lang="en-US" sz="2000" dirty="0" smtClean="0"/>
          </a:p>
          <a:p>
            <a:r>
              <a:rPr lang="en-US" sz="2000" dirty="0" smtClean="0"/>
              <a:t> The processor returns to the address in EPC after handling the exception.</a:t>
            </a:r>
          </a:p>
          <a:p>
            <a:endParaRPr lang="en-US" sz="2000" dirty="0" smtClean="0"/>
          </a:p>
          <a:p>
            <a:r>
              <a:rPr lang="en-US" sz="2000" dirty="0" smtClean="0"/>
              <a:t>The EPC and Cause registers are not part of the MIPS register file. </a:t>
            </a:r>
          </a:p>
          <a:p>
            <a:endParaRPr lang="en-US" sz="2000" dirty="0" smtClean="0"/>
          </a:p>
          <a:p>
            <a:r>
              <a:rPr lang="en-US" sz="2000" dirty="0" smtClean="0"/>
              <a:t>The mfc0 (move from coprocessor 0) instruction copies these and other special-purpose registers into one of the general purpose registers. </a:t>
            </a:r>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000" dirty="0" smtClean="0"/>
              <a:t>The exception handler saves registers on the stack, then uses mfc0 to look at the cause and respond accordingly. </a:t>
            </a:r>
          </a:p>
          <a:p>
            <a:endParaRPr lang="en-US" sz="2000" dirty="0" smtClean="0"/>
          </a:p>
          <a:p>
            <a:r>
              <a:rPr lang="en-US" sz="2000" dirty="0" smtClean="0"/>
              <a:t>When the handler is finished, it restores the registers from the stack, copies the return address from EPC to $k0 using mfc0, and returns using   </a:t>
            </a:r>
            <a:r>
              <a:rPr lang="en-US" sz="2000" dirty="0" err="1" smtClean="0"/>
              <a:t>jr</a:t>
            </a:r>
            <a:r>
              <a:rPr lang="en-US" sz="2000" dirty="0" smtClean="0"/>
              <a:t> $k0.</a:t>
            </a:r>
          </a:p>
          <a:p>
            <a:endParaRPr lang="en-US" sz="2000" dirty="0" smtClean="0"/>
          </a:p>
          <a:p>
            <a:r>
              <a:rPr lang="en-US" sz="2000" dirty="0" smtClean="0"/>
              <a:t>$k0 and $k1 are included in the MIPS register set. They are reserved by the OS for exception handling. They do not need to be saved and restored during exceptions</a:t>
            </a:r>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Signed and Unsigned Instructions </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smtClean="0"/>
              <a:t>The MIPS architecture uses two’s complement representation of signed numbers. </a:t>
            </a:r>
          </a:p>
          <a:p>
            <a:endParaRPr lang="en-US" sz="2000" dirty="0" smtClean="0"/>
          </a:p>
          <a:p>
            <a:r>
              <a:rPr lang="en-US" sz="2000" dirty="0" smtClean="0"/>
              <a:t>MIPS has certain instructions that come in signed and unsigned flavors, including addition and subtraction, multiplication and division, set less than, and partial word loads.</a:t>
            </a:r>
          </a:p>
          <a:p>
            <a:endParaRPr lang="en-US" sz="2400" dirty="0" smtClean="0"/>
          </a:p>
          <a:p>
            <a:endParaRPr lang="en-US" sz="2400" dirty="0" smtClean="0"/>
          </a:p>
          <a:p>
            <a:r>
              <a:rPr lang="en-US" sz="2400" b="1" dirty="0" smtClean="0"/>
              <a:t>Addition and Subtraction </a:t>
            </a:r>
          </a:p>
          <a:p>
            <a:endParaRPr lang="en-US" sz="2400" dirty="0" smtClean="0"/>
          </a:p>
          <a:p>
            <a:r>
              <a:rPr lang="en-US" sz="2400" dirty="0" smtClean="0"/>
              <a:t>Addition and subtraction are performed identically whether the number is signed or unsigned. </a:t>
            </a:r>
          </a:p>
          <a:p>
            <a:endParaRPr lang="en-US" sz="2400" dirty="0" smtClean="0"/>
          </a:p>
          <a:p>
            <a:r>
              <a:rPr lang="en-US" sz="2400" dirty="0" smtClean="0"/>
              <a:t>However, the interpretation of the results is different. </a:t>
            </a:r>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20000"/>
          </a:bodyPr>
          <a:lstStyle/>
          <a:p>
            <a:r>
              <a:rPr lang="en-US" sz="2000" dirty="0" smtClean="0"/>
              <a:t>adding the following two huge positive numbers gives a negative  numbers </a:t>
            </a:r>
          </a:p>
          <a:p>
            <a:endParaRPr lang="en-US" sz="2000" dirty="0" smtClean="0"/>
          </a:p>
          <a:p>
            <a:r>
              <a:rPr lang="en-US" sz="2000" dirty="0" smtClean="0"/>
              <a:t>This is called arithmetic overflow. </a:t>
            </a:r>
          </a:p>
          <a:p>
            <a:endParaRPr lang="en-US" sz="2000" dirty="0" smtClean="0"/>
          </a:p>
          <a:p>
            <a:r>
              <a:rPr lang="en-US" sz="2000" b="1" dirty="0" smtClean="0"/>
              <a:t>The MIPS processor takes an exception on arithmetic overflow. </a:t>
            </a:r>
          </a:p>
          <a:p>
            <a:endParaRPr lang="en-US" sz="2000" dirty="0" smtClean="0"/>
          </a:p>
          <a:p>
            <a:r>
              <a:rPr lang="en-US" sz="2000" dirty="0" smtClean="0"/>
              <a:t>The program can decide what to do about the overflow (for example, it might repeat the calculation with greater precision to avoid the overflow), then return to where it left off.</a:t>
            </a:r>
          </a:p>
          <a:p>
            <a:endParaRPr lang="en-US" sz="2000" dirty="0" smtClean="0"/>
          </a:p>
          <a:p>
            <a:r>
              <a:rPr lang="en-US" sz="2000" dirty="0" smtClean="0"/>
              <a:t>MIPS provides signed and unsigned versions of addition and subtraction. </a:t>
            </a:r>
          </a:p>
          <a:p>
            <a:endParaRPr lang="en-US" sz="2000" dirty="0" smtClean="0"/>
          </a:p>
          <a:p>
            <a:r>
              <a:rPr lang="en-US" sz="2000" dirty="0" smtClean="0"/>
              <a:t>The signed versions are </a:t>
            </a:r>
            <a:r>
              <a:rPr lang="en-US" sz="2000" b="1" dirty="0" smtClean="0"/>
              <a:t>add, </a:t>
            </a:r>
            <a:r>
              <a:rPr lang="en-US" sz="2000" b="1" dirty="0" err="1" smtClean="0"/>
              <a:t>addi</a:t>
            </a:r>
            <a:r>
              <a:rPr lang="en-US" sz="2000" b="1" dirty="0" smtClean="0"/>
              <a:t>, and sub</a:t>
            </a:r>
            <a:r>
              <a:rPr lang="en-US" sz="2000" dirty="0" smtClean="0"/>
              <a:t>. </a:t>
            </a:r>
          </a:p>
          <a:p>
            <a:endParaRPr lang="en-US" sz="2000" dirty="0" smtClean="0"/>
          </a:p>
          <a:p>
            <a:r>
              <a:rPr lang="en-US" sz="2000" dirty="0" smtClean="0"/>
              <a:t>The unsigned versions are </a:t>
            </a:r>
            <a:r>
              <a:rPr lang="en-US" sz="2000" b="1" dirty="0" err="1" smtClean="0"/>
              <a:t>addu</a:t>
            </a:r>
            <a:r>
              <a:rPr lang="en-US" sz="2000" b="1" dirty="0" smtClean="0"/>
              <a:t>, </a:t>
            </a:r>
            <a:r>
              <a:rPr lang="en-US" sz="2000" b="1" dirty="0" err="1" smtClean="0"/>
              <a:t>addiu</a:t>
            </a:r>
            <a:r>
              <a:rPr lang="en-US" sz="2000" b="1" dirty="0" smtClean="0"/>
              <a:t>, and </a:t>
            </a:r>
            <a:r>
              <a:rPr lang="en-US" sz="2000" b="1" dirty="0" err="1" smtClean="0"/>
              <a:t>subu</a:t>
            </a:r>
            <a:r>
              <a:rPr lang="en-US" sz="2000" dirty="0" smtClean="0"/>
              <a:t>. </a:t>
            </a:r>
          </a:p>
          <a:p>
            <a:endParaRPr lang="en-US" sz="2000" dirty="0" smtClean="0"/>
          </a:p>
          <a:p>
            <a:r>
              <a:rPr lang="en-US" sz="2000" dirty="0" smtClean="0"/>
              <a:t>The two versions are identical except that signed versions trigger an exception on overflow, whereas unsigned versions do not.</a:t>
            </a:r>
          </a:p>
          <a:p>
            <a:endParaRPr lang="en-US" sz="2000"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Autofit/>
          </a:bodyPr>
          <a:lstStyle/>
          <a:p>
            <a:pPr>
              <a:buNone/>
            </a:pPr>
            <a:r>
              <a:rPr lang="en-US" sz="2000" b="1" dirty="0" smtClean="0"/>
              <a:t>Multiplication and Division </a:t>
            </a:r>
          </a:p>
          <a:p>
            <a:pPr>
              <a:buNone/>
            </a:pPr>
            <a:endParaRPr lang="en-US" sz="2000" b="1" dirty="0" smtClean="0"/>
          </a:p>
          <a:p>
            <a:r>
              <a:rPr lang="en-US" sz="2000" dirty="0" smtClean="0"/>
              <a:t>Multiplication and division behave differently for signed and unsigned numbers.</a:t>
            </a:r>
          </a:p>
          <a:p>
            <a:endParaRPr lang="en-US" sz="2000" dirty="0" smtClean="0"/>
          </a:p>
          <a:p>
            <a:r>
              <a:rPr lang="en-US" sz="2000" dirty="0" smtClean="0"/>
              <a:t>multiplication and division come in both signed and unsigned flavors. </a:t>
            </a:r>
            <a:r>
              <a:rPr lang="en-US" sz="2000" dirty="0" err="1" smtClean="0"/>
              <a:t>mult</a:t>
            </a:r>
            <a:r>
              <a:rPr lang="en-US" sz="2000" dirty="0" smtClean="0"/>
              <a:t> and div treat the operands as signed numbers.</a:t>
            </a:r>
          </a:p>
          <a:p>
            <a:endParaRPr lang="en-US" sz="2000" dirty="0" smtClean="0"/>
          </a:p>
          <a:p>
            <a:r>
              <a:rPr lang="en-US" sz="2000" dirty="0" smtClean="0"/>
              <a:t> </a:t>
            </a:r>
            <a:r>
              <a:rPr lang="en-US" sz="2000" dirty="0" err="1" smtClean="0"/>
              <a:t>multu</a:t>
            </a:r>
            <a:r>
              <a:rPr lang="en-US" sz="2000" dirty="0" smtClean="0"/>
              <a:t> and </a:t>
            </a:r>
            <a:r>
              <a:rPr lang="en-US" sz="2000" dirty="0" err="1" smtClean="0"/>
              <a:t>divu</a:t>
            </a:r>
            <a:r>
              <a:rPr lang="en-US" sz="2000" dirty="0" smtClean="0"/>
              <a:t> treat the operands as unsigned numbers.</a:t>
            </a:r>
          </a:p>
          <a:p>
            <a:endParaRPr lang="en-US" sz="2000" dirty="0" smtClean="0"/>
          </a:p>
          <a:p>
            <a:r>
              <a:rPr lang="en-US" sz="2000" b="1" dirty="0" smtClean="0"/>
              <a:t>Set Less Than </a:t>
            </a:r>
          </a:p>
          <a:p>
            <a:endParaRPr lang="en-US" sz="2000" b="1" dirty="0" smtClean="0"/>
          </a:p>
          <a:p>
            <a:r>
              <a:rPr lang="en-US" sz="2000" dirty="0" smtClean="0"/>
              <a:t>Set less than instructions can compare either two registers (</a:t>
            </a:r>
            <a:r>
              <a:rPr lang="en-US" sz="2000" dirty="0" err="1" smtClean="0"/>
              <a:t>slt</a:t>
            </a:r>
            <a:r>
              <a:rPr lang="en-US" sz="2000" dirty="0" smtClean="0"/>
              <a:t>) or a register and an immediate (</a:t>
            </a:r>
            <a:r>
              <a:rPr lang="en-US" sz="2000" dirty="0" err="1" smtClean="0"/>
              <a:t>slti</a:t>
            </a:r>
            <a:r>
              <a:rPr lang="en-US" sz="2000" dirty="0" smtClean="0"/>
              <a:t>). </a:t>
            </a:r>
          </a:p>
          <a:p>
            <a:endParaRPr lang="en-US" sz="2000" dirty="0" smtClean="0"/>
          </a:p>
          <a:p>
            <a:r>
              <a:rPr lang="en-US" sz="2000" dirty="0" smtClean="0"/>
              <a:t>Set less than also comes in signed (</a:t>
            </a:r>
            <a:r>
              <a:rPr lang="en-US" sz="2000" dirty="0" err="1" smtClean="0"/>
              <a:t>slt</a:t>
            </a:r>
            <a:r>
              <a:rPr lang="en-US" sz="2000" dirty="0" smtClean="0"/>
              <a:t> and </a:t>
            </a:r>
            <a:r>
              <a:rPr lang="en-US" sz="2000" dirty="0" err="1" smtClean="0"/>
              <a:t>slti</a:t>
            </a:r>
            <a:r>
              <a:rPr lang="en-US" sz="2000" dirty="0" smtClean="0"/>
              <a:t>) and unsigned (</a:t>
            </a:r>
            <a:r>
              <a:rPr lang="en-US" sz="2000" dirty="0" err="1" smtClean="0"/>
              <a:t>sltu</a:t>
            </a:r>
            <a:r>
              <a:rPr lang="en-US" sz="2000" dirty="0" smtClean="0"/>
              <a:t> and </a:t>
            </a:r>
            <a:r>
              <a:rPr lang="en-US" sz="2000" dirty="0" err="1" smtClean="0"/>
              <a:t>sltiu</a:t>
            </a:r>
            <a:r>
              <a:rPr lang="en-US" sz="2000" dirty="0" smtClean="0"/>
              <a:t>) versions</a:t>
            </a:r>
            <a:endParaRPr lang="en-US" sz="2000" b="1" dirty="0" smtClean="0"/>
          </a:p>
          <a:p>
            <a:endParaRPr lang="en-US" sz="2000" b="1" dirty="0" smtClean="0"/>
          </a:p>
          <a:p>
            <a:endParaRPr lang="en-US" sz="20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sz="2000" dirty="0" err="1" smtClean="0"/>
              <a:t>Eg</a:t>
            </a:r>
            <a:r>
              <a:rPr lang="en-US" sz="2000" dirty="0" smtClean="0"/>
              <a:t>:</a:t>
            </a:r>
          </a:p>
          <a:p>
            <a:r>
              <a:rPr lang="en-US" sz="2000" dirty="0" smtClean="0"/>
              <a:t>In a signed comparison, 0x80000000 is less than any other number, because it is the most negative two’s complement number. </a:t>
            </a:r>
          </a:p>
          <a:p>
            <a:endParaRPr lang="en-US" sz="2000" dirty="0" smtClean="0"/>
          </a:p>
          <a:p>
            <a:r>
              <a:rPr lang="en-US" sz="2000" dirty="0" smtClean="0"/>
              <a:t>In an unsigned comparison, 0x80000000 is greater than 0x7FFFFFFF but less than 0x80000001, because all numbers are positive</a:t>
            </a:r>
          </a:p>
          <a:p>
            <a:endParaRPr lang="en-US" sz="2000" dirty="0" smtClean="0"/>
          </a:p>
          <a:p>
            <a:r>
              <a:rPr lang="en-US" sz="2000" b="1" dirty="0" smtClean="0"/>
              <a:t>Loads </a:t>
            </a:r>
          </a:p>
          <a:p>
            <a:endParaRPr lang="en-US" sz="2000" b="1" dirty="0" smtClean="0"/>
          </a:p>
          <a:p>
            <a:r>
              <a:rPr lang="en-US" sz="2000" dirty="0" smtClean="0"/>
              <a:t>byte loads come in signed (lb) and unsigned (</a:t>
            </a:r>
            <a:r>
              <a:rPr lang="en-US" sz="2000" dirty="0" err="1" smtClean="0"/>
              <a:t>lbu</a:t>
            </a:r>
            <a:r>
              <a:rPr lang="en-US" sz="2000" dirty="0" smtClean="0"/>
              <a:t>) versions.</a:t>
            </a:r>
          </a:p>
          <a:p>
            <a:endParaRPr lang="en-US" sz="2000" dirty="0" smtClean="0"/>
          </a:p>
          <a:p>
            <a:r>
              <a:rPr lang="en-US" sz="2000" dirty="0" smtClean="0"/>
              <a:t> lb sign-extends the byte, and </a:t>
            </a:r>
            <a:r>
              <a:rPr lang="en-US" sz="2000" dirty="0" err="1" smtClean="0"/>
              <a:t>lbu</a:t>
            </a:r>
            <a:r>
              <a:rPr lang="en-US" sz="2000" dirty="0" smtClean="0"/>
              <a:t> zero-extends the byte to fill the entire 32-bit register</a:t>
            </a:r>
          </a:p>
          <a:p>
            <a:endParaRPr lang="en-US" sz="2000" b="1" dirty="0" smtClean="0"/>
          </a:p>
          <a:p>
            <a:r>
              <a:rPr lang="en-US" sz="2000" dirty="0" smtClean="0"/>
              <a:t>MIPS provides signed and unsigned half-word loads (</a:t>
            </a:r>
            <a:r>
              <a:rPr lang="en-US" sz="2000" dirty="0" err="1" smtClean="0"/>
              <a:t>lh</a:t>
            </a:r>
            <a:r>
              <a:rPr lang="en-US" sz="2000" dirty="0" smtClean="0"/>
              <a:t> and </a:t>
            </a:r>
            <a:r>
              <a:rPr lang="en-US" sz="2000" dirty="0" err="1" smtClean="0"/>
              <a:t>lhu</a:t>
            </a:r>
            <a:r>
              <a:rPr lang="en-US" sz="2000" dirty="0" smtClean="0"/>
              <a:t>), which load two bytes into the lower half and sign- or zero-extend the upper half of the word.</a:t>
            </a:r>
            <a:endParaRPr lang="en-US" sz="20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Floating-Point Instructions </a:t>
            </a: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r>
              <a:rPr lang="en-US" sz="2000" dirty="0" smtClean="0"/>
              <a:t>The MIPS architecture defines an optional floating-point coprocessor, known as coprocessor 1</a:t>
            </a:r>
          </a:p>
          <a:p>
            <a:endParaRPr lang="en-US" sz="2000" dirty="0" smtClean="0"/>
          </a:p>
          <a:p>
            <a:r>
              <a:rPr lang="en-US" sz="2000" dirty="0" smtClean="0"/>
              <a:t>In most recent MIPS implementations, the floating-point coprocessor is built in alongside the main processor.</a:t>
            </a:r>
          </a:p>
          <a:p>
            <a:endParaRPr lang="en-US" sz="2000" dirty="0" smtClean="0"/>
          </a:p>
          <a:p>
            <a:r>
              <a:rPr lang="en-US" sz="2000" dirty="0" smtClean="0"/>
              <a:t>Floating point instructions cannot use general purpose registers.</a:t>
            </a:r>
          </a:p>
          <a:p>
            <a:endParaRPr lang="en-US" sz="2000" dirty="0" smtClean="0"/>
          </a:p>
          <a:p>
            <a:r>
              <a:rPr lang="en-US" sz="2000" dirty="0" smtClean="0"/>
              <a:t>Only floating point instructions may be used with the floating point registers.</a:t>
            </a:r>
          </a:p>
          <a:p>
            <a:pPr>
              <a:buNone/>
            </a:pPr>
            <a:endParaRPr lang="en-US" sz="2000" dirty="0" smtClean="0"/>
          </a:p>
          <a:p>
            <a:r>
              <a:rPr lang="en-US" sz="2000" dirty="0" smtClean="0"/>
              <a:t> MIPS defines 32 , </a:t>
            </a:r>
            <a:r>
              <a:rPr lang="en-US" sz="2000" b="1" dirty="0" smtClean="0"/>
              <a:t>32-bit floating-point registers, $f0–$f31</a:t>
            </a:r>
          </a:p>
          <a:p>
            <a:endParaRPr lang="en-US" sz="2000" dirty="0" smtClean="0"/>
          </a:p>
          <a:p>
            <a:r>
              <a:rPr lang="en-US" sz="2000" dirty="0" smtClean="0"/>
              <a:t>MIPS supports both single- and double-precision IEEE floating point arithmetic.</a:t>
            </a:r>
          </a:p>
          <a:p>
            <a:endParaRPr lang="en-US" sz="2000" dirty="0" smtClean="0"/>
          </a:p>
          <a:p>
            <a:r>
              <a:rPr lang="en-US" sz="2000" b="1" dirty="0" smtClean="0"/>
              <a:t> </a:t>
            </a:r>
            <a:r>
              <a:rPr lang="en-US" sz="2000" b="1" dirty="0" err="1" smtClean="0"/>
              <a:t>Doubleprecision</a:t>
            </a:r>
            <a:r>
              <a:rPr lang="en-US" sz="2000" b="1" dirty="0" smtClean="0"/>
              <a:t> (64-bit) numbers are stored in pairs of 32-bit registers</a:t>
            </a:r>
            <a:r>
              <a:rPr lang="en-US" sz="2000" dirty="0" smtClean="0"/>
              <a:t>, so only the 16 even-numbered registers</a:t>
            </a:r>
            <a:r>
              <a:rPr lang="en-US" sz="2000" b="1" dirty="0" smtClean="0"/>
              <a:t> ($f0, $f2, $f4, . . . , $f30)</a:t>
            </a:r>
            <a:r>
              <a:rPr lang="en-US" sz="2000" dirty="0" smtClean="0"/>
              <a:t> are used to specify double-precision operations.</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85963"/>
            <a:ext cx="8549405" cy="1331675"/>
          </a:xfrm>
        </p:spPr>
        <p:txBody>
          <a:bodyPr>
            <a:normAutofit fontScale="90000"/>
          </a:bodyPr>
          <a:lstStyle/>
          <a:p>
            <a:r>
              <a:rPr lang="en-US" dirty="0" smtClean="0"/>
              <a:t>Steps for translating and starting a program</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3805237" y="1828800"/>
            <a:ext cx="3357563"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000" b="1" dirty="0" smtClean="0"/>
              <a:t>Floating-point instructions</a:t>
            </a:r>
            <a:r>
              <a:rPr lang="en-US" sz="2000" dirty="0" smtClean="0"/>
              <a:t> all have an </a:t>
            </a:r>
            <a:r>
              <a:rPr lang="en-US" sz="2000" b="1" dirty="0" smtClean="0"/>
              <a:t>opcode of 17 (100012). </a:t>
            </a:r>
            <a:r>
              <a:rPr lang="en-US" sz="2000" dirty="0" smtClean="0"/>
              <a:t>They require both a </a:t>
            </a:r>
            <a:r>
              <a:rPr lang="en-US" sz="2000" b="1" dirty="0" err="1" smtClean="0"/>
              <a:t>funct</a:t>
            </a:r>
            <a:r>
              <a:rPr lang="en-US" sz="2000" b="1" dirty="0" smtClean="0"/>
              <a:t>  field and a cop (coprocessor) field </a:t>
            </a:r>
            <a:r>
              <a:rPr lang="en-US" sz="2000" dirty="0" smtClean="0"/>
              <a:t>to indicate the type of instruction.</a:t>
            </a:r>
          </a:p>
          <a:p>
            <a:endParaRPr lang="en-US" sz="2000" dirty="0" smtClean="0"/>
          </a:p>
          <a:p>
            <a:r>
              <a:rPr lang="en-US" sz="2000" dirty="0" smtClean="0"/>
              <a:t>MIPS defines the F-type instruction format for floating-point instructions. </a:t>
            </a:r>
          </a:p>
          <a:p>
            <a:endParaRPr lang="en-US" sz="2000" dirty="0" smtClean="0"/>
          </a:p>
          <a:p>
            <a:r>
              <a:rPr lang="en-US" sz="2000" dirty="0" smtClean="0"/>
              <a:t>Floating-point instructions come in both single- and double-precision flavors. </a:t>
            </a:r>
          </a:p>
          <a:p>
            <a:r>
              <a:rPr lang="en-US" sz="2000" b="1" dirty="0" smtClean="0"/>
              <a:t>cop 16 (100002) for single-precision instructions </a:t>
            </a:r>
          </a:p>
          <a:p>
            <a:endParaRPr lang="en-US" sz="2000" b="1" dirty="0" smtClean="0"/>
          </a:p>
          <a:p>
            <a:r>
              <a:rPr lang="en-US" sz="2000" b="1" dirty="0" smtClean="0"/>
              <a:t> 17 (100012) for </a:t>
            </a:r>
            <a:r>
              <a:rPr lang="en-US" sz="2000" b="1" dirty="0" err="1" smtClean="0"/>
              <a:t>doubleprecision</a:t>
            </a:r>
            <a:r>
              <a:rPr lang="en-US" sz="2000" b="1" dirty="0" smtClean="0"/>
              <a:t> instructions. </a:t>
            </a:r>
          </a:p>
          <a:p>
            <a:endParaRPr lang="en-US" sz="2000" dirty="0" smtClean="0"/>
          </a:p>
          <a:p>
            <a:r>
              <a:rPr lang="en-US" sz="2000" dirty="0" smtClean="0"/>
              <a:t>Like R-type instructions, </a:t>
            </a:r>
            <a:r>
              <a:rPr lang="en-US" sz="2000" b="1" dirty="0" smtClean="0"/>
              <a:t>F-type instructions</a:t>
            </a:r>
            <a:r>
              <a:rPr lang="en-US" sz="2000" dirty="0" smtClean="0"/>
              <a:t> have </a:t>
            </a:r>
            <a:r>
              <a:rPr lang="en-US" sz="2000" b="1" dirty="0" smtClean="0"/>
              <a:t>two source operands, </a:t>
            </a:r>
            <a:r>
              <a:rPr lang="en-US" sz="2000" b="1" dirty="0" err="1" smtClean="0"/>
              <a:t>fs</a:t>
            </a:r>
            <a:r>
              <a:rPr lang="en-US" sz="2000" b="1" dirty="0" smtClean="0"/>
              <a:t> and ft, and one destination, </a:t>
            </a:r>
            <a:r>
              <a:rPr lang="en-US" sz="2000" b="1" dirty="0" err="1" smtClean="0"/>
              <a:t>fd</a:t>
            </a:r>
            <a:r>
              <a:rPr lang="en-US" sz="2000" b="1" dirty="0" smtClean="0"/>
              <a:t>.</a:t>
            </a:r>
            <a:endParaRPr lang="en-US" sz="20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srcRect/>
          <a:stretch>
            <a:fillRect/>
          </a:stretch>
        </p:blipFill>
        <p:spPr bwMode="auto">
          <a:xfrm>
            <a:off x="990600" y="1219200"/>
            <a:ext cx="7670997" cy="4419600"/>
          </a:xfrm>
          <a:prstGeom prst="rect">
            <a:avLst/>
          </a:prstGeom>
          <a:noFill/>
          <a:ln w="9525">
            <a:noFill/>
            <a:miter lim="800000"/>
            <a:headEnd/>
            <a:tailEnd/>
          </a:ln>
          <a:effectLst/>
        </p:spPr>
      </p:pic>
      <p:sp>
        <p:nvSpPr>
          <p:cNvPr id="5" name="Rectangle 4"/>
          <p:cNvSpPr/>
          <p:nvPr/>
        </p:nvSpPr>
        <p:spPr>
          <a:xfrm>
            <a:off x="2133600" y="838200"/>
            <a:ext cx="4047366" cy="369332"/>
          </a:xfrm>
          <a:prstGeom prst="rect">
            <a:avLst/>
          </a:prstGeom>
        </p:spPr>
        <p:txBody>
          <a:bodyPr wrap="square">
            <a:spAutoFit/>
          </a:bodyPr>
          <a:lstStyle/>
          <a:p>
            <a:r>
              <a:rPr lang="en-US" b="1" dirty="0" smtClean="0"/>
              <a:t>MIPS floating-point register set</a:t>
            </a:r>
            <a:endParaRPr lang="en-US" b="1" dirty="0"/>
          </a:p>
        </p:txBody>
      </p:sp>
      <p:sp>
        <p:nvSpPr>
          <p:cNvPr id="6" name="Rectangle 5"/>
          <p:cNvSpPr/>
          <p:nvPr/>
        </p:nvSpPr>
        <p:spPr>
          <a:xfrm>
            <a:off x="2875830" y="5726668"/>
            <a:ext cx="3451458" cy="369332"/>
          </a:xfrm>
          <a:prstGeom prst="rect">
            <a:avLst/>
          </a:prstGeom>
        </p:spPr>
        <p:txBody>
          <a:bodyPr wrap="none">
            <a:spAutoFit/>
          </a:bodyPr>
          <a:lstStyle/>
          <a:p>
            <a:r>
              <a:rPr lang="en-US" b="1" dirty="0" smtClean="0"/>
              <a:t>F-type machine instruction format</a:t>
            </a:r>
            <a:endParaRPr lang="en-US"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6172200"/>
          </a:xfrm>
        </p:spPr>
        <p:txBody>
          <a:bodyPr>
            <a:normAutofit/>
          </a:bodyPr>
          <a:lstStyle/>
          <a:p>
            <a:r>
              <a:rPr lang="en-US" sz="2400" dirty="0" smtClean="0"/>
              <a:t>Instruction precision is indicated by .s and .d in the mnemonic. </a:t>
            </a:r>
          </a:p>
          <a:p>
            <a:endParaRPr lang="en-US" sz="2400" dirty="0" smtClean="0"/>
          </a:p>
          <a:p>
            <a:r>
              <a:rPr lang="en-US" sz="2400" dirty="0" smtClean="0"/>
              <a:t>Floating-point arithmetic instructions include addition (</a:t>
            </a:r>
            <a:r>
              <a:rPr lang="en-US" sz="2400" dirty="0" err="1" smtClean="0"/>
              <a:t>add.s</a:t>
            </a:r>
            <a:r>
              <a:rPr lang="en-US" sz="2400" dirty="0" smtClean="0"/>
              <a:t>, </a:t>
            </a:r>
            <a:r>
              <a:rPr lang="en-US" sz="2400" dirty="0" err="1" smtClean="0"/>
              <a:t>add.d</a:t>
            </a:r>
            <a:r>
              <a:rPr lang="en-US" sz="2400" dirty="0" smtClean="0"/>
              <a:t>), subtraction (</a:t>
            </a:r>
            <a:r>
              <a:rPr lang="en-US" sz="2400" dirty="0" err="1" smtClean="0"/>
              <a:t>sub.s</a:t>
            </a:r>
            <a:r>
              <a:rPr lang="en-US" sz="2400" dirty="0" smtClean="0"/>
              <a:t>, </a:t>
            </a:r>
            <a:r>
              <a:rPr lang="en-US" sz="2400" dirty="0" err="1" smtClean="0"/>
              <a:t>sub.d</a:t>
            </a:r>
            <a:r>
              <a:rPr lang="en-US" sz="2400" dirty="0" smtClean="0"/>
              <a:t>), multiplication (</a:t>
            </a:r>
            <a:r>
              <a:rPr lang="en-US" sz="2400" dirty="0" err="1" smtClean="0"/>
              <a:t>mul.s</a:t>
            </a:r>
            <a:r>
              <a:rPr lang="en-US" sz="2400" dirty="0" smtClean="0"/>
              <a:t>, </a:t>
            </a:r>
            <a:r>
              <a:rPr lang="en-US" sz="2400" dirty="0" err="1" smtClean="0"/>
              <a:t>mul.d</a:t>
            </a:r>
            <a:r>
              <a:rPr lang="en-US" sz="2400" dirty="0" smtClean="0"/>
              <a:t>)etc.</a:t>
            </a:r>
          </a:p>
          <a:p>
            <a:endParaRPr lang="en-US" sz="2400" dirty="0" smtClean="0"/>
          </a:p>
          <a:p>
            <a:r>
              <a:rPr lang="en-US" sz="2400" dirty="0" smtClean="0"/>
              <a:t>Floating-point registers are loaded and stored from memory using lwc1 and swc1.</a:t>
            </a:r>
          </a:p>
          <a:p>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Microarchitecture</a:t>
            </a:r>
            <a:r>
              <a:rPr lang="en-US" dirty="0" smtClean="0"/>
              <a:t> </a:t>
            </a:r>
            <a:endParaRPr lang="en-US" dirty="0"/>
          </a:p>
        </p:txBody>
      </p:sp>
      <p:sp>
        <p:nvSpPr>
          <p:cNvPr id="3" name="Content Placeholder 2"/>
          <p:cNvSpPr>
            <a:spLocks noGrp="1"/>
          </p:cNvSpPr>
          <p:nvPr>
            <p:ph idx="1"/>
          </p:nvPr>
        </p:nvSpPr>
        <p:spPr/>
        <p:txBody>
          <a:bodyPr>
            <a:normAutofit/>
          </a:bodyPr>
          <a:lstStyle/>
          <a:p>
            <a:r>
              <a:rPr lang="en-US" sz="2400" dirty="0" err="1" smtClean="0"/>
              <a:t>Microarchitecture</a:t>
            </a:r>
            <a:r>
              <a:rPr lang="en-US" sz="2400" dirty="0" smtClean="0"/>
              <a:t> is the specific arrangement of registers, ALUs, finite state machines (FSMs), memories, and other logic building blocks needed to implement an architecture.</a:t>
            </a:r>
          </a:p>
          <a:p>
            <a:endParaRPr lang="en-US" sz="2400" dirty="0" smtClean="0"/>
          </a:p>
          <a:p>
            <a:r>
              <a:rPr lang="en-US" sz="2400" dirty="0" smtClean="0"/>
              <a:t>A particular architecture, such as MIPS, may have many different </a:t>
            </a:r>
            <a:r>
              <a:rPr lang="en-US" sz="2400" dirty="0" err="1" smtClean="0"/>
              <a:t>microarchitectures</a:t>
            </a:r>
            <a:r>
              <a:rPr lang="en-US" sz="2400" dirty="0" smtClean="0"/>
              <a:t>, each with different trade-offs of performance, cost, and complexity. </a:t>
            </a:r>
          </a:p>
          <a:p>
            <a:endParaRPr lang="en-US" sz="2400" dirty="0" smtClean="0"/>
          </a:p>
          <a:p>
            <a:r>
              <a:rPr lang="en-US" sz="2400" dirty="0" smtClean="0"/>
              <a:t>They all run the same programs, but their internal designs vary widely.  </a:t>
            </a:r>
            <a:endParaRPr 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Architectural State and Instruction Set</a:t>
            </a:r>
            <a:endParaRPr lang="en-US" sz="3200" dirty="0"/>
          </a:p>
        </p:txBody>
      </p:sp>
      <p:sp>
        <p:nvSpPr>
          <p:cNvPr id="3" name="Content Placeholder 2"/>
          <p:cNvSpPr>
            <a:spLocks noGrp="1"/>
          </p:cNvSpPr>
          <p:nvPr>
            <p:ph idx="1"/>
          </p:nvPr>
        </p:nvSpPr>
        <p:spPr/>
        <p:txBody>
          <a:bodyPr>
            <a:normAutofit/>
          </a:bodyPr>
          <a:lstStyle/>
          <a:p>
            <a:r>
              <a:rPr lang="en-US" sz="2000" dirty="0" smtClean="0"/>
              <a:t>computer architecture is defined by its </a:t>
            </a:r>
            <a:r>
              <a:rPr lang="en-US" sz="2000" b="1" dirty="0" smtClean="0"/>
              <a:t>instruction set </a:t>
            </a:r>
            <a:r>
              <a:rPr lang="en-US" sz="2000" dirty="0" smtClean="0"/>
              <a:t>and </a:t>
            </a:r>
            <a:r>
              <a:rPr lang="en-US" sz="2000" b="1" dirty="0" smtClean="0"/>
              <a:t>architectural state. </a:t>
            </a:r>
          </a:p>
          <a:p>
            <a:pPr>
              <a:buNone/>
            </a:pPr>
            <a:endParaRPr lang="en-US" sz="2000" dirty="0" smtClean="0"/>
          </a:p>
          <a:p>
            <a:r>
              <a:rPr lang="en-US" sz="2000" dirty="0" smtClean="0"/>
              <a:t>The</a:t>
            </a:r>
            <a:r>
              <a:rPr lang="en-US" sz="2000" b="1" dirty="0" smtClean="0"/>
              <a:t> architectural state </a:t>
            </a:r>
            <a:r>
              <a:rPr lang="en-US" sz="2000" dirty="0" smtClean="0"/>
              <a:t>for the MIPS processor consists of </a:t>
            </a:r>
          </a:p>
          <a:p>
            <a:r>
              <a:rPr lang="en-US" sz="2000" b="1" dirty="0" smtClean="0"/>
              <a:t>the program counter and</a:t>
            </a:r>
          </a:p>
          <a:p>
            <a:r>
              <a:rPr lang="en-US" sz="2000" b="1" dirty="0" smtClean="0"/>
              <a:t> the 32 registers.</a:t>
            </a:r>
          </a:p>
          <a:p>
            <a:endParaRPr lang="en-US" sz="2000" dirty="0" smtClean="0"/>
          </a:p>
          <a:p>
            <a:r>
              <a:rPr lang="en-US" sz="2000" dirty="0" smtClean="0"/>
              <a:t> Any MIPS </a:t>
            </a:r>
            <a:r>
              <a:rPr lang="en-US" sz="2000" dirty="0" err="1" smtClean="0"/>
              <a:t>microarchitecture</a:t>
            </a:r>
            <a:r>
              <a:rPr lang="en-US" sz="2000" dirty="0" smtClean="0"/>
              <a:t> must contain all of this state.</a:t>
            </a:r>
          </a:p>
          <a:p>
            <a:endParaRPr lang="en-US" sz="2000" dirty="0" smtClean="0"/>
          </a:p>
          <a:p>
            <a:r>
              <a:rPr lang="en-US" sz="2000" dirty="0" smtClean="0"/>
              <a:t>To keep the </a:t>
            </a:r>
            <a:r>
              <a:rPr lang="en-US" sz="2000" dirty="0" err="1" smtClean="0"/>
              <a:t>microarchitectures</a:t>
            </a:r>
            <a:r>
              <a:rPr lang="en-US" sz="2000" dirty="0" smtClean="0"/>
              <a:t> easy to understand, we consider only a subset of the MIPS instruction set.</a:t>
            </a:r>
          </a:p>
          <a:p>
            <a:endParaRPr lang="en-US" sz="20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Process </a:t>
            </a:r>
            <a:endParaRPr lang="en-US" dirty="0"/>
          </a:p>
        </p:txBody>
      </p:sp>
      <p:sp>
        <p:nvSpPr>
          <p:cNvPr id="3" name="Content Placeholder 2"/>
          <p:cNvSpPr>
            <a:spLocks noGrp="1"/>
          </p:cNvSpPr>
          <p:nvPr>
            <p:ph idx="1"/>
          </p:nvPr>
        </p:nvSpPr>
        <p:spPr/>
        <p:txBody>
          <a:bodyPr>
            <a:normAutofit fontScale="62500" lnSpcReduction="20000"/>
          </a:bodyPr>
          <a:lstStyle/>
          <a:p>
            <a:r>
              <a:rPr lang="en-US" dirty="0" err="1" smtClean="0"/>
              <a:t>microarchitectures</a:t>
            </a:r>
            <a:r>
              <a:rPr lang="en-US" dirty="0" smtClean="0"/>
              <a:t> can be divided into two interacting parts:</a:t>
            </a:r>
          </a:p>
          <a:p>
            <a:r>
              <a:rPr lang="en-US" b="1" dirty="0" smtClean="0"/>
              <a:t> the </a:t>
            </a:r>
            <a:r>
              <a:rPr lang="en-US" b="1" dirty="0" err="1" smtClean="0"/>
              <a:t>datapath</a:t>
            </a:r>
            <a:r>
              <a:rPr lang="en-US" b="1" dirty="0" smtClean="0"/>
              <a:t> and the control. </a:t>
            </a:r>
          </a:p>
          <a:p>
            <a:endParaRPr lang="en-US" dirty="0" smtClean="0"/>
          </a:p>
          <a:p>
            <a:r>
              <a:rPr lang="en-US" dirty="0" smtClean="0"/>
              <a:t>The </a:t>
            </a:r>
            <a:r>
              <a:rPr lang="en-US" dirty="0" err="1" smtClean="0"/>
              <a:t>datapath</a:t>
            </a:r>
            <a:r>
              <a:rPr lang="en-US" dirty="0" smtClean="0"/>
              <a:t> operates on words of data. </a:t>
            </a:r>
          </a:p>
          <a:p>
            <a:endParaRPr lang="en-US" dirty="0" smtClean="0"/>
          </a:p>
          <a:p>
            <a:r>
              <a:rPr lang="en-US" dirty="0" smtClean="0"/>
              <a:t>It contains structures such as memories, registers, ALUs, and multiplexers. </a:t>
            </a:r>
          </a:p>
          <a:p>
            <a:endParaRPr lang="en-US" dirty="0" smtClean="0"/>
          </a:p>
          <a:p>
            <a:r>
              <a:rPr lang="en-US" dirty="0" smtClean="0"/>
              <a:t>MIPS is a 32-bit architecture, so we will use a 32-bit </a:t>
            </a:r>
            <a:r>
              <a:rPr lang="en-US" dirty="0" err="1" smtClean="0"/>
              <a:t>datapath</a:t>
            </a:r>
            <a:r>
              <a:rPr lang="en-US" dirty="0" smtClean="0"/>
              <a:t>. </a:t>
            </a:r>
          </a:p>
          <a:p>
            <a:endParaRPr lang="en-US" dirty="0" smtClean="0"/>
          </a:p>
          <a:p>
            <a:r>
              <a:rPr lang="en-US" dirty="0" smtClean="0"/>
              <a:t>The control unit receives the current instruction from the </a:t>
            </a:r>
            <a:r>
              <a:rPr lang="en-US" dirty="0" err="1" smtClean="0"/>
              <a:t>datapath</a:t>
            </a:r>
            <a:r>
              <a:rPr lang="en-US" dirty="0" smtClean="0"/>
              <a:t> and tells the </a:t>
            </a:r>
            <a:r>
              <a:rPr lang="en-US" dirty="0" err="1" smtClean="0"/>
              <a:t>datapath</a:t>
            </a:r>
            <a:r>
              <a:rPr lang="en-US" dirty="0" smtClean="0"/>
              <a:t> how to execute that instruction.</a:t>
            </a:r>
          </a:p>
          <a:p>
            <a:endParaRPr lang="en-US" dirty="0" smtClean="0"/>
          </a:p>
          <a:p>
            <a:r>
              <a:rPr lang="en-US" dirty="0" smtClean="0"/>
              <a:t> Specifically, the control unit produces multiplexer select, register enable, and memory write signals to control the operation of the </a:t>
            </a:r>
            <a:r>
              <a:rPr lang="en-US" dirty="0" err="1" smtClean="0"/>
              <a:t>datapath</a:t>
            </a:r>
            <a:r>
              <a:rPr lang="en-US" dirty="0" smtClean="0"/>
              <a: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668963"/>
          </a:xfrm>
        </p:spPr>
        <p:txBody>
          <a:bodyPr>
            <a:normAutofit/>
          </a:bodyPr>
          <a:lstStyle/>
          <a:p>
            <a:r>
              <a:rPr lang="en-US" dirty="0" smtClean="0"/>
              <a:t>A good way to design a complex system is to start with hardware containing the state elements. </a:t>
            </a:r>
          </a:p>
          <a:p>
            <a:endParaRPr lang="en-US" dirty="0" smtClean="0"/>
          </a:p>
          <a:p>
            <a:r>
              <a:rPr lang="en-US" dirty="0" smtClean="0"/>
              <a:t>These elements include </a:t>
            </a:r>
          </a:p>
          <a:p>
            <a:r>
              <a:rPr lang="en-US" dirty="0" smtClean="0"/>
              <a:t>the memories and </a:t>
            </a:r>
          </a:p>
          <a:p>
            <a:r>
              <a:rPr lang="en-US" dirty="0" smtClean="0"/>
              <a:t>the architectural state (the program counter and registers).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srcRect/>
          <a:stretch>
            <a:fillRect/>
          </a:stretch>
        </p:blipFill>
        <p:spPr bwMode="auto">
          <a:xfrm>
            <a:off x="267195" y="914400"/>
            <a:ext cx="8724405"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Autofit/>
          </a:bodyPr>
          <a:lstStyle/>
          <a:p>
            <a:r>
              <a:rPr lang="en-US" sz="2000" dirty="0" smtClean="0"/>
              <a:t>Heavy lines are used to indicate 32-bit data busses. </a:t>
            </a:r>
          </a:p>
          <a:p>
            <a:endParaRPr lang="en-US" sz="2000" dirty="0" smtClean="0"/>
          </a:p>
          <a:p>
            <a:r>
              <a:rPr lang="en-US" sz="2000" dirty="0" smtClean="0"/>
              <a:t>Medium lines are used to indicate narrower busses, such as the 5-bit address busses on the register file. </a:t>
            </a:r>
          </a:p>
          <a:p>
            <a:endParaRPr lang="en-US" sz="2000" dirty="0" smtClean="0"/>
          </a:p>
          <a:p>
            <a:r>
              <a:rPr lang="en-US" sz="2000" dirty="0" smtClean="0"/>
              <a:t>Narrow blue lines are used to indicate control signals, such as the register file write enable.</a:t>
            </a:r>
          </a:p>
          <a:p>
            <a:endParaRPr lang="en-US" sz="2000" dirty="0" smtClean="0"/>
          </a:p>
          <a:p>
            <a:r>
              <a:rPr lang="en-US" sz="2000" b="1" dirty="0" smtClean="0"/>
              <a:t>PC</a:t>
            </a:r>
          </a:p>
          <a:p>
            <a:endParaRPr lang="en-US" sz="2000" b="1" dirty="0" smtClean="0"/>
          </a:p>
          <a:p>
            <a:r>
              <a:rPr lang="en-US" sz="2000" dirty="0" smtClean="0"/>
              <a:t>The program counter is an ordinary 32-bit register.</a:t>
            </a:r>
          </a:p>
          <a:p>
            <a:endParaRPr lang="en-US" sz="2000" dirty="0" smtClean="0"/>
          </a:p>
          <a:p>
            <a:r>
              <a:rPr lang="en-US" sz="2000" dirty="0" smtClean="0"/>
              <a:t> Its output, PC, points to the current instruction. Its input, PC’ indicates the address of the next instruction. </a:t>
            </a:r>
          </a:p>
          <a:p>
            <a:endParaRPr lang="en-US" sz="18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r>
              <a:rPr lang="en-US" sz="2000" dirty="0" smtClean="0"/>
              <a:t>The </a:t>
            </a:r>
            <a:r>
              <a:rPr lang="en-US" sz="2000" b="1" dirty="0" smtClean="0"/>
              <a:t>instruction memory</a:t>
            </a:r>
            <a:r>
              <a:rPr lang="en-US" sz="2000" dirty="0" smtClean="0"/>
              <a:t> has a single read port.</a:t>
            </a:r>
          </a:p>
          <a:p>
            <a:endParaRPr lang="en-US" sz="2000" dirty="0" smtClean="0"/>
          </a:p>
          <a:p>
            <a:r>
              <a:rPr lang="en-US" sz="2000" dirty="0" smtClean="0"/>
              <a:t> It takes a 32-bit instruction address input, A, and reads the 32-bit data (i.e., instruction) from that address onto the read data output, RD.</a:t>
            </a:r>
          </a:p>
          <a:p>
            <a:endParaRPr lang="en-US" sz="2000" dirty="0" smtClean="0"/>
          </a:p>
          <a:p>
            <a:r>
              <a:rPr lang="en-US" sz="2000" dirty="0" smtClean="0"/>
              <a:t>The 32-bit </a:t>
            </a:r>
            <a:r>
              <a:rPr lang="en-US" sz="2000" b="1" dirty="0" smtClean="0"/>
              <a:t>register file</a:t>
            </a:r>
            <a:r>
              <a:rPr lang="en-US" sz="2000" dirty="0" smtClean="0"/>
              <a:t> has two read ports and one write port.</a:t>
            </a:r>
          </a:p>
          <a:p>
            <a:endParaRPr lang="en-US" sz="2000" dirty="0" smtClean="0"/>
          </a:p>
          <a:p>
            <a:r>
              <a:rPr lang="en-US" sz="2000" dirty="0" smtClean="0"/>
              <a:t> The read ports take 5-bit address inputs, A1 and A2, each specifying one of the 32 registers as source operands. </a:t>
            </a:r>
          </a:p>
          <a:p>
            <a:endParaRPr lang="en-US" sz="2000" dirty="0" smtClean="0"/>
          </a:p>
          <a:p>
            <a:r>
              <a:rPr lang="en-US" sz="2000" dirty="0" smtClean="0"/>
              <a:t>They read the 32-bit register values onto read data outputs RD1 and RD2, respectively.</a:t>
            </a:r>
          </a:p>
          <a:p>
            <a:endParaRPr lang="en-US" sz="2000" dirty="0" smtClean="0"/>
          </a:p>
          <a:p>
            <a:r>
              <a:rPr lang="en-US" sz="2000" dirty="0" smtClean="0"/>
              <a:t>The write port takes a 5-bit address input, A3; a 32-bit write data input, WD; a write enable input, WE3; and a clock.</a:t>
            </a:r>
          </a:p>
          <a:p>
            <a:endParaRPr lang="en-US" sz="2000" dirty="0" smtClean="0"/>
          </a:p>
          <a:p>
            <a:r>
              <a:rPr lang="en-US" sz="2000" dirty="0" smtClean="0"/>
              <a:t> If the write enable is 1, the register file writes the data into the specified register on the rising edge of the clock</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for translating and starting  a program </a:t>
            </a:r>
            <a:endParaRPr lang="en-US" dirty="0"/>
          </a:p>
        </p:txBody>
      </p:sp>
      <p:sp>
        <p:nvSpPr>
          <p:cNvPr id="3" name="Content Placeholder 2"/>
          <p:cNvSpPr>
            <a:spLocks noGrp="1"/>
          </p:cNvSpPr>
          <p:nvPr>
            <p:ph idx="1"/>
          </p:nvPr>
        </p:nvSpPr>
        <p:spPr/>
        <p:txBody>
          <a:bodyPr>
            <a:normAutofit fontScale="92500"/>
          </a:bodyPr>
          <a:lstStyle/>
          <a:p>
            <a:r>
              <a:rPr lang="en-US" u="sng" dirty="0" smtClean="0"/>
              <a:t>Step 1: Compilation </a:t>
            </a:r>
          </a:p>
          <a:p>
            <a:pPr>
              <a:buNone/>
            </a:pPr>
            <a:endParaRPr lang="en-US" u="sng" dirty="0" smtClean="0"/>
          </a:p>
          <a:p>
            <a:r>
              <a:rPr lang="en-US" sz="2800" dirty="0" smtClean="0"/>
              <a:t>A compiler translates high-level code into assembly language.</a:t>
            </a:r>
          </a:p>
          <a:p>
            <a:endParaRPr lang="en-US" sz="2800" dirty="0" smtClean="0"/>
          </a:p>
          <a:p>
            <a:r>
              <a:rPr lang="en-US" sz="2800" dirty="0" smtClean="0"/>
              <a:t>The .data and .text keywords are assembler directives that indicate where the data and text segments begin</a:t>
            </a:r>
          </a:p>
          <a:p>
            <a:pPr>
              <a:buNone/>
            </a:pPr>
            <a:endParaRPr lang="en-US" sz="2800" dirty="0" smtClean="0"/>
          </a:p>
          <a:p>
            <a:r>
              <a:rPr lang="en-US" sz="2800" dirty="0" smtClean="0"/>
              <a:t>Their storage location will be determined by assembler.</a:t>
            </a:r>
            <a:endParaRPr 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sz="2000" dirty="0" smtClean="0"/>
              <a:t>The data memory has a single read/write port. If the write enable, WE, is 1, it writes data WD into address A on the rising edge of the clock. </a:t>
            </a:r>
          </a:p>
          <a:p>
            <a:endParaRPr lang="en-US" sz="2000" dirty="0" smtClean="0"/>
          </a:p>
          <a:p>
            <a:r>
              <a:rPr lang="en-US" sz="2000" dirty="0" smtClean="0"/>
              <a:t>If the write enable is 0, it reads address A onto RD. The instruction memory, register file, and data memory are all read </a:t>
            </a:r>
            <a:r>
              <a:rPr lang="en-US" sz="2000" dirty="0" err="1" smtClean="0"/>
              <a:t>combinationally</a:t>
            </a:r>
            <a:r>
              <a:rPr lang="en-US" sz="2000" dirty="0" smtClean="0"/>
              <a:t>.</a:t>
            </a:r>
          </a:p>
          <a:p>
            <a:endParaRPr lang="en-US" sz="2000" dirty="0" smtClean="0"/>
          </a:p>
          <a:p>
            <a:r>
              <a:rPr lang="en-US" sz="2000" dirty="0" smtClean="0"/>
              <a:t> In other words, if the address changes, the new data appears at RD after some propagation delay; no clock is involved.</a:t>
            </a:r>
          </a:p>
          <a:p>
            <a:endParaRPr lang="en-US" sz="2000" dirty="0" smtClean="0"/>
          </a:p>
          <a:p>
            <a:r>
              <a:rPr lang="en-US" sz="2000" dirty="0" smtClean="0"/>
              <a:t> They are written only on the rising edge of the clock.</a:t>
            </a:r>
          </a:p>
          <a:p>
            <a:r>
              <a:rPr lang="en-US" sz="2000" dirty="0" smtClean="0"/>
              <a:t>There can be 3 </a:t>
            </a:r>
            <a:r>
              <a:rPr lang="en-US" sz="2000" dirty="0" err="1" smtClean="0"/>
              <a:t>microarchitectures</a:t>
            </a:r>
            <a:r>
              <a:rPr lang="en-US" sz="2000" dirty="0" smtClean="0"/>
              <a:t> for the MIPS processor architecture: single-cycle,</a:t>
            </a:r>
          </a:p>
          <a:p>
            <a:r>
              <a:rPr lang="en-US" sz="2000" dirty="0" smtClean="0"/>
              <a:t> </a:t>
            </a:r>
            <a:r>
              <a:rPr lang="en-US" sz="2000" dirty="0" err="1" smtClean="0"/>
              <a:t>multicycle</a:t>
            </a:r>
            <a:r>
              <a:rPr lang="en-US" sz="2000" dirty="0" smtClean="0"/>
              <a:t>, and</a:t>
            </a:r>
          </a:p>
          <a:p>
            <a:r>
              <a:rPr lang="en-US" sz="2000" dirty="0" smtClean="0"/>
              <a:t> pipelined.</a:t>
            </a:r>
          </a:p>
          <a:p>
            <a:r>
              <a:rPr lang="en-US" sz="2000" dirty="0" smtClean="0"/>
              <a:t> They differ in the way that the state elements are connected together and in the amount of </a:t>
            </a:r>
            <a:r>
              <a:rPr lang="en-US" sz="2000" dirty="0" err="1" smtClean="0"/>
              <a:t>nonarchitectural</a:t>
            </a:r>
            <a:r>
              <a:rPr lang="en-US" sz="2000" dirty="0" smtClean="0"/>
              <a:t> state</a:t>
            </a:r>
            <a:endParaRPr 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324600"/>
          </a:xfrm>
        </p:spPr>
        <p:txBody>
          <a:bodyPr>
            <a:normAutofit fontScale="70000" lnSpcReduction="20000"/>
          </a:bodyPr>
          <a:lstStyle/>
          <a:p>
            <a:r>
              <a:rPr lang="en-US" b="1" dirty="0" smtClean="0"/>
              <a:t>single-cycle </a:t>
            </a:r>
            <a:r>
              <a:rPr lang="en-US" b="1" dirty="0" err="1" smtClean="0"/>
              <a:t>microarchitecture</a:t>
            </a:r>
            <a:r>
              <a:rPr lang="en-US" dirty="0" smtClean="0"/>
              <a:t> executes an entire instruction in one cycle.</a:t>
            </a:r>
          </a:p>
          <a:p>
            <a:pPr>
              <a:buNone/>
            </a:pPr>
            <a:r>
              <a:rPr lang="en-US" dirty="0" smtClean="0"/>
              <a:t> </a:t>
            </a:r>
          </a:p>
          <a:p>
            <a:r>
              <a:rPr lang="en-US" dirty="0" smtClean="0"/>
              <a:t>It is easy to explain and has a simple control unit.</a:t>
            </a:r>
          </a:p>
          <a:p>
            <a:endParaRPr lang="en-US" dirty="0" smtClean="0"/>
          </a:p>
          <a:p>
            <a:r>
              <a:rPr lang="en-US" dirty="0" smtClean="0"/>
              <a:t> Because it completes the operation in one cycle, it does not require any </a:t>
            </a:r>
            <a:r>
              <a:rPr lang="en-US" dirty="0" err="1" smtClean="0"/>
              <a:t>nonarchitectural</a:t>
            </a:r>
            <a:r>
              <a:rPr lang="en-US" dirty="0" smtClean="0"/>
              <a:t> state.</a:t>
            </a:r>
          </a:p>
          <a:p>
            <a:pPr>
              <a:buNone/>
            </a:pPr>
            <a:r>
              <a:rPr lang="en-US" dirty="0" smtClean="0"/>
              <a:t> </a:t>
            </a:r>
          </a:p>
          <a:p>
            <a:r>
              <a:rPr lang="en-US" dirty="0" smtClean="0"/>
              <a:t>The cycle time is limited by the slowest instruction.</a:t>
            </a:r>
          </a:p>
          <a:p>
            <a:endParaRPr lang="en-US" dirty="0" smtClean="0"/>
          </a:p>
          <a:p>
            <a:pPr>
              <a:buNone/>
            </a:pPr>
            <a:endParaRPr lang="en-US" dirty="0" smtClean="0"/>
          </a:p>
          <a:p>
            <a:r>
              <a:rPr lang="en-US" dirty="0" smtClean="0"/>
              <a:t>The</a:t>
            </a:r>
            <a:r>
              <a:rPr lang="en-US" b="1" dirty="0" smtClean="0"/>
              <a:t> </a:t>
            </a:r>
            <a:r>
              <a:rPr lang="en-US" b="1" dirty="0" err="1" smtClean="0"/>
              <a:t>multicycle</a:t>
            </a:r>
            <a:r>
              <a:rPr lang="en-US" b="1" dirty="0" smtClean="0"/>
              <a:t> </a:t>
            </a:r>
            <a:r>
              <a:rPr lang="en-US" b="1" dirty="0" err="1" smtClean="0"/>
              <a:t>microarchitecture</a:t>
            </a:r>
            <a:r>
              <a:rPr lang="en-US" b="1" dirty="0" smtClean="0"/>
              <a:t> </a:t>
            </a:r>
            <a:r>
              <a:rPr lang="en-US" dirty="0" smtClean="0"/>
              <a:t>executes instructions in a series of shorter cycles. </a:t>
            </a:r>
          </a:p>
          <a:p>
            <a:endParaRPr lang="en-US" dirty="0" smtClean="0"/>
          </a:p>
          <a:p>
            <a:r>
              <a:rPr lang="en-US" dirty="0" smtClean="0"/>
              <a:t>Simpler instructions execute in fewer cycles than complicated ones. </a:t>
            </a:r>
          </a:p>
          <a:p>
            <a:endParaRPr lang="en-US" dirty="0" smtClean="0"/>
          </a:p>
          <a:p>
            <a:r>
              <a:rPr lang="en-US" dirty="0" smtClean="0"/>
              <a:t>The </a:t>
            </a:r>
            <a:r>
              <a:rPr lang="en-US" dirty="0" err="1" smtClean="0"/>
              <a:t>multicycle</a:t>
            </a:r>
            <a:r>
              <a:rPr lang="en-US" dirty="0" smtClean="0"/>
              <a:t> </a:t>
            </a:r>
            <a:r>
              <a:rPr lang="en-US" dirty="0" err="1" smtClean="0"/>
              <a:t>microarchitecture</a:t>
            </a:r>
            <a:r>
              <a:rPr lang="en-US" dirty="0" smtClean="0"/>
              <a:t> reduces the hardware cost by reusing expensive hardware blocks such as adders and memories.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000" dirty="0" smtClean="0"/>
              <a:t>The </a:t>
            </a:r>
            <a:r>
              <a:rPr lang="en-US" sz="2000" b="1" dirty="0" smtClean="0"/>
              <a:t>pipelined </a:t>
            </a:r>
            <a:r>
              <a:rPr lang="en-US" sz="2000" b="1" dirty="0" err="1" smtClean="0"/>
              <a:t>microarchitecture</a:t>
            </a:r>
            <a:r>
              <a:rPr lang="en-US" sz="2000" b="1" dirty="0" smtClean="0"/>
              <a:t> </a:t>
            </a:r>
            <a:r>
              <a:rPr lang="en-US" sz="2000" dirty="0" smtClean="0"/>
              <a:t>applies pipelining to the single-cycle </a:t>
            </a:r>
            <a:r>
              <a:rPr lang="en-US" sz="2000" dirty="0" err="1" smtClean="0"/>
              <a:t>microarchitecture</a:t>
            </a:r>
            <a:r>
              <a:rPr lang="en-US" sz="2000" dirty="0" smtClean="0"/>
              <a:t>. </a:t>
            </a:r>
          </a:p>
          <a:p>
            <a:endParaRPr lang="en-US" sz="2000" dirty="0" smtClean="0"/>
          </a:p>
          <a:p>
            <a:r>
              <a:rPr lang="en-US" sz="2000" dirty="0" smtClean="0"/>
              <a:t>It therefore can execute several instructions simultaneously, improving the throughput significantly.</a:t>
            </a:r>
          </a:p>
          <a:p>
            <a:endParaRPr lang="en-US" sz="2000" dirty="0" smtClean="0"/>
          </a:p>
          <a:p>
            <a:r>
              <a:rPr lang="en-US" sz="2000" dirty="0" smtClean="0"/>
              <a:t> Pipelining must add logic to handle dependencies between simultaneously executing instructions.</a:t>
            </a:r>
          </a:p>
          <a:p>
            <a:endParaRPr lang="en-US" sz="2000" dirty="0" smtClean="0"/>
          </a:p>
          <a:p>
            <a:r>
              <a:rPr lang="en-US" sz="2000" dirty="0" smtClean="0"/>
              <a:t> It also requires </a:t>
            </a:r>
            <a:r>
              <a:rPr lang="en-US" sz="2000" dirty="0" err="1" smtClean="0"/>
              <a:t>nonarchitectural</a:t>
            </a:r>
            <a:r>
              <a:rPr lang="en-US" sz="2000" dirty="0" smtClean="0"/>
              <a:t> pipeline registers. </a:t>
            </a:r>
          </a:p>
          <a:p>
            <a:endParaRPr lang="en-US" sz="2000" dirty="0" smtClean="0"/>
          </a:p>
          <a:p>
            <a:r>
              <a:rPr lang="en-US" sz="2000" dirty="0" smtClean="0"/>
              <a:t>The added logic and registers are worthwhile; all commercial high-performance processors use pipelining today.</a:t>
            </a: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SINGLE-CYCLE PROCESSOR </a:t>
            </a:r>
            <a:endParaRPr lang="en-US" sz="3200" dirty="0"/>
          </a:p>
        </p:txBody>
      </p:sp>
      <p:sp>
        <p:nvSpPr>
          <p:cNvPr id="3" name="Content Placeholder 2"/>
          <p:cNvSpPr>
            <a:spLocks noGrp="1"/>
          </p:cNvSpPr>
          <p:nvPr>
            <p:ph idx="1"/>
          </p:nvPr>
        </p:nvSpPr>
        <p:spPr/>
        <p:txBody>
          <a:bodyPr>
            <a:normAutofit/>
          </a:bodyPr>
          <a:lstStyle/>
          <a:p>
            <a:r>
              <a:rPr lang="en-US" sz="2000" dirty="0" smtClean="0"/>
              <a:t>MIPS </a:t>
            </a:r>
            <a:r>
              <a:rPr lang="en-US" sz="2000" dirty="0" err="1" smtClean="0"/>
              <a:t>microarchitecture</a:t>
            </a:r>
            <a:r>
              <a:rPr lang="en-US" sz="2000" dirty="0" smtClean="0"/>
              <a:t> that executes instructions in a single cycle.</a:t>
            </a:r>
          </a:p>
          <a:p>
            <a:endParaRPr lang="en-US" sz="2000" dirty="0" smtClean="0"/>
          </a:p>
          <a:p>
            <a:r>
              <a:rPr lang="en-US" sz="2000" dirty="0" smtClean="0"/>
              <a:t>The program counter (PC) register contains the address of the instruction to execute. </a:t>
            </a:r>
          </a:p>
          <a:p>
            <a:endParaRPr lang="en-US" sz="2000" dirty="0" smtClean="0"/>
          </a:p>
          <a:p>
            <a:r>
              <a:rPr lang="en-US" sz="2000" dirty="0" smtClean="0"/>
              <a:t>The first step is to read this instruction from instruction memory.</a:t>
            </a:r>
          </a:p>
          <a:p>
            <a:endParaRPr lang="en-US" sz="2000" dirty="0" smtClean="0"/>
          </a:p>
          <a:p>
            <a:r>
              <a:rPr lang="en-US" sz="2000" dirty="0" smtClean="0"/>
              <a:t>The PC is simply connected to the address input of the instruction memory. </a:t>
            </a:r>
          </a:p>
          <a:p>
            <a:endParaRPr lang="en-US" sz="2000" dirty="0" smtClean="0"/>
          </a:p>
          <a:p>
            <a:r>
              <a:rPr lang="en-US" sz="2000" dirty="0" smtClean="0"/>
              <a:t>The instruction memory reads out, or fetches, the 32-bit instruction, labeled Instr.</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Fetch instruction from memory</a:t>
            </a:r>
            <a:endParaRPr lang="en-US" sz="2400" dirty="0"/>
          </a:p>
        </p:txBody>
      </p:sp>
      <p:pic>
        <p:nvPicPr>
          <p:cNvPr id="13314" name="Picture 2"/>
          <p:cNvPicPr>
            <a:picLocks noGrp="1" noChangeAspect="1" noChangeArrowheads="1"/>
          </p:cNvPicPr>
          <p:nvPr>
            <p:ph idx="1"/>
          </p:nvPr>
        </p:nvPicPr>
        <p:blipFill>
          <a:blip r:embed="rId2"/>
          <a:srcRect/>
          <a:stretch>
            <a:fillRect/>
          </a:stretch>
        </p:blipFill>
        <p:spPr bwMode="auto">
          <a:xfrm>
            <a:off x="457200" y="1447800"/>
            <a:ext cx="8231245" cy="2971800"/>
          </a:xfrm>
          <a:prstGeom prst="rect">
            <a:avLst/>
          </a:prstGeom>
          <a:noFill/>
          <a:ln w="9525">
            <a:noFill/>
            <a:miter lim="800000"/>
            <a:headEnd/>
            <a:tailEnd/>
          </a:ln>
          <a:effectLst/>
        </p:spPr>
      </p:pic>
      <p:sp>
        <p:nvSpPr>
          <p:cNvPr id="5" name="Rectangle 4"/>
          <p:cNvSpPr/>
          <p:nvPr/>
        </p:nvSpPr>
        <p:spPr>
          <a:xfrm>
            <a:off x="1066800" y="1611868"/>
            <a:ext cx="6194773" cy="400110"/>
          </a:xfrm>
          <a:prstGeom prst="rect">
            <a:avLst/>
          </a:prstGeom>
        </p:spPr>
        <p:txBody>
          <a:bodyPr wrap="none">
            <a:spAutoFit/>
          </a:bodyPr>
          <a:lstStyle/>
          <a:p>
            <a:pPr>
              <a:buFont typeface="Arial" pitchFamily="34" charset="0"/>
              <a:buChar char="•"/>
            </a:pPr>
            <a:r>
              <a:rPr lang="en-US" sz="2000" dirty="0" smtClean="0"/>
              <a:t> consider the </a:t>
            </a:r>
            <a:r>
              <a:rPr lang="en-US" sz="2000" dirty="0" err="1" smtClean="0"/>
              <a:t>datapath</a:t>
            </a:r>
            <a:r>
              <a:rPr lang="en-US" sz="2000" dirty="0" smtClean="0"/>
              <a:t> connections for the </a:t>
            </a:r>
            <a:r>
              <a:rPr lang="en-US" sz="2000" b="1" dirty="0" err="1" smtClean="0"/>
              <a:t>lw</a:t>
            </a:r>
            <a:r>
              <a:rPr lang="en-US" sz="2000" b="1" dirty="0" smtClean="0"/>
              <a:t> </a:t>
            </a:r>
            <a:r>
              <a:rPr lang="en-US" sz="2000" dirty="0" smtClean="0"/>
              <a:t>instruction</a:t>
            </a:r>
            <a:endParaRPr lang="en-US" sz="2000" dirty="0"/>
          </a:p>
        </p:txBody>
      </p:sp>
      <p:pic>
        <p:nvPicPr>
          <p:cNvPr id="1026" name="Picture 2"/>
          <p:cNvPicPr>
            <a:picLocks noChangeAspect="1" noChangeArrowheads="1"/>
          </p:cNvPicPr>
          <p:nvPr/>
        </p:nvPicPr>
        <p:blipFill>
          <a:blip r:embed="rId3"/>
          <a:srcRect/>
          <a:stretch>
            <a:fillRect/>
          </a:stretch>
        </p:blipFill>
        <p:spPr bwMode="auto">
          <a:xfrm>
            <a:off x="2633663" y="4953000"/>
            <a:ext cx="6430962" cy="1706496"/>
          </a:xfrm>
          <a:prstGeom prst="rect">
            <a:avLst/>
          </a:prstGeom>
          <a:noFill/>
          <a:ln w="9525">
            <a:noFill/>
            <a:miter lim="800000"/>
            <a:headEnd/>
            <a:tailEnd/>
          </a:ln>
          <a:effectLst/>
        </p:spPr>
      </p:pic>
      <p:sp>
        <p:nvSpPr>
          <p:cNvPr id="6" name="TextBox 5"/>
          <p:cNvSpPr txBox="1"/>
          <p:nvPr/>
        </p:nvSpPr>
        <p:spPr>
          <a:xfrm>
            <a:off x="1738196" y="5345668"/>
            <a:ext cx="471604" cy="369332"/>
          </a:xfrm>
          <a:prstGeom prst="rect">
            <a:avLst/>
          </a:prstGeom>
          <a:noFill/>
        </p:spPr>
        <p:txBody>
          <a:bodyPr wrap="none" rtlCol="0">
            <a:spAutoFit/>
          </a:bodyPr>
          <a:lstStyle/>
          <a:p>
            <a:r>
              <a:rPr lang="en-US" dirty="0" err="1" smtClean="0"/>
              <a:t>Eg</a:t>
            </a:r>
            <a:r>
              <a:rPr lang="en-US" dirty="0" smtClean="0"/>
              <a:t>:</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srcRect/>
          <a:stretch>
            <a:fillRect/>
          </a:stretch>
        </p:blipFill>
        <p:spPr bwMode="auto">
          <a:xfrm>
            <a:off x="919226" y="990600"/>
            <a:ext cx="7234174" cy="5666455"/>
          </a:xfrm>
          <a:prstGeom prst="rect">
            <a:avLst/>
          </a:prstGeom>
          <a:noFill/>
          <a:ln w="9525">
            <a:noFill/>
            <a:miter lim="800000"/>
            <a:headEnd/>
            <a:tailEnd/>
          </a:ln>
          <a:effectLst/>
        </p:spPr>
      </p:pic>
      <p:sp>
        <p:nvSpPr>
          <p:cNvPr id="5" name="Rectangle 4"/>
          <p:cNvSpPr/>
          <p:nvPr/>
        </p:nvSpPr>
        <p:spPr>
          <a:xfrm>
            <a:off x="609600" y="533400"/>
            <a:ext cx="3844258" cy="369332"/>
          </a:xfrm>
          <a:prstGeom prst="rect">
            <a:avLst/>
          </a:prstGeom>
        </p:spPr>
        <p:txBody>
          <a:bodyPr wrap="none">
            <a:spAutoFit/>
          </a:bodyPr>
          <a:lstStyle/>
          <a:p>
            <a:r>
              <a:rPr lang="en-US" b="1" dirty="0" smtClean="0"/>
              <a:t>Read source operand from register file</a:t>
            </a:r>
            <a:endParaRPr lang="en-US" b="1" dirty="0"/>
          </a:p>
        </p:txBody>
      </p:sp>
      <p:sp>
        <p:nvSpPr>
          <p:cNvPr id="6" name="Rectangle 5"/>
          <p:cNvSpPr/>
          <p:nvPr/>
        </p:nvSpPr>
        <p:spPr>
          <a:xfrm>
            <a:off x="533400" y="3124200"/>
            <a:ext cx="2765372" cy="369332"/>
          </a:xfrm>
          <a:prstGeom prst="rect">
            <a:avLst/>
          </a:prstGeom>
        </p:spPr>
        <p:txBody>
          <a:bodyPr wrap="none">
            <a:spAutoFit/>
          </a:bodyPr>
          <a:lstStyle/>
          <a:p>
            <a:r>
              <a:rPr lang="en-US" b="1" dirty="0" smtClean="0"/>
              <a:t>Sign-extend the immediate</a:t>
            </a:r>
            <a:endParaRPr lang="en-US"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a:srcRect/>
          <a:stretch>
            <a:fillRect/>
          </a:stretch>
        </p:blipFill>
        <p:spPr bwMode="auto">
          <a:xfrm>
            <a:off x="228600" y="152400"/>
            <a:ext cx="8763000" cy="670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Grp="1" noChangeAspect="1" noChangeArrowheads="1"/>
          </p:cNvPicPr>
          <p:nvPr>
            <p:ph idx="1"/>
          </p:nvPr>
        </p:nvPicPr>
        <p:blipFill>
          <a:blip r:embed="rId2"/>
          <a:srcRect/>
          <a:stretch>
            <a:fillRect/>
          </a:stretch>
        </p:blipFill>
        <p:spPr bwMode="auto">
          <a:xfrm>
            <a:off x="228600" y="1447800"/>
            <a:ext cx="8589907" cy="4800600"/>
          </a:xfrm>
          <a:prstGeom prst="rect">
            <a:avLst/>
          </a:prstGeom>
          <a:noFill/>
          <a:ln w="9525">
            <a:noFill/>
            <a:miter lim="800000"/>
            <a:headEnd/>
            <a:tailEnd/>
          </a:ln>
          <a:effectLst/>
        </p:spPr>
      </p:pic>
      <p:sp>
        <p:nvSpPr>
          <p:cNvPr id="6" name="Rectangle 5"/>
          <p:cNvSpPr/>
          <p:nvPr/>
        </p:nvSpPr>
        <p:spPr>
          <a:xfrm>
            <a:off x="990600" y="838200"/>
            <a:ext cx="4428841" cy="369332"/>
          </a:xfrm>
          <a:prstGeom prst="rect">
            <a:avLst/>
          </a:prstGeom>
        </p:spPr>
        <p:txBody>
          <a:bodyPr wrap="none">
            <a:spAutoFit/>
          </a:bodyPr>
          <a:lstStyle/>
          <a:p>
            <a:r>
              <a:rPr lang="en-US" b="1" dirty="0" smtClean="0"/>
              <a:t>Determine address of next instruction for PC</a:t>
            </a:r>
            <a:endParaRPr lang="en-US"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685800" y="2057400"/>
            <a:ext cx="8180735" cy="3685381"/>
          </a:xfrm>
          <a:prstGeom prst="rect">
            <a:avLst/>
          </a:prstGeom>
          <a:noFill/>
          <a:ln w="9525">
            <a:noFill/>
            <a:miter lim="800000"/>
            <a:headEnd/>
            <a:tailEnd/>
          </a:ln>
          <a:effectLst/>
        </p:spPr>
      </p:pic>
      <p:sp>
        <p:nvSpPr>
          <p:cNvPr id="5" name="Title 4"/>
          <p:cNvSpPr>
            <a:spLocks noGrp="1"/>
          </p:cNvSpPr>
          <p:nvPr>
            <p:ph type="title"/>
          </p:nvPr>
        </p:nvSpPr>
        <p:spPr>
          <a:xfrm>
            <a:off x="457200" y="666690"/>
            <a:ext cx="6244787" cy="400110"/>
          </a:xfrm>
          <a:prstGeom prst="rect">
            <a:avLst/>
          </a:prstGeom>
        </p:spPr>
        <p:txBody>
          <a:bodyPr wrap="square">
            <a:spAutoFit/>
          </a:bodyPr>
          <a:lstStyle/>
          <a:p>
            <a:pPr>
              <a:buFont typeface="Arial" pitchFamily="34" charset="0"/>
              <a:buChar char="•"/>
            </a:pPr>
            <a:r>
              <a:rPr lang="en-US" sz="2000" dirty="0" smtClean="0"/>
              <a:t> consider the </a:t>
            </a:r>
            <a:r>
              <a:rPr lang="en-US" sz="2000" dirty="0" err="1" smtClean="0"/>
              <a:t>datapath</a:t>
            </a:r>
            <a:r>
              <a:rPr lang="en-US" sz="2000" dirty="0" smtClean="0"/>
              <a:t> connections for the </a:t>
            </a:r>
            <a:r>
              <a:rPr lang="en-US" sz="2000" b="1" dirty="0" err="1" smtClean="0"/>
              <a:t>sw</a:t>
            </a:r>
            <a:r>
              <a:rPr lang="en-US" sz="2000" b="1" dirty="0" smtClean="0"/>
              <a:t> </a:t>
            </a:r>
            <a:r>
              <a:rPr lang="en-US" sz="2000" dirty="0" smtClean="0"/>
              <a:t>instruction</a:t>
            </a:r>
            <a:endParaRPr lang="en-US" sz="2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 </a:t>
            </a:r>
            <a:r>
              <a:rPr lang="en-US" sz="2800" dirty="0" err="1" smtClean="0"/>
              <a:t>Datapath</a:t>
            </a:r>
            <a:r>
              <a:rPr lang="en-US" sz="2800" dirty="0" smtClean="0"/>
              <a:t> enhancements for R-type instruction</a:t>
            </a:r>
            <a:endParaRPr lang="en-US" sz="2800" dirty="0"/>
          </a:p>
        </p:txBody>
      </p:sp>
      <p:sp>
        <p:nvSpPr>
          <p:cNvPr id="3" name="Content Placeholder 2"/>
          <p:cNvSpPr>
            <a:spLocks noGrp="1"/>
          </p:cNvSpPr>
          <p:nvPr>
            <p:ph idx="1"/>
          </p:nvPr>
        </p:nvSpPr>
        <p:spPr/>
        <p:txBody>
          <a:bodyPr>
            <a:normAutofit/>
          </a:bodyPr>
          <a:lstStyle/>
          <a:p>
            <a:r>
              <a:rPr lang="en-US" sz="2000" dirty="0" smtClean="0"/>
              <a:t>consider extending the </a:t>
            </a:r>
            <a:r>
              <a:rPr lang="en-US" sz="2000" dirty="0" err="1" smtClean="0"/>
              <a:t>datapath</a:t>
            </a:r>
            <a:r>
              <a:rPr lang="en-US" sz="2000" dirty="0" smtClean="0"/>
              <a:t> to handle the R-type instructions add, sub, and, or, and </a:t>
            </a:r>
            <a:r>
              <a:rPr lang="en-US" sz="2000" dirty="0" err="1" smtClean="0"/>
              <a:t>slt</a:t>
            </a:r>
            <a:r>
              <a:rPr lang="en-US" sz="2000" dirty="0" smtClean="0"/>
              <a:t>.</a:t>
            </a:r>
          </a:p>
          <a:p>
            <a:endParaRPr lang="en-US" sz="2000" dirty="0" smtClean="0"/>
          </a:p>
          <a:p>
            <a:r>
              <a:rPr lang="en-US" sz="2000" dirty="0" smtClean="0"/>
              <a:t> All of these instructions read two registers from the register file, perform some ALU operation on them, and write the result back to a third register file. </a:t>
            </a:r>
          </a:p>
          <a:p>
            <a:endParaRPr lang="en-US" sz="2000" dirty="0" smtClean="0"/>
          </a:p>
          <a:p>
            <a:r>
              <a:rPr lang="en-US" sz="2000" dirty="0" smtClean="0"/>
              <a:t>They differ only in the specific ALU operation. </a:t>
            </a:r>
          </a:p>
          <a:p>
            <a:endParaRPr lang="en-US" sz="2000" dirty="0" smtClean="0"/>
          </a:p>
          <a:p>
            <a:r>
              <a:rPr lang="en-US" sz="2000" dirty="0" smtClean="0"/>
              <a:t>Hence, they can all be handled with the same hardware, using different </a:t>
            </a:r>
            <a:r>
              <a:rPr lang="en-US" sz="2000" dirty="0" err="1" smtClean="0"/>
              <a:t>ALUControl</a:t>
            </a:r>
            <a:r>
              <a:rPr lang="en-US" sz="2000" dirty="0" smtClean="0"/>
              <a:t> signals.</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381000" y="381000"/>
            <a:ext cx="8486775" cy="59469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533400" y="1752600"/>
            <a:ext cx="5486400" cy="1645920"/>
          </a:xfrm>
          <a:prstGeom prst="rect">
            <a:avLst/>
          </a:prstGeom>
          <a:noFill/>
          <a:ln w="9525">
            <a:noFill/>
            <a:miter lim="800000"/>
            <a:headEnd/>
            <a:tailEnd/>
          </a:ln>
          <a:effectLst/>
        </p:spPr>
      </p:pic>
      <p:sp>
        <p:nvSpPr>
          <p:cNvPr id="5" name="Rectangle 4"/>
          <p:cNvSpPr/>
          <p:nvPr/>
        </p:nvSpPr>
        <p:spPr>
          <a:xfrm>
            <a:off x="1524000" y="914400"/>
            <a:ext cx="3581493" cy="369332"/>
          </a:xfrm>
          <a:prstGeom prst="rect">
            <a:avLst/>
          </a:prstGeom>
        </p:spPr>
        <p:txBody>
          <a:bodyPr wrap="none">
            <a:spAutoFit/>
          </a:bodyPr>
          <a:lstStyle/>
          <a:p>
            <a:r>
              <a:rPr lang="en-US" b="1" dirty="0" smtClean="0"/>
              <a:t> R-type machine instruction format</a:t>
            </a:r>
            <a:endParaRPr lang="en-US" b="1" dirty="0"/>
          </a:p>
        </p:txBody>
      </p:sp>
      <p:sp>
        <p:nvSpPr>
          <p:cNvPr id="6" name="TextBox 5"/>
          <p:cNvSpPr txBox="1"/>
          <p:nvPr/>
        </p:nvSpPr>
        <p:spPr>
          <a:xfrm>
            <a:off x="5715000" y="457200"/>
            <a:ext cx="2971800" cy="6186309"/>
          </a:xfrm>
          <a:prstGeom prst="rect">
            <a:avLst/>
          </a:prstGeom>
          <a:noFill/>
        </p:spPr>
        <p:txBody>
          <a:bodyPr wrap="square" rtlCol="0">
            <a:spAutoFit/>
          </a:bodyPr>
          <a:lstStyle/>
          <a:p>
            <a:r>
              <a:rPr lang="en-US" b="1" dirty="0" smtClean="0"/>
              <a:t>Function     6 bits  - 0 : 5</a:t>
            </a:r>
          </a:p>
          <a:p>
            <a:endParaRPr lang="en-US" b="1" dirty="0" smtClean="0"/>
          </a:p>
          <a:p>
            <a:r>
              <a:rPr lang="en-US" b="1" dirty="0" err="1" smtClean="0"/>
              <a:t>Shamt</a:t>
            </a:r>
            <a:r>
              <a:rPr lang="en-US" b="1" dirty="0" smtClean="0"/>
              <a:t>        5 bits  - 6 : 10</a:t>
            </a:r>
          </a:p>
          <a:p>
            <a:endParaRPr lang="en-US" b="1" dirty="0" smtClean="0"/>
          </a:p>
          <a:p>
            <a:r>
              <a:rPr lang="en-US" b="1" dirty="0" smtClean="0"/>
              <a:t> rd               5 bits  - 11 : 15</a:t>
            </a:r>
          </a:p>
          <a:p>
            <a:endParaRPr lang="en-US" b="1" dirty="0" smtClean="0"/>
          </a:p>
          <a:p>
            <a:r>
              <a:rPr lang="en-US" b="1" dirty="0" smtClean="0"/>
              <a:t>  </a:t>
            </a:r>
            <a:r>
              <a:rPr lang="en-US" b="1" dirty="0" err="1" smtClean="0"/>
              <a:t>rt</a:t>
            </a:r>
            <a:r>
              <a:rPr lang="en-US" b="1" dirty="0" smtClean="0"/>
              <a:t>               5 bits  - 16 : 20</a:t>
            </a:r>
          </a:p>
          <a:p>
            <a:endParaRPr lang="en-US" b="1" dirty="0" smtClean="0"/>
          </a:p>
          <a:p>
            <a:r>
              <a:rPr lang="en-US" b="1" dirty="0" smtClean="0"/>
              <a:t>   </a:t>
            </a:r>
            <a:r>
              <a:rPr lang="en-US" b="1" dirty="0" err="1" smtClean="0"/>
              <a:t>rs</a:t>
            </a:r>
            <a:r>
              <a:rPr lang="en-US" b="1" dirty="0" smtClean="0"/>
              <a:t>              5 bits  - 21 : 25</a:t>
            </a:r>
          </a:p>
          <a:p>
            <a:endParaRPr lang="en-US" b="1" dirty="0" smtClean="0"/>
          </a:p>
          <a:p>
            <a:r>
              <a:rPr lang="en-US" b="1" dirty="0" smtClean="0"/>
              <a:t>    op             6 bits  - 26 : 31</a:t>
            </a:r>
          </a:p>
          <a:p>
            <a:endParaRPr lang="en-US" dirty="0" smtClean="0"/>
          </a:p>
          <a:p>
            <a:endParaRPr lang="en-US" dirty="0" smtClean="0"/>
          </a:p>
          <a:p>
            <a:endParaRPr lang="en-US" dirty="0" smtClean="0"/>
          </a:p>
          <a:p>
            <a:endParaRPr lang="en-US" dirty="0" smtClean="0"/>
          </a:p>
          <a:p>
            <a:endParaRPr lang="en-US" dirty="0" smtClean="0"/>
          </a:p>
          <a:p>
            <a:r>
              <a:rPr lang="en-US" dirty="0" smtClean="0"/>
              <a:t>   </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r>
              <a:rPr lang="en-US" sz="2000" dirty="0" err="1" smtClean="0"/>
              <a:t>Datapath</a:t>
            </a:r>
            <a:r>
              <a:rPr lang="en-US" sz="2000" dirty="0" smtClean="0"/>
              <a:t> enhancements for R-type instruction</a:t>
            </a:r>
            <a:endParaRPr lang="en-US" sz="2000" dirty="0"/>
          </a:p>
        </p:txBody>
      </p:sp>
      <p:pic>
        <p:nvPicPr>
          <p:cNvPr id="3074" name="Picture 2"/>
          <p:cNvPicPr>
            <a:picLocks noChangeAspect="1" noChangeArrowheads="1"/>
          </p:cNvPicPr>
          <p:nvPr/>
        </p:nvPicPr>
        <p:blipFill>
          <a:blip r:embed="rId2"/>
          <a:srcRect/>
          <a:stretch>
            <a:fillRect/>
          </a:stretch>
        </p:blipFill>
        <p:spPr bwMode="auto">
          <a:xfrm>
            <a:off x="76200" y="2057400"/>
            <a:ext cx="9067800" cy="41286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a:buNone/>
            </a:pPr>
            <a:r>
              <a:rPr lang="en-US" dirty="0" err="1" smtClean="0"/>
              <a:t>Datapath</a:t>
            </a:r>
            <a:r>
              <a:rPr lang="en-US" dirty="0" smtClean="0"/>
              <a:t> enhancements for </a:t>
            </a:r>
            <a:r>
              <a:rPr lang="en-US" b="1" dirty="0" err="1" smtClean="0"/>
              <a:t>beq</a:t>
            </a:r>
            <a:r>
              <a:rPr lang="en-US" b="1" dirty="0" smtClean="0"/>
              <a:t> instruction</a:t>
            </a:r>
            <a:endParaRPr lang="en-US" dirty="0"/>
          </a:p>
        </p:txBody>
      </p:sp>
      <p:pic>
        <p:nvPicPr>
          <p:cNvPr id="1026" name="Picture 2"/>
          <p:cNvPicPr>
            <a:picLocks noChangeAspect="1" noChangeArrowheads="1"/>
          </p:cNvPicPr>
          <p:nvPr/>
        </p:nvPicPr>
        <p:blipFill>
          <a:blip r:embed="rId2"/>
          <a:srcRect/>
          <a:stretch>
            <a:fillRect/>
          </a:stretch>
        </p:blipFill>
        <p:spPr bwMode="auto">
          <a:xfrm>
            <a:off x="0" y="1370870"/>
            <a:ext cx="9144000" cy="48775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838200" y="1828800"/>
            <a:ext cx="6248400" cy="529525"/>
          </a:xfrm>
          <a:prstGeom prst="rect">
            <a:avLst/>
          </a:prstGeom>
          <a:noFill/>
          <a:ln w="9525">
            <a:noFill/>
            <a:miter lim="800000"/>
            <a:headEnd/>
            <a:tailEnd/>
          </a:ln>
          <a:effectLst/>
        </p:spPr>
      </p:pic>
      <p:sp>
        <p:nvSpPr>
          <p:cNvPr id="5" name="Rectangle 4"/>
          <p:cNvSpPr/>
          <p:nvPr/>
        </p:nvSpPr>
        <p:spPr>
          <a:xfrm>
            <a:off x="914400" y="2819400"/>
            <a:ext cx="5943600" cy="923330"/>
          </a:xfrm>
          <a:prstGeom prst="rect">
            <a:avLst/>
          </a:prstGeom>
        </p:spPr>
        <p:txBody>
          <a:bodyPr wrap="square">
            <a:spAutoFit/>
          </a:bodyPr>
          <a:lstStyle/>
          <a:p>
            <a:r>
              <a:rPr lang="en-US" dirty="0" smtClean="0"/>
              <a:t>The left shift by 2 is an easy way to</a:t>
            </a:r>
          </a:p>
          <a:p>
            <a:r>
              <a:rPr lang="en-US" dirty="0" smtClean="0"/>
              <a:t>multiply by 4, because a shift by a constant amount involves just wires</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unit</a:t>
            </a:r>
            <a:endParaRPr lang="en-US" dirty="0"/>
          </a:p>
        </p:txBody>
      </p:sp>
      <p:sp>
        <p:nvSpPr>
          <p:cNvPr id="3" name="Content Placeholder 2"/>
          <p:cNvSpPr>
            <a:spLocks noGrp="1"/>
          </p:cNvSpPr>
          <p:nvPr>
            <p:ph idx="1"/>
          </p:nvPr>
        </p:nvSpPr>
        <p:spPr/>
        <p:txBody>
          <a:bodyPr>
            <a:normAutofit/>
          </a:bodyPr>
          <a:lstStyle/>
          <a:p>
            <a:r>
              <a:rPr lang="en-US" sz="2400" dirty="0" smtClean="0"/>
              <a:t>The control unit into two blocks of  combinational logic</a:t>
            </a:r>
          </a:p>
          <a:p>
            <a:endParaRPr lang="en-US" sz="2400" dirty="0" smtClean="0"/>
          </a:p>
          <a:p>
            <a:r>
              <a:rPr lang="en-US" sz="2400" dirty="0" smtClean="0"/>
              <a:t>The </a:t>
            </a:r>
            <a:r>
              <a:rPr lang="en-US" sz="2400" i="1" dirty="0" smtClean="0"/>
              <a:t>main decoder computes most of the outputs from the opcode. </a:t>
            </a:r>
          </a:p>
          <a:p>
            <a:endParaRPr lang="en-US" sz="2400" i="1" dirty="0" smtClean="0"/>
          </a:p>
          <a:p>
            <a:r>
              <a:rPr lang="en-US" sz="2400" i="1" dirty="0" smtClean="0"/>
              <a:t>It also determines </a:t>
            </a:r>
            <a:r>
              <a:rPr lang="en-US" sz="2400" dirty="0" smtClean="0"/>
              <a:t>a 2-bit </a:t>
            </a:r>
            <a:r>
              <a:rPr lang="en-US" sz="2400" i="1" dirty="0" err="1" smtClean="0"/>
              <a:t>ALUOp</a:t>
            </a:r>
            <a:r>
              <a:rPr lang="en-US" sz="2400" i="1" dirty="0" smtClean="0"/>
              <a:t> signal.</a:t>
            </a:r>
          </a:p>
          <a:p>
            <a:endParaRPr lang="en-US" sz="2400" i="1" dirty="0" smtClean="0"/>
          </a:p>
          <a:p>
            <a:r>
              <a:rPr lang="en-US" sz="2400" i="1" dirty="0" smtClean="0"/>
              <a:t> The ALU decoder uses this </a:t>
            </a:r>
            <a:r>
              <a:rPr lang="en-US" sz="2400" i="1" dirty="0" err="1" smtClean="0"/>
              <a:t>ALUOp</a:t>
            </a:r>
            <a:r>
              <a:rPr lang="en-US" sz="2400" i="1" dirty="0" smtClean="0"/>
              <a:t> signal </a:t>
            </a:r>
            <a:r>
              <a:rPr lang="en-US" sz="2400" dirty="0" smtClean="0"/>
              <a:t>in conjunction with the </a:t>
            </a:r>
            <a:r>
              <a:rPr lang="en-US" sz="2400" dirty="0" err="1" smtClean="0"/>
              <a:t>funct</a:t>
            </a:r>
            <a:r>
              <a:rPr lang="en-US" sz="2400" dirty="0" smtClean="0"/>
              <a:t> field to compute </a:t>
            </a:r>
            <a:r>
              <a:rPr lang="en-US" sz="2400" i="1" dirty="0" err="1" smtClean="0"/>
              <a:t>ALUControl</a:t>
            </a:r>
            <a:endParaRPr lang="en-US" sz="24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a:stretch>
            <a:fillRect/>
          </a:stretch>
        </p:blipFill>
        <p:spPr bwMode="auto">
          <a:xfrm>
            <a:off x="2743200" y="1383517"/>
            <a:ext cx="4495799" cy="50284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133600" y="1838325"/>
            <a:ext cx="5053341" cy="3343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228600" y="0"/>
            <a:ext cx="8697448" cy="67806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79089" y="1371600"/>
            <a:ext cx="8912511" cy="5105400"/>
          </a:xfrm>
          <a:prstGeom prst="rect">
            <a:avLst/>
          </a:prstGeom>
          <a:noFill/>
          <a:ln w="9525">
            <a:noFill/>
            <a:miter lim="800000"/>
            <a:headEnd/>
            <a:tailEnd/>
          </a:ln>
          <a:effectLst/>
        </p:spPr>
      </p:pic>
      <p:sp>
        <p:nvSpPr>
          <p:cNvPr id="5" name="Rectangle 4"/>
          <p:cNvSpPr/>
          <p:nvPr/>
        </p:nvSpPr>
        <p:spPr>
          <a:xfrm>
            <a:off x="2710336" y="838200"/>
            <a:ext cx="4192110" cy="400110"/>
          </a:xfrm>
          <a:prstGeom prst="rect">
            <a:avLst/>
          </a:prstGeom>
        </p:spPr>
        <p:txBody>
          <a:bodyPr wrap="none">
            <a:spAutoFit/>
          </a:bodyPr>
          <a:lstStyle/>
          <a:p>
            <a:r>
              <a:rPr lang="en-US" sz="2000" b="1" dirty="0" smtClean="0"/>
              <a:t>Complete single-cycle MIPS processor</a:t>
            </a:r>
            <a:endParaRPr lang="en-US" sz="2000" b="1"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a:blip r:embed="rId2"/>
          <a:srcRect/>
          <a:stretch>
            <a:fillRect/>
          </a:stretch>
        </p:blipFill>
        <p:spPr bwMode="auto">
          <a:xfrm>
            <a:off x="140884" y="457200"/>
            <a:ext cx="8698316" cy="6172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u="sng" dirty="0" smtClean="0"/>
              <a:t>Step 2: Assembling </a:t>
            </a:r>
          </a:p>
          <a:p>
            <a:endParaRPr lang="en-US" u="sng" dirty="0" smtClean="0"/>
          </a:p>
          <a:p>
            <a:r>
              <a:rPr lang="en-US" sz="2000" dirty="0" smtClean="0"/>
              <a:t>The assembler turns the assembly language code into an </a:t>
            </a:r>
            <a:r>
              <a:rPr lang="en-US" sz="2000" b="1" dirty="0" smtClean="0"/>
              <a:t>object file</a:t>
            </a:r>
            <a:r>
              <a:rPr lang="en-US" sz="2000" dirty="0" smtClean="0"/>
              <a:t> containing machine language code. </a:t>
            </a:r>
          </a:p>
          <a:p>
            <a:endParaRPr lang="en-US" sz="2000" dirty="0" smtClean="0"/>
          </a:p>
          <a:p>
            <a:r>
              <a:rPr lang="en-US" sz="2000" dirty="0" smtClean="0"/>
              <a:t>The assembler makes </a:t>
            </a:r>
            <a:r>
              <a:rPr lang="en-US" sz="2000" b="1" dirty="0" smtClean="0"/>
              <a:t>two</a:t>
            </a:r>
            <a:r>
              <a:rPr lang="en-US" sz="2000" dirty="0" smtClean="0"/>
              <a:t> passes </a:t>
            </a:r>
          </a:p>
          <a:p>
            <a:endParaRPr lang="en-US" sz="2000" dirty="0" smtClean="0"/>
          </a:p>
          <a:p>
            <a:r>
              <a:rPr lang="en-US" sz="2000" dirty="0" smtClean="0"/>
              <a:t> On the first pass, the assembler assigns instruction addresses and finds all the symbols, such as labels and global  variable names.</a:t>
            </a:r>
          </a:p>
          <a:p>
            <a:endParaRPr lang="en-US" sz="2000" dirty="0" smtClean="0"/>
          </a:p>
          <a:p>
            <a:r>
              <a:rPr lang="en-US" sz="2000" dirty="0" smtClean="0"/>
              <a:t>The names and address of the symbols are kept in a symbol table </a:t>
            </a:r>
          </a:p>
          <a:p>
            <a:endParaRPr lang="en-US" sz="2000" dirty="0" smtClean="0"/>
          </a:p>
          <a:p>
            <a:r>
              <a:rPr lang="en-US" sz="2000" dirty="0" smtClean="0"/>
              <a:t>The symbol address are filled after the first pass, when the address of </a:t>
            </a:r>
            <a:r>
              <a:rPr lang="en-US" sz="2000" smtClean="0"/>
              <a:t>the labels are known.</a:t>
            </a:r>
            <a:endParaRPr lang="en-US" sz="2000" dirty="0" smtClean="0"/>
          </a:p>
          <a:p>
            <a:endParaRPr lang="en-US" sz="2000" dirty="0" smtClean="0"/>
          </a:p>
          <a:p>
            <a:r>
              <a:rPr lang="en-US" sz="2000" dirty="0" smtClean="0"/>
              <a:t> The code after the first assembler pass is shown here.  </a:t>
            </a:r>
          </a:p>
          <a:p>
            <a:endParaRPr lang="en-US" sz="2000" u="sng"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533400" y="1295400"/>
            <a:ext cx="8090025" cy="46616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Performance Analysis</a:t>
            </a:r>
            <a:endParaRPr lang="en-US" sz="3600" dirty="0"/>
          </a:p>
        </p:txBody>
      </p:sp>
      <p:pic>
        <p:nvPicPr>
          <p:cNvPr id="8194" name="Picture 2"/>
          <p:cNvPicPr>
            <a:picLocks noGrp="1" noChangeAspect="1" noChangeArrowheads="1"/>
          </p:cNvPicPr>
          <p:nvPr>
            <p:ph idx="1"/>
          </p:nvPr>
        </p:nvPicPr>
        <p:blipFill>
          <a:blip r:embed="rId2"/>
          <a:srcRect/>
          <a:stretch>
            <a:fillRect/>
          </a:stretch>
        </p:blipFill>
        <p:spPr bwMode="auto">
          <a:xfrm>
            <a:off x="76200" y="2438400"/>
            <a:ext cx="8305800" cy="1348805"/>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337751" y="4495800"/>
            <a:ext cx="7587049" cy="7161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a:srcRect/>
          <a:stretch>
            <a:fillRect/>
          </a:stretch>
        </p:blipFill>
        <p:spPr bwMode="auto">
          <a:xfrm>
            <a:off x="304800" y="1219200"/>
            <a:ext cx="8739075" cy="548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dirty="0" smtClean="0"/>
              <a:t>Determine the total cycle time for a single cycle processor. The logic elements have the</a:t>
            </a:r>
          </a:p>
          <a:p>
            <a:pPr>
              <a:buNone/>
            </a:pPr>
            <a:r>
              <a:rPr lang="en-US" dirty="0" smtClean="0"/>
              <a:t>   delays given in Table.</a:t>
            </a:r>
          </a:p>
          <a:p>
            <a:pPr>
              <a:buNone/>
            </a:pPr>
            <a:endParaRPr lang="en-US" dirty="0"/>
          </a:p>
        </p:txBody>
      </p:sp>
      <p:pic>
        <p:nvPicPr>
          <p:cNvPr id="3075" name="Picture 3"/>
          <p:cNvPicPr>
            <a:picLocks noChangeAspect="1" noChangeArrowheads="1"/>
          </p:cNvPicPr>
          <p:nvPr/>
        </p:nvPicPr>
        <p:blipFill>
          <a:blip r:embed="rId2"/>
          <a:srcRect/>
          <a:stretch>
            <a:fillRect/>
          </a:stretch>
        </p:blipFill>
        <p:spPr bwMode="auto">
          <a:xfrm>
            <a:off x="2438400" y="2895600"/>
            <a:ext cx="6147600" cy="3581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dirty="0" smtClean="0"/>
              <a:t>solution</a:t>
            </a:r>
            <a:endParaRPr lang="en-US" dirty="0"/>
          </a:p>
        </p:txBody>
      </p:sp>
      <p:pic>
        <p:nvPicPr>
          <p:cNvPr id="1026" name="Picture 2"/>
          <p:cNvPicPr>
            <a:picLocks noChangeAspect="1" noChangeArrowheads="1"/>
          </p:cNvPicPr>
          <p:nvPr/>
        </p:nvPicPr>
        <p:blipFill>
          <a:blip r:embed="rId2"/>
          <a:srcRect/>
          <a:stretch>
            <a:fillRect/>
          </a:stretch>
        </p:blipFill>
        <p:spPr bwMode="auto">
          <a:xfrm>
            <a:off x="828675" y="1676400"/>
            <a:ext cx="7494104" cy="45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MULTICYCLE PROCESSOR</a:t>
            </a:r>
            <a:endParaRPr lang="en-US" dirty="0"/>
          </a:p>
        </p:txBody>
      </p:sp>
      <p:sp>
        <p:nvSpPr>
          <p:cNvPr id="3" name="Content Placeholder 2"/>
          <p:cNvSpPr>
            <a:spLocks noGrp="1"/>
          </p:cNvSpPr>
          <p:nvPr>
            <p:ph idx="1"/>
          </p:nvPr>
        </p:nvSpPr>
        <p:spPr/>
        <p:txBody>
          <a:bodyPr>
            <a:normAutofit/>
          </a:bodyPr>
          <a:lstStyle/>
          <a:p>
            <a:r>
              <a:rPr lang="en-US" sz="2000" dirty="0" smtClean="0"/>
              <a:t>single-cycle processor has </a:t>
            </a:r>
            <a:r>
              <a:rPr lang="en-US" sz="2000" b="1" dirty="0" smtClean="0"/>
              <a:t>three primary weaknesses </a:t>
            </a:r>
          </a:p>
          <a:p>
            <a:endParaRPr lang="en-US" sz="2000" b="1" dirty="0" smtClean="0"/>
          </a:p>
          <a:p>
            <a:r>
              <a:rPr lang="en-US" sz="2000" dirty="0" smtClean="0"/>
              <a:t>First, it requires a clock cycle long enough to support the slowest instruction (</a:t>
            </a:r>
            <a:r>
              <a:rPr lang="en-US" sz="2000" dirty="0" err="1" smtClean="0"/>
              <a:t>lw</a:t>
            </a:r>
            <a:r>
              <a:rPr lang="en-US" sz="2000" dirty="0" smtClean="0"/>
              <a:t>), even though most instructions are faster.</a:t>
            </a:r>
          </a:p>
          <a:p>
            <a:endParaRPr lang="en-US" sz="2000" dirty="0" smtClean="0"/>
          </a:p>
          <a:p>
            <a:r>
              <a:rPr lang="en-US" sz="2000" dirty="0" smtClean="0"/>
              <a:t> Second, it requires three adders (one in the ALU and two for the PC logic); adders are relatively expensive circuits, especially if they must be fast. </a:t>
            </a:r>
          </a:p>
          <a:p>
            <a:endParaRPr lang="en-US" sz="2000" dirty="0" smtClean="0"/>
          </a:p>
          <a:p>
            <a:r>
              <a:rPr lang="en-US" sz="2000" dirty="0" smtClean="0"/>
              <a:t> third, it has separate instruction and data memories, which may not be realistic.</a:t>
            </a:r>
            <a:endParaRPr lang="en-US" sz="20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55000" lnSpcReduction="20000"/>
          </a:bodyPr>
          <a:lstStyle/>
          <a:p>
            <a:r>
              <a:rPr lang="en-US" dirty="0" smtClean="0"/>
              <a:t>The </a:t>
            </a:r>
            <a:r>
              <a:rPr lang="en-US" dirty="0" err="1" smtClean="0"/>
              <a:t>multicycle</a:t>
            </a:r>
            <a:r>
              <a:rPr lang="en-US" dirty="0" smtClean="0"/>
              <a:t> processor addresses these weaknesses by breaking an instruction into multiple shorter steps. In each short step, the processor can read or write the memory or register file or use the ALU.</a:t>
            </a:r>
          </a:p>
          <a:p>
            <a:endParaRPr lang="en-US" dirty="0" smtClean="0"/>
          </a:p>
          <a:p>
            <a:r>
              <a:rPr lang="en-US" dirty="0" smtClean="0"/>
              <a:t> Different instructions use different numbers of steps, so simpler instructions can complete faster than more complex ones. The processor needs only one adder; this adder is reused for different purposes on various steps.</a:t>
            </a:r>
          </a:p>
          <a:p>
            <a:endParaRPr lang="en-US" dirty="0" smtClean="0"/>
          </a:p>
          <a:p>
            <a:r>
              <a:rPr lang="en-US" dirty="0" smtClean="0"/>
              <a:t> And the processor uses a combined memory for instructions and data. </a:t>
            </a:r>
          </a:p>
          <a:p>
            <a:endParaRPr lang="en-US" dirty="0" smtClean="0"/>
          </a:p>
          <a:p>
            <a:r>
              <a:rPr lang="en-US" dirty="0" smtClean="0"/>
              <a:t>The instruction is fetched from memory on the first step, and data may be read or written on later steps.</a:t>
            </a:r>
          </a:p>
          <a:p>
            <a:endParaRPr lang="en-US" dirty="0" smtClean="0"/>
          </a:p>
          <a:p>
            <a:r>
              <a:rPr lang="en-US" dirty="0" smtClean="0"/>
              <a:t>design a </a:t>
            </a:r>
            <a:r>
              <a:rPr lang="en-US" dirty="0" err="1" smtClean="0"/>
              <a:t>multicycle</a:t>
            </a:r>
            <a:r>
              <a:rPr lang="en-US" dirty="0" smtClean="0"/>
              <a:t> processor following the same procedure we used for the single-cycle processor. </a:t>
            </a:r>
          </a:p>
          <a:p>
            <a:endParaRPr lang="en-US" dirty="0" smtClean="0"/>
          </a:p>
          <a:p>
            <a:r>
              <a:rPr lang="en-US" dirty="0" smtClean="0"/>
              <a:t>First, we construct a </a:t>
            </a:r>
            <a:r>
              <a:rPr lang="en-US" dirty="0" err="1" smtClean="0"/>
              <a:t>datapath</a:t>
            </a:r>
            <a:r>
              <a:rPr lang="en-US" dirty="0" smtClean="0"/>
              <a:t> by connecting the architectural state elements and memories with combinational logic. But, this time, we also add </a:t>
            </a:r>
            <a:r>
              <a:rPr lang="en-US" dirty="0" err="1" smtClean="0"/>
              <a:t>nonarchitectural</a:t>
            </a:r>
            <a:r>
              <a:rPr lang="en-US" dirty="0" smtClean="0"/>
              <a:t> state elements to hold intermediate results between the steps. Then we design the controller.</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r>
              <a:rPr lang="en-US" sz="2000" dirty="0" smtClean="0"/>
              <a:t>The </a:t>
            </a:r>
            <a:r>
              <a:rPr lang="en-US" sz="2000" b="1" dirty="0" smtClean="0"/>
              <a:t>controller</a:t>
            </a:r>
            <a:r>
              <a:rPr lang="en-US" sz="2000" dirty="0" smtClean="0"/>
              <a:t> produces different signals on different steps during execution of a single instruction, so it is now a </a:t>
            </a:r>
            <a:r>
              <a:rPr lang="en-US" sz="2000" b="1" dirty="0" smtClean="0"/>
              <a:t>finite state machine rather than combinational logic</a:t>
            </a:r>
            <a:r>
              <a:rPr lang="en-US" sz="2000" dirty="0" smtClean="0"/>
              <a:t>.</a:t>
            </a:r>
          </a:p>
          <a:p>
            <a:endParaRPr lang="en-US" sz="2000" dirty="0" smtClean="0"/>
          </a:p>
          <a:p>
            <a:r>
              <a:rPr lang="en-US" sz="2000" dirty="0" smtClean="0"/>
              <a:t>In the single-cycle design, we used </a:t>
            </a:r>
            <a:r>
              <a:rPr lang="en-US" sz="2000" b="1" dirty="0" smtClean="0"/>
              <a:t>separate instruction and data memories</a:t>
            </a:r>
            <a:r>
              <a:rPr lang="en-US" sz="2000" dirty="0" smtClean="0"/>
              <a:t> because we needed to read the instruction memory and read or write the data memory </a:t>
            </a:r>
            <a:r>
              <a:rPr lang="en-US" sz="2000" b="1" dirty="0" smtClean="0"/>
              <a:t>all in one cycle</a:t>
            </a:r>
            <a:r>
              <a:rPr lang="en-US" sz="2000" dirty="0" smtClean="0"/>
              <a:t>.</a:t>
            </a:r>
          </a:p>
          <a:p>
            <a:endParaRPr lang="en-US" sz="2000" dirty="0" smtClean="0"/>
          </a:p>
          <a:p>
            <a:r>
              <a:rPr lang="en-US" sz="2000" dirty="0" smtClean="0"/>
              <a:t>Now, we choose to use a combined memory for both instructions and data.</a:t>
            </a:r>
          </a:p>
          <a:p>
            <a:endParaRPr lang="en-US" sz="2000" dirty="0" smtClean="0"/>
          </a:p>
          <a:p>
            <a:r>
              <a:rPr lang="en-US" sz="2000" dirty="0" smtClean="0"/>
              <a:t>This is more realistic, and it is feasible because we can read the instruction in one cycle, then read or write the data in a separate cycle. The PC and register file remain unchanged.</a:t>
            </a:r>
            <a:endParaRPr lang="en-US" sz="2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1143000" y="1828800"/>
            <a:ext cx="7283669" cy="2667000"/>
          </a:xfrm>
          <a:prstGeom prst="rect">
            <a:avLst/>
          </a:prstGeom>
          <a:noFill/>
          <a:ln w="9525">
            <a:noFill/>
            <a:miter lim="800000"/>
            <a:headEnd/>
            <a:tailEnd/>
          </a:ln>
          <a:effectLst/>
        </p:spPr>
      </p:pic>
      <p:sp>
        <p:nvSpPr>
          <p:cNvPr id="5" name="Rectangle 4"/>
          <p:cNvSpPr/>
          <p:nvPr/>
        </p:nvSpPr>
        <p:spPr>
          <a:xfrm>
            <a:off x="2286000" y="4763869"/>
            <a:ext cx="5715000" cy="369332"/>
          </a:xfrm>
          <a:prstGeom prst="rect">
            <a:avLst/>
          </a:prstGeom>
        </p:spPr>
        <p:txBody>
          <a:bodyPr wrap="square">
            <a:spAutoFit/>
          </a:bodyPr>
          <a:lstStyle/>
          <a:p>
            <a:r>
              <a:rPr lang="en-US" b="1" dirty="0" smtClean="0"/>
              <a:t>State elements with unified instruction/data memory</a:t>
            </a:r>
            <a:endParaRPr lang="en-US" b="1" dirty="0"/>
          </a:p>
        </p:txBody>
      </p:sp>
      <p:sp>
        <p:nvSpPr>
          <p:cNvPr id="6" name="Rectangle 5"/>
          <p:cNvSpPr/>
          <p:nvPr/>
        </p:nvSpPr>
        <p:spPr>
          <a:xfrm>
            <a:off x="1676400" y="685801"/>
            <a:ext cx="6400800" cy="461665"/>
          </a:xfrm>
          <a:prstGeom prst="rect">
            <a:avLst/>
          </a:prstGeom>
        </p:spPr>
        <p:txBody>
          <a:bodyPr wrap="square">
            <a:spAutoFit/>
          </a:bodyPr>
          <a:lstStyle/>
          <a:p>
            <a:r>
              <a:rPr lang="en-US" sz="2400" b="1" dirty="0" smtClean="0"/>
              <a:t> </a:t>
            </a:r>
            <a:r>
              <a:rPr lang="en-US" sz="2400" b="1" dirty="0" err="1" smtClean="0"/>
              <a:t>datapath</a:t>
            </a:r>
            <a:r>
              <a:rPr lang="en-US" sz="2400" b="1" dirty="0" smtClean="0"/>
              <a:t> connections for the </a:t>
            </a:r>
            <a:r>
              <a:rPr lang="en-US" sz="2400" b="1" dirty="0" err="1" smtClean="0"/>
              <a:t>lw</a:t>
            </a:r>
            <a:r>
              <a:rPr lang="en-US" sz="2400" b="1" dirty="0" smtClean="0"/>
              <a:t> instruction</a:t>
            </a:r>
            <a:endParaRPr lang="en-US" sz="2400" b="1"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Fetch instruction from memory</a:t>
            </a:r>
            <a:endParaRPr lang="en-US" sz="2400" dirty="0"/>
          </a:p>
        </p:txBody>
      </p:sp>
      <p:pic>
        <p:nvPicPr>
          <p:cNvPr id="3074" name="Picture 2"/>
          <p:cNvPicPr>
            <a:picLocks noGrp="1" noChangeAspect="1" noChangeArrowheads="1"/>
          </p:cNvPicPr>
          <p:nvPr>
            <p:ph idx="1"/>
          </p:nvPr>
        </p:nvPicPr>
        <p:blipFill>
          <a:blip r:embed="rId2"/>
          <a:srcRect/>
          <a:stretch>
            <a:fillRect/>
          </a:stretch>
        </p:blipFill>
        <p:spPr bwMode="auto">
          <a:xfrm>
            <a:off x="1143000" y="1295400"/>
            <a:ext cx="7203077" cy="2971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838200" y="1447800"/>
            <a:ext cx="7463435" cy="45664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2400" dirty="0" smtClean="0"/>
              <a:t>The PC contains the address of the instruction to execute. </a:t>
            </a:r>
          </a:p>
          <a:p>
            <a:endParaRPr lang="en-US" sz="2400" dirty="0" smtClean="0"/>
          </a:p>
          <a:p>
            <a:r>
              <a:rPr lang="en-US" sz="2400" dirty="0" smtClean="0"/>
              <a:t>The first step is to read this instruction from instruction memory. </a:t>
            </a:r>
          </a:p>
          <a:p>
            <a:endParaRPr lang="en-US" sz="2400" dirty="0" smtClean="0"/>
          </a:p>
          <a:p>
            <a:r>
              <a:rPr lang="en-US" sz="2400" dirty="0" smtClean="0"/>
              <a:t>The PC is simply connected to the address input of the instruction memory. </a:t>
            </a:r>
          </a:p>
          <a:p>
            <a:endParaRPr lang="en-US" sz="2400" dirty="0" smtClean="0"/>
          </a:p>
          <a:p>
            <a:r>
              <a:rPr lang="en-US" sz="2400" dirty="0" smtClean="0"/>
              <a:t>The instruction is read and stored in a new </a:t>
            </a:r>
            <a:r>
              <a:rPr lang="en-US" sz="2400" dirty="0" err="1" smtClean="0"/>
              <a:t>nonarchitectural</a:t>
            </a:r>
            <a:r>
              <a:rPr lang="en-US" sz="2400" dirty="0" smtClean="0"/>
              <a:t> Instruction Register so that it is available for future cycles.</a:t>
            </a:r>
          </a:p>
          <a:p>
            <a:pPr>
              <a:buNone/>
            </a:pPr>
            <a:endParaRPr lang="en-US" sz="2400" dirty="0" smtClean="0"/>
          </a:p>
          <a:p>
            <a:r>
              <a:rPr lang="en-US" sz="2400" dirty="0" smtClean="0"/>
              <a:t> The Instruction Register receives an enable signal, called </a:t>
            </a:r>
            <a:r>
              <a:rPr lang="en-US" sz="2400" i="1" dirty="0" err="1" smtClean="0"/>
              <a:t>IRWrite</a:t>
            </a:r>
            <a:r>
              <a:rPr lang="en-US" sz="2400" i="1" dirty="0" smtClean="0"/>
              <a:t>, that is asserted when it </a:t>
            </a:r>
            <a:r>
              <a:rPr lang="en-US" sz="2400" dirty="0" smtClean="0"/>
              <a:t>should be updated with a new instruction</a:t>
            </a:r>
            <a:endParaRPr lang="en-US" sz="24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Read source operand  from register file</a:t>
            </a:r>
            <a:endParaRPr lang="en-US" sz="2400" dirty="0"/>
          </a:p>
        </p:txBody>
      </p:sp>
      <p:pic>
        <p:nvPicPr>
          <p:cNvPr id="4098" name="Picture 2"/>
          <p:cNvPicPr>
            <a:picLocks noGrp="1" noChangeAspect="1" noChangeArrowheads="1"/>
          </p:cNvPicPr>
          <p:nvPr>
            <p:ph idx="1"/>
          </p:nvPr>
        </p:nvPicPr>
        <p:blipFill>
          <a:blip r:embed="rId2"/>
          <a:srcRect/>
          <a:stretch>
            <a:fillRect/>
          </a:stretch>
        </p:blipFill>
        <p:spPr bwMode="auto">
          <a:xfrm>
            <a:off x="959824" y="1752600"/>
            <a:ext cx="7640125" cy="32234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10000"/>
          </a:bodyPr>
          <a:lstStyle/>
          <a:p>
            <a:r>
              <a:rPr lang="en-US" sz="2000" dirty="0" smtClean="0"/>
              <a:t>For a </a:t>
            </a:r>
            <a:r>
              <a:rPr lang="en-US" sz="2000" dirty="0" err="1" smtClean="0"/>
              <a:t>lw</a:t>
            </a:r>
            <a:r>
              <a:rPr lang="en-US" sz="2000" dirty="0" smtClean="0"/>
              <a:t> instruction, the next step is to read the source register containing the base address. </a:t>
            </a:r>
          </a:p>
          <a:p>
            <a:endParaRPr lang="en-US" sz="2000" dirty="0" smtClean="0"/>
          </a:p>
          <a:p>
            <a:r>
              <a:rPr lang="en-US" sz="2000" dirty="0" smtClean="0"/>
              <a:t>This register is specified in the </a:t>
            </a:r>
            <a:r>
              <a:rPr lang="en-US" sz="2000" dirty="0" err="1" smtClean="0"/>
              <a:t>rs</a:t>
            </a:r>
            <a:r>
              <a:rPr lang="en-US" sz="2000" dirty="0" smtClean="0"/>
              <a:t> field of the instruction, </a:t>
            </a:r>
            <a:r>
              <a:rPr lang="en-US" sz="2000" i="1" dirty="0" smtClean="0"/>
              <a:t>Instr25:21. </a:t>
            </a:r>
          </a:p>
          <a:p>
            <a:endParaRPr lang="en-US" sz="2000" i="1" dirty="0" smtClean="0"/>
          </a:p>
          <a:p>
            <a:r>
              <a:rPr lang="en-US" sz="2000" i="1" dirty="0" smtClean="0"/>
              <a:t>These bits of the </a:t>
            </a:r>
            <a:r>
              <a:rPr lang="en-US" sz="2000" dirty="0" smtClean="0"/>
              <a:t>instruction are connected to one of the address inputs, </a:t>
            </a:r>
            <a:r>
              <a:rPr lang="en-US" sz="2000" i="1" dirty="0" smtClean="0"/>
              <a:t>A1, of the register </a:t>
            </a:r>
            <a:r>
              <a:rPr lang="en-US" sz="2000" dirty="0" smtClean="0"/>
              <a:t>file</a:t>
            </a:r>
          </a:p>
          <a:p>
            <a:endParaRPr lang="en-US" sz="2000" dirty="0" smtClean="0"/>
          </a:p>
          <a:p>
            <a:r>
              <a:rPr lang="en-US" sz="2000" dirty="0" smtClean="0"/>
              <a:t>The register file reads the register onto </a:t>
            </a:r>
            <a:r>
              <a:rPr lang="en-US" sz="2000" i="1" dirty="0" smtClean="0"/>
              <a:t>RD1. This value is stored in another </a:t>
            </a:r>
            <a:r>
              <a:rPr lang="en-US" sz="2000" i="1" dirty="0" err="1" smtClean="0"/>
              <a:t>nonarchitectural</a:t>
            </a:r>
            <a:r>
              <a:rPr lang="en-US" sz="2000" i="1" dirty="0" smtClean="0"/>
              <a:t> register, A.</a:t>
            </a:r>
          </a:p>
          <a:p>
            <a:endParaRPr lang="en-US" sz="2000" i="1" dirty="0" smtClean="0"/>
          </a:p>
          <a:p>
            <a:r>
              <a:rPr lang="en-US" sz="2000" dirty="0" smtClean="0"/>
              <a:t>The </a:t>
            </a:r>
            <a:r>
              <a:rPr lang="en-US" sz="2000" dirty="0" err="1" smtClean="0"/>
              <a:t>lw</a:t>
            </a:r>
            <a:r>
              <a:rPr lang="en-US" sz="2000" dirty="0" smtClean="0"/>
              <a:t> instruction also requires an offset. The offset is stored in the immediate field of the instruction, </a:t>
            </a:r>
            <a:r>
              <a:rPr lang="en-US" sz="2000" i="1" dirty="0" smtClean="0"/>
              <a:t>Instr15:0 and must be </a:t>
            </a:r>
            <a:r>
              <a:rPr lang="en-US" sz="2000" i="1" dirty="0" err="1" smtClean="0"/>
              <a:t>signextended</a:t>
            </a:r>
            <a:r>
              <a:rPr lang="en-US" sz="2000" i="1" dirty="0" smtClean="0"/>
              <a:t> </a:t>
            </a:r>
            <a:r>
              <a:rPr lang="en-US" sz="2000" dirty="0" smtClean="0"/>
              <a:t>to 32 bits</a:t>
            </a:r>
          </a:p>
          <a:p>
            <a:endParaRPr lang="en-US" sz="2000" dirty="0" smtClean="0"/>
          </a:p>
          <a:p>
            <a:r>
              <a:rPr lang="en-US" sz="2000" dirty="0" smtClean="0"/>
              <a:t>The 32-bit sign-extended value is called </a:t>
            </a:r>
            <a:r>
              <a:rPr lang="en-US" sz="2000" i="1" dirty="0" err="1" smtClean="0"/>
              <a:t>SignImm</a:t>
            </a:r>
            <a:r>
              <a:rPr lang="en-US" sz="2000" i="1" dirty="0" smtClean="0"/>
              <a:t>. </a:t>
            </a:r>
          </a:p>
          <a:p>
            <a:endParaRPr lang="en-US" sz="2000" i="1" dirty="0" smtClean="0"/>
          </a:p>
          <a:p>
            <a:r>
              <a:rPr lang="en-US" sz="2000" i="1" dirty="0" smtClean="0"/>
              <a:t>To be consistent, we might store </a:t>
            </a:r>
            <a:r>
              <a:rPr lang="en-US" sz="2000" i="1" dirty="0" err="1" smtClean="0"/>
              <a:t>SignImm</a:t>
            </a:r>
            <a:r>
              <a:rPr lang="en-US" sz="2000" i="1" dirty="0" smtClean="0"/>
              <a:t> in </a:t>
            </a:r>
            <a:r>
              <a:rPr lang="en-US" sz="2000" dirty="0" smtClean="0"/>
              <a:t>another </a:t>
            </a:r>
            <a:r>
              <a:rPr lang="en-US" sz="2000" dirty="0" err="1" smtClean="0"/>
              <a:t>nonarchitectural</a:t>
            </a:r>
            <a:r>
              <a:rPr lang="en-US" sz="2000" dirty="0" smtClean="0"/>
              <a:t> register.</a:t>
            </a:r>
            <a:endParaRPr lang="en-US" sz="20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1371600" y="1905000"/>
            <a:ext cx="7084950" cy="3886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sz="2000" i="1" dirty="0" err="1" smtClean="0"/>
              <a:t>SignImm</a:t>
            </a:r>
            <a:r>
              <a:rPr lang="en-US" sz="2000" i="1" dirty="0" smtClean="0"/>
              <a:t> is a combinational </a:t>
            </a:r>
            <a:r>
              <a:rPr lang="en-US" sz="2000" dirty="0" smtClean="0"/>
              <a:t>function of </a:t>
            </a:r>
            <a:r>
              <a:rPr lang="en-US" sz="2000" i="1" dirty="0" err="1" smtClean="0"/>
              <a:t>Instr</a:t>
            </a:r>
            <a:r>
              <a:rPr lang="en-US" sz="2000" i="1" dirty="0" smtClean="0"/>
              <a:t> and will not change while the current instruction </a:t>
            </a:r>
            <a:r>
              <a:rPr lang="en-US" sz="2000" dirty="0" smtClean="0"/>
              <a:t>is being processed, so there is no need to dedicate a register to hold the constant value.</a:t>
            </a:r>
          </a:p>
          <a:p>
            <a:endParaRPr lang="en-US" sz="2000" dirty="0" smtClean="0"/>
          </a:p>
          <a:p>
            <a:r>
              <a:rPr lang="en-US" sz="2000" dirty="0" smtClean="0"/>
              <a:t>The address of the load is the sum of the base address and offset. We use an ALU to compute this sum.</a:t>
            </a:r>
          </a:p>
          <a:p>
            <a:endParaRPr lang="en-US" sz="2000" dirty="0" smtClean="0"/>
          </a:p>
          <a:p>
            <a:r>
              <a:rPr lang="en-US" sz="2000" i="1" dirty="0" err="1" smtClean="0"/>
              <a:t>ALUResult</a:t>
            </a:r>
            <a:r>
              <a:rPr lang="en-US" sz="2000" i="1" dirty="0" smtClean="0"/>
              <a:t> is stored in a </a:t>
            </a:r>
            <a:r>
              <a:rPr lang="en-US" sz="2000" dirty="0" err="1" smtClean="0"/>
              <a:t>nonarchitectural</a:t>
            </a:r>
            <a:r>
              <a:rPr lang="en-US" sz="2000" dirty="0" smtClean="0"/>
              <a:t> register called </a:t>
            </a:r>
            <a:r>
              <a:rPr lang="en-US" sz="2000" i="1" dirty="0" err="1" smtClean="0"/>
              <a:t>ALUOut</a:t>
            </a:r>
            <a:endParaRPr lang="en-US" sz="2000" i="1" dirty="0" smtClean="0"/>
          </a:p>
          <a:p>
            <a:endParaRPr lang="en-US" sz="2000" i="1" dirty="0" smtClean="0"/>
          </a:p>
          <a:p>
            <a:r>
              <a:rPr lang="en-US" sz="2000" dirty="0" smtClean="0"/>
              <a:t>Now to load the data from the calculated address in the memory. We add a multiplexer in front of the memory to choose the memory address, </a:t>
            </a:r>
            <a:r>
              <a:rPr lang="en-US" sz="2000" i="1" dirty="0" err="1" smtClean="0"/>
              <a:t>Adr</a:t>
            </a:r>
            <a:r>
              <a:rPr lang="en-US" sz="2000" i="1" dirty="0" smtClean="0"/>
              <a:t>, from either the PC or </a:t>
            </a:r>
            <a:r>
              <a:rPr lang="en-US" sz="2000" i="1" dirty="0" err="1" smtClean="0"/>
              <a:t>ALUOut</a:t>
            </a:r>
            <a:r>
              <a:rPr lang="en-US" sz="2000" i="1" dirty="0" smtClean="0"/>
              <a:t>.</a:t>
            </a:r>
          </a:p>
          <a:p>
            <a:endParaRPr lang="en-US" sz="2000" i="1" dirty="0" smtClean="0"/>
          </a:p>
          <a:p>
            <a:r>
              <a:rPr lang="en-US" sz="2000" dirty="0" smtClean="0"/>
              <a:t>The multiplexer select signal is called </a:t>
            </a:r>
            <a:r>
              <a:rPr lang="en-US" sz="2000" i="1" dirty="0" err="1" smtClean="0"/>
              <a:t>IorD</a:t>
            </a:r>
            <a:r>
              <a:rPr lang="en-US" sz="2000" i="1" dirty="0" smtClean="0"/>
              <a:t>, to indicate </a:t>
            </a:r>
            <a:r>
              <a:rPr lang="en-US" sz="2000" dirty="0" smtClean="0"/>
              <a:t>either an instruction or data address. The data read from the memory is stored in another </a:t>
            </a:r>
            <a:r>
              <a:rPr lang="en-US" sz="2000" dirty="0" err="1" smtClean="0"/>
              <a:t>nonarchitectural</a:t>
            </a:r>
            <a:r>
              <a:rPr lang="en-US" sz="2000" dirty="0" smtClean="0"/>
              <a:t> register, called </a:t>
            </a:r>
            <a:r>
              <a:rPr lang="en-US" sz="2000" i="1" dirty="0" smtClean="0"/>
              <a:t>Data</a:t>
            </a:r>
          </a:p>
          <a:p>
            <a:endParaRPr lang="en-US" sz="2000" i="1" dirty="0" smtClean="0"/>
          </a:p>
          <a:p>
            <a:endParaRPr lang="en-US" sz="2000" i="1" dirty="0" smtClean="0"/>
          </a:p>
          <a:p>
            <a:endParaRPr lang="en-US" sz="2000" i="1" dirty="0" smtClean="0"/>
          </a:p>
          <a:p>
            <a:endParaRPr lang="en-US" sz="2000" dirty="0" smtClean="0"/>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srcRect/>
          <a:stretch>
            <a:fillRect/>
          </a:stretch>
        </p:blipFill>
        <p:spPr bwMode="auto">
          <a:xfrm>
            <a:off x="228600" y="1905000"/>
            <a:ext cx="8598889" cy="381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304800" y="1600200"/>
            <a:ext cx="8705283" cy="426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srcRect/>
          <a:stretch>
            <a:fillRect/>
          </a:stretch>
        </p:blipFill>
        <p:spPr bwMode="auto">
          <a:xfrm>
            <a:off x="76200" y="2057400"/>
            <a:ext cx="8966465" cy="403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10000"/>
          </a:bodyPr>
          <a:lstStyle/>
          <a:p>
            <a:r>
              <a:rPr lang="en-US" sz="2000" dirty="0" smtClean="0"/>
              <a:t>Notice that the address multiplexer permits us to reuse the memory during the </a:t>
            </a:r>
            <a:r>
              <a:rPr lang="en-US" sz="2000" dirty="0" err="1" smtClean="0"/>
              <a:t>lw</a:t>
            </a:r>
            <a:r>
              <a:rPr lang="en-US" sz="2000" dirty="0" smtClean="0"/>
              <a:t> instruction.</a:t>
            </a:r>
          </a:p>
          <a:p>
            <a:pPr>
              <a:buNone/>
            </a:pPr>
            <a:r>
              <a:rPr lang="en-US" sz="2000" dirty="0" smtClean="0"/>
              <a:t> </a:t>
            </a:r>
          </a:p>
          <a:p>
            <a:r>
              <a:rPr lang="en-US" sz="2000" dirty="0" smtClean="0"/>
              <a:t>On the first step, the address is taken from the PC to fetch the instruction. On a later step, the address is taken from </a:t>
            </a:r>
            <a:r>
              <a:rPr lang="en-US" sz="2000" i="1" dirty="0" err="1" smtClean="0"/>
              <a:t>ALUOut</a:t>
            </a:r>
            <a:r>
              <a:rPr lang="en-US" sz="2000" i="1" dirty="0" smtClean="0"/>
              <a:t> to </a:t>
            </a:r>
            <a:r>
              <a:rPr lang="en-US" sz="2000" dirty="0" smtClean="0"/>
              <a:t>load the data. </a:t>
            </a:r>
          </a:p>
          <a:p>
            <a:endParaRPr lang="en-US" sz="2000" dirty="0" smtClean="0"/>
          </a:p>
          <a:p>
            <a:r>
              <a:rPr lang="en-US" sz="2000" dirty="0" smtClean="0"/>
              <a:t>Hence, </a:t>
            </a:r>
            <a:r>
              <a:rPr lang="en-US" sz="2000" i="1" dirty="0" err="1" smtClean="0"/>
              <a:t>IorD</a:t>
            </a:r>
            <a:r>
              <a:rPr lang="en-US" sz="2000" i="1" dirty="0" smtClean="0"/>
              <a:t> must have different values on different steps</a:t>
            </a:r>
          </a:p>
          <a:p>
            <a:endParaRPr lang="en-US" sz="2000" i="1" dirty="0" smtClean="0"/>
          </a:p>
          <a:p>
            <a:r>
              <a:rPr lang="en-US" sz="2000" dirty="0" smtClean="0"/>
              <a:t>we develop the FSM controller that generates these sequences of control signals.</a:t>
            </a:r>
          </a:p>
          <a:p>
            <a:endParaRPr lang="en-US" sz="2000" dirty="0" smtClean="0"/>
          </a:p>
          <a:p>
            <a:r>
              <a:rPr lang="en-US" sz="2000" dirty="0" smtClean="0"/>
              <a:t>The destination register is specified by the </a:t>
            </a:r>
            <a:r>
              <a:rPr lang="en-US" sz="2000" dirty="0" err="1" smtClean="0"/>
              <a:t>rt</a:t>
            </a:r>
            <a:r>
              <a:rPr lang="en-US" sz="2000" dirty="0" smtClean="0"/>
              <a:t> field of the instruction, </a:t>
            </a:r>
            <a:r>
              <a:rPr lang="en-US" sz="2000" i="1" dirty="0" smtClean="0"/>
              <a:t>Instr20:16.</a:t>
            </a:r>
          </a:p>
          <a:p>
            <a:endParaRPr lang="en-US" sz="2000" i="1" dirty="0" smtClean="0"/>
          </a:p>
          <a:p>
            <a:r>
              <a:rPr lang="en-US" sz="2000" dirty="0" smtClean="0"/>
              <a:t>While all this is happening, the processor must update the program counter by adding 4 to the old PC. In the single-cycle processor, a separate adder was needed</a:t>
            </a:r>
            <a:endParaRPr lang="en-US" sz="20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srcRect/>
          <a:stretch>
            <a:fillRect/>
          </a:stretch>
        </p:blipFill>
        <p:spPr bwMode="auto">
          <a:xfrm>
            <a:off x="64849" y="1524001"/>
            <a:ext cx="9079151"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Grp="1" noChangeAspect="1" noChangeArrowheads="1"/>
          </p:cNvPicPr>
          <p:nvPr>
            <p:ph idx="1"/>
          </p:nvPr>
        </p:nvPicPr>
        <p:blipFill>
          <a:blip r:embed="rId2"/>
          <a:srcRect/>
          <a:stretch>
            <a:fillRect/>
          </a:stretch>
        </p:blipFill>
        <p:spPr bwMode="auto">
          <a:xfrm>
            <a:off x="1447800" y="2438400"/>
            <a:ext cx="4212956" cy="3200400"/>
          </a:xfrm>
          <a:prstGeom prst="rect">
            <a:avLst/>
          </a:prstGeom>
          <a:noFill/>
          <a:ln w="9525">
            <a:noFill/>
            <a:miter lim="800000"/>
            <a:headEnd/>
            <a:tailEnd/>
          </a:ln>
          <a:effectLst/>
        </p:spPr>
      </p:pic>
      <p:sp>
        <p:nvSpPr>
          <p:cNvPr id="7" name="Rectangle 6"/>
          <p:cNvSpPr/>
          <p:nvPr/>
        </p:nvSpPr>
        <p:spPr>
          <a:xfrm>
            <a:off x="457200" y="685800"/>
            <a:ext cx="8229600" cy="369332"/>
          </a:xfrm>
          <a:prstGeom prst="rect">
            <a:avLst/>
          </a:prstGeom>
        </p:spPr>
        <p:txBody>
          <a:bodyPr wrap="square">
            <a:spAutoFit/>
          </a:bodyPr>
          <a:lstStyle/>
          <a:p>
            <a:pPr>
              <a:buFont typeface="Arial" pitchFamily="34" charset="0"/>
              <a:buChar char="•"/>
            </a:pPr>
            <a:r>
              <a:rPr lang="en-US" dirty="0" smtClean="0"/>
              <a:t>   The names and addresses of the symbols are kept in a symbol table, </a:t>
            </a:r>
            <a:endParaRPr lang="en-US" dirty="0"/>
          </a:p>
        </p:txBody>
      </p:sp>
      <p:sp>
        <p:nvSpPr>
          <p:cNvPr id="8" name="Rectangle 7"/>
          <p:cNvSpPr/>
          <p:nvPr/>
        </p:nvSpPr>
        <p:spPr>
          <a:xfrm>
            <a:off x="457200" y="990600"/>
            <a:ext cx="4572000" cy="369332"/>
          </a:xfrm>
          <a:prstGeom prst="rect">
            <a:avLst/>
          </a:prstGeom>
        </p:spPr>
        <p:txBody>
          <a:bodyPr>
            <a:spAutoFit/>
          </a:bodyPr>
          <a:lstStyle/>
          <a:p>
            <a:pPr>
              <a:buFont typeface="Arial" pitchFamily="34" charset="0"/>
              <a:buChar char="•"/>
            </a:pPr>
            <a:r>
              <a:rPr lang="en-US" dirty="0" smtClean="0"/>
              <a:t>    The symbol addresses are filled </a:t>
            </a:r>
            <a:endParaRPr lang="en-US" dirty="0"/>
          </a:p>
        </p:txBody>
      </p:sp>
      <p:sp>
        <p:nvSpPr>
          <p:cNvPr id="9" name="Rectangle 8"/>
          <p:cNvSpPr/>
          <p:nvPr/>
        </p:nvSpPr>
        <p:spPr>
          <a:xfrm>
            <a:off x="3657600" y="990600"/>
            <a:ext cx="4572000" cy="646331"/>
          </a:xfrm>
          <a:prstGeom prst="rect">
            <a:avLst/>
          </a:prstGeom>
        </p:spPr>
        <p:txBody>
          <a:bodyPr>
            <a:spAutoFit/>
          </a:bodyPr>
          <a:lstStyle/>
          <a:p>
            <a:r>
              <a:rPr lang="en-US" dirty="0" smtClean="0"/>
              <a:t>  in after the first pass, when the addresses of labels are known.</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sz="2000" dirty="0" smtClean="0"/>
              <a:t>In the </a:t>
            </a:r>
            <a:r>
              <a:rPr lang="en-US" sz="2000" dirty="0" err="1" smtClean="0"/>
              <a:t>multicycle</a:t>
            </a:r>
            <a:r>
              <a:rPr lang="en-US" sz="2000" dirty="0" smtClean="0"/>
              <a:t> processor, we can use the existing ALU on one of the steps when it is not busy.</a:t>
            </a:r>
          </a:p>
          <a:p>
            <a:endParaRPr lang="en-US" sz="2000" dirty="0" smtClean="0"/>
          </a:p>
          <a:p>
            <a:r>
              <a:rPr lang="en-US" sz="2000" dirty="0" smtClean="0"/>
              <a:t>A two-input multiplexer controlled by </a:t>
            </a:r>
            <a:r>
              <a:rPr lang="en-US" sz="2000" i="1" dirty="0" err="1" smtClean="0"/>
              <a:t>ALUSrcA</a:t>
            </a:r>
            <a:r>
              <a:rPr lang="en-US" sz="2000" i="1" dirty="0" smtClean="0"/>
              <a:t> chooses either the PC or register A as </a:t>
            </a:r>
            <a:r>
              <a:rPr lang="en-US" sz="2000" i="1" dirty="0" err="1" smtClean="0"/>
              <a:t>SrcA</a:t>
            </a:r>
            <a:r>
              <a:rPr lang="en-US" sz="2000" i="1" dirty="0" smtClean="0"/>
              <a:t>. A four-input multiplexer </a:t>
            </a:r>
            <a:r>
              <a:rPr lang="en-US" sz="2000" dirty="0" smtClean="0"/>
              <a:t>controlled by </a:t>
            </a:r>
            <a:r>
              <a:rPr lang="en-US" sz="2000" i="1" dirty="0" err="1" smtClean="0"/>
              <a:t>ALUSrcB</a:t>
            </a:r>
            <a:r>
              <a:rPr lang="en-US" sz="2000" i="1" dirty="0" smtClean="0"/>
              <a:t> chooses either 4 or </a:t>
            </a:r>
            <a:r>
              <a:rPr lang="en-US" sz="2000" i="1" dirty="0" err="1" smtClean="0"/>
              <a:t>SignImm</a:t>
            </a:r>
            <a:r>
              <a:rPr lang="en-US" sz="2000" i="1" dirty="0" smtClean="0"/>
              <a:t> as </a:t>
            </a:r>
            <a:r>
              <a:rPr lang="en-US" sz="2000" i="1" dirty="0" err="1" smtClean="0"/>
              <a:t>SrcB</a:t>
            </a:r>
            <a:r>
              <a:rPr lang="en-US" sz="2000" i="1" dirty="0" smtClean="0"/>
              <a:t>.</a:t>
            </a:r>
          </a:p>
          <a:p>
            <a:endParaRPr lang="en-US" sz="2000" i="1" dirty="0" smtClean="0"/>
          </a:p>
          <a:p>
            <a:r>
              <a:rPr lang="en-US" sz="2000" dirty="0" smtClean="0"/>
              <a:t>The </a:t>
            </a:r>
            <a:r>
              <a:rPr lang="en-US" sz="2000" i="1" dirty="0" err="1" smtClean="0"/>
              <a:t>PCWrite</a:t>
            </a:r>
            <a:r>
              <a:rPr lang="en-US" sz="2000" i="1" dirty="0" smtClean="0"/>
              <a:t> control signal enables the PC register to be written only on </a:t>
            </a:r>
            <a:r>
              <a:rPr lang="en-US" sz="2000" dirty="0" smtClean="0"/>
              <a:t>certain cycles.</a:t>
            </a:r>
            <a:endParaRPr lang="en-US" sz="20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t>Datapath</a:t>
            </a:r>
            <a:r>
              <a:rPr lang="en-US" sz="2800" dirty="0" smtClean="0"/>
              <a:t> to handle the </a:t>
            </a:r>
            <a:r>
              <a:rPr lang="en-US" sz="2800" dirty="0" err="1" smtClean="0"/>
              <a:t>sw</a:t>
            </a:r>
            <a:r>
              <a:rPr lang="en-US" sz="2800" dirty="0" smtClean="0"/>
              <a:t> instruction</a:t>
            </a:r>
            <a:endParaRPr lang="en-US" sz="2800" dirty="0"/>
          </a:p>
        </p:txBody>
      </p:sp>
      <p:sp>
        <p:nvSpPr>
          <p:cNvPr id="3" name="Content Placeholder 2"/>
          <p:cNvSpPr>
            <a:spLocks noGrp="1"/>
          </p:cNvSpPr>
          <p:nvPr>
            <p:ph idx="1"/>
          </p:nvPr>
        </p:nvSpPr>
        <p:spPr/>
        <p:txBody>
          <a:bodyPr>
            <a:normAutofit/>
          </a:bodyPr>
          <a:lstStyle/>
          <a:p>
            <a:r>
              <a:rPr lang="en-US" sz="2400" dirty="0" smtClean="0"/>
              <a:t>The only new feature of </a:t>
            </a:r>
            <a:r>
              <a:rPr lang="en-US" sz="2400" dirty="0" err="1" smtClean="0"/>
              <a:t>sw</a:t>
            </a:r>
            <a:r>
              <a:rPr lang="en-US" sz="2400" dirty="0" smtClean="0"/>
              <a:t> is that we must read a second register from the register file and write it into the memory</a:t>
            </a:r>
            <a:endParaRPr lang="en-US" sz="2400"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srcRect/>
          <a:stretch>
            <a:fillRect/>
          </a:stretch>
        </p:blipFill>
        <p:spPr bwMode="auto">
          <a:xfrm>
            <a:off x="106438" y="1219200"/>
            <a:ext cx="8931124"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Autofit/>
          </a:bodyPr>
          <a:lstStyle/>
          <a:p>
            <a:r>
              <a:rPr lang="en-US" sz="2000" dirty="0" smtClean="0"/>
              <a:t>The register is specified in the </a:t>
            </a:r>
            <a:r>
              <a:rPr lang="en-US" sz="2000" dirty="0" err="1" smtClean="0"/>
              <a:t>rt</a:t>
            </a:r>
            <a:r>
              <a:rPr lang="en-US" sz="2000" dirty="0" smtClean="0"/>
              <a:t> field of the instruction,</a:t>
            </a:r>
            <a:r>
              <a:rPr lang="en-US" sz="2000" i="1" dirty="0" smtClean="0"/>
              <a:t>Instr20:16, which is connected to the second port of the register file. </a:t>
            </a:r>
          </a:p>
          <a:p>
            <a:endParaRPr lang="en-US" sz="2000" i="1" dirty="0" smtClean="0"/>
          </a:p>
          <a:p>
            <a:r>
              <a:rPr lang="en-US" sz="2000" i="1" dirty="0" smtClean="0"/>
              <a:t>When </a:t>
            </a:r>
            <a:r>
              <a:rPr lang="en-US" sz="2000" dirty="0" smtClean="0"/>
              <a:t>the register is read, it is stored in a </a:t>
            </a:r>
            <a:r>
              <a:rPr lang="en-US" sz="2000" dirty="0" err="1" smtClean="0"/>
              <a:t>nonarchitectural</a:t>
            </a:r>
            <a:r>
              <a:rPr lang="en-US" sz="2000" dirty="0" smtClean="0"/>
              <a:t> register, </a:t>
            </a:r>
            <a:r>
              <a:rPr lang="en-US" sz="2000" i="1" dirty="0" smtClean="0"/>
              <a:t>B. </a:t>
            </a:r>
          </a:p>
          <a:p>
            <a:endParaRPr lang="en-US" sz="2000" i="1" dirty="0" smtClean="0"/>
          </a:p>
          <a:p>
            <a:r>
              <a:rPr lang="en-US" sz="2000" i="1" dirty="0" smtClean="0"/>
              <a:t>On the </a:t>
            </a:r>
            <a:r>
              <a:rPr lang="en-US" sz="2000" dirty="0" smtClean="0"/>
              <a:t>next step, it is sent to the write data port (</a:t>
            </a:r>
            <a:r>
              <a:rPr lang="en-US" sz="2000" i="1" dirty="0" smtClean="0"/>
              <a:t>WD) of the data memory to be </a:t>
            </a:r>
            <a:r>
              <a:rPr lang="en-US" sz="2000" dirty="0" smtClean="0"/>
              <a:t>written. </a:t>
            </a:r>
          </a:p>
          <a:p>
            <a:endParaRPr lang="en-US" sz="2000" dirty="0" smtClean="0"/>
          </a:p>
          <a:p>
            <a:r>
              <a:rPr lang="en-US" sz="2000" dirty="0" smtClean="0"/>
              <a:t>The memory receives an additional </a:t>
            </a:r>
            <a:r>
              <a:rPr lang="en-US" sz="2000" i="1" dirty="0" err="1" smtClean="0"/>
              <a:t>MemWrite</a:t>
            </a:r>
            <a:r>
              <a:rPr lang="en-US" sz="2000" i="1" dirty="0" smtClean="0"/>
              <a:t> control signal to </a:t>
            </a:r>
            <a:r>
              <a:rPr lang="en-US" sz="2000" dirty="0" smtClean="0"/>
              <a:t>indicate that the write should occur</a:t>
            </a:r>
            <a:endParaRPr lang="en-US" sz="20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a:srcRect/>
          <a:stretch>
            <a:fillRect/>
          </a:stretch>
        </p:blipFill>
        <p:spPr bwMode="auto">
          <a:xfrm>
            <a:off x="24361" y="2133600"/>
            <a:ext cx="9119639" cy="3810000"/>
          </a:xfrm>
          <a:prstGeom prst="rect">
            <a:avLst/>
          </a:prstGeom>
          <a:noFill/>
          <a:ln w="9525">
            <a:noFill/>
            <a:miter lim="800000"/>
            <a:headEnd/>
            <a:tailEnd/>
          </a:ln>
          <a:effectLst/>
        </p:spPr>
      </p:pic>
      <p:sp>
        <p:nvSpPr>
          <p:cNvPr id="5" name="Title 1"/>
          <p:cNvSpPr>
            <a:spLocks noGrp="1"/>
          </p:cNvSpPr>
          <p:nvPr>
            <p:ph type="title"/>
          </p:nvPr>
        </p:nvSpPr>
        <p:spPr/>
        <p:txBody>
          <a:bodyPr>
            <a:normAutofit/>
          </a:bodyPr>
          <a:lstStyle/>
          <a:p>
            <a:r>
              <a:rPr lang="en-US" sz="2800" dirty="0" err="1" smtClean="0"/>
              <a:t>Datapath</a:t>
            </a:r>
            <a:r>
              <a:rPr lang="en-US" sz="2800" dirty="0" smtClean="0"/>
              <a:t> to handle the R type instructions</a:t>
            </a:r>
            <a:endParaRPr lang="en-US" sz="28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a:srcRect/>
          <a:stretch>
            <a:fillRect/>
          </a:stretch>
        </p:blipFill>
        <p:spPr bwMode="auto">
          <a:xfrm>
            <a:off x="76200" y="1752600"/>
            <a:ext cx="8949926" cy="4343400"/>
          </a:xfrm>
          <a:prstGeom prst="rect">
            <a:avLst/>
          </a:prstGeom>
          <a:noFill/>
          <a:ln w="9525">
            <a:noFill/>
            <a:miter lim="800000"/>
            <a:headEnd/>
            <a:tailEnd/>
          </a:ln>
          <a:effectLst/>
        </p:spPr>
      </p:pic>
      <p:sp>
        <p:nvSpPr>
          <p:cNvPr id="5" name="Title 1"/>
          <p:cNvSpPr>
            <a:spLocks noGrp="1"/>
          </p:cNvSpPr>
          <p:nvPr>
            <p:ph type="title"/>
          </p:nvPr>
        </p:nvSpPr>
        <p:spPr/>
        <p:txBody>
          <a:bodyPr>
            <a:normAutofit/>
          </a:bodyPr>
          <a:lstStyle/>
          <a:p>
            <a:r>
              <a:rPr lang="en-US" sz="2800" dirty="0" err="1" smtClean="0"/>
              <a:t>Datapath</a:t>
            </a:r>
            <a:r>
              <a:rPr lang="en-US" sz="2800" dirty="0" smtClean="0"/>
              <a:t> to handle the </a:t>
            </a:r>
            <a:r>
              <a:rPr lang="en-US" sz="2800" dirty="0" err="1" smtClean="0"/>
              <a:t>beq</a:t>
            </a:r>
            <a:r>
              <a:rPr lang="en-US" sz="2800" dirty="0" smtClean="0"/>
              <a:t> instructions</a:t>
            </a:r>
            <a:endParaRPr lang="en-US" sz="28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Autofit/>
          </a:bodyPr>
          <a:lstStyle/>
          <a:p>
            <a:r>
              <a:rPr lang="en-US" sz="2000" dirty="0" smtClean="0"/>
              <a:t>For the </a:t>
            </a:r>
            <a:r>
              <a:rPr lang="en-US" sz="2000" dirty="0" err="1" smtClean="0"/>
              <a:t>beq</a:t>
            </a:r>
            <a:r>
              <a:rPr lang="en-US" sz="2000" dirty="0" smtClean="0"/>
              <a:t> instruction, the instruction is again fetched, and the two source registers are read from the register file. </a:t>
            </a:r>
          </a:p>
          <a:p>
            <a:pPr>
              <a:buNone/>
            </a:pPr>
            <a:endParaRPr lang="en-US" sz="2000" dirty="0" smtClean="0"/>
          </a:p>
          <a:p>
            <a:r>
              <a:rPr lang="en-US" sz="2000" dirty="0" smtClean="0"/>
              <a:t>To determine whether the registers are equal, the ALU subtracts the registers and examines the </a:t>
            </a:r>
            <a:r>
              <a:rPr lang="en-US" sz="2000" i="1" dirty="0" smtClean="0"/>
              <a:t>Zero </a:t>
            </a:r>
            <a:r>
              <a:rPr lang="en-US" sz="2000" dirty="0" smtClean="0"/>
              <a:t>flag. </a:t>
            </a:r>
          </a:p>
          <a:p>
            <a:endParaRPr lang="en-US" sz="2000" dirty="0" smtClean="0"/>
          </a:p>
          <a:p>
            <a:r>
              <a:rPr lang="en-US" sz="2000" dirty="0" smtClean="0"/>
              <a:t>Meanwhile, the </a:t>
            </a:r>
            <a:r>
              <a:rPr lang="en-US" sz="2000" dirty="0" err="1" smtClean="0"/>
              <a:t>datapath</a:t>
            </a:r>
            <a:r>
              <a:rPr lang="en-US" sz="2000" dirty="0" smtClean="0"/>
              <a:t> must compute the next value of the PC if the branch is taken: </a:t>
            </a:r>
            <a:r>
              <a:rPr lang="en-US" sz="2000" i="1" dirty="0" smtClean="0"/>
              <a:t>PC=  PC + 4 + </a:t>
            </a:r>
            <a:r>
              <a:rPr lang="en-US" sz="2000" i="1" dirty="0" err="1" smtClean="0"/>
              <a:t>SignImm</a:t>
            </a:r>
            <a:r>
              <a:rPr lang="en-US" sz="2000" i="1" dirty="0" smtClean="0"/>
              <a:t> x 4.</a:t>
            </a:r>
          </a:p>
          <a:p>
            <a:endParaRPr lang="en-US" sz="2000" i="1" dirty="0" smtClean="0"/>
          </a:p>
          <a:p>
            <a:r>
              <a:rPr lang="en-US" sz="2000" i="1" dirty="0" smtClean="0"/>
              <a:t> In the single-cycle </a:t>
            </a:r>
            <a:r>
              <a:rPr lang="en-US" sz="2000" dirty="0" smtClean="0"/>
              <a:t>processor, yet another adder was needed to compute the branch address.</a:t>
            </a:r>
          </a:p>
          <a:p>
            <a:endParaRPr lang="en-US" sz="2000" dirty="0" smtClean="0"/>
          </a:p>
          <a:p>
            <a:r>
              <a:rPr lang="en-US" sz="2000" dirty="0" smtClean="0"/>
              <a:t>In the </a:t>
            </a:r>
            <a:r>
              <a:rPr lang="en-US" sz="2000" dirty="0" err="1" smtClean="0"/>
              <a:t>multicycle</a:t>
            </a:r>
            <a:r>
              <a:rPr lang="en-US" sz="2000" dirty="0" smtClean="0"/>
              <a:t> processor, the ALU can be reused again to save hardware</a:t>
            </a:r>
            <a:endParaRPr lang="en-US" sz="20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noAutofit/>
          </a:bodyPr>
          <a:lstStyle/>
          <a:p>
            <a:r>
              <a:rPr lang="en-US" sz="1800" dirty="0" smtClean="0"/>
              <a:t>On one step, the ALU computes </a:t>
            </a:r>
            <a:r>
              <a:rPr lang="en-US" sz="1800" i="1" dirty="0" smtClean="0"/>
              <a:t>PC+ 4 and writes it back to the </a:t>
            </a:r>
            <a:r>
              <a:rPr lang="en-US" sz="1800" dirty="0" smtClean="0"/>
              <a:t>program counter, as was done for other instructions. </a:t>
            </a:r>
          </a:p>
          <a:p>
            <a:endParaRPr lang="en-US" sz="1800" dirty="0" smtClean="0"/>
          </a:p>
          <a:p>
            <a:r>
              <a:rPr lang="en-US" sz="1800" dirty="0" smtClean="0"/>
              <a:t>On another step, the ALU uses this updated PC value to compute </a:t>
            </a:r>
            <a:r>
              <a:rPr lang="en-US" sz="1800" i="1" dirty="0" smtClean="0"/>
              <a:t>PC + </a:t>
            </a:r>
            <a:r>
              <a:rPr lang="en-US" sz="1800" i="1" dirty="0" err="1" smtClean="0"/>
              <a:t>SignImm</a:t>
            </a:r>
            <a:r>
              <a:rPr lang="en-US" sz="1800" i="1" dirty="0" smtClean="0"/>
              <a:t> x 4.</a:t>
            </a:r>
          </a:p>
          <a:p>
            <a:pPr>
              <a:buNone/>
            </a:pPr>
            <a:endParaRPr lang="en-US" sz="1800" i="1" dirty="0" smtClean="0"/>
          </a:p>
          <a:p>
            <a:r>
              <a:rPr lang="en-US" sz="1800" dirty="0" smtClean="0"/>
              <a:t>The </a:t>
            </a:r>
            <a:r>
              <a:rPr lang="en-US" sz="1800" i="1" dirty="0" err="1" smtClean="0"/>
              <a:t>SrcB</a:t>
            </a:r>
            <a:r>
              <a:rPr lang="en-US" sz="1800" i="1" dirty="0" smtClean="0"/>
              <a:t> multiplexer chooses this value and adds it to the PC. </a:t>
            </a:r>
          </a:p>
          <a:p>
            <a:endParaRPr lang="en-US" sz="1800" i="1" dirty="0" smtClean="0"/>
          </a:p>
          <a:p>
            <a:r>
              <a:rPr lang="en-US" sz="1800" i="1" dirty="0" smtClean="0"/>
              <a:t>This sum </a:t>
            </a:r>
            <a:r>
              <a:rPr lang="en-US" sz="1800" dirty="0" smtClean="0"/>
              <a:t>represents the destination of the branch and is stored in </a:t>
            </a:r>
            <a:r>
              <a:rPr lang="en-US" sz="1800" i="1" dirty="0" err="1" smtClean="0"/>
              <a:t>ALUOut</a:t>
            </a:r>
            <a:r>
              <a:rPr lang="en-US" sz="1800" i="1" dirty="0" smtClean="0"/>
              <a:t>. </a:t>
            </a:r>
          </a:p>
          <a:p>
            <a:endParaRPr lang="en-US" sz="1800" i="1" dirty="0" smtClean="0"/>
          </a:p>
          <a:p>
            <a:r>
              <a:rPr lang="en-US" sz="1800" i="1" dirty="0" smtClean="0"/>
              <a:t>A new </a:t>
            </a:r>
            <a:r>
              <a:rPr lang="en-US" sz="1800" dirty="0" smtClean="0"/>
              <a:t>multiplexer, controlled by </a:t>
            </a:r>
            <a:r>
              <a:rPr lang="en-US" sz="1800" i="1" dirty="0" err="1" smtClean="0"/>
              <a:t>PCSrc</a:t>
            </a:r>
            <a:r>
              <a:rPr lang="en-US" sz="1800" i="1" dirty="0" smtClean="0"/>
              <a:t>, chooses what signal should be sent to PC. The program counter should be written either when </a:t>
            </a:r>
            <a:r>
              <a:rPr lang="en-US" sz="1800" i="1" dirty="0" err="1" smtClean="0"/>
              <a:t>PCWrite</a:t>
            </a:r>
            <a:r>
              <a:rPr lang="en-US" sz="1800" i="1" dirty="0" smtClean="0"/>
              <a:t> is </a:t>
            </a:r>
            <a:r>
              <a:rPr lang="en-US" sz="1800" dirty="0" smtClean="0"/>
              <a:t>asserted or when a branch is taken.</a:t>
            </a:r>
          </a:p>
          <a:p>
            <a:endParaRPr lang="en-US" sz="1800" dirty="0" smtClean="0"/>
          </a:p>
          <a:p>
            <a:r>
              <a:rPr lang="en-US" sz="1800" dirty="0" smtClean="0"/>
              <a:t> A new control signal, </a:t>
            </a:r>
            <a:r>
              <a:rPr lang="en-US" sz="1800" i="1" dirty="0" smtClean="0"/>
              <a:t>Branch, indicates </a:t>
            </a:r>
            <a:r>
              <a:rPr lang="en-US" sz="1800" dirty="0" smtClean="0"/>
              <a:t>that the </a:t>
            </a:r>
            <a:r>
              <a:rPr lang="en-US" sz="1800" dirty="0" err="1" smtClean="0"/>
              <a:t>beq</a:t>
            </a:r>
            <a:r>
              <a:rPr lang="en-US" sz="1800" dirty="0" smtClean="0"/>
              <a:t> instruction is being executed. </a:t>
            </a:r>
          </a:p>
          <a:p>
            <a:endParaRPr lang="en-US" sz="1800" dirty="0" smtClean="0"/>
          </a:p>
          <a:p>
            <a:r>
              <a:rPr lang="en-US" sz="1800" dirty="0" smtClean="0"/>
              <a:t>The branch is taken if </a:t>
            </a:r>
            <a:r>
              <a:rPr lang="en-US" sz="1800" i="1" dirty="0" smtClean="0"/>
              <a:t>Zero is also asserted. Hence, the </a:t>
            </a:r>
            <a:r>
              <a:rPr lang="en-US" sz="1800" i="1" dirty="0" err="1" smtClean="0"/>
              <a:t>datapath</a:t>
            </a:r>
            <a:r>
              <a:rPr lang="en-US" sz="1800" i="1" dirty="0" smtClean="0"/>
              <a:t> computes a new PC write</a:t>
            </a:r>
            <a:r>
              <a:rPr lang="en-US" sz="1800" dirty="0" smtClean="0"/>
              <a:t> enable, called </a:t>
            </a:r>
            <a:r>
              <a:rPr lang="en-US" sz="1800" i="1" dirty="0" err="1" smtClean="0"/>
              <a:t>PCEn</a:t>
            </a:r>
            <a:r>
              <a:rPr lang="en-US" sz="1800" i="1" dirty="0" smtClean="0"/>
              <a:t>, which is TRUE either when </a:t>
            </a:r>
            <a:r>
              <a:rPr lang="en-US" sz="1800" i="1" dirty="0" err="1" smtClean="0"/>
              <a:t>PCWrite</a:t>
            </a:r>
            <a:r>
              <a:rPr lang="en-US" sz="1800" i="1" dirty="0" smtClean="0"/>
              <a:t> is asserted or </a:t>
            </a:r>
            <a:r>
              <a:rPr lang="en-US" sz="1800" dirty="0" smtClean="0"/>
              <a:t>when both </a:t>
            </a:r>
            <a:r>
              <a:rPr lang="en-US" sz="1800" i="1" dirty="0" smtClean="0"/>
              <a:t>Branch and Zero are asserted</a:t>
            </a:r>
            <a:endParaRPr lang="en-US" sz="18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r>
              <a:rPr lang="en-US" sz="2000" dirty="0" smtClean="0"/>
              <a:t>The design process is much like that of the single-cycle processor in that hardware is systematically connected between the state elements to handle each instruction.</a:t>
            </a:r>
          </a:p>
          <a:p>
            <a:endParaRPr lang="en-US" sz="2000" dirty="0" smtClean="0"/>
          </a:p>
          <a:p>
            <a:r>
              <a:rPr lang="en-US" sz="2000" dirty="0" smtClean="0"/>
              <a:t> The main difference is that the instruction is executed in several steps. </a:t>
            </a:r>
          </a:p>
          <a:p>
            <a:endParaRPr lang="en-US" sz="2000" dirty="0" smtClean="0"/>
          </a:p>
          <a:p>
            <a:r>
              <a:rPr lang="en-US" sz="2000" dirty="0" err="1" smtClean="0"/>
              <a:t>Nonarchitectural</a:t>
            </a:r>
            <a:r>
              <a:rPr lang="en-US" sz="2000" dirty="0" smtClean="0"/>
              <a:t> registers are inserted to hold the results of each step. </a:t>
            </a:r>
          </a:p>
          <a:p>
            <a:endParaRPr lang="en-US" sz="2000" dirty="0" smtClean="0"/>
          </a:p>
          <a:p>
            <a:r>
              <a:rPr lang="en-US" sz="2000" dirty="0" smtClean="0"/>
              <a:t>Thus , the ALU can be reused several times , saving the cost of extra adders. </a:t>
            </a:r>
          </a:p>
          <a:p>
            <a:endParaRPr lang="en-US" sz="2000" dirty="0" smtClean="0"/>
          </a:p>
          <a:p>
            <a:r>
              <a:rPr lang="en-US" sz="2000" dirty="0" smtClean="0"/>
              <a:t>Similarly, the instructions and data can be stored in one shared memory</a:t>
            </a:r>
            <a:endParaRPr lang="en-US" sz="20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Control unit internal structure</a:t>
            </a:r>
            <a:endParaRPr lang="en-US" dirty="0"/>
          </a:p>
        </p:txBody>
      </p:sp>
      <p:pic>
        <p:nvPicPr>
          <p:cNvPr id="14338" name="Picture 2"/>
          <p:cNvPicPr>
            <a:picLocks noGrp="1" noChangeAspect="1" noChangeArrowheads="1"/>
          </p:cNvPicPr>
          <p:nvPr>
            <p:ph idx="1"/>
          </p:nvPr>
        </p:nvPicPr>
        <p:blipFill>
          <a:blip r:embed="rId2"/>
          <a:srcRect/>
          <a:stretch>
            <a:fillRect/>
          </a:stretch>
        </p:blipFill>
        <p:spPr bwMode="auto">
          <a:xfrm>
            <a:off x="1066800" y="1676400"/>
            <a:ext cx="5976683"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sz="2800" dirty="0" smtClean="0"/>
              <a:t>global variables are assigned storage locations in the global data segment of memory, starting at memory address 0x10000000. </a:t>
            </a:r>
          </a:p>
          <a:p>
            <a:endParaRPr lang="en-US" sz="2800" dirty="0" smtClean="0"/>
          </a:p>
          <a:p>
            <a:r>
              <a:rPr lang="en-US" sz="2800" dirty="0" smtClean="0"/>
              <a:t>On the second pass through the code, the assembler produces the machine language code. </a:t>
            </a:r>
          </a:p>
          <a:p>
            <a:endParaRPr lang="en-US" sz="2800" dirty="0" smtClean="0"/>
          </a:p>
          <a:p>
            <a:r>
              <a:rPr lang="en-US" sz="2800" dirty="0" smtClean="0"/>
              <a:t>Addresses for the global variables and labels are taken from the symbol table.</a:t>
            </a:r>
          </a:p>
          <a:p>
            <a:endParaRPr lang="en-US" sz="2800" dirty="0" smtClean="0"/>
          </a:p>
          <a:p>
            <a:r>
              <a:rPr lang="en-US" sz="2800" dirty="0" smtClean="0"/>
              <a:t> The machine language code and symbol table are stored in the object file. </a:t>
            </a:r>
            <a:endParaRPr lang="en-US" sz="28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en-US" sz="2000" dirty="0" smtClean="0"/>
              <a:t>As in the single-cycle processor, the control unit computes the control signals based on the opcode and </a:t>
            </a:r>
            <a:r>
              <a:rPr lang="en-US" sz="2000" dirty="0" err="1" smtClean="0"/>
              <a:t>funct</a:t>
            </a:r>
            <a:r>
              <a:rPr lang="en-US" sz="2000" dirty="0" smtClean="0"/>
              <a:t> fields of the instruction, </a:t>
            </a:r>
            <a:r>
              <a:rPr lang="en-US" sz="2000" i="1" dirty="0" smtClean="0"/>
              <a:t>Instr31:26 and Instr5:0.</a:t>
            </a:r>
          </a:p>
          <a:p>
            <a:pPr>
              <a:buNone/>
            </a:pPr>
            <a:endParaRPr lang="en-US" sz="2000" i="1" dirty="0" smtClean="0"/>
          </a:p>
          <a:p>
            <a:r>
              <a:rPr lang="en-US" sz="2000" dirty="0" smtClean="0"/>
              <a:t>The control unit is partitioned into a main controller and an ALU decoder.</a:t>
            </a:r>
          </a:p>
          <a:p>
            <a:endParaRPr lang="en-US" sz="2000" dirty="0" smtClean="0"/>
          </a:p>
          <a:p>
            <a:r>
              <a:rPr lang="en-US" sz="2000" dirty="0" smtClean="0"/>
              <a:t>The ALU decoder is unchanged and follows the truth table below</a:t>
            </a:r>
            <a:endParaRPr lang="en-US" sz="2000" dirty="0"/>
          </a:p>
        </p:txBody>
      </p:sp>
      <p:pic>
        <p:nvPicPr>
          <p:cNvPr id="15362" name="Picture 2"/>
          <p:cNvPicPr>
            <a:picLocks noChangeAspect="1" noChangeArrowheads="1"/>
          </p:cNvPicPr>
          <p:nvPr/>
        </p:nvPicPr>
        <p:blipFill>
          <a:blip r:embed="rId2"/>
          <a:srcRect/>
          <a:stretch>
            <a:fillRect/>
          </a:stretch>
        </p:blipFill>
        <p:spPr bwMode="auto">
          <a:xfrm>
            <a:off x="1985963" y="3124200"/>
            <a:ext cx="5172075" cy="3371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sz="2000" dirty="0" smtClean="0"/>
              <a:t>The main controller is an FSM that applies the proper control signals on the proper cycles or steps.</a:t>
            </a:r>
          </a:p>
          <a:p>
            <a:endParaRPr lang="en-US" sz="2000" dirty="0" smtClean="0"/>
          </a:p>
          <a:p>
            <a:r>
              <a:rPr lang="en-US" sz="2000" dirty="0" smtClean="0"/>
              <a:t>The sequence of control signals depends on the instruction being executed.</a:t>
            </a:r>
          </a:p>
          <a:p>
            <a:endParaRPr lang="en-US" sz="2000" dirty="0" smtClean="0"/>
          </a:p>
          <a:p>
            <a:r>
              <a:rPr lang="en-US" sz="2000" dirty="0" smtClean="0"/>
              <a:t>The main controller produces multiplexer select and register enable signals for the </a:t>
            </a:r>
            <a:r>
              <a:rPr lang="en-US" sz="2000" dirty="0" err="1" smtClean="0"/>
              <a:t>datapath</a:t>
            </a:r>
            <a:r>
              <a:rPr lang="en-US" sz="2000" dirty="0" smtClean="0"/>
              <a:t>.</a:t>
            </a:r>
          </a:p>
          <a:p>
            <a:endParaRPr lang="en-US" sz="2000" dirty="0" smtClean="0"/>
          </a:p>
          <a:p>
            <a:r>
              <a:rPr lang="en-US" sz="2000" dirty="0" smtClean="0"/>
              <a:t>Enable signals are listed only when they are asserted; otherwise, they are 0.</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000" dirty="0" smtClean="0"/>
              <a:t>The first step for any instruction is to fetch the instruction from memory at the address held in the PC. </a:t>
            </a:r>
          </a:p>
          <a:p>
            <a:endParaRPr lang="en-US" sz="2000" dirty="0" smtClean="0"/>
          </a:p>
          <a:p>
            <a:r>
              <a:rPr lang="en-US" sz="2000" dirty="0" smtClean="0"/>
              <a:t>The FSM enters this state on reset. To read memory, </a:t>
            </a:r>
            <a:r>
              <a:rPr lang="en-US" sz="2000" i="1" dirty="0" err="1" smtClean="0"/>
              <a:t>IorD</a:t>
            </a:r>
            <a:r>
              <a:rPr lang="en-US" sz="2000" i="1" dirty="0" smtClean="0"/>
              <a:t>  0, so the address is taken from the PC.</a:t>
            </a:r>
          </a:p>
          <a:p>
            <a:endParaRPr lang="en-US" sz="2000" i="1" dirty="0" smtClean="0"/>
          </a:p>
          <a:p>
            <a:r>
              <a:rPr lang="en-US" sz="2000" i="1" dirty="0" err="1" smtClean="0"/>
              <a:t>IRWrite</a:t>
            </a:r>
            <a:r>
              <a:rPr lang="en-US" sz="2000" i="1" dirty="0" smtClean="0"/>
              <a:t> is asserted to write the instruction into the instruction </a:t>
            </a:r>
            <a:r>
              <a:rPr lang="en-US" sz="2000" i="1" dirty="0" err="1" smtClean="0"/>
              <a:t>register,</a:t>
            </a:r>
            <a:r>
              <a:rPr lang="en-US" sz="2000" dirty="0" err="1" smtClean="0"/>
              <a:t>IR</a:t>
            </a:r>
            <a:r>
              <a:rPr lang="en-US" sz="2000" dirty="0" smtClean="0"/>
              <a:t>. Meanwhile, the PC should be incremented by 4 to point to the next instruction.</a:t>
            </a:r>
          </a:p>
          <a:p>
            <a:endParaRPr lang="en-US" sz="2000" dirty="0" smtClean="0"/>
          </a:p>
          <a:p>
            <a:r>
              <a:rPr lang="en-US" sz="2000" dirty="0" smtClean="0"/>
              <a:t>The  ALU is not being used for anything else, the processor can use it to compute </a:t>
            </a:r>
            <a:r>
              <a:rPr lang="en-US" sz="2000" i="1" dirty="0" smtClean="0"/>
              <a:t>PC + 4 at the same time that it fetches </a:t>
            </a:r>
            <a:r>
              <a:rPr lang="en-US" sz="2000" dirty="0" smtClean="0"/>
              <a:t>the instruction.</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a:srcRect/>
          <a:stretch>
            <a:fillRect/>
          </a:stretch>
        </p:blipFill>
        <p:spPr bwMode="auto">
          <a:xfrm>
            <a:off x="0" y="152400"/>
            <a:ext cx="2586004" cy="1752600"/>
          </a:xfrm>
          <a:prstGeom prst="rect">
            <a:avLst/>
          </a:prstGeom>
          <a:noFill/>
          <a:ln w="9525">
            <a:noFill/>
            <a:miter lim="800000"/>
            <a:headEnd/>
            <a:tailEnd/>
          </a:ln>
          <a:effectLst/>
        </p:spPr>
      </p:pic>
      <p:pic>
        <p:nvPicPr>
          <p:cNvPr id="16387" name="Picture 3"/>
          <p:cNvPicPr>
            <a:picLocks noChangeAspect="1" noChangeArrowheads="1"/>
          </p:cNvPicPr>
          <p:nvPr/>
        </p:nvPicPr>
        <p:blipFill>
          <a:blip r:embed="rId3"/>
          <a:srcRect/>
          <a:stretch>
            <a:fillRect/>
          </a:stretch>
        </p:blipFill>
        <p:spPr bwMode="auto">
          <a:xfrm>
            <a:off x="762000" y="1853454"/>
            <a:ext cx="7753350" cy="47759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Autofit/>
          </a:bodyPr>
          <a:lstStyle/>
          <a:p>
            <a:r>
              <a:rPr lang="en-US" sz="2000" dirty="0" smtClean="0"/>
              <a:t>The next step is to read the register file and decode the instruction.</a:t>
            </a:r>
          </a:p>
          <a:p>
            <a:endParaRPr lang="en-US" sz="2000" dirty="0" smtClean="0"/>
          </a:p>
          <a:p>
            <a:r>
              <a:rPr lang="en-US" sz="2000" dirty="0" smtClean="0"/>
              <a:t>The register file always reads the two sources specified by the </a:t>
            </a:r>
            <a:r>
              <a:rPr lang="en-US" sz="2000" dirty="0" err="1" smtClean="0"/>
              <a:t>rs</a:t>
            </a:r>
            <a:r>
              <a:rPr lang="en-US" sz="2000" dirty="0" smtClean="0"/>
              <a:t> and </a:t>
            </a:r>
            <a:r>
              <a:rPr lang="en-US" sz="2000" dirty="0" err="1" smtClean="0"/>
              <a:t>rt</a:t>
            </a:r>
            <a:r>
              <a:rPr lang="en-US" sz="2000" dirty="0" smtClean="0"/>
              <a:t> fields of the instruction. Meanwhile, the immediate is sign-extended.</a:t>
            </a:r>
          </a:p>
          <a:p>
            <a:endParaRPr lang="en-US" sz="2000" dirty="0" smtClean="0"/>
          </a:p>
          <a:p>
            <a:r>
              <a:rPr lang="en-US" sz="2000" dirty="0" smtClean="0"/>
              <a:t>Decoding involves examining the opcode of the instruction to determine what to do next. </a:t>
            </a:r>
          </a:p>
          <a:p>
            <a:endParaRPr lang="en-US" sz="2000" dirty="0" smtClean="0"/>
          </a:p>
          <a:p>
            <a:r>
              <a:rPr lang="en-US" sz="2000" dirty="0" smtClean="0"/>
              <a:t>No control signals are necessary to decode the </a:t>
            </a:r>
            <a:r>
              <a:rPr lang="en-US" sz="2000" dirty="0" err="1" smtClean="0"/>
              <a:t>instruction,but</a:t>
            </a:r>
            <a:r>
              <a:rPr lang="en-US" sz="2000" dirty="0" smtClean="0"/>
              <a:t> the FSM must wait 1 cycle for the reading and decoding to complete.</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a:srcRect/>
          <a:stretch>
            <a:fillRect/>
          </a:stretch>
        </p:blipFill>
        <p:spPr bwMode="auto">
          <a:xfrm>
            <a:off x="100406" y="381000"/>
            <a:ext cx="8967394" cy="6248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458200" cy="6324600"/>
          </a:xfrm>
        </p:spPr>
        <p:txBody>
          <a:bodyPr>
            <a:normAutofit/>
          </a:bodyPr>
          <a:lstStyle/>
          <a:p>
            <a:r>
              <a:rPr lang="en-US" sz="2000" dirty="0" smtClean="0"/>
              <a:t>Now the FSM proceeds to one of several possible states, depending on the opcode. </a:t>
            </a:r>
          </a:p>
          <a:p>
            <a:endParaRPr lang="en-US" sz="2000" dirty="0" smtClean="0"/>
          </a:p>
          <a:p>
            <a:r>
              <a:rPr lang="en-US" sz="2000" dirty="0" smtClean="0"/>
              <a:t>If the instruction is a memory load or store (</a:t>
            </a:r>
            <a:r>
              <a:rPr lang="en-US" sz="2000" dirty="0" err="1" smtClean="0"/>
              <a:t>lw</a:t>
            </a:r>
            <a:r>
              <a:rPr lang="en-US" sz="2000" dirty="0" smtClean="0"/>
              <a:t> or </a:t>
            </a:r>
            <a:r>
              <a:rPr lang="en-US" sz="2000" dirty="0" err="1" smtClean="0"/>
              <a:t>sw</a:t>
            </a:r>
            <a:r>
              <a:rPr lang="en-US" sz="2000" dirty="0" smtClean="0"/>
              <a:t>), the </a:t>
            </a:r>
            <a:r>
              <a:rPr lang="en-US" sz="2000" dirty="0" err="1" smtClean="0"/>
              <a:t>multicycle</a:t>
            </a:r>
            <a:r>
              <a:rPr lang="en-US" sz="2000" dirty="0" smtClean="0"/>
              <a:t> processor computes the address by adding the base address to the sign-extended immediate. </a:t>
            </a:r>
          </a:p>
          <a:p>
            <a:endParaRPr lang="en-US" sz="2000" dirty="0" smtClean="0"/>
          </a:p>
          <a:p>
            <a:r>
              <a:rPr lang="en-US" sz="2000" dirty="0" smtClean="0"/>
              <a:t>This requires </a:t>
            </a:r>
            <a:r>
              <a:rPr lang="en-US" sz="2000" i="1" dirty="0" err="1" smtClean="0"/>
              <a:t>ALUSrcA</a:t>
            </a:r>
            <a:r>
              <a:rPr lang="en-US" sz="2000" i="1" dirty="0" smtClean="0"/>
              <a:t> = 1 to </a:t>
            </a:r>
            <a:r>
              <a:rPr lang="en-US" sz="2000" dirty="0" smtClean="0"/>
              <a:t>select register </a:t>
            </a:r>
            <a:r>
              <a:rPr lang="en-US" sz="2000" i="1" dirty="0" smtClean="0"/>
              <a:t>A and </a:t>
            </a:r>
            <a:r>
              <a:rPr lang="en-US" sz="2000" i="1" dirty="0" err="1" smtClean="0"/>
              <a:t>ALUSrcB</a:t>
            </a:r>
            <a:r>
              <a:rPr lang="en-US" sz="2000" i="1" dirty="0" smtClean="0"/>
              <a:t> = 10 to select </a:t>
            </a:r>
            <a:r>
              <a:rPr lang="en-US" sz="2000" i="1" dirty="0" err="1" smtClean="0"/>
              <a:t>SignImm</a:t>
            </a:r>
            <a:r>
              <a:rPr lang="en-US" sz="2000" i="1" dirty="0" smtClean="0"/>
              <a:t>. </a:t>
            </a:r>
            <a:r>
              <a:rPr lang="en-US" sz="2000" i="1" dirty="0" err="1" smtClean="0"/>
              <a:t>ALUOp</a:t>
            </a:r>
            <a:r>
              <a:rPr lang="en-US" sz="2000" i="1" dirty="0" smtClean="0"/>
              <a:t>=  00,</a:t>
            </a:r>
            <a:r>
              <a:rPr lang="en-US" sz="2000" dirty="0" smtClean="0"/>
              <a:t>so the ALU adds. The effective address is stored in the </a:t>
            </a:r>
            <a:r>
              <a:rPr lang="en-US" sz="2000" i="1" dirty="0" err="1" smtClean="0"/>
              <a:t>ALUOut</a:t>
            </a:r>
            <a:r>
              <a:rPr lang="en-US" sz="2000" i="1" dirty="0" smtClean="0"/>
              <a:t> register </a:t>
            </a:r>
            <a:r>
              <a:rPr lang="en-US" sz="2000" dirty="0" smtClean="0"/>
              <a:t>for use on the next step.</a:t>
            </a:r>
          </a:p>
          <a:p>
            <a:endParaRPr lang="en-US" sz="2000" dirty="0" smtClean="0"/>
          </a:p>
          <a:p>
            <a:endParaRPr lang="en-US" sz="2000" dirty="0" smtClean="0"/>
          </a:p>
          <a:p>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a:srcRect/>
          <a:stretch>
            <a:fillRect/>
          </a:stretch>
        </p:blipFill>
        <p:spPr bwMode="auto">
          <a:xfrm>
            <a:off x="1600200" y="1753394"/>
            <a:ext cx="5903883" cy="4037806"/>
          </a:xfrm>
          <a:prstGeom prst="rect">
            <a:avLst/>
          </a:prstGeom>
          <a:noFill/>
          <a:ln w="9525">
            <a:noFill/>
            <a:miter lim="800000"/>
            <a:headEnd/>
            <a:tailEnd/>
          </a:ln>
          <a:effectLst/>
        </p:spPr>
      </p:pic>
      <p:sp>
        <p:nvSpPr>
          <p:cNvPr id="5" name="Rectangle 4"/>
          <p:cNvSpPr/>
          <p:nvPr/>
        </p:nvSpPr>
        <p:spPr>
          <a:xfrm>
            <a:off x="1676400" y="572869"/>
            <a:ext cx="4572000" cy="400110"/>
          </a:xfrm>
          <a:prstGeom prst="rect">
            <a:avLst/>
          </a:prstGeom>
        </p:spPr>
        <p:txBody>
          <a:bodyPr>
            <a:spAutoFit/>
          </a:bodyPr>
          <a:lstStyle/>
          <a:p>
            <a:r>
              <a:rPr lang="en-US" sz="2000" b="1" dirty="0" smtClean="0"/>
              <a:t>Memory address computation</a:t>
            </a:r>
            <a:endParaRPr lang="en-US" sz="2000" b="1"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idx="1"/>
          </p:nvPr>
        </p:nvPicPr>
        <p:blipFill>
          <a:blip r:embed="rId2"/>
          <a:srcRect/>
          <a:stretch>
            <a:fillRect/>
          </a:stretch>
        </p:blipFill>
        <p:spPr bwMode="auto">
          <a:xfrm>
            <a:off x="185370" y="1066800"/>
            <a:ext cx="8806230" cy="5334000"/>
          </a:xfrm>
          <a:prstGeom prst="rect">
            <a:avLst/>
          </a:prstGeom>
          <a:noFill/>
          <a:ln w="9525">
            <a:noFill/>
            <a:miter lim="800000"/>
            <a:headEnd/>
            <a:tailEnd/>
          </a:ln>
          <a:effectLst/>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r>
              <a:rPr lang="en-US" sz="2000" dirty="0" smtClean="0"/>
              <a:t>If the instruction is </a:t>
            </a:r>
            <a:r>
              <a:rPr lang="en-US" sz="2000" dirty="0" err="1" smtClean="0"/>
              <a:t>lw</a:t>
            </a:r>
            <a:r>
              <a:rPr lang="en-US" sz="2000" dirty="0" smtClean="0"/>
              <a:t>, the </a:t>
            </a:r>
            <a:r>
              <a:rPr lang="en-US" sz="2000" dirty="0" err="1" smtClean="0"/>
              <a:t>multicycle</a:t>
            </a:r>
            <a:r>
              <a:rPr lang="en-US" sz="2000" dirty="0" smtClean="0"/>
              <a:t> processor must next read data from memory and write it to the register file.</a:t>
            </a:r>
          </a:p>
          <a:p>
            <a:endParaRPr lang="en-US" sz="2000" dirty="0" smtClean="0"/>
          </a:p>
          <a:p>
            <a:r>
              <a:rPr lang="en-US" sz="2000" dirty="0" smtClean="0"/>
              <a:t>To read from memory, </a:t>
            </a:r>
            <a:r>
              <a:rPr lang="en-US" sz="2000" i="1" dirty="0" err="1" smtClean="0"/>
              <a:t>IorD</a:t>
            </a:r>
            <a:r>
              <a:rPr lang="en-US" sz="2000" i="1" dirty="0" smtClean="0"/>
              <a:t> = 1 to select the memory </a:t>
            </a:r>
            <a:r>
              <a:rPr lang="en-US" sz="2000" dirty="0" smtClean="0"/>
              <a:t>address that was just computed and saved in </a:t>
            </a:r>
            <a:r>
              <a:rPr lang="en-US" sz="2000" i="1" dirty="0" err="1" smtClean="0"/>
              <a:t>ALUOut</a:t>
            </a:r>
            <a:r>
              <a:rPr lang="en-US" sz="2000" i="1" dirty="0" smtClean="0"/>
              <a:t>. </a:t>
            </a:r>
          </a:p>
          <a:p>
            <a:endParaRPr lang="en-US" sz="2000" i="1" dirty="0" smtClean="0"/>
          </a:p>
          <a:p>
            <a:r>
              <a:rPr lang="en-US" sz="2000" i="1" dirty="0" smtClean="0"/>
              <a:t>This address in </a:t>
            </a:r>
            <a:r>
              <a:rPr lang="en-US" sz="2000" dirty="0" smtClean="0"/>
              <a:t>memory is read and saved in the Data register during step S3. </a:t>
            </a:r>
          </a:p>
          <a:p>
            <a:endParaRPr lang="en-US" sz="2000" dirty="0" smtClean="0"/>
          </a:p>
          <a:p>
            <a:r>
              <a:rPr lang="en-US" sz="2000" dirty="0" smtClean="0"/>
              <a:t>On the next step, S4, </a:t>
            </a:r>
            <a:r>
              <a:rPr lang="en-US" sz="2000" i="1" dirty="0" smtClean="0"/>
              <a:t>Data is written to the register file.</a:t>
            </a:r>
          </a:p>
          <a:p>
            <a:endParaRPr lang="en-US" sz="2000" i="1" dirty="0" smtClean="0"/>
          </a:p>
          <a:p>
            <a:r>
              <a:rPr lang="en-US" sz="2000" i="1" dirty="0" err="1" smtClean="0"/>
              <a:t>MemtoReg</a:t>
            </a:r>
            <a:r>
              <a:rPr lang="en-US" sz="2000" i="1" dirty="0" smtClean="0"/>
              <a:t> = 1 to select Data, and </a:t>
            </a:r>
            <a:r>
              <a:rPr lang="en-US" sz="2000" i="1" dirty="0" err="1" smtClean="0"/>
              <a:t>RegDst</a:t>
            </a:r>
            <a:r>
              <a:rPr lang="en-US" sz="2000" i="1" dirty="0" smtClean="0"/>
              <a:t>  0 to pull the destination register from the </a:t>
            </a:r>
            <a:r>
              <a:rPr lang="en-US" sz="2000" i="1" dirty="0" err="1" smtClean="0"/>
              <a:t>rt</a:t>
            </a:r>
            <a:r>
              <a:rPr lang="en-US" sz="2000" i="1" dirty="0" smtClean="0"/>
              <a:t> field </a:t>
            </a:r>
            <a:r>
              <a:rPr lang="en-US" sz="2000" dirty="0" smtClean="0"/>
              <a:t>of the instruction. </a:t>
            </a:r>
          </a:p>
          <a:p>
            <a:pPr>
              <a:buNone/>
            </a:pPr>
            <a:endParaRPr lang="en-US" sz="2000" dirty="0" smtClean="0"/>
          </a:p>
          <a:p>
            <a:r>
              <a:rPr lang="en-US" sz="2000" i="1" dirty="0" err="1" smtClean="0"/>
              <a:t>RegWrite</a:t>
            </a:r>
            <a:r>
              <a:rPr lang="en-US" sz="2000" i="1" dirty="0" smtClean="0"/>
              <a:t> is asserted to perform the write, completing </a:t>
            </a:r>
            <a:r>
              <a:rPr lang="en-US" sz="2000" dirty="0" smtClean="0"/>
              <a:t>the </a:t>
            </a:r>
            <a:r>
              <a:rPr lang="en-US" sz="2000" dirty="0" err="1" smtClean="0"/>
              <a:t>lw</a:t>
            </a:r>
            <a:r>
              <a:rPr lang="en-US" sz="2000" dirty="0" smtClean="0"/>
              <a:t> instruction.</a:t>
            </a:r>
          </a:p>
          <a:p>
            <a:endParaRPr lang="en-US" sz="2000" dirty="0" smtClean="0"/>
          </a:p>
          <a:p>
            <a:r>
              <a:rPr lang="en-US" sz="2000" dirty="0" smtClean="0"/>
              <a:t>Finally, the FSM returns to the initial state, S0, to fetch the next instruction</a:t>
            </a:r>
            <a:endParaRPr lang="en-US" sz="2000" dirty="0"/>
          </a:p>
        </p:txBody>
      </p:sp>
    </p:spTree>
  </p:cSld>
  <p:clrMapOvr>
    <a:masterClrMapping/>
  </p:clrMapOvr>
</p:sld>
</file>

<file path=ppt/theme/theme1.xml><?xml version="1.0" encoding="utf-8"?>
<a:theme xmlns:a="http://schemas.openxmlformats.org/drawingml/2006/main" name="MIP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MIPS</Template>
  <TotalTime>35119</TotalTime>
  <Words>8252</Words>
  <Application>Microsoft Office PowerPoint</Application>
  <PresentationFormat>On-screen Show (4:3)</PresentationFormat>
  <Paragraphs>1060</Paragraphs>
  <Slides>166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166</vt:i4>
      </vt:variant>
    </vt:vector>
  </HeadingPairs>
  <TitlesOfParts>
    <vt:vector size="175" baseType="lpstr">
      <vt:lpstr>Arial</vt:lpstr>
      <vt:lpstr>Calibri</vt:lpstr>
      <vt:lpstr>Corbel</vt:lpstr>
      <vt:lpstr>Nimbus Roman No9 L</vt:lpstr>
      <vt:lpstr>Symbol</vt:lpstr>
      <vt:lpstr>Times New Roman</vt:lpstr>
      <vt:lpstr>Wingdings</vt:lpstr>
      <vt:lpstr>Wingdings 2</vt:lpstr>
      <vt:lpstr>MIPS</vt:lpstr>
      <vt:lpstr>MIPS</vt:lpstr>
      <vt:lpstr>Memory map of MIPS</vt:lpstr>
      <vt:lpstr>Steps for translating and starting a program</vt:lpstr>
      <vt:lpstr>Steps for translating and starting  a program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Pseudoinstructions</vt:lpstr>
      <vt:lpstr>PowerPoint Presentation</vt:lpstr>
      <vt:lpstr>Exceptions</vt:lpstr>
      <vt:lpstr>PowerPoint Presentation</vt:lpstr>
      <vt:lpstr>PowerPoint Presentation</vt:lpstr>
      <vt:lpstr>PowerPoint Presentation</vt:lpstr>
      <vt:lpstr>PowerPoint Presentation</vt:lpstr>
      <vt:lpstr>PowerPoint Presentation</vt:lpstr>
      <vt:lpstr>Signed and Unsigned Instructions </vt:lpstr>
      <vt:lpstr>PowerPoint Presentation</vt:lpstr>
      <vt:lpstr>PowerPoint Presentation</vt:lpstr>
      <vt:lpstr>PowerPoint Presentation</vt:lpstr>
      <vt:lpstr>Floating-Point Instructions </vt:lpstr>
      <vt:lpstr>PowerPoint Presentation</vt:lpstr>
      <vt:lpstr>PowerPoint Presentation</vt:lpstr>
      <vt:lpstr>PowerPoint Presentation</vt:lpstr>
      <vt:lpstr>Microarchitecture </vt:lpstr>
      <vt:lpstr>Architectural State and Instruction Set</vt:lpstr>
      <vt:lpstr>Design Process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SINGLE-CYCLE PROCESSOR </vt:lpstr>
      <vt:lpstr>Fetch instruction from memory</vt:lpstr>
      <vt:lpstr>PowerPoint Presentation</vt:lpstr>
      <vt:lpstr>PowerPoint Presentation</vt:lpstr>
      <vt:lpstr>PowerPoint Presentation</vt:lpstr>
      <vt:lpstr> consider the datapath connections for the sw instruction</vt:lpstr>
      <vt:lpstr> Datapath enhancements for R-type instruction</vt:lpstr>
      <vt:lpstr>PowerPoint Presentation</vt:lpstr>
      <vt:lpstr>PowerPoint Presentation</vt:lpstr>
      <vt:lpstr>PowerPoint Presentation</vt:lpstr>
      <vt:lpstr>PowerPoint Presentation</vt:lpstr>
      <vt:lpstr>control unit</vt:lpstr>
      <vt:lpstr>PowerPoint Presentation</vt:lpstr>
      <vt:lpstr>PowerPoint Presentation</vt:lpstr>
      <vt:lpstr>PowerPoint Presentation</vt:lpstr>
      <vt:lpstr>PowerPoint Presentation</vt:lpstr>
      <vt:lpstr>PowerPoint Presentation</vt:lpstr>
      <vt:lpstr>PowerPoint Presentation</vt:lpstr>
      <vt:lpstr>Performance Analysis</vt:lpstr>
      <vt:lpstr>PowerPoint Presentation</vt:lpstr>
      <vt:lpstr>PowerPoint Presentation</vt:lpstr>
      <vt:lpstr>PowerPoint Presentation</vt:lpstr>
      <vt:lpstr>MULTICYCLE PROCESSOR</vt:lpstr>
      <vt:lpstr>PowerPoint Presentation</vt:lpstr>
      <vt:lpstr>PowerPoint Presentation</vt:lpstr>
      <vt:lpstr>PowerPoint Presentation</vt:lpstr>
      <vt:lpstr>Fetch instruction from memory</vt:lpstr>
      <vt:lpstr>PowerPoint Presentation</vt:lpstr>
      <vt:lpstr>Read source operand  from register file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Datapath to handle the sw instruction</vt:lpstr>
      <vt:lpstr>PowerPoint Presentation</vt:lpstr>
      <vt:lpstr>PowerPoint Presentation</vt:lpstr>
      <vt:lpstr>Datapath to handle the R type instructions</vt:lpstr>
      <vt:lpstr>Datapath to handle the beq instructions</vt:lpstr>
      <vt:lpstr>PowerPoint Presentation</vt:lpstr>
      <vt:lpstr>PowerPoint Presentation</vt:lpstr>
      <vt:lpstr>PowerPoint Presentation</vt:lpstr>
      <vt:lpstr>Control unit internal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Performance Analysis</vt:lpstr>
      <vt:lpstr>PowerPoint Presentation</vt:lpstr>
      <vt:lpstr>Module V</vt:lpstr>
      <vt:lpstr>PowerPoint Presentation</vt:lpstr>
      <vt:lpstr>PowerPoint Presentation</vt:lpstr>
      <vt:lpstr>The Memory System</vt:lpstr>
      <vt:lpstr>Memory Hierarchy</vt:lpstr>
      <vt:lpstr>PowerPoint Presentation</vt:lpstr>
      <vt:lpstr> characteristics of memory system</vt:lpstr>
      <vt:lpstr>PowerPoint Presentation</vt:lpstr>
      <vt:lpstr>Internal organization of memory chips </vt:lpstr>
      <vt:lpstr>PowerPoint Presentation</vt:lpstr>
      <vt:lpstr>Memory cells:SRAM Cell</vt:lpstr>
      <vt:lpstr>CMOS cell</vt:lpstr>
      <vt:lpstr>Memory cell</vt:lpstr>
      <vt:lpstr>PowerPoint Presentation</vt:lpstr>
      <vt:lpstr>PowerPoint Presentation</vt:lpstr>
      <vt:lpstr>PowerPoint Presentation</vt:lpstr>
      <vt:lpstr>PowerPoint Presentation</vt:lpstr>
      <vt:lpstr>DRAM cell</vt:lpstr>
      <vt:lpstr>Asynchronous DRAMs</vt:lpstr>
      <vt:lpstr>Fast Page Mode</vt:lpstr>
      <vt:lpstr>Synchronous DRAMs</vt:lpstr>
      <vt:lpstr>PowerPoint Presentation</vt:lpstr>
      <vt:lpstr> Cache Memories</vt:lpstr>
      <vt:lpstr>PowerPoint Presentation</vt:lpstr>
      <vt:lpstr>PowerPoint Presentation</vt:lpstr>
      <vt:lpstr>PowerPoint Presentation</vt:lpstr>
      <vt:lpstr>MEMORY SYSTEM PERFORMANCE ANALYSIS</vt:lpstr>
      <vt:lpstr>PowerPoint Presentation</vt:lpstr>
      <vt:lpstr>PowerPoint Presentation</vt:lpstr>
      <vt:lpstr> Mapping Functions</vt:lpstr>
      <vt:lpstr>PowerPoint Presentation</vt:lpstr>
      <vt:lpstr>PowerPoint Presentation</vt:lpstr>
      <vt:lpstr>PowerPoint Presentation</vt:lpstr>
      <vt:lpstr>Associative Mapping</vt:lpstr>
      <vt:lpstr>PowerPoint Presentation</vt:lpstr>
      <vt:lpstr>Set-Associative Mapping</vt:lpstr>
      <vt:lpstr>PowerPoint Presentation</vt:lpstr>
      <vt:lpstr>PowerPoint Presentation</vt:lpstr>
      <vt:lpstr>PowerPoint Presentation</vt:lpstr>
      <vt:lpstr>PowerPoint Presentation</vt:lpstr>
      <vt:lpstr>Replacement Algorithms</vt:lpstr>
      <vt:lpstr>PowerPoint Presentation</vt:lpstr>
      <vt:lpstr>Virtual Memory</vt:lpstr>
      <vt:lpstr>PowerPoint Presentation</vt:lpstr>
      <vt:lpstr>PowerPoint Presentation</vt:lpstr>
      <vt:lpstr>Virtual memory organization</vt:lpstr>
      <vt:lpstr>PowerPoint Presentation</vt:lpstr>
      <vt:lpstr>PowerPoint Presentation</vt:lpstr>
      <vt:lpstr>Address translation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Translation Lookaside Buffer</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MIPS</dc:title>
  <dc:creator>user</dc:creator>
  <cp:lastModifiedBy>Jobin John</cp:lastModifiedBy>
  <cp:revision>288</cp:revision>
  <dcterms:created xsi:type="dcterms:W3CDTF">2017-04-03T03:59:19Z</dcterms:created>
  <dcterms:modified xsi:type="dcterms:W3CDTF">2019-08-20T10:38:11Z</dcterms:modified>
</cp:coreProperties>
</file>