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3" r:id="rId7"/>
    <p:sldId id="270" r:id="rId8"/>
    <p:sldId id="264" r:id="rId9"/>
    <p:sldId id="265" r:id="rId10"/>
    <p:sldId id="266" r:id="rId11"/>
    <p:sldId id="271" r:id="rId12"/>
    <p:sldId id="267" r:id="rId13"/>
    <p:sldId id="272" r:id="rId14"/>
    <p:sldId id="268" r:id="rId15"/>
    <p:sldId id="269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2" r:id="rId24"/>
    <p:sldId id="280" r:id="rId25"/>
    <p:sldId id="283" r:id="rId26"/>
    <p:sldId id="281" r:id="rId27"/>
    <p:sldId id="284" r:id="rId28"/>
    <p:sldId id="285" r:id="rId29"/>
    <p:sldId id="286" r:id="rId30"/>
    <p:sldId id="288" r:id="rId31"/>
    <p:sldId id="289" r:id="rId32"/>
    <p:sldId id="287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302" r:id="rId43"/>
    <p:sldId id="300" r:id="rId44"/>
    <p:sldId id="301" r:id="rId45"/>
    <p:sldId id="307" r:id="rId46"/>
    <p:sldId id="308" r:id="rId47"/>
    <p:sldId id="299" r:id="rId48"/>
    <p:sldId id="303" r:id="rId49"/>
    <p:sldId id="304" r:id="rId50"/>
    <p:sldId id="305" r:id="rId5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11-Aug-17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11-Aug-17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11-Aug-17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11-Aug-17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11-Aug-17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11-Aug-17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11-Aug-17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11-Aug-17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11-Aug-17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11-Aug-17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11-Aug-17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11-Aug-17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ELECTRONIC COMPONENTS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315200" cy="1752600"/>
          </a:xfrm>
        </p:spPr>
        <p:txBody>
          <a:bodyPr/>
          <a:lstStyle/>
          <a:p>
            <a:r>
              <a:rPr lang="en-US" dirty="0" err="1" smtClean="0"/>
              <a:t>By,Neethu</a:t>
            </a:r>
            <a:r>
              <a:rPr lang="en-US" dirty="0" smtClean="0"/>
              <a:t> </a:t>
            </a:r>
            <a:r>
              <a:rPr lang="en-US" dirty="0" err="1" smtClean="0"/>
              <a:t>Kuriakose,Asst</a:t>
            </a:r>
            <a:r>
              <a:rPr lang="en-US" dirty="0" smtClean="0"/>
              <a:t> </a:t>
            </a:r>
            <a:r>
              <a:rPr lang="en-US" dirty="0" err="1" smtClean="0"/>
              <a:t>Professor,ECE</a:t>
            </a:r>
            <a:r>
              <a:rPr lang="en-US" dirty="0" smtClean="0"/>
              <a:t>, MACE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457200"/>
            <a:ext cx="4038600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19675" y="3079987"/>
            <a:ext cx="3133725" cy="332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219200" y="4724400"/>
            <a:ext cx="22685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100</a:t>
            </a:r>
            <a:r>
              <a:rPr lang="el-GR" sz="3600" dirty="0" smtClean="0"/>
              <a:t>Ω</a:t>
            </a:r>
            <a:r>
              <a:rPr lang="en-US" sz="3600" dirty="0" smtClean="0"/>
              <a:t>-1M</a:t>
            </a:r>
            <a:r>
              <a:rPr lang="el-GR" sz="3600" dirty="0" smtClean="0"/>
              <a:t>Ω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381000"/>
            <a:ext cx="5353775" cy="362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81575" y="2971800"/>
            <a:ext cx="3552825" cy="3587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371600" y="4648200"/>
            <a:ext cx="18806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5</a:t>
            </a:r>
            <a:r>
              <a:rPr lang="el-GR" sz="3600" dirty="0" smtClean="0"/>
              <a:t>Ω</a:t>
            </a:r>
            <a:r>
              <a:rPr lang="en-US" sz="3600" dirty="0" smtClean="0"/>
              <a:t>-50K</a:t>
            </a:r>
            <a:r>
              <a:rPr lang="el-GR" sz="3600" dirty="0" smtClean="0"/>
              <a:t>Ω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Rheostat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dirty="0" smtClean="0"/>
              <a:t>Wire wound variable resistor</a:t>
            </a:r>
          </a:p>
          <a:p>
            <a:r>
              <a:rPr lang="en-US" dirty="0" smtClean="0"/>
              <a:t>Also known as slide wire resistor</a:t>
            </a:r>
          </a:p>
          <a:p>
            <a:r>
              <a:rPr lang="en-US" dirty="0" smtClean="0"/>
              <a:t>Resistive wire wound over an insulating ceramic core &amp; wiper slides over the winding</a:t>
            </a:r>
          </a:p>
          <a:p>
            <a:r>
              <a:rPr lang="en-US" dirty="0" smtClean="0"/>
              <a:t>Used in high power application such as controlling the speed of </a:t>
            </a:r>
            <a:r>
              <a:rPr lang="en-US" dirty="0" err="1" smtClean="0"/>
              <a:t>motor,intensity</a:t>
            </a:r>
            <a:r>
              <a:rPr lang="en-US" dirty="0" smtClean="0"/>
              <a:t> of light etc 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43325" y="4514850"/>
            <a:ext cx="3114675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690688"/>
            <a:ext cx="7162800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Trimmers (presets)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Used in application where variation of resistance is not done frequently</a:t>
            </a:r>
          </a:p>
          <a:p>
            <a:r>
              <a:rPr lang="en-US" dirty="0" smtClean="0"/>
              <a:t>Once setting is made it may be undisturbed</a:t>
            </a:r>
          </a:p>
          <a:p>
            <a:r>
              <a:rPr lang="en-US" dirty="0" smtClean="0"/>
              <a:t>Resistance-adjusted by inserting a small screw driver into a slot &amp; turning one or more times</a:t>
            </a:r>
          </a:p>
          <a:p>
            <a:r>
              <a:rPr lang="en-US" dirty="0" smtClean="0"/>
              <a:t>Materials used for construction- carbon </a:t>
            </a:r>
            <a:r>
              <a:rPr lang="en-US" dirty="0" err="1" smtClean="0"/>
              <a:t>film,wire</a:t>
            </a:r>
            <a:endParaRPr lang="en-US" dirty="0" smtClean="0"/>
          </a:p>
          <a:p>
            <a:r>
              <a:rPr lang="en-US" dirty="0" smtClean="0"/>
              <a:t>Resistance- 50</a:t>
            </a:r>
            <a:r>
              <a:rPr lang="el-GR" dirty="0" smtClean="0"/>
              <a:t>Ω</a:t>
            </a:r>
            <a:r>
              <a:rPr lang="en-US" dirty="0" smtClean="0"/>
              <a:t> - 5M</a:t>
            </a:r>
            <a:r>
              <a:rPr lang="el-GR" dirty="0" smtClean="0"/>
              <a:t>Ω</a:t>
            </a:r>
            <a:endParaRPr lang="en-US" dirty="0" smtClean="0"/>
          </a:p>
          <a:p>
            <a:r>
              <a:rPr lang="en-US" dirty="0" smtClean="0"/>
              <a:t>Power rating – ¼ - ¾ W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91125" y="4611950"/>
            <a:ext cx="2047875" cy="2169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Capacitors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Electronic components used to store electric charge in form of electrostatic energy</a:t>
            </a:r>
          </a:p>
          <a:p>
            <a:r>
              <a:rPr lang="en-US" dirty="0" smtClean="0"/>
              <a:t>Q=CV</a:t>
            </a:r>
          </a:p>
          <a:p>
            <a:r>
              <a:rPr lang="en-US" dirty="0" smtClean="0"/>
              <a:t>C comes in µf OR Pf</a:t>
            </a:r>
          </a:p>
          <a:p>
            <a:r>
              <a:rPr lang="en-US" dirty="0" smtClean="0"/>
              <a:t>µf         </a:t>
            </a:r>
            <a:r>
              <a:rPr lang="en-US" dirty="0" err="1" smtClean="0"/>
              <a:t>f</a:t>
            </a:r>
            <a:r>
              <a:rPr lang="en-US" dirty="0" smtClean="0"/>
              <a:t>           (x 10</a:t>
            </a:r>
            <a:r>
              <a:rPr lang="en-US" baseline="30000" dirty="0" smtClean="0"/>
              <a:t>-6</a:t>
            </a:r>
            <a:r>
              <a:rPr lang="en-US" dirty="0" smtClean="0"/>
              <a:t> )</a:t>
            </a:r>
          </a:p>
          <a:p>
            <a:r>
              <a:rPr lang="en-US" dirty="0" smtClean="0"/>
              <a:t>f          µf          (x 10</a:t>
            </a:r>
            <a:r>
              <a:rPr lang="en-US" baseline="30000" dirty="0" smtClean="0"/>
              <a:t>6</a:t>
            </a:r>
            <a:r>
              <a:rPr lang="en-US" dirty="0" smtClean="0"/>
              <a:t> )</a:t>
            </a:r>
          </a:p>
          <a:p>
            <a:r>
              <a:rPr lang="en-US" dirty="0" smtClean="0"/>
              <a:t>Pf         f           (x 10</a:t>
            </a:r>
            <a:r>
              <a:rPr lang="en-US" baseline="30000" dirty="0" smtClean="0"/>
              <a:t>-12</a:t>
            </a:r>
            <a:r>
              <a:rPr lang="en-US" dirty="0" smtClean="0"/>
              <a:t> )</a:t>
            </a:r>
          </a:p>
          <a:p>
            <a:r>
              <a:rPr lang="en-US" dirty="0" smtClean="0"/>
              <a:t>f          Pf          (x 10</a:t>
            </a:r>
            <a:r>
              <a:rPr lang="en-US" baseline="30000" dirty="0" smtClean="0"/>
              <a:t>12</a:t>
            </a:r>
            <a:r>
              <a:rPr lang="en-US" dirty="0" smtClean="0"/>
              <a:t> )</a:t>
            </a:r>
          </a:p>
          <a:p>
            <a:r>
              <a:rPr lang="en-US" dirty="0" smtClean="0"/>
              <a:t>Pf         µf         (x 10</a:t>
            </a:r>
            <a:r>
              <a:rPr lang="en-US" baseline="30000" dirty="0" smtClean="0"/>
              <a:t>-6</a:t>
            </a:r>
            <a:r>
              <a:rPr lang="en-US" dirty="0" smtClean="0"/>
              <a:t> )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381000"/>
            <a:ext cx="203835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7000" y="0"/>
            <a:ext cx="1676400" cy="1698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Straight Arrow Connector 7"/>
          <p:cNvCxnSpPr/>
          <p:nvPr/>
        </p:nvCxnSpPr>
        <p:spPr>
          <a:xfrm>
            <a:off x="1295400" y="3808412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286000" y="3810000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1143000" y="4267200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286000" y="4724400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295400" y="4724400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286000" y="4267200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1143000" y="5257800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286000" y="5257800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1295400" y="5789612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2362200" y="5791200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33975" y="4151839"/>
            <a:ext cx="3552825" cy="1944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81169" y="2590800"/>
            <a:ext cx="4434231" cy="123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126163"/>
          </a:xfrm>
        </p:spPr>
        <p:txBody>
          <a:bodyPr/>
          <a:lstStyle/>
          <a:p>
            <a:r>
              <a:rPr lang="en-US" dirty="0" smtClean="0"/>
              <a:t>       - absolute </a:t>
            </a:r>
            <a:r>
              <a:rPr lang="en-US" dirty="0" err="1" smtClean="0"/>
              <a:t>permitivity</a:t>
            </a:r>
            <a:r>
              <a:rPr lang="en-US" dirty="0" smtClean="0"/>
              <a:t> = 8.854 x 10</a:t>
            </a:r>
            <a:r>
              <a:rPr lang="en-US" baseline="30000" dirty="0" smtClean="0"/>
              <a:t>-12  </a:t>
            </a:r>
            <a:r>
              <a:rPr lang="en-US" dirty="0" smtClean="0"/>
              <a:t> f/m</a:t>
            </a:r>
          </a:p>
          <a:p>
            <a:r>
              <a:rPr lang="en-US" dirty="0" smtClean="0"/>
              <a:t>       - relative </a:t>
            </a:r>
            <a:r>
              <a:rPr lang="en-US" dirty="0" err="1" smtClean="0"/>
              <a:t>permitivity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76200"/>
            <a:ext cx="486991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685800"/>
            <a:ext cx="463551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524000" y="1676400"/>
          <a:ext cx="6477000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38500"/>
                <a:gridCol w="3238500"/>
              </a:tblGrid>
              <a:tr h="448733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Air or </a:t>
                      </a:r>
                      <a:r>
                        <a:rPr lang="en-US" sz="2800" dirty="0" err="1" smtClean="0"/>
                        <a:t>vaccum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</a:t>
                      </a:r>
                      <a:endParaRPr lang="en-US" sz="2800" dirty="0"/>
                    </a:p>
                  </a:txBody>
                  <a:tcPr/>
                </a:tc>
              </a:tr>
              <a:tr h="448733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Aluminium</a:t>
                      </a:r>
                      <a:r>
                        <a:rPr lang="en-US" sz="2800" dirty="0" smtClean="0"/>
                        <a:t> oxide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7-10</a:t>
                      </a:r>
                    </a:p>
                  </a:txBody>
                  <a:tcPr/>
                </a:tc>
              </a:tr>
              <a:tr h="448733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ceramic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6-7500</a:t>
                      </a:r>
                      <a:endParaRPr lang="en-US" sz="2800" dirty="0"/>
                    </a:p>
                  </a:txBody>
                  <a:tcPr/>
                </a:tc>
              </a:tr>
              <a:tr h="448733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glass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7-8</a:t>
                      </a:r>
                      <a:endParaRPr lang="en-US" sz="2800" dirty="0"/>
                    </a:p>
                  </a:txBody>
                  <a:tcPr/>
                </a:tc>
              </a:tr>
              <a:tr h="448733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mica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3-6</a:t>
                      </a:r>
                      <a:endParaRPr lang="en-US" sz="2800" dirty="0"/>
                    </a:p>
                  </a:txBody>
                  <a:tcPr/>
                </a:tc>
              </a:tr>
              <a:tr h="448733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Paper(waxed)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3-5</a:t>
                      </a:r>
                      <a:endParaRPr lang="en-US" sz="2800" dirty="0"/>
                    </a:p>
                  </a:txBody>
                  <a:tcPr/>
                </a:tc>
              </a:tr>
              <a:tr h="448733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polystyrene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2-6</a:t>
                      </a:r>
                      <a:endParaRPr lang="en-US" sz="2800" dirty="0"/>
                    </a:p>
                  </a:txBody>
                  <a:tcPr/>
                </a:tc>
              </a:tr>
              <a:tr h="448733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Tantalum oxide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11</a:t>
                      </a:r>
                      <a:endParaRPr lang="en-US" sz="2800" dirty="0"/>
                    </a:p>
                  </a:txBody>
                  <a:tcPr/>
                </a:tc>
              </a:tr>
              <a:tr h="448733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bakelite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4.5-5.5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Starting motors</a:t>
            </a:r>
          </a:p>
          <a:p>
            <a:r>
              <a:rPr lang="en-US" dirty="0" smtClean="0"/>
              <a:t>Blocking dc current, passing ac current</a:t>
            </a:r>
          </a:p>
          <a:p>
            <a:r>
              <a:rPr lang="en-US" dirty="0" smtClean="0"/>
              <a:t>Filtering unwanted signals</a:t>
            </a:r>
          </a:p>
          <a:p>
            <a:r>
              <a:rPr lang="en-US" dirty="0" smtClean="0"/>
              <a:t>Tuning </a:t>
            </a:r>
            <a:r>
              <a:rPr lang="en-US" dirty="0" err="1" smtClean="0"/>
              <a:t>ckt</a:t>
            </a:r>
            <a:r>
              <a:rPr lang="en-US" dirty="0" smtClean="0"/>
              <a:t> to a specific frequency</a:t>
            </a:r>
          </a:p>
          <a:p>
            <a:r>
              <a:rPr lang="en-US" dirty="0" smtClean="0"/>
              <a:t>Coupling electronic </a:t>
            </a:r>
            <a:r>
              <a:rPr lang="en-US" dirty="0" err="1" smtClean="0"/>
              <a:t>ckts</a:t>
            </a:r>
            <a:endParaRPr lang="en-US" dirty="0" smtClean="0"/>
          </a:p>
          <a:p>
            <a:r>
              <a:rPr lang="en-US" dirty="0" smtClean="0"/>
              <a:t>Bypassing signals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capacitor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686800" cy="5897563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Fixed							Variable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Electrostatic				      Electrolytic</a:t>
            </a:r>
          </a:p>
          <a:p>
            <a:pPr>
              <a:buNone/>
            </a:pPr>
            <a:r>
              <a:rPr lang="en-US" dirty="0" smtClean="0"/>
              <a:t>			</a:t>
            </a:r>
          </a:p>
          <a:p>
            <a:pPr>
              <a:buNone/>
            </a:pPr>
            <a:r>
              <a:rPr lang="en-US" dirty="0" smtClean="0"/>
              <a:t>					</a:t>
            </a:r>
            <a:r>
              <a:rPr lang="en-US" dirty="0" err="1" smtClean="0"/>
              <a:t>Aluminium</a:t>
            </a:r>
            <a:r>
              <a:rPr lang="en-US" dirty="0" smtClean="0"/>
              <a:t>	         	Tantalum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Ceramic     Mica             Plastic		paper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 rot="5400000">
            <a:off x="4229100" y="1333500"/>
            <a:ext cx="381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990600" y="1524000"/>
            <a:ext cx="6705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800894" y="1713706"/>
            <a:ext cx="381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7504906" y="1713706"/>
            <a:ext cx="381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799306" y="2704306"/>
            <a:ext cx="381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990600" y="2894012"/>
            <a:ext cx="6705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419894" y="5142706"/>
            <a:ext cx="381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381794" y="4342606"/>
            <a:ext cx="1219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>
            <a:off x="7504906" y="3085306"/>
            <a:ext cx="381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799306" y="3085306"/>
            <a:ext cx="381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09600" y="4953000"/>
            <a:ext cx="6705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>
            <a:off x="7352506" y="3847306"/>
            <a:ext cx="381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>
            <a:off x="7123906" y="5142706"/>
            <a:ext cx="381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5400000">
            <a:off x="4380706" y="5142706"/>
            <a:ext cx="381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5400000">
            <a:off x="2323306" y="5142706"/>
            <a:ext cx="381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486400" y="4038600"/>
            <a:ext cx="2819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5400000">
            <a:off x="5372894" y="4152106"/>
            <a:ext cx="228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>
            <a:off x="8192294" y="4152106"/>
            <a:ext cx="228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Electrostatic capacitors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Made up of 2 metal conductors(plates) </a:t>
            </a:r>
            <a:r>
              <a:rPr lang="en-US" dirty="0" err="1" smtClean="0"/>
              <a:t>seperated</a:t>
            </a:r>
            <a:r>
              <a:rPr lang="en-US" dirty="0" smtClean="0"/>
              <a:t> by a dielectric</a:t>
            </a:r>
          </a:p>
          <a:p>
            <a:r>
              <a:rPr lang="en-US" dirty="0" smtClean="0"/>
              <a:t>Very low leakage current and high leakage resistance</a:t>
            </a:r>
          </a:p>
          <a:p>
            <a:r>
              <a:rPr lang="en-US" dirty="0" err="1" smtClean="0"/>
              <a:t>Ceramic,plastic,mica,paper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Resistors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 rot="5400000">
            <a:off x="4191000" y="1524000"/>
            <a:ext cx="609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4495800" y="1828800"/>
            <a:ext cx="3200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295400" y="1828800"/>
            <a:ext cx="3200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7390606" y="2132806"/>
            <a:ext cx="609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991394" y="2132806"/>
            <a:ext cx="609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38200" y="2438400"/>
            <a:ext cx="114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linear</a:t>
            </a:r>
            <a:endParaRPr lang="en-US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6781800" y="243840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Non linear</a:t>
            </a:r>
            <a:endParaRPr lang="en-US" sz="2800" dirty="0"/>
          </a:p>
        </p:txBody>
      </p:sp>
      <p:cxnSp>
        <p:nvCxnSpPr>
          <p:cNvPr id="14" name="Straight Connector 13"/>
          <p:cNvCxnSpPr/>
          <p:nvPr/>
        </p:nvCxnSpPr>
        <p:spPr>
          <a:xfrm rot="5400000">
            <a:off x="991394" y="3123406"/>
            <a:ext cx="609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09600" y="3427412"/>
            <a:ext cx="6705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5400000">
            <a:off x="305594" y="3733006"/>
            <a:ext cx="609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>
            <a:off x="7009606" y="3733006"/>
            <a:ext cx="609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21"/>
          <p:cNvSpPr txBox="1">
            <a:spLocks noGrp="1"/>
          </p:cNvSpPr>
          <p:nvPr>
            <p:ph idx="1"/>
          </p:nvPr>
        </p:nvSpPr>
        <p:spPr>
          <a:xfrm>
            <a:off x="457200" y="304800"/>
            <a:ext cx="8165633" cy="70850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Carbon composition		potentiometer</a:t>
            </a:r>
          </a:p>
          <a:p>
            <a:r>
              <a:rPr lang="en-US" dirty="0" smtClean="0"/>
              <a:t>Wire wound				rheostat</a:t>
            </a:r>
          </a:p>
          <a:p>
            <a:r>
              <a:rPr lang="en-US" dirty="0" smtClean="0"/>
              <a:t>Metal film				Trimmer</a:t>
            </a:r>
          </a:p>
          <a:p>
            <a:r>
              <a:rPr lang="en-US" dirty="0" smtClean="0"/>
              <a:t>Carbon film</a:t>
            </a:r>
          </a:p>
          <a:p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04800" y="4038600"/>
            <a:ext cx="9913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fixed</a:t>
            </a:r>
            <a:endParaRPr lang="en-US" sz="3200" dirty="0"/>
          </a:p>
        </p:txBody>
      </p:sp>
      <p:sp>
        <p:nvSpPr>
          <p:cNvPr id="24" name="TextBox 23"/>
          <p:cNvSpPr txBox="1"/>
          <p:nvPr/>
        </p:nvSpPr>
        <p:spPr>
          <a:xfrm>
            <a:off x="6629400" y="4038600"/>
            <a:ext cx="15107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variable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Ceramic capacitors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6019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Dielectric-ceramic material-mixture of barium-strontium-</a:t>
            </a:r>
            <a:r>
              <a:rPr lang="en-US" dirty="0" err="1" smtClean="0"/>
              <a:t>titanate</a:t>
            </a:r>
            <a:endParaRPr lang="en-US" dirty="0" smtClean="0"/>
          </a:p>
          <a:p>
            <a:r>
              <a:rPr lang="en-US" dirty="0" smtClean="0"/>
              <a:t>10 </a:t>
            </a:r>
            <a:r>
              <a:rPr lang="en-US" dirty="0" err="1" smtClean="0"/>
              <a:t>pf</a:t>
            </a:r>
            <a:r>
              <a:rPr lang="en-US" dirty="0" smtClean="0"/>
              <a:t> to more than 1µf</a:t>
            </a:r>
          </a:p>
          <a:p>
            <a:r>
              <a:rPr lang="en-US" dirty="0" smtClean="0"/>
              <a:t>Very high dielectric constant and usually smaller in size than paper or mica capacitors for the same capacitance value</a:t>
            </a:r>
          </a:p>
          <a:p>
            <a:r>
              <a:rPr lang="en-US" dirty="0" smtClean="0"/>
              <a:t>High leakage resistance but not as in mica or paper capacitor</a:t>
            </a:r>
          </a:p>
          <a:p>
            <a:r>
              <a:rPr lang="en-US" dirty="0" smtClean="0"/>
              <a:t>Available in disc and tubular types</a:t>
            </a:r>
          </a:p>
          <a:p>
            <a:r>
              <a:rPr lang="en-US" dirty="0" smtClean="0"/>
              <a:t>Used as bypassing and coupling capacitor in electronics </a:t>
            </a:r>
            <a:r>
              <a:rPr lang="en-US" dirty="0" err="1" smtClean="0"/>
              <a:t>ckts</a:t>
            </a:r>
            <a:r>
              <a:rPr lang="en-US" dirty="0" smtClean="0"/>
              <a:t>, as</a:t>
            </a:r>
          </a:p>
          <a:p>
            <a:r>
              <a:rPr lang="en-US" dirty="0" smtClean="0"/>
              <a:t>Cheaper than paper or mica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0363" y="5486400"/>
            <a:ext cx="1519237" cy="1298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Mica capacitor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Capacitance ranging from- 1 </a:t>
            </a:r>
            <a:r>
              <a:rPr lang="en-US" dirty="0" err="1" smtClean="0"/>
              <a:t>pf</a:t>
            </a:r>
            <a:r>
              <a:rPr lang="en-US" dirty="0" smtClean="0"/>
              <a:t> - 10,000 </a:t>
            </a:r>
            <a:r>
              <a:rPr lang="en-US" dirty="0" err="1" smtClean="0"/>
              <a:t>pf</a:t>
            </a:r>
            <a:endParaRPr lang="en-US" dirty="0" smtClean="0"/>
          </a:p>
          <a:p>
            <a:r>
              <a:rPr lang="en-US" dirty="0" smtClean="0"/>
              <a:t>Able to withstand very high voltages(about 500v)</a:t>
            </a:r>
          </a:p>
          <a:p>
            <a:r>
              <a:rPr lang="en-US" dirty="0" smtClean="0"/>
              <a:t>Widely used in radio and telecommunications.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1" y="4038599"/>
            <a:ext cx="4539658" cy="260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Plastic film capacitor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Plastic materials as dielectric- </a:t>
            </a:r>
            <a:r>
              <a:rPr lang="en-US" dirty="0" err="1" smtClean="0"/>
              <a:t>polyester,polypropylene</a:t>
            </a:r>
            <a:r>
              <a:rPr lang="en-US" dirty="0" smtClean="0"/>
              <a:t>, </a:t>
            </a:r>
            <a:r>
              <a:rPr lang="en-US" dirty="0" err="1" smtClean="0"/>
              <a:t>polystyrene,teflon</a:t>
            </a:r>
            <a:r>
              <a:rPr lang="en-US" dirty="0" smtClean="0"/>
              <a:t> etc</a:t>
            </a:r>
          </a:p>
          <a:p>
            <a:r>
              <a:rPr lang="en-US" dirty="0" smtClean="0"/>
              <a:t>Polyester- Capacitance ranges from 0.001 µf to 10 µf</a:t>
            </a:r>
          </a:p>
          <a:p>
            <a:r>
              <a:rPr lang="en-US" dirty="0" smtClean="0"/>
              <a:t>Polystyrene - Capacitance ranges from 5pf to 0.05 µf- has very low leakage</a:t>
            </a:r>
          </a:p>
          <a:p>
            <a:r>
              <a:rPr lang="en-US" dirty="0" smtClean="0"/>
              <a:t>Teflon capacitors- operated </a:t>
            </a:r>
            <a:r>
              <a:rPr lang="en-US" dirty="0" err="1" smtClean="0"/>
              <a:t>upto</a:t>
            </a:r>
            <a:r>
              <a:rPr lang="en-US" dirty="0" smtClean="0"/>
              <a:t> 250° c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24150" y="1585913"/>
            <a:ext cx="3695700" cy="368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Paper capacitors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Made by using strips of </a:t>
            </a:r>
            <a:r>
              <a:rPr lang="en-US" dirty="0" err="1" smtClean="0"/>
              <a:t>aluminium</a:t>
            </a:r>
            <a:r>
              <a:rPr lang="en-US" dirty="0" smtClean="0"/>
              <a:t> foil with treated paper as dielectric</a:t>
            </a:r>
          </a:p>
          <a:p>
            <a:r>
              <a:rPr lang="en-US" dirty="0" smtClean="0"/>
              <a:t>Foil and paper rolled in a ribbon form and leads are connected to </a:t>
            </a:r>
            <a:r>
              <a:rPr lang="en-US" dirty="0" err="1" smtClean="0"/>
              <a:t>aluminium</a:t>
            </a:r>
            <a:r>
              <a:rPr lang="en-US" dirty="0" smtClean="0"/>
              <a:t> foil and taken out at each end</a:t>
            </a:r>
          </a:p>
          <a:p>
            <a:r>
              <a:rPr lang="en-US" dirty="0" smtClean="0"/>
              <a:t>Sealed in a wax paper or plastic</a:t>
            </a:r>
          </a:p>
          <a:p>
            <a:r>
              <a:rPr lang="en-US" dirty="0" smtClean="0"/>
              <a:t>Capacitance: 0.001µf to 1µf</a:t>
            </a:r>
          </a:p>
          <a:p>
            <a:r>
              <a:rPr lang="en-US" dirty="0" smtClean="0"/>
              <a:t>Working voltage: as high as 2000v</a:t>
            </a:r>
          </a:p>
          <a:p>
            <a:r>
              <a:rPr lang="en-US" dirty="0" smtClean="0"/>
              <a:t>Excellent stability and reliability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762000"/>
            <a:ext cx="5716123" cy="250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3729037"/>
            <a:ext cx="2630756" cy="198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Electrolytic capacitors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err="1" smtClean="0"/>
              <a:t>Aluminium</a:t>
            </a:r>
            <a:r>
              <a:rPr lang="en-US" dirty="0" smtClean="0"/>
              <a:t> type</a:t>
            </a:r>
          </a:p>
          <a:p>
            <a:r>
              <a:rPr lang="en-US" dirty="0" smtClean="0"/>
              <a:t>C value ranges from 1 to 6800 µf</a:t>
            </a:r>
          </a:p>
          <a:p>
            <a:r>
              <a:rPr lang="en-US" dirty="0" smtClean="0"/>
              <a:t>Electrolyte of </a:t>
            </a:r>
            <a:r>
              <a:rPr lang="en-US" dirty="0" err="1" smtClean="0"/>
              <a:t>borax,phosphate</a:t>
            </a:r>
            <a:r>
              <a:rPr lang="en-US" dirty="0" smtClean="0"/>
              <a:t> or carbonate</a:t>
            </a:r>
          </a:p>
          <a:p>
            <a:r>
              <a:rPr lang="en-US" dirty="0" err="1" smtClean="0"/>
              <a:t>Absorbant</a:t>
            </a:r>
            <a:r>
              <a:rPr lang="en-US" dirty="0" smtClean="0"/>
              <a:t> gauze soaks up electrolyte</a:t>
            </a:r>
          </a:p>
          <a:p>
            <a:r>
              <a:rPr lang="en-US" dirty="0" err="1" smtClean="0"/>
              <a:t>Disadvntg</a:t>
            </a:r>
            <a:r>
              <a:rPr lang="en-US" dirty="0" smtClean="0"/>
              <a:t>- leakage current is more</a:t>
            </a:r>
          </a:p>
          <a:p>
            <a:pPr>
              <a:buNone/>
            </a:pPr>
            <a:r>
              <a:rPr lang="en-US" dirty="0" smtClean="0"/>
              <a:t>Tantalum type</a:t>
            </a:r>
          </a:p>
          <a:p>
            <a:r>
              <a:rPr lang="en-US" dirty="0" smtClean="0"/>
              <a:t>Larger c in smaller size</a:t>
            </a:r>
          </a:p>
          <a:p>
            <a:r>
              <a:rPr lang="en-US" dirty="0" smtClean="0"/>
              <a:t>Longer shelf life</a:t>
            </a:r>
          </a:p>
          <a:p>
            <a:r>
              <a:rPr lang="en-US" dirty="0" smtClean="0"/>
              <a:t>Less leakage current</a:t>
            </a:r>
          </a:p>
          <a:p>
            <a:r>
              <a:rPr lang="en-US" dirty="0" err="1" smtClean="0"/>
              <a:t>Disadvtg</a:t>
            </a:r>
            <a:r>
              <a:rPr lang="en-US" dirty="0" smtClean="0"/>
              <a:t>- cost more than Al type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 capacitor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 in </a:t>
            </a:r>
            <a:r>
              <a:rPr lang="en-US" dirty="0" err="1" smtClean="0"/>
              <a:t>pico</a:t>
            </a:r>
            <a:r>
              <a:rPr lang="en-US" dirty="0" smtClean="0"/>
              <a:t> farad range</a:t>
            </a:r>
          </a:p>
          <a:p>
            <a:r>
              <a:rPr lang="en-US" dirty="0" smtClean="0"/>
              <a:t>With air as dielectric</a:t>
            </a:r>
          </a:p>
          <a:p>
            <a:r>
              <a:rPr lang="en-US" dirty="0" smtClean="0"/>
              <a:t>Ganged capacitor</a:t>
            </a:r>
          </a:p>
          <a:p>
            <a:r>
              <a:rPr lang="en-US" dirty="0" smtClean="0"/>
              <a:t>Trimmers and </a:t>
            </a:r>
            <a:r>
              <a:rPr lang="en-US" dirty="0" err="1" smtClean="0"/>
              <a:t>padders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Trimmers and </a:t>
            </a:r>
            <a:r>
              <a:rPr lang="en-US" dirty="0" err="1" smtClean="0"/>
              <a:t>padders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making fine adjustments</a:t>
            </a:r>
          </a:p>
          <a:p>
            <a:r>
              <a:rPr lang="en-US" dirty="0" smtClean="0"/>
              <a:t>Flexible metal plate </a:t>
            </a:r>
            <a:r>
              <a:rPr lang="en-US" dirty="0" err="1" smtClean="0"/>
              <a:t>seperated</a:t>
            </a:r>
            <a:r>
              <a:rPr lang="en-US" dirty="0" smtClean="0"/>
              <a:t> by dielectric(</a:t>
            </a:r>
            <a:r>
              <a:rPr lang="en-US" dirty="0" err="1" smtClean="0"/>
              <a:t>ceramic,mica,plastic</a:t>
            </a:r>
            <a:r>
              <a:rPr lang="en-US" dirty="0" smtClean="0"/>
              <a:t>)</a:t>
            </a:r>
          </a:p>
          <a:p>
            <a:r>
              <a:rPr lang="en-US" dirty="0" smtClean="0"/>
              <a:t>Screw adjustment</a:t>
            </a:r>
          </a:p>
          <a:p>
            <a:r>
              <a:rPr lang="en-US" dirty="0" smtClean="0"/>
              <a:t>Trimmers – c value- 5 </a:t>
            </a:r>
            <a:r>
              <a:rPr lang="en-US" dirty="0" err="1" smtClean="0"/>
              <a:t>pf</a:t>
            </a:r>
            <a:r>
              <a:rPr lang="en-US" dirty="0" smtClean="0"/>
              <a:t> to 30 </a:t>
            </a:r>
            <a:r>
              <a:rPr lang="en-US" dirty="0" err="1" smtClean="0"/>
              <a:t>pf</a:t>
            </a:r>
            <a:endParaRPr lang="en-US" dirty="0" smtClean="0"/>
          </a:p>
          <a:p>
            <a:r>
              <a:rPr lang="en-US" dirty="0" err="1" smtClean="0"/>
              <a:t>Padders</a:t>
            </a:r>
            <a:r>
              <a:rPr lang="en-US" dirty="0" smtClean="0"/>
              <a:t>-larger in size/more </a:t>
            </a:r>
            <a:r>
              <a:rPr lang="en-US" dirty="0" err="1" smtClean="0"/>
              <a:t>plstes</a:t>
            </a:r>
            <a:endParaRPr lang="en-US" dirty="0" smtClean="0"/>
          </a:p>
          <a:p>
            <a:r>
              <a:rPr lang="en-US" dirty="0" smtClean="0"/>
              <a:t>C range- 10 </a:t>
            </a:r>
            <a:r>
              <a:rPr lang="en-US" dirty="0" err="1" smtClean="0"/>
              <a:t>pf</a:t>
            </a:r>
            <a:r>
              <a:rPr lang="en-US" dirty="0" smtClean="0"/>
              <a:t> to 500 </a:t>
            </a:r>
            <a:r>
              <a:rPr lang="en-US" dirty="0" err="1" smtClean="0"/>
              <a:t>pf</a:t>
            </a:r>
            <a:endParaRPr lang="en-US" dirty="0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Capacitance reading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code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0.1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10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104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10k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value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0.1µF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10 pF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10x10</a:t>
                      </a:r>
                      <a:r>
                        <a:rPr lang="en-US" sz="2800" baseline="30000" dirty="0" smtClean="0"/>
                        <a:t>4</a:t>
                      </a:r>
                      <a:r>
                        <a:rPr lang="en-US" sz="2800" baseline="0" dirty="0" smtClean="0"/>
                        <a:t> pF</a:t>
                      </a:r>
                      <a:endParaRPr lang="en-US" sz="28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10kpF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Content Placeholder 5"/>
          <p:cNvGraphicFramePr>
            <a:graphicFrameLocks/>
          </p:cNvGraphicFramePr>
          <p:nvPr/>
        </p:nvGraphicFramePr>
        <p:xfrm>
          <a:off x="609600" y="3296920"/>
          <a:ext cx="8229600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Code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10n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1M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2M2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4k7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value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10 </a:t>
                      </a:r>
                      <a:r>
                        <a:rPr lang="en-US" sz="2800" dirty="0" err="1" smtClean="0"/>
                        <a:t>nF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1µF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2.2 µF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4.7kpF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762000" y="4648200"/>
            <a:ext cx="746760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3 DIGITS-FOLLOWED BY FOLLOWING NUMBER-TOLERANCE</a:t>
            </a:r>
          </a:p>
          <a:p>
            <a:r>
              <a:rPr lang="en-US" dirty="0" smtClean="0"/>
              <a:t> </a:t>
            </a:r>
            <a:r>
              <a:rPr lang="en-US" sz="2800" dirty="0" smtClean="0"/>
              <a:t>F = </a:t>
            </a:r>
            <a:r>
              <a:rPr lang="en-US" sz="2800" u="sng" dirty="0" smtClean="0"/>
              <a:t>+</a:t>
            </a:r>
            <a:r>
              <a:rPr lang="en-US" sz="2800" baseline="30000" dirty="0" smtClean="0"/>
              <a:t> </a:t>
            </a:r>
            <a:r>
              <a:rPr lang="en-US" sz="2800" dirty="0" smtClean="0"/>
              <a:t> 1%    G=</a:t>
            </a:r>
            <a:r>
              <a:rPr lang="en-US" sz="2800" u="sng" dirty="0" smtClean="0"/>
              <a:t> +</a:t>
            </a:r>
            <a:r>
              <a:rPr lang="en-US" sz="2800" baseline="30000" dirty="0" smtClean="0"/>
              <a:t> </a:t>
            </a:r>
            <a:r>
              <a:rPr lang="en-US" sz="2800" dirty="0" smtClean="0"/>
              <a:t> 2%  J=</a:t>
            </a:r>
            <a:r>
              <a:rPr lang="en-US" sz="2800" u="sng" dirty="0" smtClean="0"/>
              <a:t> +</a:t>
            </a:r>
            <a:r>
              <a:rPr lang="en-US" sz="2800" baseline="30000" dirty="0" smtClean="0"/>
              <a:t> </a:t>
            </a:r>
            <a:r>
              <a:rPr lang="en-US" sz="2800" dirty="0" smtClean="0"/>
              <a:t> 5%</a:t>
            </a:r>
          </a:p>
          <a:p>
            <a:r>
              <a:rPr lang="en-US" sz="2800" dirty="0" smtClean="0"/>
              <a:t>K = </a:t>
            </a:r>
            <a:r>
              <a:rPr lang="en-US" sz="2800" u="sng" dirty="0" smtClean="0"/>
              <a:t>+</a:t>
            </a:r>
            <a:r>
              <a:rPr lang="en-US" sz="2800" baseline="30000" dirty="0" smtClean="0"/>
              <a:t> </a:t>
            </a:r>
            <a:r>
              <a:rPr lang="en-US" sz="2800" dirty="0" smtClean="0"/>
              <a:t> 10%	M=</a:t>
            </a:r>
            <a:r>
              <a:rPr lang="en-US" sz="2800" u="sng" dirty="0" smtClean="0"/>
              <a:t> +</a:t>
            </a:r>
            <a:r>
              <a:rPr lang="en-US" sz="2800" baseline="30000" dirty="0" smtClean="0"/>
              <a:t> </a:t>
            </a:r>
            <a:r>
              <a:rPr lang="en-US" sz="2800" dirty="0" smtClean="0"/>
              <a:t> 20%  Z= -20% , </a:t>
            </a:r>
            <a:r>
              <a:rPr lang="en-US" sz="2800" u="sng" dirty="0" smtClean="0"/>
              <a:t>+</a:t>
            </a:r>
            <a:r>
              <a:rPr lang="en-US" sz="2800" baseline="30000" dirty="0" smtClean="0"/>
              <a:t> </a:t>
            </a:r>
            <a:r>
              <a:rPr lang="en-US" sz="2800" dirty="0" smtClean="0"/>
              <a:t> 80%</a:t>
            </a:r>
            <a:endParaRPr lang="en-US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Carbon composition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Resistive material- carbon clay composition</a:t>
            </a:r>
          </a:p>
          <a:p>
            <a:r>
              <a:rPr lang="en-US" dirty="0" smtClean="0"/>
              <a:t>Leads –made of tinned copper</a:t>
            </a:r>
          </a:p>
          <a:p>
            <a:r>
              <a:rPr lang="en-US" dirty="0" smtClean="0"/>
              <a:t>Enclosed in plastic case to prevent moisture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3771900"/>
            <a:ext cx="531495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24600" y="3752850"/>
            <a:ext cx="2590800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Colour</a:t>
            </a:r>
            <a:r>
              <a:rPr lang="en-US" dirty="0" smtClean="0"/>
              <a:t> coding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Content Placeholder 7"/>
          <p:cNvGraphicFramePr>
            <a:graphicFrameLocks/>
          </p:cNvGraphicFramePr>
          <p:nvPr/>
        </p:nvGraphicFramePr>
        <p:xfrm>
          <a:off x="457200" y="1600200"/>
          <a:ext cx="8229600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colour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digits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multiplier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tolerance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Black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+/- 20%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Brown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r>
                        <a:rPr lang="en-US" baseline="30000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+/- 1%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10</a:t>
                      </a:r>
                      <a:r>
                        <a:rPr lang="en-US" baseline="30000" dirty="0" smtClean="0"/>
                        <a:t>2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+/- 2%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Orange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10</a:t>
                      </a:r>
                      <a:r>
                        <a:rPr lang="en-US" baseline="30000" dirty="0" smtClean="0"/>
                        <a:t>3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+/- 3%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Yellow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10</a:t>
                      </a:r>
                      <a:r>
                        <a:rPr lang="en-US" baseline="30000" dirty="0" smtClean="0"/>
                        <a:t>4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+/- 4%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Green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10</a:t>
                      </a:r>
                      <a:r>
                        <a:rPr lang="en-US" baseline="30000" dirty="0" smtClean="0"/>
                        <a:t>5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+/- 5%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Blue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10</a:t>
                      </a:r>
                      <a:r>
                        <a:rPr lang="en-US" baseline="30000" dirty="0" smtClean="0"/>
                        <a:t>6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Violet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10</a:t>
                      </a:r>
                      <a:r>
                        <a:rPr lang="en-US" baseline="30000" dirty="0" smtClean="0"/>
                        <a:t>7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Gray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White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+/- 10%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533400"/>
            <a:ext cx="4124325" cy="2641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590800" y="3352800"/>
          <a:ext cx="3200400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/>
                <a:gridCol w="1600200"/>
              </a:tblGrid>
              <a:tr h="51816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colour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</a:t>
                      </a:r>
                      <a:endParaRPr lang="en-US" dirty="0"/>
                    </a:p>
                  </a:txBody>
                  <a:tcPr/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lang="en-US" dirty="0" smtClean="0"/>
                        <a:t>BR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lang="en-US" dirty="0" smtClean="0"/>
                        <a:t>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250</a:t>
                      </a:r>
                      <a:endParaRPr lang="en-US" dirty="0"/>
                    </a:p>
                  </a:txBody>
                  <a:tcPr/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400</a:t>
                      </a:r>
                      <a:endParaRPr lang="en-US" dirty="0"/>
                    </a:p>
                  </a:txBody>
                  <a:tcPr/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630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INDUCTORS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943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Inductance-property which opposes a change of current flowing through it</a:t>
            </a:r>
          </a:p>
          <a:p>
            <a:r>
              <a:rPr lang="en-US" dirty="0" smtClean="0"/>
              <a:t>coil</a:t>
            </a:r>
          </a:p>
          <a:p>
            <a:r>
              <a:rPr lang="en-US" dirty="0" smtClean="0"/>
              <a:t>Energy storage in form of magnetic field(flux)</a:t>
            </a:r>
          </a:p>
          <a:p>
            <a:r>
              <a:rPr lang="en-US" dirty="0" smtClean="0"/>
              <a:t>Strength of magnetic field-</a:t>
            </a:r>
            <a:r>
              <a:rPr lang="en-US" dirty="0" err="1" smtClean="0"/>
              <a:t>propotional</a:t>
            </a:r>
            <a:r>
              <a:rPr lang="en-US" dirty="0" smtClean="0"/>
              <a:t> to amount of current</a:t>
            </a:r>
          </a:p>
          <a:p>
            <a:r>
              <a:rPr lang="en-US" dirty="0" smtClean="0"/>
              <a:t>Current constant-flux constant, current varying – flux also varies</a:t>
            </a:r>
          </a:p>
          <a:p>
            <a:r>
              <a:rPr lang="en-US" dirty="0" smtClean="0"/>
              <a:t>Change in flux- induces a voltage or </a:t>
            </a:r>
            <a:r>
              <a:rPr lang="en-US" dirty="0" err="1" smtClean="0"/>
              <a:t>emf</a:t>
            </a:r>
            <a:r>
              <a:rPr lang="en-US" dirty="0" smtClean="0"/>
              <a:t> in coil</a:t>
            </a:r>
          </a:p>
          <a:p>
            <a:r>
              <a:rPr lang="en-US" dirty="0" smtClean="0"/>
              <a:t>Polarity of induced voltage- it opposes change in current through coil</a:t>
            </a:r>
          </a:p>
          <a:p>
            <a:r>
              <a:rPr lang="en-US" dirty="0" smtClean="0"/>
              <a:t>Magnitude of this voltage-</a:t>
            </a:r>
            <a:r>
              <a:rPr lang="en-US" dirty="0" err="1" smtClean="0"/>
              <a:t>propotional</a:t>
            </a:r>
            <a:r>
              <a:rPr lang="en-US" dirty="0" smtClean="0"/>
              <a:t> to rate of change of current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of inductors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Tuning and filter circuits</a:t>
            </a:r>
          </a:p>
          <a:p>
            <a:r>
              <a:rPr lang="en-US" dirty="0" smtClean="0"/>
              <a:t>Used in radio </a:t>
            </a:r>
            <a:r>
              <a:rPr lang="en-US" dirty="0" err="1" smtClean="0"/>
              <a:t>recievers</a:t>
            </a:r>
            <a:endParaRPr lang="en-US" dirty="0" smtClean="0"/>
          </a:p>
          <a:p>
            <a:r>
              <a:rPr lang="en-US" dirty="0" smtClean="0"/>
              <a:t>Used in transformers and coupled circuits to transfer energy from one circuit to another</a:t>
            </a:r>
          </a:p>
          <a:p>
            <a:r>
              <a:rPr lang="en-US" dirty="0" smtClean="0"/>
              <a:t>Minimize AC ,passes DC-Choke</a:t>
            </a:r>
          </a:p>
          <a:p>
            <a:r>
              <a:rPr lang="en-US" dirty="0" smtClean="0"/>
              <a:t>Chokes for audio frequency and video frequency range</a:t>
            </a:r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inductor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Fixed and variable</a:t>
            </a:r>
          </a:p>
          <a:p>
            <a:r>
              <a:rPr lang="en-US" dirty="0" smtClean="0"/>
              <a:t>Fixed-3 types- air </a:t>
            </a:r>
            <a:r>
              <a:rPr lang="en-US" dirty="0" err="1" smtClean="0"/>
              <a:t>core,iron</a:t>
            </a:r>
            <a:r>
              <a:rPr lang="en-US" dirty="0" smtClean="0"/>
              <a:t> core and ferrite core</a:t>
            </a:r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Air core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Thin copper wire-wound over a former made of thick cardboard</a:t>
            </a:r>
          </a:p>
          <a:p>
            <a:r>
              <a:rPr lang="en-US" dirty="0" smtClean="0"/>
              <a:t>Low value of inductance</a:t>
            </a:r>
          </a:p>
          <a:p>
            <a:r>
              <a:rPr lang="en-US" dirty="0" smtClean="0"/>
              <a:t>Suitable for radio frequency application</a:t>
            </a:r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Iron core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Copper wire- wound on a laminated iron core</a:t>
            </a:r>
          </a:p>
          <a:p>
            <a:r>
              <a:rPr lang="en-US" dirty="0" smtClean="0"/>
              <a:t>Laminated iron core-prevent eddy current loss</a:t>
            </a:r>
          </a:p>
          <a:p>
            <a:r>
              <a:rPr lang="en-US" dirty="0" smtClean="0"/>
              <a:t>Laminated core- thin iron sheets pressed together and insulated from each other</a:t>
            </a:r>
          </a:p>
          <a:p>
            <a:r>
              <a:rPr lang="en-US" dirty="0" smtClean="0"/>
              <a:t>Very stable for audio frequency application</a:t>
            </a:r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Ferrite core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Wire wound on a solid core made of ferromagnetic material-ferrite-fine particles of </a:t>
            </a:r>
            <a:r>
              <a:rPr lang="en-US" dirty="0" err="1" smtClean="0"/>
              <a:t>iron,cobalt</a:t>
            </a:r>
            <a:r>
              <a:rPr lang="en-US" dirty="0" smtClean="0"/>
              <a:t> or nickel- embedded in an insulator binder</a:t>
            </a:r>
          </a:p>
          <a:p>
            <a:r>
              <a:rPr lang="en-US" dirty="0" smtClean="0"/>
              <a:t>Has a very low eddy current loss</a:t>
            </a:r>
          </a:p>
          <a:p>
            <a:r>
              <a:rPr lang="en-US" dirty="0" smtClean="0"/>
              <a:t>In variable type ferrite core moves- in and out of coil</a:t>
            </a:r>
          </a:p>
          <a:p>
            <a:r>
              <a:rPr lang="en-US" dirty="0" smtClean="0"/>
              <a:t>Variable inductors-used in frequency tuning application</a:t>
            </a:r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Inductance of a coil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Transformers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Consist of 2 or more coils to transfer electrical energy from one </a:t>
            </a:r>
            <a:r>
              <a:rPr lang="en-US" dirty="0" err="1" smtClean="0"/>
              <a:t>ckt</a:t>
            </a:r>
            <a:r>
              <a:rPr lang="en-US" dirty="0" smtClean="0"/>
              <a:t> to another at different voltages without changing frequency</a:t>
            </a:r>
          </a:p>
          <a:p>
            <a:r>
              <a:rPr lang="en-US" dirty="0" smtClean="0"/>
              <a:t>Principle of mutual induction</a:t>
            </a:r>
          </a:p>
          <a:p>
            <a:r>
              <a:rPr lang="en-US" dirty="0" smtClean="0"/>
              <a:t>2 windings- primary and secondary</a:t>
            </a:r>
          </a:p>
          <a:p>
            <a:r>
              <a:rPr lang="en-US" dirty="0" smtClean="0"/>
              <a:t>Change in current in primary winding- magnetic flux is induced in the core-induces voltage in secondary winding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r>
              <a:rPr lang="en-US" dirty="0" smtClean="0"/>
              <a:t>Advantage- cheap and reliable</a:t>
            </a:r>
          </a:p>
          <a:p>
            <a:pPr>
              <a:buNone/>
            </a:pPr>
            <a:r>
              <a:rPr lang="en-US" dirty="0" smtClean="0"/>
              <a:t>			   - high stability</a:t>
            </a:r>
          </a:p>
          <a:p>
            <a:r>
              <a:rPr lang="en-US" dirty="0" smtClean="0"/>
              <a:t>Disadvantage – highly sensitive to 						temperature variations</a:t>
            </a:r>
          </a:p>
          <a:p>
            <a:r>
              <a:rPr lang="en-US" dirty="0" smtClean="0"/>
              <a:t>Available range- 1</a:t>
            </a:r>
            <a:r>
              <a:rPr lang="el-GR" dirty="0" smtClean="0"/>
              <a:t>Ω</a:t>
            </a:r>
            <a:r>
              <a:rPr lang="en-US" dirty="0" smtClean="0"/>
              <a:t> - 22M</a:t>
            </a:r>
            <a:r>
              <a:rPr lang="el-GR" dirty="0" smtClean="0"/>
              <a:t>Ω</a:t>
            </a:r>
            <a:endParaRPr lang="en-US" dirty="0" smtClean="0"/>
          </a:p>
          <a:p>
            <a:r>
              <a:rPr lang="en-US" dirty="0" smtClean="0"/>
              <a:t>Tolerance – 5% – 20%</a:t>
            </a:r>
          </a:p>
          <a:p>
            <a:r>
              <a:rPr lang="en-US" dirty="0" smtClean="0"/>
              <a:t>Max power – 2W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transformer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Step up and step down transformer</a:t>
            </a:r>
          </a:p>
          <a:p>
            <a:r>
              <a:rPr lang="en-US" dirty="0" err="1" smtClean="0"/>
              <a:t>Stepup</a:t>
            </a:r>
            <a:r>
              <a:rPr lang="en-US" dirty="0" smtClean="0"/>
              <a:t> - </a:t>
            </a:r>
            <a:r>
              <a:rPr lang="en-US" dirty="0" err="1" smtClean="0"/>
              <a:t>no:of</a:t>
            </a:r>
            <a:r>
              <a:rPr lang="en-US" dirty="0" smtClean="0"/>
              <a:t> turns in primary less than secondary</a:t>
            </a:r>
          </a:p>
          <a:p>
            <a:r>
              <a:rPr lang="en-US" dirty="0" smtClean="0"/>
              <a:t>Step down- opposite to </a:t>
            </a:r>
            <a:r>
              <a:rPr lang="en-US" dirty="0" err="1" smtClean="0"/>
              <a:t>stepup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Transformer specifications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Voltage rating</a:t>
            </a:r>
            <a:r>
              <a:rPr lang="en-US" dirty="0" smtClean="0"/>
              <a:t>-rated primary and secondary voltage of the transformer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Current rating</a:t>
            </a:r>
            <a:r>
              <a:rPr lang="en-US" dirty="0" smtClean="0"/>
              <a:t>- max current that the transformer winding can carry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Power rating</a:t>
            </a:r>
            <a:r>
              <a:rPr lang="en-US" dirty="0" smtClean="0"/>
              <a:t>- max power which can be </a:t>
            </a:r>
            <a:r>
              <a:rPr lang="en-US" dirty="0" err="1" smtClean="0"/>
              <a:t>continously</a:t>
            </a:r>
            <a:r>
              <a:rPr lang="en-US" dirty="0" smtClean="0"/>
              <a:t> delivered by the transformer-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Frequency range</a:t>
            </a:r>
            <a:r>
              <a:rPr lang="en-US" dirty="0" smtClean="0"/>
              <a:t>- range of frequency in which transformer operates without failure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transformers-tutorial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Power transformer</a:t>
            </a:r>
          </a:p>
          <a:p>
            <a:r>
              <a:rPr lang="en-US" dirty="0" smtClean="0"/>
              <a:t>Audio frequency transformer</a:t>
            </a:r>
          </a:p>
          <a:p>
            <a:r>
              <a:rPr lang="en-US" dirty="0" smtClean="0"/>
              <a:t>Radio frequency transformer</a:t>
            </a:r>
          </a:p>
          <a:p>
            <a:r>
              <a:rPr lang="en-US" dirty="0" smtClean="0"/>
              <a:t>Isolation transformer</a:t>
            </a:r>
          </a:p>
          <a:p>
            <a:r>
              <a:rPr lang="en-US" dirty="0" smtClean="0"/>
              <a:t>Auto transformer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RELAYS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Electrical switch used to provide electrical connection b/w 2 or more points in a </a:t>
            </a:r>
            <a:r>
              <a:rPr lang="en-US" dirty="0" err="1" smtClean="0"/>
              <a:t>ckt</a:t>
            </a:r>
            <a:r>
              <a:rPr lang="en-US" dirty="0" smtClean="0"/>
              <a:t> in response to the application of a </a:t>
            </a:r>
            <a:r>
              <a:rPr lang="en-US" dirty="0" err="1" smtClean="0"/>
              <a:t>controll</a:t>
            </a:r>
            <a:r>
              <a:rPr lang="en-US" dirty="0" smtClean="0"/>
              <a:t> signal</a:t>
            </a:r>
          </a:p>
          <a:p>
            <a:r>
              <a:rPr lang="en-US" dirty="0" smtClean="0"/>
              <a:t>Relays- electromagnetic </a:t>
            </a:r>
            <a:r>
              <a:rPr lang="en-US" dirty="0" err="1" smtClean="0"/>
              <a:t>relay,solid</a:t>
            </a:r>
            <a:r>
              <a:rPr lang="en-US" dirty="0" smtClean="0"/>
              <a:t> state relay(SSR),dry reed </a:t>
            </a:r>
            <a:r>
              <a:rPr lang="en-US" dirty="0" err="1" smtClean="0"/>
              <a:t>relay,crystal</a:t>
            </a:r>
            <a:r>
              <a:rPr lang="en-US" dirty="0" smtClean="0"/>
              <a:t> can </a:t>
            </a:r>
            <a:r>
              <a:rPr lang="en-US" dirty="0" err="1" smtClean="0"/>
              <a:t>relay,mercury</a:t>
            </a:r>
            <a:r>
              <a:rPr lang="en-US" dirty="0" smtClean="0"/>
              <a:t> wetted </a:t>
            </a:r>
            <a:r>
              <a:rPr lang="en-US" dirty="0" err="1" smtClean="0"/>
              <a:t>relay,time</a:t>
            </a:r>
            <a:r>
              <a:rPr lang="en-US" dirty="0" smtClean="0"/>
              <a:t> delay relay etc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212" y="1066800"/>
            <a:ext cx="7019595" cy="4952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PARAMETERS OF RELAYS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COIL VOLTAGE</a:t>
            </a:r>
            <a:r>
              <a:rPr lang="en-US" dirty="0" smtClean="0"/>
              <a:t>- voltage that must be applied across the coil to open or close the contacts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COIL CURRENT</a:t>
            </a:r>
            <a:r>
              <a:rPr lang="en-US" dirty="0" smtClean="0"/>
              <a:t>- amount of current that must be passed </a:t>
            </a:r>
            <a:r>
              <a:rPr lang="en-US" dirty="0" smtClean="0"/>
              <a:t>t</a:t>
            </a:r>
            <a:r>
              <a:rPr lang="en-US" dirty="0" smtClean="0"/>
              <a:t>hrough the coil to open or close the contacts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CONTACT RATING or CONTACT CURRENT</a:t>
            </a:r>
            <a:r>
              <a:rPr lang="en-US" dirty="0" smtClean="0"/>
              <a:t>- amount of current that can pass through the contact lead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r>
              <a:rPr lang="en-US" dirty="0" smtClean="0"/>
              <a:t>POLES- number of circuits connected at a time</a:t>
            </a:r>
          </a:p>
          <a:p>
            <a:endParaRPr lang="en-US" dirty="0" smtClean="0"/>
          </a:p>
          <a:p>
            <a:r>
              <a:rPr lang="en-US" dirty="0" smtClean="0"/>
              <a:t>THROW- describes what happens to contact when the coil is energized</a:t>
            </a:r>
          </a:p>
          <a:p>
            <a:endParaRPr lang="en-US" dirty="0" smtClean="0"/>
          </a:p>
          <a:p>
            <a:r>
              <a:rPr lang="en-US" dirty="0" smtClean="0"/>
              <a:t>SPST</a:t>
            </a:r>
          </a:p>
          <a:p>
            <a:r>
              <a:rPr lang="en-US" dirty="0" smtClean="0"/>
              <a:t>SPDT</a:t>
            </a:r>
          </a:p>
          <a:p>
            <a:r>
              <a:rPr lang="en-US" dirty="0" smtClean="0"/>
              <a:t>DPST</a:t>
            </a:r>
          </a:p>
          <a:p>
            <a:r>
              <a:rPr lang="en-US" dirty="0" smtClean="0"/>
              <a:t>DPDT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Switches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9400" y="1671556"/>
            <a:ext cx="2895600" cy="4452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Flyback</a:t>
            </a:r>
            <a:r>
              <a:rPr lang="en-US" dirty="0" smtClean="0"/>
              <a:t> diode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1376363"/>
            <a:ext cx="3867150" cy="502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Relays that switch high current loads</a:t>
            </a:r>
          </a:p>
          <a:p>
            <a:r>
              <a:rPr lang="en-US" dirty="0" smtClean="0"/>
              <a:t>Uses a small </a:t>
            </a:r>
            <a:r>
              <a:rPr lang="en-US" dirty="0" err="1" smtClean="0"/>
              <a:t>controll</a:t>
            </a:r>
            <a:r>
              <a:rPr lang="en-US" dirty="0" smtClean="0"/>
              <a:t> current to energize or </a:t>
            </a:r>
            <a:r>
              <a:rPr lang="en-US" dirty="0" err="1" smtClean="0"/>
              <a:t>deenergize</a:t>
            </a:r>
            <a:r>
              <a:rPr lang="en-US" dirty="0" smtClean="0"/>
              <a:t> the load connected to it</a:t>
            </a:r>
          </a:p>
          <a:p>
            <a:r>
              <a:rPr lang="en-US" dirty="0" smtClean="0"/>
              <a:t>Usually used to switch  current to an electric motor or other high power load</a:t>
            </a:r>
          </a:p>
          <a:p>
            <a:r>
              <a:rPr lang="en-US" dirty="0" smtClean="0"/>
              <a:t>Motors can be protected from over current damage through the use of overload heaters and overload contacts</a:t>
            </a:r>
          </a:p>
          <a:p>
            <a:r>
              <a:rPr lang="en-US" dirty="0" smtClean="0"/>
              <a:t>Contactor consist of – </a:t>
            </a:r>
            <a:r>
              <a:rPr lang="en-US" dirty="0" err="1" smtClean="0"/>
              <a:t>contact,spring</a:t>
            </a:r>
            <a:r>
              <a:rPr lang="en-US" dirty="0" smtClean="0"/>
              <a:t> &amp;electromagnet</a:t>
            </a:r>
          </a:p>
          <a:p>
            <a:r>
              <a:rPr lang="en-US" dirty="0" smtClean="0"/>
              <a:t>Contact part-power </a:t>
            </a:r>
            <a:r>
              <a:rPr lang="en-US" dirty="0" err="1" smtClean="0"/>
              <a:t>contact+auxillary</a:t>
            </a:r>
            <a:r>
              <a:rPr lang="en-US" dirty="0" smtClean="0"/>
              <a:t> contact-connected to contact springs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Thin film resistor-metal film &amp;carbon film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Made by depositing very thin layer of conducting material on an insulated </a:t>
            </a:r>
            <a:r>
              <a:rPr lang="en-US" dirty="0" err="1" smtClean="0"/>
              <a:t>rod,tube</a:t>
            </a:r>
            <a:r>
              <a:rPr lang="en-US" dirty="0" smtClean="0"/>
              <a:t> or plate made of ceramic or glass</a:t>
            </a:r>
          </a:p>
          <a:p>
            <a:r>
              <a:rPr lang="en-US" dirty="0" smtClean="0"/>
              <a:t>Only approximate value of resistance can be obtain by film deposition method</a:t>
            </a:r>
          </a:p>
          <a:p>
            <a:r>
              <a:rPr lang="en-US" dirty="0" smtClean="0"/>
              <a:t>Desired values are obtained by trimming the layer thickness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1133" y="4759234"/>
            <a:ext cx="2523067" cy="1946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97430" y="1763417"/>
            <a:ext cx="6727370" cy="3341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962400" y="1600200"/>
            <a:ext cx="1377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contactor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477000" y="1676400"/>
            <a:ext cx="23326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Overload heaters</a:t>
            </a:r>
            <a:endParaRPr lang="en-US" sz="2400" dirty="0"/>
          </a:p>
        </p:txBody>
      </p:sp>
      <p:cxnSp>
        <p:nvCxnSpPr>
          <p:cNvPr id="8" name="Straight Arrow Connector 7"/>
          <p:cNvCxnSpPr/>
          <p:nvPr/>
        </p:nvCxnSpPr>
        <p:spPr>
          <a:xfrm rot="10800000" flipV="1">
            <a:off x="5943600" y="1905000"/>
            <a:ext cx="381000" cy="3048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400800" y="4495800"/>
            <a:ext cx="22608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Auxillary</a:t>
            </a:r>
            <a:r>
              <a:rPr lang="en-US" sz="2400" dirty="0" smtClean="0"/>
              <a:t> contact</a:t>
            </a:r>
            <a:endParaRPr lang="en-US" sz="2400" dirty="0"/>
          </a:p>
        </p:txBody>
      </p:sp>
      <p:cxnSp>
        <p:nvCxnSpPr>
          <p:cNvPr id="10" name="Straight Arrow Connector 9"/>
          <p:cNvCxnSpPr/>
          <p:nvPr/>
        </p:nvCxnSpPr>
        <p:spPr>
          <a:xfrm rot="10800000">
            <a:off x="5562600" y="3962401"/>
            <a:ext cx="914400" cy="68579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Metal film resistor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Size-much smaller than wire wound type</a:t>
            </a:r>
          </a:p>
          <a:p>
            <a:r>
              <a:rPr lang="en-US" dirty="0" smtClean="0"/>
              <a:t>Thin layer of metal is deposited-</a:t>
            </a:r>
            <a:r>
              <a:rPr lang="en-US" dirty="0" err="1" smtClean="0"/>
              <a:t>nichrome</a:t>
            </a:r>
            <a:endParaRPr lang="en-US" dirty="0" smtClean="0"/>
          </a:p>
          <a:p>
            <a:r>
              <a:rPr lang="en-US" dirty="0" smtClean="0"/>
              <a:t>Metal film is spiral cut to the desired resistance</a:t>
            </a:r>
          </a:p>
          <a:p>
            <a:r>
              <a:rPr lang="en-US" dirty="0" smtClean="0"/>
              <a:t>Protective coating</a:t>
            </a:r>
          </a:p>
          <a:p>
            <a:r>
              <a:rPr lang="en-US" dirty="0" smtClean="0"/>
              <a:t>Resistance – 10</a:t>
            </a:r>
            <a:r>
              <a:rPr lang="el-GR" dirty="0" smtClean="0"/>
              <a:t>Ω</a:t>
            </a:r>
            <a:r>
              <a:rPr lang="en-US" dirty="0" smtClean="0"/>
              <a:t> - 100M</a:t>
            </a:r>
            <a:r>
              <a:rPr lang="el-GR" dirty="0" smtClean="0"/>
              <a:t>Ω</a:t>
            </a:r>
            <a:endParaRPr lang="en-US" dirty="0" smtClean="0"/>
          </a:p>
          <a:p>
            <a:r>
              <a:rPr lang="en-US" dirty="0" smtClean="0"/>
              <a:t>Power </a:t>
            </a:r>
            <a:r>
              <a:rPr lang="en-US" dirty="0" err="1" smtClean="0"/>
              <a:t>descipation</a:t>
            </a:r>
            <a:r>
              <a:rPr lang="en-US" dirty="0" smtClean="0"/>
              <a:t> – 2 W</a:t>
            </a:r>
          </a:p>
          <a:p>
            <a:r>
              <a:rPr lang="en-US" dirty="0" smtClean="0"/>
              <a:t>Tolerance – 0.5% </a:t>
            </a:r>
          </a:p>
          <a:p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62650" y="3733800"/>
            <a:ext cx="196215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447800"/>
            <a:ext cx="7736016" cy="363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Variable resistor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Resistance – varied from 0 to a specific value</a:t>
            </a:r>
          </a:p>
          <a:p>
            <a:r>
              <a:rPr lang="en-US" dirty="0" smtClean="0"/>
              <a:t>Application-changing volume of </a:t>
            </a:r>
            <a:r>
              <a:rPr lang="en-US" dirty="0" err="1" smtClean="0"/>
              <a:t>sound,brightness</a:t>
            </a:r>
            <a:r>
              <a:rPr lang="en-US" dirty="0" smtClean="0"/>
              <a:t> of television picture etc</a:t>
            </a:r>
          </a:p>
          <a:p>
            <a:r>
              <a:rPr lang="en-US" dirty="0" smtClean="0"/>
              <a:t>Potentiometer</a:t>
            </a:r>
          </a:p>
          <a:p>
            <a:r>
              <a:rPr lang="en-US" dirty="0" smtClean="0"/>
              <a:t>Rheostat</a:t>
            </a:r>
          </a:p>
          <a:p>
            <a:r>
              <a:rPr lang="en-US" dirty="0" smtClean="0"/>
              <a:t>trimmer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Potentiometer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3 terminals</a:t>
            </a:r>
          </a:p>
          <a:p>
            <a:r>
              <a:rPr lang="en-US" dirty="0" smtClean="0"/>
              <a:t>2 terminals – connected to 2 ends of resistive element &amp; 3</a:t>
            </a:r>
            <a:r>
              <a:rPr lang="en-US" baseline="30000" dirty="0" smtClean="0"/>
              <a:t>rd</a:t>
            </a:r>
            <a:r>
              <a:rPr lang="en-US" dirty="0" smtClean="0"/>
              <a:t> connected to sliding contact</a:t>
            </a:r>
          </a:p>
          <a:p>
            <a:r>
              <a:rPr lang="en-US" dirty="0" smtClean="0"/>
              <a:t>Rotating shaft – at centre of core</a:t>
            </a:r>
          </a:p>
          <a:p>
            <a:r>
              <a:rPr lang="en-US" dirty="0" smtClean="0"/>
              <a:t>Shaft moves an arm &amp; a contact point from end to end of resistance element</a:t>
            </a:r>
          </a:p>
          <a:p>
            <a:r>
              <a:rPr lang="en-US" dirty="0" smtClean="0"/>
              <a:t>Manufactured from resistive element like – carbon </a:t>
            </a:r>
            <a:r>
              <a:rPr lang="en-US" dirty="0" err="1" smtClean="0"/>
              <a:t>composition,metallic</a:t>
            </a:r>
            <a:r>
              <a:rPr lang="en-US" dirty="0" smtClean="0"/>
              <a:t> film and wire wound type</a:t>
            </a:r>
          </a:p>
          <a:p>
            <a:r>
              <a:rPr lang="en-US" dirty="0" smtClean="0"/>
              <a:t>Can be linear or non-linear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3580</TotalTime>
  <Words>1399</Words>
  <Application>Microsoft Office PowerPoint</Application>
  <PresentationFormat>On-screen Show (4:3)</PresentationFormat>
  <Paragraphs>321</Paragraphs>
  <Slides>50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Office Theme</vt:lpstr>
      <vt:lpstr>ELECTRONIC COMPONENTS</vt:lpstr>
      <vt:lpstr>Resistors</vt:lpstr>
      <vt:lpstr>Carbon composition</vt:lpstr>
      <vt:lpstr>Slide 4</vt:lpstr>
      <vt:lpstr>Thin film resistor-metal film &amp;carbon film</vt:lpstr>
      <vt:lpstr>Metal film resistor</vt:lpstr>
      <vt:lpstr>Slide 7</vt:lpstr>
      <vt:lpstr>Variable resistor</vt:lpstr>
      <vt:lpstr>Potentiometer </vt:lpstr>
      <vt:lpstr>Slide 10</vt:lpstr>
      <vt:lpstr>Slide 11</vt:lpstr>
      <vt:lpstr>Rheostat </vt:lpstr>
      <vt:lpstr>Slide 13</vt:lpstr>
      <vt:lpstr>Trimmers (presets)</vt:lpstr>
      <vt:lpstr>Capacitors</vt:lpstr>
      <vt:lpstr>Slide 16</vt:lpstr>
      <vt:lpstr>Application </vt:lpstr>
      <vt:lpstr>capacitor</vt:lpstr>
      <vt:lpstr>Electrostatic capacitors</vt:lpstr>
      <vt:lpstr>Ceramic capacitors </vt:lpstr>
      <vt:lpstr>Mica capacitor</vt:lpstr>
      <vt:lpstr>Plastic film capacitor</vt:lpstr>
      <vt:lpstr>Slide 23</vt:lpstr>
      <vt:lpstr>Paper capacitors</vt:lpstr>
      <vt:lpstr>Slide 25</vt:lpstr>
      <vt:lpstr>Electrolytic capacitors</vt:lpstr>
      <vt:lpstr>Variable capacitor</vt:lpstr>
      <vt:lpstr>Trimmers and padders</vt:lpstr>
      <vt:lpstr>Capacitance reading</vt:lpstr>
      <vt:lpstr>Colour coding</vt:lpstr>
      <vt:lpstr>Slide 31</vt:lpstr>
      <vt:lpstr>INDUCTORS </vt:lpstr>
      <vt:lpstr>Application of inductors</vt:lpstr>
      <vt:lpstr>Types of inductor</vt:lpstr>
      <vt:lpstr>Air core</vt:lpstr>
      <vt:lpstr>Iron core</vt:lpstr>
      <vt:lpstr>Ferrite core</vt:lpstr>
      <vt:lpstr>Inductance of a coil</vt:lpstr>
      <vt:lpstr>Transformers</vt:lpstr>
      <vt:lpstr>Power transformer</vt:lpstr>
      <vt:lpstr>Transformer specifications</vt:lpstr>
      <vt:lpstr>Types of transformers-tutorial</vt:lpstr>
      <vt:lpstr>RELAYS</vt:lpstr>
      <vt:lpstr>Slide 44</vt:lpstr>
      <vt:lpstr>PARAMETERS OF RELAYS</vt:lpstr>
      <vt:lpstr>Slide 46</vt:lpstr>
      <vt:lpstr>Switches </vt:lpstr>
      <vt:lpstr>Flyback diode</vt:lpstr>
      <vt:lpstr>contactors</vt:lpstr>
      <vt:lpstr>Slide 50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ELECTRONIC COMPONENTS</dc:title>
  <dc:creator>User</dc:creator>
  <cp:lastModifiedBy>User</cp:lastModifiedBy>
  <cp:revision>11</cp:revision>
  <dcterms:created xsi:type="dcterms:W3CDTF">2006-08-16T00:00:00Z</dcterms:created>
  <dcterms:modified xsi:type="dcterms:W3CDTF">2017-08-13T06:33:26Z</dcterms:modified>
</cp:coreProperties>
</file>