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5"/>
  </p:notesMasterIdLst>
  <p:sldIdLst>
    <p:sldId id="287" r:id="rId2"/>
    <p:sldId id="288" r:id="rId3"/>
    <p:sldId id="290" r:id="rId4"/>
    <p:sldId id="291" r:id="rId5"/>
    <p:sldId id="295" r:id="rId6"/>
    <p:sldId id="308" r:id="rId7"/>
    <p:sldId id="302" r:id="rId8"/>
    <p:sldId id="303" r:id="rId9"/>
    <p:sldId id="304" r:id="rId10"/>
    <p:sldId id="305" r:id="rId11"/>
    <p:sldId id="306" r:id="rId12"/>
    <p:sldId id="307" r:id="rId13"/>
    <p:sldId id="309" r:id="rId14"/>
    <p:sldId id="310" r:id="rId15"/>
    <p:sldId id="311" r:id="rId16"/>
    <p:sldId id="312" r:id="rId17"/>
    <p:sldId id="313" r:id="rId18"/>
    <p:sldId id="314" r:id="rId19"/>
    <p:sldId id="315" r:id="rId20"/>
    <p:sldId id="316" r:id="rId21"/>
    <p:sldId id="317" r:id="rId22"/>
    <p:sldId id="318" r:id="rId23"/>
    <p:sldId id="319" r:id="rId24"/>
    <p:sldId id="296" r:id="rId25"/>
    <p:sldId id="289" r:id="rId26"/>
    <p:sldId id="286" r:id="rId27"/>
    <p:sldId id="268" r:id="rId28"/>
    <p:sldId id="269" r:id="rId29"/>
    <p:sldId id="297" r:id="rId30"/>
    <p:sldId id="301" r:id="rId31"/>
    <p:sldId id="298" r:id="rId32"/>
    <p:sldId id="299" r:id="rId33"/>
    <p:sldId id="300" r:id="rId34"/>
    <p:sldId id="256" r:id="rId35"/>
    <p:sldId id="294" r:id="rId36"/>
    <p:sldId id="284" r:id="rId37"/>
    <p:sldId id="258" r:id="rId38"/>
    <p:sldId id="257" r:id="rId39"/>
    <p:sldId id="259" r:id="rId40"/>
    <p:sldId id="275" r:id="rId41"/>
    <p:sldId id="276" r:id="rId42"/>
    <p:sldId id="277" r:id="rId43"/>
    <p:sldId id="278" r:id="rId44"/>
    <p:sldId id="279" r:id="rId45"/>
    <p:sldId id="280" r:id="rId46"/>
    <p:sldId id="281" r:id="rId47"/>
    <p:sldId id="260" r:id="rId48"/>
    <p:sldId id="261" r:id="rId49"/>
    <p:sldId id="262" r:id="rId50"/>
    <p:sldId id="263" r:id="rId51"/>
    <p:sldId id="270" r:id="rId52"/>
    <p:sldId id="266" r:id="rId53"/>
    <p:sldId id="264" r:id="rId54"/>
    <p:sldId id="271" r:id="rId55"/>
    <p:sldId id="272" r:id="rId56"/>
    <p:sldId id="273" r:id="rId57"/>
    <p:sldId id="274" r:id="rId58"/>
    <p:sldId id="265" r:id="rId59"/>
    <p:sldId id="282" r:id="rId60"/>
    <p:sldId id="283" r:id="rId61"/>
    <p:sldId id="292" r:id="rId62"/>
    <p:sldId id="293" r:id="rId63"/>
    <p:sldId id="285"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0" d="100"/>
          <a:sy n="50" d="100"/>
        </p:scale>
        <p:origin x="-1086" y="-51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E66A2A-6A29-4520-9D7B-1BC17ED4D2D8}" type="doc">
      <dgm:prSet loTypeId="urn:microsoft.com/office/officeart/2005/8/layout/chevron1" loCatId="process" qsTypeId="urn:microsoft.com/office/officeart/2005/8/quickstyle/simple1" qsCatId="simple" csTypeId="urn:microsoft.com/office/officeart/2005/8/colors/accent1_2" csCatId="accent1" phldr="1"/>
      <dgm:spPr/>
    </dgm:pt>
    <dgm:pt modelId="{F25DBEC9-8954-4D9D-BF8B-951F25B6A845}">
      <dgm:prSet phldrT="[Text]"/>
      <dgm:spPr/>
      <dgm:t>
        <a:bodyPr/>
        <a:lstStyle/>
        <a:p>
          <a:r>
            <a:rPr lang="en-US" dirty="0" smtClean="0"/>
            <a:t>RGB</a:t>
          </a:r>
          <a:endParaRPr lang="en-US" dirty="0"/>
        </a:p>
      </dgm:t>
    </dgm:pt>
    <dgm:pt modelId="{35A44055-587E-4D08-8630-537BED829326}" type="parTrans" cxnId="{0DB3D0F7-B787-4DA9-88FA-17F278A53B0F}">
      <dgm:prSet/>
      <dgm:spPr/>
      <dgm:t>
        <a:bodyPr/>
        <a:lstStyle/>
        <a:p>
          <a:endParaRPr lang="en-US"/>
        </a:p>
      </dgm:t>
    </dgm:pt>
    <dgm:pt modelId="{2DF7CA57-7926-47EF-9436-6127C7B0BF82}" type="sibTrans" cxnId="{0DB3D0F7-B787-4DA9-88FA-17F278A53B0F}">
      <dgm:prSet/>
      <dgm:spPr/>
      <dgm:t>
        <a:bodyPr/>
        <a:lstStyle/>
        <a:p>
          <a:endParaRPr lang="en-US"/>
        </a:p>
      </dgm:t>
    </dgm:pt>
    <dgm:pt modelId="{4B953286-99FA-4194-AB4B-A249164590F3}">
      <dgm:prSet phldrT="[Text]"/>
      <dgm:spPr/>
      <dgm:t>
        <a:bodyPr/>
        <a:lstStyle/>
        <a:p>
          <a:r>
            <a:rPr lang="en-US" dirty="0" smtClean="0"/>
            <a:t>Grayscale</a:t>
          </a:r>
          <a:endParaRPr lang="en-US" dirty="0"/>
        </a:p>
      </dgm:t>
    </dgm:pt>
    <dgm:pt modelId="{21A9728C-0619-4F90-B149-5DDFF1332C08}" type="parTrans" cxnId="{D2133C53-E82A-44F6-A342-2DB27D2292AA}">
      <dgm:prSet/>
      <dgm:spPr/>
      <dgm:t>
        <a:bodyPr/>
        <a:lstStyle/>
        <a:p>
          <a:endParaRPr lang="en-US"/>
        </a:p>
      </dgm:t>
    </dgm:pt>
    <dgm:pt modelId="{F15C37AD-C5A4-499E-8F8C-A7381E9A72BA}" type="sibTrans" cxnId="{D2133C53-E82A-44F6-A342-2DB27D2292AA}">
      <dgm:prSet/>
      <dgm:spPr/>
      <dgm:t>
        <a:bodyPr/>
        <a:lstStyle/>
        <a:p>
          <a:endParaRPr lang="en-US"/>
        </a:p>
      </dgm:t>
    </dgm:pt>
    <dgm:pt modelId="{24DF4CE5-FE04-4364-9522-AA1AB66E6970}">
      <dgm:prSet phldrT="[Text]"/>
      <dgm:spPr/>
      <dgm:t>
        <a:bodyPr/>
        <a:lstStyle/>
        <a:p>
          <a:r>
            <a:rPr lang="en-US" dirty="0" smtClean="0"/>
            <a:t>Binary</a:t>
          </a:r>
          <a:endParaRPr lang="en-US" dirty="0"/>
        </a:p>
      </dgm:t>
    </dgm:pt>
    <dgm:pt modelId="{9C53180A-FC46-466D-A3C3-4B79F537B80B}" type="parTrans" cxnId="{22CD945E-A734-441D-B046-544A3A55C1C5}">
      <dgm:prSet/>
      <dgm:spPr/>
      <dgm:t>
        <a:bodyPr/>
        <a:lstStyle/>
        <a:p>
          <a:endParaRPr lang="en-US"/>
        </a:p>
      </dgm:t>
    </dgm:pt>
    <dgm:pt modelId="{879D673F-77C8-4258-8E48-A777B3D65D6A}" type="sibTrans" cxnId="{22CD945E-A734-441D-B046-544A3A55C1C5}">
      <dgm:prSet/>
      <dgm:spPr/>
      <dgm:t>
        <a:bodyPr/>
        <a:lstStyle/>
        <a:p>
          <a:endParaRPr lang="en-US"/>
        </a:p>
      </dgm:t>
    </dgm:pt>
    <dgm:pt modelId="{457C85FE-DF63-4697-9048-CE8ECC42CCAE}" type="pres">
      <dgm:prSet presAssocID="{D9E66A2A-6A29-4520-9D7B-1BC17ED4D2D8}" presName="Name0" presStyleCnt="0">
        <dgm:presLayoutVars>
          <dgm:dir/>
          <dgm:animLvl val="lvl"/>
          <dgm:resizeHandles val="exact"/>
        </dgm:presLayoutVars>
      </dgm:prSet>
      <dgm:spPr/>
    </dgm:pt>
    <dgm:pt modelId="{703F39A7-094D-407E-8762-224DFDDC2447}" type="pres">
      <dgm:prSet presAssocID="{F25DBEC9-8954-4D9D-BF8B-951F25B6A845}" presName="parTxOnly" presStyleLbl="node1" presStyleIdx="0" presStyleCnt="3">
        <dgm:presLayoutVars>
          <dgm:chMax val="0"/>
          <dgm:chPref val="0"/>
          <dgm:bulletEnabled val="1"/>
        </dgm:presLayoutVars>
      </dgm:prSet>
      <dgm:spPr/>
      <dgm:t>
        <a:bodyPr/>
        <a:lstStyle/>
        <a:p>
          <a:endParaRPr lang="en-US"/>
        </a:p>
      </dgm:t>
    </dgm:pt>
    <dgm:pt modelId="{1F4451E0-8B27-46F9-A2B0-F723450ED374}" type="pres">
      <dgm:prSet presAssocID="{2DF7CA57-7926-47EF-9436-6127C7B0BF82}" presName="parTxOnlySpace" presStyleCnt="0"/>
      <dgm:spPr/>
    </dgm:pt>
    <dgm:pt modelId="{CBFF7B27-8732-46F8-98F3-808401F31D8F}" type="pres">
      <dgm:prSet presAssocID="{4B953286-99FA-4194-AB4B-A249164590F3}" presName="parTxOnly" presStyleLbl="node1" presStyleIdx="1" presStyleCnt="3">
        <dgm:presLayoutVars>
          <dgm:chMax val="0"/>
          <dgm:chPref val="0"/>
          <dgm:bulletEnabled val="1"/>
        </dgm:presLayoutVars>
      </dgm:prSet>
      <dgm:spPr/>
      <dgm:t>
        <a:bodyPr/>
        <a:lstStyle/>
        <a:p>
          <a:endParaRPr lang="en-US"/>
        </a:p>
      </dgm:t>
    </dgm:pt>
    <dgm:pt modelId="{94702583-2934-4E31-8BB3-02F4DCA3D157}" type="pres">
      <dgm:prSet presAssocID="{F15C37AD-C5A4-499E-8F8C-A7381E9A72BA}" presName="parTxOnlySpace" presStyleCnt="0"/>
      <dgm:spPr/>
    </dgm:pt>
    <dgm:pt modelId="{3ED06237-5862-4982-8E10-113FA41D6001}" type="pres">
      <dgm:prSet presAssocID="{24DF4CE5-FE04-4364-9522-AA1AB66E6970}" presName="parTxOnly" presStyleLbl="node1" presStyleIdx="2" presStyleCnt="3">
        <dgm:presLayoutVars>
          <dgm:chMax val="0"/>
          <dgm:chPref val="0"/>
          <dgm:bulletEnabled val="1"/>
        </dgm:presLayoutVars>
      </dgm:prSet>
      <dgm:spPr/>
      <dgm:t>
        <a:bodyPr/>
        <a:lstStyle/>
        <a:p>
          <a:endParaRPr lang="en-US"/>
        </a:p>
      </dgm:t>
    </dgm:pt>
  </dgm:ptLst>
  <dgm:cxnLst>
    <dgm:cxn modelId="{82AB48BC-EDC5-4CE9-A566-888532DC0063}" type="presOf" srcId="{24DF4CE5-FE04-4364-9522-AA1AB66E6970}" destId="{3ED06237-5862-4982-8E10-113FA41D6001}" srcOrd="0" destOrd="0" presId="urn:microsoft.com/office/officeart/2005/8/layout/chevron1"/>
    <dgm:cxn modelId="{B98F48F4-4027-4671-ACFF-435C182756A7}" type="presOf" srcId="{4B953286-99FA-4194-AB4B-A249164590F3}" destId="{CBFF7B27-8732-46F8-98F3-808401F31D8F}" srcOrd="0" destOrd="0" presId="urn:microsoft.com/office/officeart/2005/8/layout/chevron1"/>
    <dgm:cxn modelId="{0DB3D0F7-B787-4DA9-88FA-17F278A53B0F}" srcId="{D9E66A2A-6A29-4520-9D7B-1BC17ED4D2D8}" destId="{F25DBEC9-8954-4D9D-BF8B-951F25B6A845}" srcOrd="0" destOrd="0" parTransId="{35A44055-587E-4D08-8630-537BED829326}" sibTransId="{2DF7CA57-7926-47EF-9436-6127C7B0BF82}"/>
    <dgm:cxn modelId="{D2133C53-E82A-44F6-A342-2DB27D2292AA}" srcId="{D9E66A2A-6A29-4520-9D7B-1BC17ED4D2D8}" destId="{4B953286-99FA-4194-AB4B-A249164590F3}" srcOrd="1" destOrd="0" parTransId="{21A9728C-0619-4F90-B149-5DDFF1332C08}" sibTransId="{F15C37AD-C5A4-499E-8F8C-A7381E9A72BA}"/>
    <dgm:cxn modelId="{22CD945E-A734-441D-B046-544A3A55C1C5}" srcId="{D9E66A2A-6A29-4520-9D7B-1BC17ED4D2D8}" destId="{24DF4CE5-FE04-4364-9522-AA1AB66E6970}" srcOrd="2" destOrd="0" parTransId="{9C53180A-FC46-466D-A3C3-4B79F537B80B}" sibTransId="{879D673F-77C8-4258-8E48-A777B3D65D6A}"/>
    <dgm:cxn modelId="{E9AB55A2-1234-47A2-8E26-486B8F094779}" type="presOf" srcId="{F25DBEC9-8954-4D9D-BF8B-951F25B6A845}" destId="{703F39A7-094D-407E-8762-224DFDDC2447}" srcOrd="0" destOrd="0" presId="urn:microsoft.com/office/officeart/2005/8/layout/chevron1"/>
    <dgm:cxn modelId="{90E8ED5A-E6BD-4C7B-BD10-352D89757106}" type="presOf" srcId="{D9E66A2A-6A29-4520-9D7B-1BC17ED4D2D8}" destId="{457C85FE-DF63-4697-9048-CE8ECC42CCAE}" srcOrd="0" destOrd="0" presId="urn:microsoft.com/office/officeart/2005/8/layout/chevron1"/>
    <dgm:cxn modelId="{6668068F-8973-4F0A-8552-7A49222FE12A}" type="presParOf" srcId="{457C85FE-DF63-4697-9048-CE8ECC42CCAE}" destId="{703F39A7-094D-407E-8762-224DFDDC2447}" srcOrd="0" destOrd="0" presId="urn:microsoft.com/office/officeart/2005/8/layout/chevron1"/>
    <dgm:cxn modelId="{31EC6B52-45EB-4DDB-813A-5CEAF3E12AF2}" type="presParOf" srcId="{457C85FE-DF63-4697-9048-CE8ECC42CCAE}" destId="{1F4451E0-8B27-46F9-A2B0-F723450ED374}" srcOrd="1" destOrd="0" presId="urn:microsoft.com/office/officeart/2005/8/layout/chevron1"/>
    <dgm:cxn modelId="{536F3920-773A-41D4-B86E-5C05B46F30A1}" type="presParOf" srcId="{457C85FE-DF63-4697-9048-CE8ECC42CCAE}" destId="{CBFF7B27-8732-46F8-98F3-808401F31D8F}" srcOrd="2" destOrd="0" presId="urn:microsoft.com/office/officeart/2005/8/layout/chevron1"/>
    <dgm:cxn modelId="{5C393183-55C6-4041-8A23-19AEC831E125}" type="presParOf" srcId="{457C85FE-DF63-4697-9048-CE8ECC42CCAE}" destId="{94702583-2934-4E31-8BB3-02F4DCA3D157}" srcOrd="3" destOrd="0" presId="urn:microsoft.com/office/officeart/2005/8/layout/chevron1"/>
    <dgm:cxn modelId="{4B7D18AD-EA44-47F6-803B-2F51C6E165C3}" type="presParOf" srcId="{457C85FE-DF63-4697-9048-CE8ECC42CCAE}" destId="{3ED06237-5862-4982-8E10-113FA41D6001}" srcOrd="4" destOrd="0" presId="urn:microsoft.com/office/officeart/2005/8/layout/chevr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2CC45D-25BF-4C92-8C23-52F85E77BA2D}" type="datetimeFigureOut">
              <a:rPr lang="en-IN" smtClean="0"/>
              <a:pPr/>
              <a:t>3/13/2013</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7C653B-2B46-4571-9275-425C969D3011}"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Grp="1" noChangeArrowheads="1"/>
          </p:cNvSpPr>
          <p:nvPr>
            <p:ph type="sldNum" sz="quarter" idx="5"/>
          </p:nvPr>
        </p:nvSpPr>
        <p:spPr>
          <a:ln/>
        </p:spPr>
        <p:txBody>
          <a:bodyPr/>
          <a:lstStyle/>
          <a:p>
            <a:fld id="{ACF49ACC-FDAE-49DA-9530-51146C19AA49}" type="slidenum">
              <a:rPr lang="en-US"/>
              <a:pPr/>
              <a:t>2</a:t>
            </a:fld>
            <a:endParaRPr lang="en-US"/>
          </a:p>
        </p:txBody>
      </p:sp>
      <p:sp>
        <p:nvSpPr>
          <p:cNvPr id="19458" name="Rectangle 2"/>
          <p:cNvSpPr>
            <a:spLocks noGrp="1" noRot="1" noChangeAspect="1" noChangeArrowheads="1" noTextEdit="1"/>
          </p:cNvSpPr>
          <p:nvPr>
            <p:ph type="sldImg"/>
          </p:nvPr>
        </p:nvSpPr>
        <p:spPr>
          <a:xfrm>
            <a:off x="1149350" y="571500"/>
            <a:ext cx="4572000" cy="3430588"/>
          </a:xfrm>
          <a:ln w="12700" cap="flat">
            <a:solidFill>
              <a:schemeClr val="tx1"/>
            </a:solid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865A4343-8D78-4CD8-A2F0-ABD70D8F3BD2}" type="slidenum">
              <a:rPr lang="en-US"/>
              <a:pPr/>
              <a:t>40</a:t>
            </a:fld>
            <a:endParaRPr lang="en-US"/>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r>
              <a:rPr lang="en-IE" smtClean="0">
                <a:latin typeface="Arial" pitchFamily="34" charset="0"/>
              </a:rPr>
              <a:t>Real world is continuous – an image is simply a digital approximation of this.</a:t>
            </a:r>
            <a:endParaRPr lang="en-US"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0FC3AFFF-FF18-4E32-AE58-4A895A2FFDA8}" type="slidenum">
              <a:rPr lang="en-US"/>
              <a:pPr/>
              <a:t>41</a:t>
            </a:fld>
            <a:endParaRPr 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GB"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129CE35E-74D7-4C9F-86DB-D3BA383B2A9B}" type="slidenum">
              <a:rPr lang="en-US"/>
              <a:pPr/>
              <a:t>42</a:t>
            </a:fld>
            <a:endParaRPr lang="en-US"/>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GB"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0D73F195-2F03-45D6-B5D3-4C0F4D0FCB9D}" type="slidenum">
              <a:rPr lang="en-US"/>
              <a:pPr/>
              <a:t>43</a:t>
            </a:fld>
            <a:endParaRPr 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GB"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1846B07C-04DC-4172-BCE7-89B393498637}" type="slidenum">
              <a:rPr lang="en-US"/>
              <a:pPr/>
              <a:t>44</a:t>
            </a:fld>
            <a:endParaRPr lang="en-US"/>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n-GB"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177752C8-95A5-44CB-B75B-5E620A8D12A9}" type="slidenum">
              <a:rPr lang="en-US"/>
              <a:pPr/>
              <a:t>45</a:t>
            </a:fld>
            <a:endParaRPr lang="en-US"/>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n-GB"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A816271C-368A-432F-9826-ECF3BD7C9492}" type="slidenum">
              <a:rPr lang="en-US"/>
              <a:pPr/>
              <a:t>46</a:t>
            </a:fld>
            <a:endParaRPr lang="en-US"/>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GB"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F4D333B8-B714-4F2B-9169-9C967664591B}" type="slidenum">
              <a:rPr lang="en-US"/>
              <a:pPr/>
              <a:t>61</a:t>
            </a:fld>
            <a:endParaRPr lang="en-US"/>
          </a:p>
        </p:txBody>
      </p:sp>
      <p:sp>
        <p:nvSpPr>
          <p:cNvPr id="109570" name="Rectangle 2"/>
          <p:cNvSpPr>
            <a:spLocks noGrp="1" noRot="1" noChangeAspect="1" noChangeArrowheads="1" noTextEdit="1"/>
          </p:cNvSpPr>
          <p:nvPr>
            <p:ph type="sldImg"/>
          </p:nvPr>
        </p:nvSpPr>
        <p:spPr/>
      </p:sp>
      <p:sp>
        <p:nvSpPr>
          <p:cNvPr id="109571" name="Rectangle 3"/>
          <p:cNvSpPr>
            <a:spLocks noGrp="1" noChangeArrowheads="1"/>
          </p:cNvSpPr>
          <p:nvPr>
            <p:ph type="body" idx="1"/>
          </p:nvPr>
        </p:nvSpPr>
        <p:spPr bwMode="auto">
          <a:xfrm>
            <a:off x="686098" y="4343704"/>
            <a:ext cx="5485805" cy="4113892"/>
          </a:xfrm>
          <a:prstGeom prst="rect">
            <a:avLst/>
          </a:prstGeom>
          <a:noFill/>
          <a:ln>
            <a:miter lim="800000"/>
            <a:headEnd/>
            <a:tailEnd/>
          </a:ln>
        </p:spPr>
        <p:txBody>
          <a:bodyPr lIns="91224" tIns="45612" rIns="91224" bIns="45612"/>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F2601E6E-46FE-4F38-BC01-872C4F642DF6}" type="slidenum">
              <a:rPr lang="en-US"/>
              <a:pPr/>
              <a:t>62</a:t>
            </a:fld>
            <a:endParaRPr lang="en-US"/>
          </a:p>
        </p:txBody>
      </p:sp>
      <p:sp>
        <p:nvSpPr>
          <p:cNvPr id="107522" name="Rectangle 2"/>
          <p:cNvSpPr>
            <a:spLocks noGrp="1" noRot="1" noChangeAspect="1" noChangeArrowheads="1" noTextEdit="1"/>
          </p:cNvSpPr>
          <p:nvPr>
            <p:ph type="sldImg"/>
          </p:nvPr>
        </p:nvSpPr>
        <p:spPr/>
      </p:sp>
      <p:sp>
        <p:nvSpPr>
          <p:cNvPr id="107523" name="Rectangle 3"/>
          <p:cNvSpPr>
            <a:spLocks noGrp="1" noChangeArrowheads="1"/>
          </p:cNvSpPr>
          <p:nvPr>
            <p:ph type="body" idx="1"/>
          </p:nvPr>
        </p:nvSpPr>
        <p:spPr bwMode="auto">
          <a:xfrm>
            <a:off x="686098" y="4343704"/>
            <a:ext cx="5485805" cy="4113892"/>
          </a:xfrm>
          <a:prstGeom prst="rect">
            <a:avLst/>
          </a:prstGeom>
          <a:noFill/>
          <a:ln>
            <a:miter lim="800000"/>
            <a:headEnd/>
            <a:tailEnd/>
          </a:ln>
        </p:spPr>
        <p:txBody>
          <a:bodyPr lIns="91224" tIns="45612" rIns="91224" bIns="45612"/>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92453C32-7455-4A50-AD2B-F90AE14B38A5}" type="slidenum">
              <a:rPr lang="en-US"/>
              <a:pPr/>
              <a:t>3</a:t>
            </a:fld>
            <a:endParaRPr lang="en-US"/>
          </a:p>
        </p:txBody>
      </p:sp>
      <p:sp>
        <p:nvSpPr>
          <p:cNvPr id="105474" name="Rectangle 2"/>
          <p:cNvSpPr>
            <a:spLocks noGrp="1" noRot="1" noChangeAspect="1" noChangeArrowheads="1" noTextEdit="1"/>
          </p:cNvSpPr>
          <p:nvPr>
            <p:ph type="sldImg"/>
          </p:nvPr>
        </p:nvSpPr>
        <p:spPr/>
      </p:sp>
      <p:sp>
        <p:nvSpPr>
          <p:cNvPr id="105475" name="Rectangle 3"/>
          <p:cNvSpPr>
            <a:spLocks noGrp="1" noChangeArrowheads="1"/>
          </p:cNvSpPr>
          <p:nvPr>
            <p:ph type="body" idx="1"/>
          </p:nvPr>
        </p:nvSpPr>
        <p:spPr bwMode="auto">
          <a:xfrm>
            <a:off x="686098" y="4343704"/>
            <a:ext cx="5485805" cy="4113892"/>
          </a:xfrm>
          <a:prstGeom prst="rect">
            <a:avLst/>
          </a:prstGeom>
          <a:noFill/>
          <a:ln>
            <a:miter lim="800000"/>
            <a:headEnd/>
            <a:tailEnd/>
          </a:ln>
        </p:spPr>
        <p:txBody>
          <a:bodyPr lIns="91224" tIns="45612" rIns="91224" bIns="45612"/>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4CAC03FA-9791-474B-8135-C88197EC550A}" type="slidenum">
              <a:rPr lang="en-US"/>
              <a:pPr/>
              <a:t>4</a:t>
            </a:fld>
            <a:endParaRPr lang="en-US"/>
          </a:p>
        </p:txBody>
      </p:sp>
      <p:sp>
        <p:nvSpPr>
          <p:cNvPr id="106498" name="Rectangle 2"/>
          <p:cNvSpPr>
            <a:spLocks noGrp="1" noRot="1" noChangeAspect="1" noChangeArrowheads="1" noTextEdit="1"/>
          </p:cNvSpPr>
          <p:nvPr>
            <p:ph type="sldImg"/>
          </p:nvPr>
        </p:nvSpPr>
        <p:spPr/>
      </p:sp>
      <p:sp>
        <p:nvSpPr>
          <p:cNvPr id="106499" name="Rectangle 3"/>
          <p:cNvSpPr>
            <a:spLocks noGrp="1" noChangeArrowheads="1"/>
          </p:cNvSpPr>
          <p:nvPr>
            <p:ph type="body" idx="1"/>
          </p:nvPr>
        </p:nvSpPr>
        <p:spPr bwMode="auto">
          <a:xfrm>
            <a:off x="686098" y="4343704"/>
            <a:ext cx="5485805" cy="4113892"/>
          </a:xfrm>
          <a:prstGeom prst="rect">
            <a:avLst/>
          </a:prstGeom>
          <a:noFill/>
          <a:ln>
            <a:miter lim="800000"/>
            <a:headEnd/>
            <a:tailEnd/>
          </a:ln>
        </p:spPr>
        <p:txBody>
          <a:bodyPr lIns="91224" tIns="45612" rIns="91224" bIns="45612"/>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Rot="1" noChangeArrowheads="1" noTextEdit="1"/>
          </p:cNvSpPr>
          <p:nvPr>
            <p:ph type="sldImg"/>
          </p:nvPr>
        </p:nvSpPr>
        <p:spPr bwMode="auto">
          <a:noFill/>
          <a:ln>
            <a:solidFill>
              <a:srgbClr val="000000"/>
            </a:solidFill>
            <a:miter lim="800000"/>
            <a:headEnd/>
            <a:tailEnd/>
          </a:ln>
        </p:spPr>
      </p:sp>
      <p:sp>
        <p:nvSpPr>
          <p:cNvPr id="5939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Rot="1" noChangeArrowheads="1" noTextEdit="1"/>
          </p:cNvSpPr>
          <p:nvPr>
            <p:ph type="sldImg"/>
          </p:nvPr>
        </p:nvSpPr>
        <p:spPr bwMode="auto">
          <a:noFill/>
          <a:ln>
            <a:solidFill>
              <a:srgbClr val="000000"/>
            </a:solidFill>
            <a:miter lim="800000"/>
            <a:headEnd/>
            <a:tailEnd/>
          </a:ln>
        </p:spPr>
      </p:sp>
      <p:sp>
        <p:nvSpPr>
          <p:cNvPr id="6041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Rot="1" noChangeArrowheads="1" noTextEdit="1"/>
          </p:cNvSpPr>
          <p:nvPr>
            <p:ph type="sldImg"/>
          </p:nvPr>
        </p:nvSpPr>
        <p:spPr bwMode="auto">
          <a:noFill/>
          <a:ln>
            <a:solidFill>
              <a:srgbClr val="000000"/>
            </a:solidFill>
            <a:miter lim="800000"/>
            <a:headEnd/>
            <a:tailEnd/>
          </a:ln>
        </p:spPr>
      </p:sp>
      <p:sp>
        <p:nvSpPr>
          <p:cNvPr id="6144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0EA49B79-D109-4496-933C-DED7085FB833}" type="slidenum">
              <a:rPr lang="en-US"/>
              <a:pPr/>
              <a:t>25</a:t>
            </a:fld>
            <a:endParaRPr lang="en-US"/>
          </a:p>
        </p:txBody>
      </p:sp>
      <p:sp>
        <p:nvSpPr>
          <p:cNvPr id="94210" name="Rectangle 2"/>
          <p:cNvSpPr>
            <a:spLocks noGrp="1" noRot="1" noChangeAspect="1" noChangeArrowheads="1" noTextEdit="1"/>
          </p:cNvSpPr>
          <p:nvPr>
            <p:ph type="sldImg"/>
          </p:nvPr>
        </p:nvSpPr>
        <p:spPr/>
      </p:sp>
      <p:sp>
        <p:nvSpPr>
          <p:cNvPr id="94211" name="Rectangle 3"/>
          <p:cNvSpPr>
            <a:spLocks noGrp="1" noChangeArrowheads="1"/>
          </p:cNvSpPr>
          <p:nvPr>
            <p:ph type="body" idx="1"/>
          </p:nvPr>
        </p:nvSpPr>
        <p:spPr bwMode="auto">
          <a:xfrm>
            <a:off x="686098" y="4343704"/>
            <a:ext cx="5485805" cy="4113892"/>
          </a:xfrm>
          <a:prstGeom prst="rect">
            <a:avLst/>
          </a:prstGeom>
          <a:noFill/>
          <a:ln>
            <a:miter lim="800000"/>
            <a:headEnd/>
            <a:tailEnd/>
          </a:ln>
        </p:spPr>
        <p:txBody>
          <a:bodyPr lIns="91224" tIns="45612" rIns="91224" bIns="45612"/>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40731F-19B4-4B1D-9163-20F46065C89F}" type="slidenum">
              <a:rPr lang="en-US"/>
              <a:pPr/>
              <a:t>28</a:t>
            </a:fld>
            <a:endParaRPr lang="en-US"/>
          </a:p>
        </p:txBody>
      </p:sp>
      <p:sp>
        <p:nvSpPr>
          <p:cNvPr id="330754" name="Rectangle 2"/>
          <p:cNvSpPr>
            <a:spLocks noGrp="1" noRot="1" noChangeAspect="1" noChangeArrowheads="1" noTextEdit="1"/>
          </p:cNvSpPr>
          <p:nvPr>
            <p:ph type="sldImg"/>
          </p:nvPr>
        </p:nvSpPr>
        <p:spPr>
          <a:ln/>
        </p:spPr>
      </p:sp>
      <p:sp>
        <p:nvSpPr>
          <p:cNvPr id="33075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E4A5D45B-32D5-47E4-AFAB-B941931A83C3}" type="slidenum">
              <a:rPr lang="en-US"/>
              <a:pPr/>
              <a:t>33</a:t>
            </a:fld>
            <a:endParaRPr lang="en-US"/>
          </a:p>
        </p:txBody>
      </p:sp>
      <p:sp>
        <p:nvSpPr>
          <p:cNvPr id="102402" name="Rectangle 2"/>
          <p:cNvSpPr>
            <a:spLocks noGrp="1" noRot="1" noChangeAspect="1" noChangeArrowheads="1" noTextEdit="1"/>
          </p:cNvSpPr>
          <p:nvPr>
            <p:ph type="sldImg"/>
          </p:nvPr>
        </p:nvSpPr>
        <p:spPr/>
      </p:sp>
      <p:sp>
        <p:nvSpPr>
          <p:cNvPr id="102403" name="Rectangle 3"/>
          <p:cNvSpPr>
            <a:spLocks noGrp="1" noChangeArrowheads="1"/>
          </p:cNvSpPr>
          <p:nvPr>
            <p:ph type="body" idx="1"/>
          </p:nvPr>
        </p:nvSpPr>
        <p:spPr bwMode="auto">
          <a:xfrm>
            <a:off x="686098" y="4343704"/>
            <a:ext cx="5485805" cy="4113892"/>
          </a:xfrm>
          <a:prstGeom prst="rect">
            <a:avLst/>
          </a:prstGeom>
          <a:noFill/>
          <a:ln>
            <a:miter lim="800000"/>
            <a:headEnd/>
            <a:tailEnd/>
          </a:ln>
        </p:spPr>
        <p:txBody>
          <a:bodyPr lIns="91224" tIns="45612" rIns="91224" bIns="4561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9A829888-7E23-4E7E-AD53-B674DD9DC86C}" type="datetimeFigureOut">
              <a:rPr lang="en-IN" smtClean="0"/>
              <a:pPr/>
              <a:t>3/13/2013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DC15389-20A0-4E57-8A11-2AB7BAA723AA}"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9A829888-7E23-4E7E-AD53-B674DD9DC86C}" type="datetimeFigureOut">
              <a:rPr lang="en-IN" smtClean="0"/>
              <a:pPr/>
              <a:t>3/13/2013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DC15389-20A0-4E57-8A11-2AB7BAA723AA}"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9A829888-7E23-4E7E-AD53-B674DD9DC86C}" type="datetimeFigureOut">
              <a:rPr lang="en-IN" smtClean="0"/>
              <a:pPr/>
              <a:t>3/13/2013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DC15389-20A0-4E57-8A11-2AB7BAA723AA}" type="slidenum">
              <a:rPr lang="en-IN" smtClean="0"/>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8400"/>
            <a:ext cx="1905000" cy="457200"/>
          </a:xfrm>
          <a:prstGeom prst="rect">
            <a:avLst/>
          </a:prstGeom>
        </p:spPr>
        <p:txBody>
          <a:bodyPr/>
          <a:lstStyle>
            <a:lvl1pPr>
              <a:defRPr/>
            </a:lvl1pPr>
          </a:lstStyle>
          <a:p>
            <a:pPr>
              <a:defRPr/>
            </a:pPr>
            <a:fld id="{EE5511D1-1D1F-4A1E-8D52-1DAC8865FCD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9A829888-7E23-4E7E-AD53-B674DD9DC86C}" type="datetimeFigureOut">
              <a:rPr lang="en-IN" smtClean="0"/>
              <a:pPr/>
              <a:t>3/13/2013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DC15389-20A0-4E57-8A11-2AB7BAA723AA}"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829888-7E23-4E7E-AD53-B674DD9DC86C}" type="datetimeFigureOut">
              <a:rPr lang="en-IN" smtClean="0"/>
              <a:pPr/>
              <a:t>3/13/2013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DC15389-20A0-4E57-8A11-2AB7BAA723AA}"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9A829888-7E23-4E7E-AD53-B674DD9DC86C}" type="datetimeFigureOut">
              <a:rPr lang="en-IN" smtClean="0"/>
              <a:pPr/>
              <a:t>3/13/2013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DC15389-20A0-4E57-8A11-2AB7BAA723AA}"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9A829888-7E23-4E7E-AD53-B674DD9DC86C}" type="datetimeFigureOut">
              <a:rPr lang="en-IN" smtClean="0"/>
              <a:pPr/>
              <a:t>3/13/2013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5DC15389-20A0-4E57-8A11-2AB7BAA723AA}"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9A829888-7E23-4E7E-AD53-B674DD9DC86C}" type="datetimeFigureOut">
              <a:rPr lang="en-IN" smtClean="0"/>
              <a:pPr/>
              <a:t>3/13/2013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5DC15389-20A0-4E57-8A11-2AB7BAA723AA}"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829888-7E23-4E7E-AD53-B674DD9DC86C}" type="datetimeFigureOut">
              <a:rPr lang="en-IN" smtClean="0"/>
              <a:pPr/>
              <a:t>3/13/2013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5DC15389-20A0-4E57-8A11-2AB7BAA723AA}"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829888-7E23-4E7E-AD53-B674DD9DC86C}" type="datetimeFigureOut">
              <a:rPr lang="en-IN" smtClean="0"/>
              <a:pPr/>
              <a:t>3/13/2013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DC15389-20A0-4E57-8A11-2AB7BAA723AA}"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829888-7E23-4E7E-AD53-B674DD9DC86C}" type="datetimeFigureOut">
              <a:rPr lang="en-IN" smtClean="0"/>
              <a:pPr/>
              <a:t>3/13/2013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DC15389-20A0-4E57-8A11-2AB7BAA723AA}"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829888-7E23-4E7E-AD53-B674DD9DC86C}" type="datetimeFigureOut">
              <a:rPr lang="en-IN" smtClean="0"/>
              <a:pPr/>
              <a:t>3/13/2013</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C15389-20A0-4E57-8A11-2AB7BAA723AA}"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gi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5.wmf"/></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44.gi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8.jpeg"/><Relationship Id="rId4" Type="http://schemas.openxmlformats.org/officeDocument/2006/relationships/image" Target="../media/image50.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4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4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4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diagramLayout" Target="../diagrams/layout1.xml"/><Relationship Id="rId7" Type="http://schemas.openxmlformats.org/officeDocument/2006/relationships/image" Target="../media/image55.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image" Target="../media/image54.jpeg"/><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microsoft.com/office/2007/relationships/diagramDrawing" Target="../diagrams/drawing1.xml"/></Relationships>
</file>

<file path=ppt/slides/_rels/slide55.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8" Type="http://schemas.openxmlformats.org/officeDocument/2006/relationships/image" Target="../media/image69.jpeg"/><Relationship Id="rId3" Type="http://schemas.openxmlformats.org/officeDocument/2006/relationships/notesSlide" Target="../notesSlides/notesSlide18.xml"/><Relationship Id="rId7" Type="http://schemas.openxmlformats.org/officeDocument/2006/relationships/image" Target="../media/image68.jpeg"/><Relationship Id="rId2" Type="http://schemas.openxmlformats.org/officeDocument/2006/relationships/slideLayout" Target="../slideLayouts/slideLayout6.xml"/><Relationship Id="rId1" Type="http://schemas.openxmlformats.org/officeDocument/2006/relationships/video" Target="file:///C:\Documents%20and%20Settings\ferrier\My%20Documents\Siggraph01\stalking.avi" TargetMode="External"/><Relationship Id="rId6" Type="http://schemas.openxmlformats.org/officeDocument/2006/relationships/image" Target="../media/image67.jpeg"/><Relationship Id="rId5" Type="http://schemas.openxmlformats.org/officeDocument/2006/relationships/image" Target="../media/image66.jpeg"/><Relationship Id="rId4" Type="http://schemas.openxmlformats.org/officeDocument/2006/relationships/image" Target="../media/image65.png"/><Relationship Id="rId9" Type="http://schemas.openxmlformats.org/officeDocument/2006/relationships/image" Target="../media/image70.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MACHINE VISION OR ROBOTIC VISION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1676400" y="157163"/>
            <a:ext cx="7162800" cy="1414462"/>
          </a:xfrm>
        </p:spPr>
        <p:txBody>
          <a:bodyPr>
            <a:normAutofit fontScale="90000"/>
          </a:bodyPr>
          <a:lstStyle/>
          <a:p>
            <a:r>
              <a:rPr lang="en-US" smtClean="0"/>
              <a:t>Sensing array to identify the presence of an object moving on a conveyor belt and to measure the width of the object</a:t>
            </a:r>
          </a:p>
        </p:txBody>
      </p:sp>
      <p:pic>
        <p:nvPicPr>
          <p:cNvPr id="39939" name="Picture 2"/>
          <p:cNvPicPr>
            <a:picLocks noGrp="1" noChangeAspect="1" noChangeArrowheads="1"/>
          </p:cNvPicPr>
          <p:nvPr>
            <p:ph idx="1"/>
          </p:nvPr>
        </p:nvPicPr>
        <p:blipFill>
          <a:blip r:embed="rId2"/>
          <a:srcRect/>
          <a:stretch>
            <a:fillRect/>
          </a:stretch>
        </p:blipFill>
        <p:spPr>
          <a:xfrm>
            <a:off x="2000250" y="1631950"/>
            <a:ext cx="5000625" cy="5033963"/>
          </a:xfrm>
          <a:noFill/>
        </p:spPr>
      </p:pic>
    </p:spTree>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5"/>
          <p:cNvPicPr>
            <a:picLocks noChangeAspect="1" noChangeArrowheads="1"/>
          </p:cNvPicPr>
          <p:nvPr/>
        </p:nvPicPr>
        <p:blipFill>
          <a:blip r:embed="rId2"/>
          <a:srcRect b="6686"/>
          <a:stretch>
            <a:fillRect/>
          </a:stretch>
        </p:blipFill>
        <p:spPr bwMode="auto">
          <a:xfrm>
            <a:off x="2357438" y="3286125"/>
            <a:ext cx="5341937" cy="3571875"/>
          </a:xfrm>
          <a:prstGeom prst="rect">
            <a:avLst/>
          </a:prstGeom>
          <a:noFill/>
          <a:ln w="9525">
            <a:noFill/>
            <a:miter lim="800000"/>
            <a:headEnd/>
            <a:tailEnd/>
          </a:ln>
        </p:spPr>
      </p:pic>
      <p:sp>
        <p:nvSpPr>
          <p:cNvPr id="40963" name="Title 1"/>
          <p:cNvSpPr>
            <a:spLocks noGrp="1"/>
          </p:cNvSpPr>
          <p:nvPr>
            <p:ph type="title"/>
          </p:nvPr>
        </p:nvSpPr>
        <p:spPr/>
        <p:txBody>
          <a:bodyPr/>
          <a:lstStyle/>
          <a:p>
            <a:r>
              <a:rPr lang="en-US" smtClean="0"/>
              <a:t>Robot Welding System with Vision</a:t>
            </a:r>
          </a:p>
        </p:txBody>
      </p:sp>
      <p:sp>
        <p:nvSpPr>
          <p:cNvPr id="40964" name="Content Placeholder 2"/>
          <p:cNvSpPr>
            <a:spLocks noGrp="1"/>
          </p:cNvSpPr>
          <p:nvPr>
            <p:ph idx="1"/>
          </p:nvPr>
        </p:nvSpPr>
        <p:spPr/>
        <p:txBody>
          <a:bodyPr/>
          <a:lstStyle/>
          <a:p>
            <a:r>
              <a:rPr lang="en-US" sz="1800" smtClean="0"/>
              <a:t>Teach box is used to position the end-effector at various points</a:t>
            </a:r>
          </a:p>
          <a:p>
            <a:r>
              <a:rPr lang="en-US" sz="1800" smtClean="0"/>
              <a:t>The terminal is used for communicating with robot and also to indicate system conditions, editing and executing the robot work program</a:t>
            </a:r>
          </a:p>
          <a:p>
            <a:r>
              <a:rPr lang="en-US" sz="1800" smtClean="0"/>
              <a:t>The welding path is traversed by the robot manipulator and can be programmed using programming languages such as VAL, RAIL, etc.</a:t>
            </a:r>
          </a:p>
          <a:p>
            <a:r>
              <a:rPr lang="en-US" sz="1800" smtClean="0"/>
              <a:t>The various welding parameters such as feed rate, voltage, current, etc. can be incorporated in the program</a:t>
            </a:r>
          </a:p>
        </p:txBody>
      </p:sp>
    </p:spTree>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a:srcRect b="5940"/>
          <a:stretch>
            <a:fillRect/>
          </a:stretch>
        </p:blipFill>
        <p:spPr bwMode="auto">
          <a:xfrm>
            <a:off x="2071688" y="3251200"/>
            <a:ext cx="4857750" cy="3392488"/>
          </a:xfrm>
          <a:prstGeom prst="rect">
            <a:avLst/>
          </a:prstGeom>
          <a:noFill/>
          <a:ln w="9525">
            <a:noFill/>
            <a:miter lim="800000"/>
            <a:headEnd/>
            <a:tailEnd/>
          </a:ln>
        </p:spPr>
      </p:pic>
      <p:sp>
        <p:nvSpPr>
          <p:cNvPr id="41987" name="Content Placeholder 2"/>
          <p:cNvSpPr>
            <a:spLocks noGrp="1"/>
          </p:cNvSpPr>
          <p:nvPr>
            <p:ph idx="1"/>
          </p:nvPr>
        </p:nvSpPr>
        <p:spPr>
          <a:xfrm>
            <a:off x="400050" y="1524000"/>
            <a:ext cx="8458200" cy="5000625"/>
          </a:xfrm>
        </p:spPr>
        <p:txBody>
          <a:bodyPr/>
          <a:lstStyle/>
          <a:p>
            <a:r>
              <a:rPr lang="en-US" sz="1800" smtClean="0"/>
              <a:t>The data is processed by a set of algorithms and the relevant information is analyzed by the computer and compared by the programmed path for welding</a:t>
            </a:r>
          </a:p>
          <a:p>
            <a:r>
              <a:rPr lang="en-US" sz="1800" smtClean="0"/>
              <a:t>Any kind of deviations from the programmed path can be taken care by the system itself, giving welds of uniforms and consistent quality</a:t>
            </a:r>
          </a:p>
        </p:txBody>
      </p:sp>
      <p:sp>
        <p:nvSpPr>
          <p:cNvPr id="41988" name="Title 1"/>
          <p:cNvSpPr>
            <a:spLocks noGrp="1"/>
          </p:cNvSpPr>
          <p:nvPr>
            <p:ph type="title"/>
          </p:nvPr>
        </p:nvSpPr>
        <p:spPr/>
        <p:txBody>
          <a:bodyPr/>
          <a:lstStyle/>
          <a:p>
            <a:r>
              <a:rPr lang="en-US" smtClean="0"/>
              <a:t>Robot Welding System with Vision</a:t>
            </a:r>
          </a:p>
        </p:txBody>
      </p:sp>
    </p:spTree>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66800" y="274638"/>
            <a:ext cx="7848600" cy="1143000"/>
          </a:xfrm>
        </p:spPr>
        <p:txBody>
          <a:bodyPr>
            <a:normAutofit fontScale="90000"/>
          </a:bodyPr>
          <a:lstStyle/>
          <a:p>
            <a:pPr eaLnBrk="1" hangingPunct="1">
              <a:defRPr/>
            </a:pPr>
            <a:r>
              <a:rPr lang="en-US" sz="4000" dirty="0" smtClean="0"/>
              <a:t/>
            </a:r>
            <a:br>
              <a:rPr lang="en-US" sz="4000" dirty="0" smtClean="0"/>
            </a:br>
            <a:r>
              <a:rPr lang="en-US" sz="4000" dirty="0" smtClean="0">
                <a:solidFill>
                  <a:srgbClr val="984807"/>
                </a:solidFill>
                <a:latin typeface="Times New Roman" pitchFamily="18" charset="0"/>
                <a:cs typeface="Times New Roman" pitchFamily="18" charset="0"/>
              </a:rPr>
              <a:t>Thread inspection</a:t>
            </a:r>
            <a:r>
              <a:rPr lang="en-US" sz="4000" dirty="0" smtClean="0"/>
              <a:t/>
            </a:r>
            <a:br>
              <a:rPr lang="en-US" sz="4000" dirty="0" smtClean="0"/>
            </a:br>
            <a:endParaRPr lang="en-US" sz="4000" dirty="0" smtClean="0"/>
          </a:p>
        </p:txBody>
      </p:sp>
      <p:pic>
        <p:nvPicPr>
          <p:cNvPr id="12291" name="Picture 3"/>
          <p:cNvPicPr>
            <a:picLocks noGrp="1" noChangeAspect="1" noChangeArrowheads="1"/>
          </p:cNvPicPr>
          <p:nvPr>
            <p:ph sz="half" idx="4294967295"/>
          </p:nvPr>
        </p:nvPicPr>
        <p:blipFill>
          <a:blip r:embed="rId2"/>
          <a:srcRect/>
          <a:stretch>
            <a:fillRect/>
          </a:stretch>
        </p:blipFill>
        <p:spPr>
          <a:xfrm>
            <a:off x="1295400" y="3911600"/>
            <a:ext cx="3429000" cy="1955800"/>
          </a:xfrm>
          <a:noFill/>
        </p:spPr>
      </p:pic>
      <p:pic>
        <p:nvPicPr>
          <p:cNvPr id="12292" name="Picture 4"/>
          <p:cNvPicPr>
            <a:picLocks noChangeAspect="1" noChangeArrowheads="1"/>
          </p:cNvPicPr>
          <p:nvPr/>
        </p:nvPicPr>
        <p:blipFill>
          <a:blip r:embed="rId3"/>
          <a:srcRect/>
          <a:stretch>
            <a:fillRect/>
          </a:stretch>
        </p:blipFill>
        <p:spPr bwMode="auto">
          <a:xfrm>
            <a:off x="1295400" y="3009900"/>
            <a:ext cx="3429000" cy="952500"/>
          </a:xfrm>
          <a:prstGeom prst="rect">
            <a:avLst/>
          </a:prstGeom>
          <a:noFill/>
          <a:ln w="9525">
            <a:noFill/>
            <a:miter lim="800000"/>
            <a:headEnd/>
            <a:tailEnd/>
          </a:ln>
        </p:spPr>
      </p:pic>
      <p:pic>
        <p:nvPicPr>
          <p:cNvPr id="12293" name="Picture 5"/>
          <p:cNvPicPr>
            <a:picLocks noGrp="1" noChangeAspect="1" noChangeArrowheads="1"/>
          </p:cNvPicPr>
          <p:nvPr>
            <p:ph sz="half" idx="4294967295"/>
          </p:nvPr>
        </p:nvPicPr>
        <p:blipFill>
          <a:blip r:embed="rId4"/>
          <a:srcRect/>
          <a:stretch>
            <a:fillRect/>
          </a:stretch>
        </p:blipFill>
        <p:spPr>
          <a:xfrm>
            <a:off x="5105400" y="3911600"/>
            <a:ext cx="3581400" cy="1955800"/>
          </a:xfrm>
          <a:noFill/>
        </p:spPr>
      </p:pic>
      <p:pic>
        <p:nvPicPr>
          <p:cNvPr id="12294" name="Picture 6"/>
          <p:cNvPicPr>
            <a:picLocks noChangeAspect="1" noChangeArrowheads="1"/>
          </p:cNvPicPr>
          <p:nvPr/>
        </p:nvPicPr>
        <p:blipFill>
          <a:blip r:embed="rId5"/>
          <a:srcRect/>
          <a:stretch>
            <a:fillRect/>
          </a:stretch>
        </p:blipFill>
        <p:spPr bwMode="auto">
          <a:xfrm>
            <a:off x="5105400" y="3009900"/>
            <a:ext cx="3581400" cy="952500"/>
          </a:xfrm>
          <a:prstGeom prst="rect">
            <a:avLst/>
          </a:prstGeom>
          <a:noFill/>
          <a:ln w="9525">
            <a:noFill/>
            <a:miter lim="800000"/>
            <a:headEnd/>
            <a:tailEnd/>
          </a:ln>
        </p:spPr>
      </p:pic>
      <p:sp>
        <p:nvSpPr>
          <p:cNvPr id="12295" name="TextBox 7"/>
          <p:cNvSpPr txBox="1">
            <a:spLocks noChangeArrowheads="1"/>
          </p:cNvSpPr>
          <p:nvPr/>
        </p:nvSpPr>
        <p:spPr bwMode="auto">
          <a:xfrm>
            <a:off x="1524000" y="1981200"/>
            <a:ext cx="2895600" cy="523875"/>
          </a:xfrm>
          <a:prstGeom prst="rect">
            <a:avLst/>
          </a:prstGeom>
          <a:noFill/>
          <a:ln w="9525">
            <a:noFill/>
            <a:miter lim="800000"/>
            <a:headEnd/>
            <a:tailEnd/>
          </a:ln>
        </p:spPr>
        <p:txBody>
          <a:bodyPr>
            <a:spAutoFit/>
          </a:bodyPr>
          <a:lstStyle/>
          <a:p>
            <a:r>
              <a:rPr lang="en-US" sz="2400">
                <a:latin typeface="Calibri" pitchFamily="34" charset="0"/>
              </a:rPr>
              <a:t>   </a:t>
            </a:r>
            <a:r>
              <a:rPr lang="en-US" sz="2800">
                <a:latin typeface="Calibri" pitchFamily="34" charset="0"/>
              </a:rPr>
              <a:t>Bad Component</a:t>
            </a:r>
          </a:p>
        </p:txBody>
      </p:sp>
      <p:sp>
        <p:nvSpPr>
          <p:cNvPr id="12296" name="TextBox 7"/>
          <p:cNvSpPr txBox="1">
            <a:spLocks noChangeArrowheads="1"/>
          </p:cNvSpPr>
          <p:nvPr/>
        </p:nvSpPr>
        <p:spPr bwMode="auto">
          <a:xfrm>
            <a:off x="5334000" y="1990725"/>
            <a:ext cx="3124200" cy="523875"/>
          </a:xfrm>
          <a:prstGeom prst="rect">
            <a:avLst/>
          </a:prstGeom>
          <a:noFill/>
          <a:ln w="9525">
            <a:noFill/>
            <a:miter lim="800000"/>
            <a:headEnd/>
            <a:tailEnd/>
          </a:ln>
        </p:spPr>
        <p:txBody>
          <a:bodyPr>
            <a:spAutoFit/>
          </a:bodyPr>
          <a:lstStyle/>
          <a:p>
            <a:r>
              <a:rPr lang="en-US" sz="2800">
                <a:latin typeface="Calibri" pitchFamily="34" charset="0"/>
              </a:rPr>
              <a:t>  Good Component</a:t>
            </a:r>
          </a:p>
        </p:txBody>
      </p:sp>
      <p:grpSp>
        <p:nvGrpSpPr>
          <p:cNvPr id="3" name="Group 10"/>
          <p:cNvGrpSpPr>
            <a:grpSpLocks/>
          </p:cNvGrpSpPr>
          <p:nvPr/>
        </p:nvGrpSpPr>
        <p:grpSpPr bwMode="auto">
          <a:xfrm>
            <a:off x="0" y="0"/>
            <a:ext cx="762000" cy="6858000"/>
            <a:chOff x="0" y="0"/>
            <a:chExt cx="762000" cy="6858000"/>
          </a:xfrm>
        </p:grpSpPr>
        <p:sp>
          <p:nvSpPr>
            <p:cNvPr id="12" name="Rectangle 11"/>
            <p:cNvSpPr/>
            <p:nvPr/>
          </p:nvSpPr>
          <p:spPr>
            <a:xfrm>
              <a:off x="0" y="0"/>
              <a:ext cx="76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301" name="TextBox 6"/>
            <p:cNvSpPr txBox="1">
              <a:spLocks noChangeArrowheads="1"/>
            </p:cNvSpPr>
            <p:nvPr/>
          </p:nvSpPr>
          <p:spPr bwMode="auto">
            <a:xfrm rot="-5400000">
              <a:off x="-254166" y="3138099"/>
              <a:ext cx="1523998" cy="276999"/>
            </a:xfrm>
            <a:prstGeom prst="rect">
              <a:avLst/>
            </a:prstGeom>
            <a:noFill/>
            <a:ln w="9525">
              <a:noFill/>
              <a:miter lim="800000"/>
              <a:headEnd/>
              <a:tailEnd/>
            </a:ln>
          </p:spPr>
          <p:txBody>
            <a:bodyPr>
              <a:spAutoFit/>
            </a:bodyPr>
            <a:lstStyle/>
            <a:p>
              <a:pPr algn="ctr"/>
              <a:r>
                <a:rPr lang="en-US" sz="1200">
                  <a:latin typeface="Calibri" pitchFamily="34" charset="0"/>
                </a:rPr>
                <a:t>MACHINE VISION</a:t>
              </a: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90600" y="274638"/>
            <a:ext cx="7924800" cy="1143000"/>
          </a:xfrm>
        </p:spPr>
        <p:txBody>
          <a:bodyPr>
            <a:normAutofit fontScale="90000"/>
          </a:bodyPr>
          <a:lstStyle/>
          <a:p>
            <a:pPr eaLnBrk="1" hangingPunct="1">
              <a:defRPr/>
            </a:pPr>
            <a:r>
              <a:rPr lang="en-US" sz="4000" smtClean="0"/>
              <a:t/>
            </a:r>
            <a:br>
              <a:rPr lang="en-US" sz="4000" smtClean="0"/>
            </a:br>
            <a:r>
              <a:rPr lang="en-US" sz="4000" smtClean="0">
                <a:solidFill>
                  <a:srgbClr val="984807"/>
                </a:solidFill>
                <a:latin typeface="Times New Roman" pitchFamily="18" charset="0"/>
                <a:cs typeface="Times New Roman" pitchFamily="18" charset="0"/>
              </a:rPr>
              <a:t>Burr inspection</a:t>
            </a:r>
            <a:r>
              <a:rPr lang="en-US" sz="4000" smtClean="0"/>
              <a:t/>
            </a:r>
            <a:br>
              <a:rPr lang="en-US" sz="4000" smtClean="0"/>
            </a:br>
            <a:endParaRPr lang="en-US" sz="4000" smtClean="0"/>
          </a:p>
        </p:txBody>
      </p:sp>
      <p:pic>
        <p:nvPicPr>
          <p:cNvPr id="13315" name="Picture 2"/>
          <p:cNvPicPr>
            <a:picLocks noGrp="1" noChangeAspect="1" noChangeArrowheads="1"/>
          </p:cNvPicPr>
          <p:nvPr>
            <p:ph sz="half" idx="4294967295"/>
          </p:nvPr>
        </p:nvPicPr>
        <p:blipFill>
          <a:blip r:embed="rId2"/>
          <a:srcRect/>
          <a:stretch>
            <a:fillRect/>
          </a:stretch>
        </p:blipFill>
        <p:spPr>
          <a:xfrm>
            <a:off x="1371600" y="2762250"/>
            <a:ext cx="3657600" cy="3028950"/>
          </a:xfrm>
          <a:noFill/>
        </p:spPr>
      </p:pic>
      <p:pic>
        <p:nvPicPr>
          <p:cNvPr id="13316" name="Picture 3"/>
          <p:cNvPicPr>
            <a:picLocks noGrp="1" noChangeAspect="1" noChangeArrowheads="1"/>
          </p:cNvPicPr>
          <p:nvPr>
            <p:ph sz="half" idx="4294967295"/>
          </p:nvPr>
        </p:nvPicPr>
        <p:blipFill>
          <a:blip r:embed="rId3"/>
          <a:srcRect/>
          <a:stretch>
            <a:fillRect/>
          </a:stretch>
        </p:blipFill>
        <p:spPr>
          <a:xfrm>
            <a:off x="5334000" y="2724150"/>
            <a:ext cx="3352800" cy="1085850"/>
          </a:xfrm>
          <a:noFill/>
        </p:spPr>
      </p:pic>
      <p:pic>
        <p:nvPicPr>
          <p:cNvPr id="13317" name="Picture 4"/>
          <p:cNvPicPr>
            <a:picLocks noChangeAspect="1" noChangeArrowheads="1"/>
          </p:cNvPicPr>
          <p:nvPr/>
        </p:nvPicPr>
        <p:blipFill>
          <a:blip r:embed="rId4"/>
          <a:srcRect/>
          <a:stretch>
            <a:fillRect/>
          </a:stretch>
        </p:blipFill>
        <p:spPr bwMode="auto">
          <a:xfrm>
            <a:off x="5334000" y="3810000"/>
            <a:ext cx="3352800" cy="1981200"/>
          </a:xfrm>
          <a:prstGeom prst="rect">
            <a:avLst/>
          </a:prstGeom>
          <a:noFill/>
          <a:ln w="9525">
            <a:noFill/>
            <a:miter lim="800000"/>
            <a:headEnd/>
            <a:tailEnd/>
          </a:ln>
        </p:spPr>
      </p:pic>
      <p:grpSp>
        <p:nvGrpSpPr>
          <p:cNvPr id="3" name="Group 7"/>
          <p:cNvGrpSpPr>
            <a:grpSpLocks/>
          </p:cNvGrpSpPr>
          <p:nvPr/>
        </p:nvGrpSpPr>
        <p:grpSpPr bwMode="auto">
          <a:xfrm>
            <a:off x="0" y="0"/>
            <a:ext cx="762000" cy="6858000"/>
            <a:chOff x="0" y="0"/>
            <a:chExt cx="762000" cy="6858000"/>
          </a:xfrm>
        </p:grpSpPr>
        <p:sp>
          <p:nvSpPr>
            <p:cNvPr id="9" name="Rectangle 8"/>
            <p:cNvSpPr/>
            <p:nvPr/>
          </p:nvSpPr>
          <p:spPr>
            <a:xfrm>
              <a:off x="0" y="0"/>
              <a:ext cx="76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324" name="TextBox 6"/>
            <p:cNvSpPr txBox="1">
              <a:spLocks noChangeArrowheads="1"/>
            </p:cNvSpPr>
            <p:nvPr/>
          </p:nvSpPr>
          <p:spPr bwMode="auto">
            <a:xfrm rot="-5400000">
              <a:off x="-254166" y="3138099"/>
              <a:ext cx="1523998" cy="276999"/>
            </a:xfrm>
            <a:prstGeom prst="rect">
              <a:avLst/>
            </a:prstGeom>
            <a:noFill/>
            <a:ln w="9525">
              <a:noFill/>
              <a:miter lim="800000"/>
              <a:headEnd/>
              <a:tailEnd/>
            </a:ln>
          </p:spPr>
          <p:txBody>
            <a:bodyPr>
              <a:spAutoFit/>
            </a:bodyPr>
            <a:lstStyle/>
            <a:p>
              <a:pPr algn="ctr"/>
              <a:r>
                <a:rPr lang="en-US" sz="1200">
                  <a:latin typeface="Calibri" pitchFamily="34" charset="0"/>
                </a:rPr>
                <a:t>MACHINE VISION</a:t>
              </a:r>
            </a:p>
          </p:txBody>
        </p:sp>
      </p:grpSp>
      <p:sp>
        <p:nvSpPr>
          <p:cNvPr id="13321" name="TextBox 7"/>
          <p:cNvSpPr txBox="1">
            <a:spLocks noChangeArrowheads="1"/>
          </p:cNvSpPr>
          <p:nvPr/>
        </p:nvSpPr>
        <p:spPr bwMode="auto">
          <a:xfrm>
            <a:off x="1447800" y="1676400"/>
            <a:ext cx="3124200" cy="519113"/>
          </a:xfrm>
          <a:prstGeom prst="rect">
            <a:avLst/>
          </a:prstGeom>
          <a:noFill/>
          <a:ln w="9525">
            <a:noFill/>
            <a:miter lim="800000"/>
            <a:headEnd/>
            <a:tailEnd/>
          </a:ln>
        </p:spPr>
        <p:txBody>
          <a:bodyPr>
            <a:spAutoFit/>
          </a:bodyPr>
          <a:lstStyle/>
          <a:p>
            <a:r>
              <a:rPr lang="en-US" sz="2800">
                <a:latin typeface="Calibri" pitchFamily="34" charset="0"/>
              </a:rPr>
              <a:t>Good Component</a:t>
            </a:r>
          </a:p>
        </p:txBody>
      </p:sp>
      <p:sp>
        <p:nvSpPr>
          <p:cNvPr id="13322" name="TextBox 7"/>
          <p:cNvSpPr txBox="1">
            <a:spLocks noChangeArrowheads="1"/>
          </p:cNvSpPr>
          <p:nvPr/>
        </p:nvSpPr>
        <p:spPr bwMode="auto">
          <a:xfrm>
            <a:off x="5105400" y="1676400"/>
            <a:ext cx="3124200" cy="519113"/>
          </a:xfrm>
          <a:prstGeom prst="rect">
            <a:avLst/>
          </a:prstGeom>
          <a:noFill/>
          <a:ln w="9525">
            <a:noFill/>
            <a:miter lim="800000"/>
            <a:headEnd/>
            <a:tailEnd/>
          </a:ln>
        </p:spPr>
        <p:txBody>
          <a:bodyPr>
            <a:spAutoFit/>
          </a:bodyPr>
          <a:lstStyle/>
          <a:p>
            <a:r>
              <a:rPr lang="en-US" sz="2800">
                <a:latin typeface="Calibri" pitchFamily="34" charset="0"/>
              </a:rPr>
              <a:t>  Bad Component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95400" y="304800"/>
            <a:ext cx="7620000" cy="1143000"/>
          </a:xfrm>
        </p:spPr>
        <p:txBody>
          <a:bodyPr>
            <a:normAutofit fontScale="90000"/>
          </a:bodyPr>
          <a:lstStyle/>
          <a:p>
            <a:pPr eaLnBrk="1" hangingPunct="1">
              <a:defRPr/>
            </a:pPr>
            <a:r>
              <a:rPr lang="en-US" sz="4000" smtClean="0"/>
              <a:t/>
            </a:r>
            <a:br>
              <a:rPr lang="en-US" sz="4000" smtClean="0"/>
            </a:br>
            <a:r>
              <a:rPr lang="en-US" sz="4000" smtClean="0">
                <a:solidFill>
                  <a:srgbClr val="984807"/>
                </a:solidFill>
                <a:latin typeface="Times New Roman" pitchFamily="18" charset="0"/>
                <a:cs typeface="Times New Roman" pitchFamily="18" charset="0"/>
              </a:rPr>
              <a:t>Presence/absence check of</a:t>
            </a:r>
            <a:br>
              <a:rPr lang="en-US" sz="4000" smtClean="0">
                <a:solidFill>
                  <a:srgbClr val="984807"/>
                </a:solidFill>
                <a:latin typeface="Times New Roman" pitchFamily="18" charset="0"/>
                <a:cs typeface="Times New Roman" pitchFamily="18" charset="0"/>
              </a:rPr>
            </a:br>
            <a:r>
              <a:rPr lang="en-US" sz="4000" smtClean="0">
                <a:solidFill>
                  <a:srgbClr val="984807"/>
                </a:solidFill>
                <a:latin typeface="Times New Roman" pitchFamily="18" charset="0"/>
                <a:cs typeface="Times New Roman" pitchFamily="18" charset="0"/>
              </a:rPr>
              <a:t>Bearing pins</a:t>
            </a:r>
            <a:r>
              <a:rPr lang="en-US" sz="4000" smtClean="0"/>
              <a:t/>
            </a:r>
            <a:br>
              <a:rPr lang="en-US" sz="4000" smtClean="0"/>
            </a:br>
            <a:endParaRPr lang="en-US" sz="4000" smtClean="0"/>
          </a:p>
        </p:txBody>
      </p:sp>
      <p:pic>
        <p:nvPicPr>
          <p:cNvPr id="14339" name="Picture 2"/>
          <p:cNvPicPr>
            <a:picLocks noGrp="1" noChangeAspect="1" noChangeArrowheads="1"/>
          </p:cNvPicPr>
          <p:nvPr>
            <p:ph sz="half" idx="4294967295"/>
          </p:nvPr>
        </p:nvPicPr>
        <p:blipFill>
          <a:blip r:embed="rId2"/>
          <a:srcRect/>
          <a:stretch>
            <a:fillRect/>
          </a:stretch>
        </p:blipFill>
        <p:spPr>
          <a:xfrm>
            <a:off x="1295400" y="2724150"/>
            <a:ext cx="3505200" cy="1085850"/>
          </a:xfrm>
          <a:noFill/>
        </p:spPr>
      </p:pic>
      <p:pic>
        <p:nvPicPr>
          <p:cNvPr id="14340" name="Picture 3"/>
          <p:cNvPicPr>
            <a:picLocks noChangeAspect="1" noChangeArrowheads="1"/>
          </p:cNvPicPr>
          <p:nvPr/>
        </p:nvPicPr>
        <p:blipFill>
          <a:blip r:embed="rId3"/>
          <a:srcRect/>
          <a:stretch>
            <a:fillRect/>
          </a:stretch>
        </p:blipFill>
        <p:spPr bwMode="auto">
          <a:xfrm>
            <a:off x="1295400" y="3810000"/>
            <a:ext cx="3505200" cy="1981200"/>
          </a:xfrm>
          <a:prstGeom prst="rect">
            <a:avLst/>
          </a:prstGeom>
          <a:noFill/>
          <a:ln w="9525">
            <a:noFill/>
            <a:miter lim="800000"/>
            <a:headEnd/>
            <a:tailEnd/>
          </a:ln>
        </p:spPr>
      </p:pic>
      <p:pic>
        <p:nvPicPr>
          <p:cNvPr id="14341" name="Picture 4"/>
          <p:cNvPicPr>
            <a:picLocks noGrp="1" noChangeAspect="1" noChangeArrowheads="1"/>
          </p:cNvPicPr>
          <p:nvPr>
            <p:ph sz="half" idx="4294967295"/>
          </p:nvPr>
        </p:nvPicPr>
        <p:blipFill>
          <a:blip r:embed="rId4"/>
          <a:srcRect/>
          <a:stretch>
            <a:fillRect/>
          </a:stretch>
        </p:blipFill>
        <p:spPr>
          <a:xfrm>
            <a:off x="5257800" y="2724150"/>
            <a:ext cx="3429000" cy="1085850"/>
          </a:xfrm>
          <a:noFill/>
        </p:spPr>
      </p:pic>
      <p:pic>
        <p:nvPicPr>
          <p:cNvPr id="14342" name="Picture 5"/>
          <p:cNvPicPr>
            <a:picLocks noChangeAspect="1" noChangeArrowheads="1"/>
          </p:cNvPicPr>
          <p:nvPr/>
        </p:nvPicPr>
        <p:blipFill>
          <a:blip r:embed="rId5"/>
          <a:srcRect/>
          <a:stretch>
            <a:fillRect/>
          </a:stretch>
        </p:blipFill>
        <p:spPr bwMode="auto">
          <a:xfrm>
            <a:off x="5257800" y="3810000"/>
            <a:ext cx="3429000" cy="1981200"/>
          </a:xfrm>
          <a:prstGeom prst="rect">
            <a:avLst/>
          </a:prstGeom>
          <a:noFill/>
          <a:ln w="9525">
            <a:noFill/>
            <a:miter lim="800000"/>
            <a:headEnd/>
            <a:tailEnd/>
          </a:ln>
        </p:spPr>
      </p:pic>
      <p:grpSp>
        <p:nvGrpSpPr>
          <p:cNvPr id="3" name="Group 8"/>
          <p:cNvGrpSpPr>
            <a:grpSpLocks/>
          </p:cNvGrpSpPr>
          <p:nvPr/>
        </p:nvGrpSpPr>
        <p:grpSpPr bwMode="auto">
          <a:xfrm>
            <a:off x="0" y="0"/>
            <a:ext cx="762000" cy="6858000"/>
            <a:chOff x="0" y="0"/>
            <a:chExt cx="762000" cy="6858000"/>
          </a:xfrm>
        </p:grpSpPr>
        <p:sp>
          <p:nvSpPr>
            <p:cNvPr id="10" name="Rectangle 9"/>
            <p:cNvSpPr/>
            <p:nvPr/>
          </p:nvSpPr>
          <p:spPr>
            <a:xfrm>
              <a:off x="0" y="0"/>
              <a:ext cx="76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349" name="TextBox 6"/>
            <p:cNvSpPr txBox="1">
              <a:spLocks noChangeArrowheads="1"/>
            </p:cNvSpPr>
            <p:nvPr/>
          </p:nvSpPr>
          <p:spPr bwMode="auto">
            <a:xfrm rot="-5400000">
              <a:off x="-254166" y="3138099"/>
              <a:ext cx="1523998" cy="276999"/>
            </a:xfrm>
            <a:prstGeom prst="rect">
              <a:avLst/>
            </a:prstGeom>
            <a:noFill/>
            <a:ln w="9525">
              <a:noFill/>
              <a:miter lim="800000"/>
              <a:headEnd/>
              <a:tailEnd/>
            </a:ln>
          </p:spPr>
          <p:txBody>
            <a:bodyPr>
              <a:spAutoFit/>
            </a:bodyPr>
            <a:lstStyle/>
            <a:p>
              <a:pPr algn="ctr"/>
              <a:r>
                <a:rPr lang="en-US" sz="1200">
                  <a:latin typeface="Calibri" pitchFamily="34" charset="0"/>
                </a:rPr>
                <a:t>MACHINE VISION</a:t>
              </a:r>
            </a:p>
          </p:txBody>
        </p:sp>
      </p:grpSp>
      <p:sp>
        <p:nvSpPr>
          <p:cNvPr id="14346" name="TextBox 7"/>
          <p:cNvSpPr txBox="1">
            <a:spLocks noChangeArrowheads="1"/>
          </p:cNvSpPr>
          <p:nvPr/>
        </p:nvSpPr>
        <p:spPr bwMode="auto">
          <a:xfrm>
            <a:off x="1295400" y="1828800"/>
            <a:ext cx="3352800" cy="519113"/>
          </a:xfrm>
          <a:prstGeom prst="rect">
            <a:avLst/>
          </a:prstGeom>
          <a:noFill/>
          <a:ln w="9525">
            <a:noFill/>
            <a:miter lim="800000"/>
            <a:headEnd/>
            <a:tailEnd/>
          </a:ln>
        </p:spPr>
        <p:txBody>
          <a:bodyPr>
            <a:spAutoFit/>
          </a:bodyPr>
          <a:lstStyle/>
          <a:p>
            <a:r>
              <a:rPr lang="en-US" sz="2400">
                <a:latin typeface="Calibri" pitchFamily="34" charset="0"/>
              </a:rPr>
              <a:t> </a:t>
            </a:r>
            <a:r>
              <a:rPr lang="en-US" sz="2800">
                <a:latin typeface="Calibri" pitchFamily="34" charset="0"/>
              </a:rPr>
              <a:t>Good Component</a:t>
            </a:r>
          </a:p>
        </p:txBody>
      </p:sp>
      <p:sp>
        <p:nvSpPr>
          <p:cNvPr id="14347" name="TextBox 7"/>
          <p:cNvSpPr txBox="1">
            <a:spLocks noChangeArrowheads="1"/>
          </p:cNvSpPr>
          <p:nvPr/>
        </p:nvSpPr>
        <p:spPr bwMode="auto">
          <a:xfrm>
            <a:off x="5334000" y="1752600"/>
            <a:ext cx="3276600" cy="519113"/>
          </a:xfrm>
          <a:prstGeom prst="rect">
            <a:avLst/>
          </a:prstGeom>
          <a:noFill/>
          <a:ln w="9525">
            <a:noFill/>
            <a:miter lim="800000"/>
            <a:headEnd/>
            <a:tailEnd/>
          </a:ln>
        </p:spPr>
        <p:txBody>
          <a:bodyPr>
            <a:spAutoFit/>
          </a:bodyPr>
          <a:lstStyle/>
          <a:p>
            <a:r>
              <a:rPr lang="en-US" sz="2800">
                <a:latin typeface="Calibri" pitchFamily="34" charset="0"/>
              </a:rPr>
              <a:t>Bad  Component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66800" y="304800"/>
            <a:ext cx="7924800" cy="1143000"/>
          </a:xfrm>
        </p:spPr>
        <p:txBody>
          <a:bodyPr>
            <a:normAutofit fontScale="90000"/>
          </a:bodyPr>
          <a:lstStyle/>
          <a:p>
            <a:pPr eaLnBrk="1" hangingPunct="1">
              <a:defRPr/>
            </a:pPr>
            <a:r>
              <a:rPr lang="en-US" sz="4000" smtClean="0"/>
              <a:t/>
            </a:r>
            <a:br>
              <a:rPr lang="en-US" sz="4000" smtClean="0"/>
            </a:br>
            <a:r>
              <a:rPr lang="en-US" sz="4000" smtClean="0">
                <a:solidFill>
                  <a:srgbClr val="984807"/>
                </a:solidFill>
                <a:latin typeface="Times New Roman" pitchFamily="18" charset="0"/>
                <a:cs typeface="Times New Roman" pitchFamily="18" charset="0"/>
              </a:rPr>
              <a:t>Automotive industry</a:t>
            </a:r>
            <a:r>
              <a:rPr lang="en-US" sz="4000" smtClean="0"/>
              <a:t/>
            </a:r>
            <a:br>
              <a:rPr lang="en-US" sz="4000" smtClean="0"/>
            </a:br>
            <a:endParaRPr lang="en-US" sz="4000" smtClean="0"/>
          </a:p>
        </p:txBody>
      </p:sp>
      <p:sp>
        <p:nvSpPr>
          <p:cNvPr id="15363" name="Content Placeholder 2"/>
          <p:cNvSpPr>
            <a:spLocks noGrp="1"/>
          </p:cNvSpPr>
          <p:nvPr>
            <p:ph sz="half" idx="4294967295"/>
          </p:nvPr>
        </p:nvSpPr>
        <p:spPr>
          <a:xfrm>
            <a:off x="762000" y="2819400"/>
            <a:ext cx="4114800" cy="1828800"/>
          </a:xfrm>
        </p:spPr>
        <p:txBody>
          <a:bodyPr/>
          <a:lstStyle/>
          <a:p>
            <a:pPr algn="just" eaLnBrk="1" hangingPunct="1">
              <a:buFontTx/>
              <a:buNone/>
            </a:pPr>
            <a:r>
              <a:rPr lang="en-US" sz="2800" smtClean="0"/>
              <a:t>	• </a:t>
            </a:r>
            <a:r>
              <a:rPr lang="en-US" sz="3600" smtClean="0"/>
              <a:t>Counting the number of Piston Rings in a stack</a:t>
            </a:r>
          </a:p>
          <a:p>
            <a:pPr eaLnBrk="1" hangingPunct="1"/>
            <a:endParaRPr lang="en-US" sz="2800" smtClean="0"/>
          </a:p>
        </p:txBody>
      </p:sp>
      <p:pic>
        <p:nvPicPr>
          <p:cNvPr id="15364" name="Picture 2"/>
          <p:cNvPicPr>
            <a:picLocks noGrp="1" noChangeAspect="1" noChangeArrowheads="1"/>
          </p:cNvPicPr>
          <p:nvPr>
            <p:ph sz="half" idx="4294967295"/>
          </p:nvPr>
        </p:nvPicPr>
        <p:blipFill>
          <a:blip r:embed="rId2"/>
          <a:srcRect/>
          <a:stretch>
            <a:fillRect/>
          </a:stretch>
        </p:blipFill>
        <p:spPr>
          <a:xfrm>
            <a:off x="5257800" y="2133600"/>
            <a:ext cx="3429000" cy="1338263"/>
          </a:xfrm>
          <a:noFill/>
        </p:spPr>
      </p:pic>
      <p:pic>
        <p:nvPicPr>
          <p:cNvPr id="15365" name="Picture 3"/>
          <p:cNvPicPr>
            <a:picLocks noChangeAspect="1" noChangeArrowheads="1"/>
          </p:cNvPicPr>
          <p:nvPr/>
        </p:nvPicPr>
        <p:blipFill>
          <a:blip r:embed="rId3"/>
          <a:srcRect/>
          <a:stretch>
            <a:fillRect/>
          </a:stretch>
        </p:blipFill>
        <p:spPr bwMode="auto">
          <a:xfrm>
            <a:off x="5257800" y="3429000"/>
            <a:ext cx="3429000" cy="1981200"/>
          </a:xfrm>
          <a:prstGeom prst="rect">
            <a:avLst/>
          </a:prstGeom>
          <a:noFill/>
          <a:ln w="9525">
            <a:noFill/>
            <a:miter lim="800000"/>
            <a:headEnd/>
            <a:tailEnd/>
          </a:ln>
        </p:spPr>
      </p:pic>
      <p:grpSp>
        <p:nvGrpSpPr>
          <p:cNvPr id="3" name="Group 7"/>
          <p:cNvGrpSpPr>
            <a:grpSpLocks/>
          </p:cNvGrpSpPr>
          <p:nvPr/>
        </p:nvGrpSpPr>
        <p:grpSpPr bwMode="auto">
          <a:xfrm>
            <a:off x="0" y="0"/>
            <a:ext cx="762000" cy="6858000"/>
            <a:chOff x="0" y="0"/>
            <a:chExt cx="762000" cy="6858000"/>
          </a:xfrm>
        </p:grpSpPr>
        <p:sp>
          <p:nvSpPr>
            <p:cNvPr id="9" name="Rectangle 8"/>
            <p:cNvSpPr/>
            <p:nvPr/>
          </p:nvSpPr>
          <p:spPr>
            <a:xfrm>
              <a:off x="0" y="0"/>
              <a:ext cx="76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370" name="TextBox 6"/>
            <p:cNvSpPr txBox="1">
              <a:spLocks noChangeArrowheads="1"/>
            </p:cNvSpPr>
            <p:nvPr/>
          </p:nvSpPr>
          <p:spPr bwMode="auto">
            <a:xfrm rot="-5400000">
              <a:off x="-254166" y="3138099"/>
              <a:ext cx="1523998" cy="276999"/>
            </a:xfrm>
            <a:prstGeom prst="rect">
              <a:avLst/>
            </a:prstGeom>
            <a:noFill/>
            <a:ln w="9525">
              <a:noFill/>
              <a:miter lim="800000"/>
              <a:headEnd/>
              <a:tailEnd/>
            </a:ln>
          </p:spPr>
          <p:txBody>
            <a:bodyPr>
              <a:spAutoFit/>
            </a:bodyPr>
            <a:lstStyle/>
            <a:p>
              <a:pPr algn="ctr"/>
              <a:r>
                <a:rPr lang="en-US" sz="1200">
                  <a:latin typeface="Calibri" pitchFamily="34" charset="0"/>
                </a:rPr>
                <a:t>MACHINE VISION</a:t>
              </a: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idx="4294967295"/>
          </p:nvPr>
        </p:nvSpPr>
        <p:spPr>
          <a:xfrm>
            <a:off x="1371600" y="228600"/>
            <a:ext cx="7162800" cy="1143000"/>
          </a:xfrm>
        </p:spPr>
        <p:txBody>
          <a:bodyPr/>
          <a:lstStyle/>
          <a:p>
            <a:pPr eaLnBrk="1" hangingPunct="1"/>
            <a:r>
              <a:rPr lang="en-US" sz="4000" smtClean="0">
                <a:solidFill>
                  <a:srgbClr val="984807"/>
                </a:solidFill>
                <a:latin typeface="Times New Roman" pitchFamily="18" charset="0"/>
                <a:cs typeface="Times New Roman" pitchFamily="18" charset="0"/>
              </a:rPr>
              <a:t>Piston Ring Inspection</a:t>
            </a:r>
          </a:p>
        </p:txBody>
      </p:sp>
      <p:sp>
        <p:nvSpPr>
          <p:cNvPr id="16387" name="Content Placeholder 2"/>
          <p:cNvSpPr>
            <a:spLocks noGrp="1"/>
          </p:cNvSpPr>
          <p:nvPr>
            <p:ph sz="half" idx="4294967295"/>
          </p:nvPr>
        </p:nvSpPr>
        <p:spPr>
          <a:xfrm>
            <a:off x="990600" y="2743200"/>
            <a:ext cx="3886200" cy="2362200"/>
          </a:xfrm>
        </p:spPr>
        <p:txBody>
          <a:bodyPr/>
          <a:lstStyle/>
          <a:p>
            <a:pPr algn="just" eaLnBrk="1" hangingPunct="1"/>
            <a:r>
              <a:rPr lang="en-US" sz="3600" smtClean="0"/>
              <a:t>Identification of Piston Ring as Face-up or Face-Down</a:t>
            </a:r>
          </a:p>
        </p:txBody>
      </p:sp>
      <p:pic>
        <p:nvPicPr>
          <p:cNvPr id="16388" name="Picture 2"/>
          <p:cNvPicPr>
            <a:picLocks noGrp="1" noChangeAspect="1" noChangeArrowheads="1"/>
          </p:cNvPicPr>
          <p:nvPr>
            <p:ph sz="half" idx="4294967295"/>
          </p:nvPr>
        </p:nvPicPr>
        <p:blipFill>
          <a:blip r:embed="rId2"/>
          <a:srcRect/>
          <a:stretch>
            <a:fillRect/>
          </a:stretch>
        </p:blipFill>
        <p:spPr>
          <a:xfrm>
            <a:off x="5410200" y="2438400"/>
            <a:ext cx="3276600" cy="3048000"/>
          </a:xfrm>
          <a:noFill/>
        </p:spPr>
      </p:pic>
      <p:grpSp>
        <p:nvGrpSpPr>
          <p:cNvPr id="2" name="Group 6"/>
          <p:cNvGrpSpPr>
            <a:grpSpLocks/>
          </p:cNvGrpSpPr>
          <p:nvPr/>
        </p:nvGrpSpPr>
        <p:grpSpPr bwMode="auto">
          <a:xfrm>
            <a:off x="0" y="0"/>
            <a:ext cx="762000" cy="6858000"/>
            <a:chOff x="0" y="0"/>
            <a:chExt cx="762000" cy="6858000"/>
          </a:xfrm>
        </p:grpSpPr>
        <p:sp>
          <p:nvSpPr>
            <p:cNvPr id="8" name="Rectangle 7"/>
            <p:cNvSpPr/>
            <p:nvPr/>
          </p:nvSpPr>
          <p:spPr>
            <a:xfrm>
              <a:off x="0" y="0"/>
              <a:ext cx="76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393" name="TextBox 6"/>
            <p:cNvSpPr txBox="1">
              <a:spLocks noChangeArrowheads="1"/>
            </p:cNvSpPr>
            <p:nvPr/>
          </p:nvSpPr>
          <p:spPr bwMode="auto">
            <a:xfrm rot="-5400000">
              <a:off x="-254166" y="3138099"/>
              <a:ext cx="1523998" cy="276999"/>
            </a:xfrm>
            <a:prstGeom prst="rect">
              <a:avLst/>
            </a:prstGeom>
            <a:noFill/>
            <a:ln w="9525">
              <a:noFill/>
              <a:miter lim="800000"/>
              <a:headEnd/>
              <a:tailEnd/>
            </a:ln>
          </p:spPr>
          <p:txBody>
            <a:bodyPr>
              <a:spAutoFit/>
            </a:bodyPr>
            <a:lstStyle/>
            <a:p>
              <a:pPr algn="ctr"/>
              <a:r>
                <a:rPr lang="en-US" sz="1200">
                  <a:latin typeface="Calibri" pitchFamily="34" charset="0"/>
                </a:rPr>
                <a:t>MACHINE VISION</a:t>
              </a: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00200" y="274638"/>
            <a:ext cx="6705600" cy="1143000"/>
          </a:xfrm>
        </p:spPr>
        <p:txBody>
          <a:bodyPr>
            <a:normAutofit fontScale="90000"/>
          </a:bodyPr>
          <a:lstStyle/>
          <a:p>
            <a:pPr eaLnBrk="1" hangingPunct="1">
              <a:defRPr/>
            </a:pPr>
            <a:r>
              <a:rPr lang="en-US" sz="4000" smtClean="0"/>
              <a:t/>
            </a:r>
            <a:br>
              <a:rPr lang="en-US" sz="4000" smtClean="0"/>
            </a:br>
            <a:r>
              <a:rPr lang="en-US" sz="4000" smtClean="0">
                <a:solidFill>
                  <a:srgbClr val="984807"/>
                </a:solidFill>
                <a:latin typeface="Times New Roman" pitchFamily="18" charset="0"/>
                <a:cs typeface="Times New Roman" pitchFamily="18" charset="0"/>
              </a:rPr>
              <a:t>Presence/Absence of threading</a:t>
            </a:r>
            <a:r>
              <a:rPr lang="en-US" sz="4000" smtClean="0"/>
              <a:t/>
            </a:r>
            <a:br>
              <a:rPr lang="en-US" sz="4000" smtClean="0"/>
            </a:br>
            <a:endParaRPr lang="en-US" sz="4000" smtClean="0"/>
          </a:p>
        </p:txBody>
      </p:sp>
      <p:pic>
        <p:nvPicPr>
          <p:cNvPr id="17411" name="Picture 2"/>
          <p:cNvPicPr>
            <a:picLocks noGrp="1" noChangeAspect="1" noChangeArrowheads="1"/>
          </p:cNvPicPr>
          <p:nvPr>
            <p:ph sz="half" idx="4294967295"/>
          </p:nvPr>
        </p:nvPicPr>
        <p:blipFill>
          <a:blip r:embed="rId2"/>
          <a:srcRect/>
          <a:stretch>
            <a:fillRect/>
          </a:stretch>
        </p:blipFill>
        <p:spPr>
          <a:xfrm>
            <a:off x="990600" y="2686050"/>
            <a:ext cx="3810000" cy="3028950"/>
          </a:xfrm>
          <a:noFill/>
        </p:spPr>
      </p:pic>
      <p:pic>
        <p:nvPicPr>
          <p:cNvPr id="17412" name="Picture 3"/>
          <p:cNvPicPr>
            <a:picLocks noGrp="1" noChangeAspect="1" noChangeArrowheads="1"/>
          </p:cNvPicPr>
          <p:nvPr>
            <p:ph sz="half" idx="4294967295"/>
          </p:nvPr>
        </p:nvPicPr>
        <p:blipFill>
          <a:blip r:embed="rId3"/>
          <a:srcRect/>
          <a:stretch>
            <a:fillRect/>
          </a:stretch>
        </p:blipFill>
        <p:spPr>
          <a:xfrm>
            <a:off x="5105400" y="2686050"/>
            <a:ext cx="3733800" cy="3028950"/>
          </a:xfrm>
          <a:noFill/>
        </p:spPr>
      </p:pic>
      <p:grpSp>
        <p:nvGrpSpPr>
          <p:cNvPr id="3" name="Group 6"/>
          <p:cNvGrpSpPr>
            <a:grpSpLocks/>
          </p:cNvGrpSpPr>
          <p:nvPr/>
        </p:nvGrpSpPr>
        <p:grpSpPr bwMode="auto">
          <a:xfrm>
            <a:off x="0" y="0"/>
            <a:ext cx="762000" cy="6858000"/>
            <a:chOff x="0" y="0"/>
            <a:chExt cx="762000" cy="6858000"/>
          </a:xfrm>
        </p:grpSpPr>
        <p:sp>
          <p:nvSpPr>
            <p:cNvPr id="8" name="Rectangle 7"/>
            <p:cNvSpPr/>
            <p:nvPr/>
          </p:nvSpPr>
          <p:spPr>
            <a:xfrm>
              <a:off x="0" y="0"/>
              <a:ext cx="76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419" name="TextBox 6"/>
            <p:cNvSpPr txBox="1">
              <a:spLocks noChangeArrowheads="1"/>
            </p:cNvSpPr>
            <p:nvPr/>
          </p:nvSpPr>
          <p:spPr bwMode="auto">
            <a:xfrm rot="-5400000">
              <a:off x="-254166" y="3138099"/>
              <a:ext cx="1523998" cy="276999"/>
            </a:xfrm>
            <a:prstGeom prst="rect">
              <a:avLst/>
            </a:prstGeom>
            <a:noFill/>
            <a:ln w="9525">
              <a:noFill/>
              <a:miter lim="800000"/>
              <a:headEnd/>
              <a:tailEnd/>
            </a:ln>
          </p:spPr>
          <p:txBody>
            <a:bodyPr>
              <a:spAutoFit/>
            </a:bodyPr>
            <a:lstStyle/>
            <a:p>
              <a:pPr algn="ctr"/>
              <a:r>
                <a:rPr lang="en-US" sz="1200">
                  <a:latin typeface="Calibri" pitchFamily="34" charset="0"/>
                </a:rPr>
                <a:t>MACHINE VISION</a:t>
              </a:r>
            </a:p>
          </p:txBody>
        </p:sp>
      </p:grpSp>
      <p:sp>
        <p:nvSpPr>
          <p:cNvPr id="17416" name="TextBox 7"/>
          <p:cNvSpPr txBox="1">
            <a:spLocks noChangeArrowheads="1"/>
          </p:cNvSpPr>
          <p:nvPr/>
        </p:nvSpPr>
        <p:spPr bwMode="auto">
          <a:xfrm>
            <a:off x="5334000" y="1828800"/>
            <a:ext cx="3124200" cy="523875"/>
          </a:xfrm>
          <a:prstGeom prst="rect">
            <a:avLst/>
          </a:prstGeom>
          <a:noFill/>
          <a:ln w="9525">
            <a:noFill/>
            <a:miter lim="800000"/>
            <a:headEnd/>
            <a:tailEnd/>
          </a:ln>
        </p:spPr>
        <p:txBody>
          <a:bodyPr>
            <a:spAutoFit/>
          </a:bodyPr>
          <a:lstStyle/>
          <a:p>
            <a:r>
              <a:rPr lang="en-US" sz="2800">
                <a:latin typeface="Calibri" pitchFamily="34" charset="0"/>
              </a:rPr>
              <a:t>  Good Component</a:t>
            </a:r>
          </a:p>
        </p:txBody>
      </p:sp>
      <p:sp>
        <p:nvSpPr>
          <p:cNvPr id="17417" name="TextBox 7"/>
          <p:cNvSpPr txBox="1">
            <a:spLocks noChangeArrowheads="1"/>
          </p:cNvSpPr>
          <p:nvPr/>
        </p:nvSpPr>
        <p:spPr bwMode="auto">
          <a:xfrm>
            <a:off x="1524000" y="1828800"/>
            <a:ext cx="2895600" cy="523875"/>
          </a:xfrm>
          <a:prstGeom prst="rect">
            <a:avLst/>
          </a:prstGeom>
          <a:noFill/>
          <a:ln w="9525">
            <a:noFill/>
            <a:miter lim="800000"/>
            <a:headEnd/>
            <a:tailEnd/>
          </a:ln>
        </p:spPr>
        <p:txBody>
          <a:bodyPr>
            <a:spAutoFit/>
          </a:bodyPr>
          <a:lstStyle/>
          <a:p>
            <a:r>
              <a:rPr lang="en-US" sz="2400">
                <a:latin typeface="Calibri" pitchFamily="34" charset="0"/>
              </a:rPr>
              <a:t>   </a:t>
            </a:r>
            <a:r>
              <a:rPr lang="en-US" sz="2800">
                <a:latin typeface="Calibri" pitchFamily="34" charset="0"/>
              </a:rPr>
              <a:t>Bad Component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eaLnBrk="1" hangingPunct="1">
              <a:defRPr/>
            </a:pPr>
            <a:r>
              <a:rPr lang="en-US" sz="4000" smtClean="0"/>
              <a:t/>
            </a:r>
            <a:br>
              <a:rPr lang="en-US" sz="4000" smtClean="0"/>
            </a:br>
            <a:r>
              <a:rPr lang="en-US" sz="4000" smtClean="0"/>
              <a:t>        </a:t>
            </a:r>
            <a:r>
              <a:rPr lang="en-US" sz="4000" smtClean="0">
                <a:solidFill>
                  <a:srgbClr val="984807"/>
                </a:solidFill>
                <a:latin typeface="Times New Roman" pitchFamily="18" charset="0"/>
                <a:cs typeface="Times New Roman" pitchFamily="18" charset="0"/>
              </a:rPr>
              <a:t>Component position check</a:t>
            </a:r>
            <a:r>
              <a:rPr lang="en-US" sz="4000" smtClean="0"/>
              <a:t/>
            </a:r>
            <a:br>
              <a:rPr lang="en-US" sz="4000" smtClean="0"/>
            </a:br>
            <a:endParaRPr lang="en-US" sz="4000" smtClean="0"/>
          </a:p>
        </p:txBody>
      </p:sp>
      <p:pic>
        <p:nvPicPr>
          <p:cNvPr id="18435" name="Picture 2"/>
          <p:cNvPicPr>
            <a:picLocks noGrp="1" noChangeAspect="1" noChangeArrowheads="1"/>
          </p:cNvPicPr>
          <p:nvPr>
            <p:ph sz="half" idx="4294967295"/>
          </p:nvPr>
        </p:nvPicPr>
        <p:blipFill>
          <a:blip r:embed="rId2"/>
          <a:srcRect/>
          <a:stretch>
            <a:fillRect/>
          </a:stretch>
        </p:blipFill>
        <p:spPr>
          <a:xfrm>
            <a:off x="914400" y="2495550"/>
            <a:ext cx="3810000" cy="1085850"/>
          </a:xfrm>
          <a:noFill/>
        </p:spPr>
      </p:pic>
      <p:pic>
        <p:nvPicPr>
          <p:cNvPr id="18436" name="Picture 3"/>
          <p:cNvPicPr>
            <a:picLocks noChangeAspect="1" noChangeArrowheads="1"/>
          </p:cNvPicPr>
          <p:nvPr/>
        </p:nvPicPr>
        <p:blipFill>
          <a:blip r:embed="rId3"/>
          <a:srcRect/>
          <a:stretch>
            <a:fillRect/>
          </a:stretch>
        </p:blipFill>
        <p:spPr bwMode="auto">
          <a:xfrm>
            <a:off x="914400" y="3581400"/>
            <a:ext cx="3810000" cy="2057400"/>
          </a:xfrm>
          <a:prstGeom prst="rect">
            <a:avLst/>
          </a:prstGeom>
          <a:noFill/>
          <a:ln w="9525">
            <a:noFill/>
            <a:miter lim="800000"/>
            <a:headEnd/>
            <a:tailEnd/>
          </a:ln>
        </p:spPr>
      </p:pic>
      <p:pic>
        <p:nvPicPr>
          <p:cNvPr id="18437" name="Picture 4"/>
          <p:cNvPicPr>
            <a:picLocks noGrp="1" noChangeAspect="1" noChangeArrowheads="1"/>
          </p:cNvPicPr>
          <p:nvPr>
            <p:ph sz="half" idx="4294967295"/>
          </p:nvPr>
        </p:nvPicPr>
        <p:blipFill>
          <a:blip r:embed="rId4"/>
          <a:srcRect/>
          <a:stretch>
            <a:fillRect/>
          </a:stretch>
        </p:blipFill>
        <p:spPr>
          <a:xfrm>
            <a:off x="5029200" y="2495550"/>
            <a:ext cx="3733800" cy="1085850"/>
          </a:xfrm>
          <a:noFill/>
        </p:spPr>
      </p:pic>
      <p:pic>
        <p:nvPicPr>
          <p:cNvPr id="18438" name="Picture 5"/>
          <p:cNvPicPr>
            <a:picLocks noChangeAspect="1" noChangeArrowheads="1"/>
          </p:cNvPicPr>
          <p:nvPr/>
        </p:nvPicPr>
        <p:blipFill>
          <a:blip r:embed="rId5"/>
          <a:srcRect/>
          <a:stretch>
            <a:fillRect/>
          </a:stretch>
        </p:blipFill>
        <p:spPr bwMode="auto">
          <a:xfrm>
            <a:off x="5029200" y="3581400"/>
            <a:ext cx="3733800" cy="2057400"/>
          </a:xfrm>
          <a:prstGeom prst="rect">
            <a:avLst/>
          </a:prstGeom>
          <a:noFill/>
          <a:ln w="9525">
            <a:noFill/>
            <a:miter lim="800000"/>
            <a:headEnd/>
            <a:tailEnd/>
          </a:ln>
        </p:spPr>
      </p:pic>
      <p:grpSp>
        <p:nvGrpSpPr>
          <p:cNvPr id="3" name="Group 8"/>
          <p:cNvGrpSpPr>
            <a:grpSpLocks/>
          </p:cNvGrpSpPr>
          <p:nvPr/>
        </p:nvGrpSpPr>
        <p:grpSpPr bwMode="auto">
          <a:xfrm>
            <a:off x="0" y="0"/>
            <a:ext cx="762000" cy="6858000"/>
            <a:chOff x="0" y="0"/>
            <a:chExt cx="762000" cy="6858000"/>
          </a:xfrm>
        </p:grpSpPr>
        <p:sp>
          <p:nvSpPr>
            <p:cNvPr id="10" name="Rectangle 9"/>
            <p:cNvSpPr/>
            <p:nvPr/>
          </p:nvSpPr>
          <p:spPr>
            <a:xfrm>
              <a:off x="0" y="0"/>
              <a:ext cx="76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443" name="TextBox 6"/>
            <p:cNvSpPr txBox="1">
              <a:spLocks noChangeArrowheads="1"/>
            </p:cNvSpPr>
            <p:nvPr/>
          </p:nvSpPr>
          <p:spPr bwMode="auto">
            <a:xfrm rot="-5400000">
              <a:off x="-254166" y="3138099"/>
              <a:ext cx="1523998" cy="276999"/>
            </a:xfrm>
            <a:prstGeom prst="rect">
              <a:avLst/>
            </a:prstGeom>
            <a:noFill/>
            <a:ln w="9525">
              <a:noFill/>
              <a:miter lim="800000"/>
              <a:headEnd/>
              <a:tailEnd/>
            </a:ln>
          </p:spPr>
          <p:txBody>
            <a:bodyPr>
              <a:spAutoFit/>
            </a:bodyPr>
            <a:lstStyle/>
            <a:p>
              <a:pPr algn="ctr"/>
              <a:r>
                <a:rPr lang="en-US" sz="1200">
                  <a:latin typeface="Calibri" pitchFamily="34" charset="0"/>
                </a:rPr>
                <a:t>MACHINE VISION</a:t>
              </a: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117600" y="165100"/>
            <a:ext cx="6654800" cy="517525"/>
          </a:xfrm>
          <a:noFill/>
          <a:ln/>
        </p:spPr>
        <p:txBody>
          <a:bodyPr>
            <a:normAutofit fontScale="90000"/>
          </a:bodyPr>
          <a:lstStyle/>
          <a:p>
            <a:r>
              <a:rPr lang="en-US"/>
              <a:t>Machine Vision in Automation</a:t>
            </a:r>
          </a:p>
        </p:txBody>
      </p:sp>
      <p:sp>
        <p:nvSpPr>
          <p:cNvPr id="18435" name="Rectangle 3"/>
          <p:cNvSpPr>
            <a:spLocks noGrp="1" noChangeArrowheads="1"/>
          </p:cNvSpPr>
          <p:nvPr>
            <p:ph type="body" idx="1"/>
          </p:nvPr>
        </p:nvSpPr>
        <p:spPr>
          <a:xfrm>
            <a:off x="312738" y="1009650"/>
            <a:ext cx="7916862" cy="5537200"/>
          </a:xfrm>
          <a:noFill/>
          <a:ln/>
        </p:spPr>
        <p:txBody>
          <a:bodyPr/>
          <a:lstStyle/>
          <a:p>
            <a:r>
              <a:rPr lang="en-US" sz="2800" dirty="0"/>
              <a:t>Use a camera to inspect parts to</a:t>
            </a:r>
            <a:r>
              <a:rPr lang="en-US" dirty="0"/>
              <a:t>:</a:t>
            </a:r>
          </a:p>
          <a:p>
            <a:pPr lvl="1"/>
            <a:r>
              <a:rPr lang="en-US" sz="2400" dirty="0"/>
              <a:t>Guide a robot or control automated equipment</a:t>
            </a:r>
          </a:p>
          <a:p>
            <a:pPr lvl="1"/>
            <a:r>
              <a:rPr lang="en-US" sz="2400" dirty="0"/>
              <a:t>Support statistical analysis in a computer-assisted-manufacturing (CAM) system</a:t>
            </a:r>
          </a:p>
          <a:p>
            <a:pPr lvl="1"/>
            <a:r>
              <a:rPr lang="en-US" sz="2400" dirty="0"/>
              <a:t>Ensure quality in manufacturing process:</a:t>
            </a:r>
          </a:p>
          <a:p>
            <a:pPr lvl="2"/>
            <a:r>
              <a:rPr lang="en-US" sz="2000" dirty="0"/>
              <a:t>dimensions/alignment</a:t>
            </a:r>
          </a:p>
          <a:p>
            <a:pPr lvl="2"/>
            <a:r>
              <a:rPr lang="en-US" sz="2000" dirty="0"/>
              <a:t>Determine if all components are present </a:t>
            </a:r>
          </a:p>
          <a:p>
            <a:pPr lvl="2"/>
            <a:r>
              <a:rPr lang="en-US" sz="2000" dirty="0"/>
              <a:t>Other quality issues: color, placement, …</a:t>
            </a:r>
          </a:p>
        </p:txBody>
      </p:sp>
      <p:graphicFrame>
        <p:nvGraphicFramePr>
          <p:cNvPr id="114688" name="Object 0"/>
          <p:cNvGraphicFramePr>
            <a:graphicFrameLocks noChangeAspect="1"/>
          </p:cNvGraphicFramePr>
          <p:nvPr/>
        </p:nvGraphicFramePr>
        <p:xfrm>
          <a:off x="6143625" y="5762625"/>
          <a:ext cx="1119188" cy="866775"/>
        </p:xfrm>
        <a:graphic>
          <a:graphicData uri="http://schemas.openxmlformats.org/presentationml/2006/ole">
            <p:oleObj spid="_x0000_s1026" name="Clip" r:id="rId4" imgW="1824840" imgH="1837080" progId="">
              <p:embed/>
            </p:oleObj>
          </a:graphicData>
        </a:graphic>
      </p:graphicFrame>
      <p:graphicFrame>
        <p:nvGraphicFramePr>
          <p:cNvPr id="114689" name="Object 1"/>
          <p:cNvGraphicFramePr>
            <a:graphicFrameLocks noChangeAspect="1"/>
          </p:cNvGraphicFramePr>
          <p:nvPr/>
        </p:nvGraphicFramePr>
        <p:xfrm>
          <a:off x="6831013" y="4114800"/>
          <a:ext cx="2301875" cy="2386013"/>
        </p:xfrm>
        <a:graphic>
          <a:graphicData uri="http://schemas.openxmlformats.org/presentationml/2006/ole">
            <p:oleObj spid="_x0000_s1027" name="Clip" r:id="rId5" imgW="1361160" imgH="1499040" progId="">
              <p:embed/>
            </p:oleObj>
          </a:graphicData>
        </a:graphic>
      </p:graphicFrame>
      <p:pic>
        <p:nvPicPr>
          <p:cNvPr id="18439" name="Picture 7"/>
          <p:cNvPicPr>
            <a:picLocks noChangeAspect="1" noChangeArrowheads="1"/>
          </p:cNvPicPr>
          <p:nvPr/>
        </p:nvPicPr>
        <p:blipFill>
          <a:blip r:embed="rId6" cstate="print"/>
          <a:srcRect/>
          <a:stretch>
            <a:fillRect/>
          </a:stretch>
        </p:blipFill>
        <p:spPr bwMode="auto">
          <a:xfrm>
            <a:off x="5410200" y="4953000"/>
            <a:ext cx="533400" cy="379413"/>
          </a:xfrm>
          <a:prstGeom prst="rect">
            <a:avLst/>
          </a:prstGeom>
          <a:noFill/>
          <a:ln w="9525">
            <a:noFill/>
            <a:miter lim="800000"/>
            <a:headEnd/>
            <a:tailEnd/>
          </a:ln>
          <a:effectLst/>
        </p:spPr>
      </p:pic>
      <p:pic>
        <p:nvPicPr>
          <p:cNvPr id="18441" name="Picture 9" descr="eyelipmove"/>
          <p:cNvPicPr>
            <a:picLocks noChangeAspect="1" noChangeArrowheads="1" noCrop="1"/>
          </p:cNvPicPr>
          <p:nvPr/>
        </p:nvPicPr>
        <p:blipFill>
          <a:blip r:embed="rId7" cstate="print"/>
          <a:srcRect/>
          <a:stretch>
            <a:fillRect/>
          </a:stretch>
        </p:blipFill>
        <p:spPr bwMode="auto">
          <a:xfrm>
            <a:off x="7693025" y="165100"/>
            <a:ext cx="1439863" cy="1885950"/>
          </a:xfrm>
          <a:prstGeom prst="rect">
            <a:avLst/>
          </a:prstGeom>
          <a:noFill/>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idx="4294967295"/>
          </p:nvPr>
        </p:nvSpPr>
        <p:spPr>
          <a:xfrm>
            <a:off x="1143000" y="274638"/>
            <a:ext cx="7543800" cy="1143000"/>
          </a:xfrm>
        </p:spPr>
        <p:txBody>
          <a:bodyPr/>
          <a:lstStyle/>
          <a:p>
            <a:pPr eaLnBrk="1" hangingPunct="1"/>
            <a:r>
              <a:rPr lang="en-US" smtClean="0"/>
              <a:t>       </a:t>
            </a:r>
            <a:r>
              <a:rPr lang="en-US" sz="4000" smtClean="0">
                <a:solidFill>
                  <a:srgbClr val="984807"/>
                </a:solidFill>
                <a:latin typeface="Times New Roman" pitchFamily="18" charset="0"/>
                <a:cs typeface="Times New Roman" pitchFamily="18" charset="0"/>
              </a:rPr>
              <a:t>Wire Harness Inspection</a:t>
            </a:r>
          </a:p>
        </p:txBody>
      </p:sp>
      <p:pic>
        <p:nvPicPr>
          <p:cNvPr id="19459" name="Picture 2"/>
          <p:cNvPicPr>
            <a:picLocks noGrp="1" noChangeAspect="1" noChangeArrowheads="1"/>
          </p:cNvPicPr>
          <p:nvPr>
            <p:ph sz="half" idx="4294967295"/>
          </p:nvPr>
        </p:nvPicPr>
        <p:blipFill>
          <a:blip r:embed="rId2"/>
          <a:srcRect/>
          <a:stretch>
            <a:fillRect/>
          </a:stretch>
        </p:blipFill>
        <p:spPr>
          <a:xfrm>
            <a:off x="5257800" y="2895600"/>
            <a:ext cx="3200400" cy="3048000"/>
          </a:xfrm>
          <a:noFill/>
        </p:spPr>
      </p:pic>
      <p:pic>
        <p:nvPicPr>
          <p:cNvPr id="19460" name="Picture 3"/>
          <p:cNvPicPr>
            <a:picLocks noGrp="1" noChangeAspect="1" noChangeArrowheads="1"/>
          </p:cNvPicPr>
          <p:nvPr>
            <p:ph sz="half" idx="4294967295"/>
          </p:nvPr>
        </p:nvPicPr>
        <p:blipFill>
          <a:blip r:embed="rId3"/>
          <a:srcRect/>
          <a:stretch>
            <a:fillRect/>
          </a:stretch>
        </p:blipFill>
        <p:spPr>
          <a:xfrm>
            <a:off x="1447800" y="2895600"/>
            <a:ext cx="3124200" cy="3048000"/>
          </a:xfrm>
          <a:noFill/>
        </p:spPr>
      </p:pic>
      <p:sp>
        <p:nvSpPr>
          <p:cNvPr id="19461" name="TextBox 6"/>
          <p:cNvSpPr txBox="1">
            <a:spLocks noChangeArrowheads="1"/>
          </p:cNvSpPr>
          <p:nvPr/>
        </p:nvSpPr>
        <p:spPr bwMode="auto">
          <a:xfrm>
            <a:off x="5562600" y="2133600"/>
            <a:ext cx="2514600" cy="461963"/>
          </a:xfrm>
          <a:prstGeom prst="rect">
            <a:avLst/>
          </a:prstGeom>
          <a:noFill/>
          <a:ln w="9525">
            <a:noFill/>
            <a:miter lim="800000"/>
            <a:headEnd/>
            <a:tailEnd/>
          </a:ln>
        </p:spPr>
        <p:txBody>
          <a:bodyPr>
            <a:spAutoFit/>
          </a:bodyPr>
          <a:lstStyle/>
          <a:p>
            <a:r>
              <a:rPr lang="en-US" sz="2400">
                <a:latin typeface="Calibri" pitchFamily="34" charset="0"/>
              </a:rPr>
              <a:t> Good Component</a:t>
            </a:r>
          </a:p>
        </p:txBody>
      </p:sp>
      <p:sp>
        <p:nvSpPr>
          <p:cNvPr id="19462" name="TextBox 7"/>
          <p:cNvSpPr txBox="1">
            <a:spLocks noChangeArrowheads="1"/>
          </p:cNvSpPr>
          <p:nvPr/>
        </p:nvSpPr>
        <p:spPr bwMode="auto">
          <a:xfrm>
            <a:off x="1752600" y="2205038"/>
            <a:ext cx="2514600" cy="461962"/>
          </a:xfrm>
          <a:prstGeom prst="rect">
            <a:avLst/>
          </a:prstGeom>
          <a:noFill/>
          <a:ln w="9525">
            <a:noFill/>
            <a:miter lim="800000"/>
            <a:headEnd/>
            <a:tailEnd/>
          </a:ln>
        </p:spPr>
        <p:txBody>
          <a:bodyPr>
            <a:spAutoFit/>
          </a:bodyPr>
          <a:lstStyle/>
          <a:p>
            <a:r>
              <a:rPr lang="en-US" sz="2400">
                <a:latin typeface="Calibri" pitchFamily="34" charset="0"/>
              </a:rPr>
              <a:t>   Bad Component</a:t>
            </a:r>
          </a:p>
        </p:txBody>
      </p:sp>
      <p:grpSp>
        <p:nvGrpSpPr>
          <p:cNvPr id="2" name="Group 8"/>
          <p:cNvGrpSpPr>
            <a:grpSpLocks/>
          </p:cNvGrpSpPr>
          <p:nvPr/>
        </p:nvGrpSpPr>
        <p:grpSpPr bwMode="auto">
          <a:xfrm>
            <a:off x="0" y="0"/>
            <a:ext cx="762000" cy="6858000"/>
            <a:chOff x="0" y="0"/>
            <a:chExt cx="762000" cy="6858000"/>
          </a:xfrm>
        </p:grpSpPr>
        <p:sp>
          <p:nvSpPr>
            <p:cNvPr id="10" name="Rectangle 9"/>
            <p:cNvSpPr/>
            <p:nvPr/>
          </p:nvSpPr>
          <p:spPr>
            <a:xfrm>
              <a:off x="0" y="0"/>
              <a:ext cx="76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467" name="TextBox 6"/>
            <p:cNvSpPr txBox="1">
              <a:spLocks noChangeArrowheads="1"/>
            </p:cNvSpPr>
            <p:nvPr/>
          </p:nvSpPr>
          <p:spPr bwMode="auto">
            <a:xfrm rot="-5400000">
              <a:off x="-254166" y="3138099"/>
              <a:ext cx="1523998" cy="276999"/>
            </a:xfrm>
            <a:prstGeom prst="rect">
              <a:avLst/>
            </a:prstGeom>
            <a:noFill/>
            <a:ln w="9525">
              <a:noFill/>
              <a:miter lim="800000"/>
              <a:headEnd/>
              <a:tailEnd/>
            </a:ln>
          </p:spPr>
          <p:txBody>
            <a:bodyPr>
              <a:spAutoFit/>
            </a:bodyPr>
            <a:lstStyle/>
            <a:p>
              <a:pPr algn="ctr"/>
              <a:r>
                <a:rPr lang="en-US" sz="1200">
                  <a:latin typeface="Calibri" pitchFamily="34" charset="0"/>
                </a:rPr>
                <a:t>MACHINE VISION</a:t>
              </a: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idx="4294967295"/>
          </p:nvPr>
        </p:nvSpPr>
        <p:spPr>
          <a:xfrm>
            <a:off x="1219200" y="152400"/>
            <a:ext cx="7543800" cy="1089025"/>
          </a:xfrm>
        </p:spPr>
        <p:txBody>
          <a:bodyPr/>
          <a:lstStyle/>
          <a:p>
            <a:pPr eaLnBrk="1" hangingPunct="1"/>
            <a:r>
              <a:rPr lang="en-US" smtClean="0">
                <a:latin typeface="Times New Roman" pitchFamily="18" charset="0"/>
              </a:rPr>
              <a:t>   </a:t>
            </a:r>
            <a:r>
              <a:rPr lang="en-US" sz="4000" smtClean="0">
                <a:solidFill>
                  <a:srgbClr val="984807"/>
                </a:solidFill>
                <a:latin typeface="Times New Roman" pitchFamily="18" charset="0"/>
                <a:cs typeface="Times New Roman" pitchFamily="18" charset="0"/>
              </a:rPr>
              <a:t>Surface Inspection</a:t>
            </a:r>
            <a:endParaRPr lang="en-GB" sz="4000" smtClean="0">
              <a:solidFill>
                <a:srgbClr val="984807"/>
              </a:solidFill>
              <a:latin typeface="Times New Roman" pitchFamily="18" charset="0"/>
              <a:cs typeface="Times New Roman" pitchFamily="18" charset="0"/>
            </a:endParaRPr>
          </a:p>
        </p:txBody>
      </p:sp>
      <p:pic>
        <p:nvPicPr>
          <p:cNvPr id="20483" name="Picture 5"/>
          <p:cNvPicPr>
            <a:picLocks noChangeAspect="1" noChangeArrowheads="1"/>
          </p:cNvPicPr>
          <p:nvPr/>
        </p:nvPicPr>
        <p:blipFill>
          <a:blip r:embed="rId3"/>
          <a:srcRect/>
          <a:stretch>
            <a:fillRect/>
          </a:stretch>
        </p:blipFill>
        <p:spPr bwMode="auto">
          <a:xfrm>
            <a:off x="914400" y="1447800"/>
            <a:ext cx="4114800" cy="4351338"/>
          </a:xfrm>
          <a:prstGeom prst="rect">
            <a:avLst/>
          </a:prstGeom>
          <a:noFill/>
          <a:ln w="9525">
            <a:noFill/>
            <a:miter lim="800000"/>
            <a:headEnd/>
            <a:tailEnd/>
          </a:ln>
        </p:spPr>
      </p:pic>
      <p:pic>
        <p:nvPicPr>
          <p:cNvPr id="20484" name="Picture 6"/>
          <p:cNvPicPr>
            <a:picLocks noChangeAspect="1" noChangeArrowheads="1"/>
          </p:cNvPicPr>
          <p:nvPr/>
        </p:nvPicPr>
        <p:blipFill>
          <a:blip r:embed="rId4"/>
          <a:srcRect/>
          <a:stretch>
            <a:fillRect/>
          </a:stretch>
        </p:blipFill>
        <p:spPr bwMode="auto">
          <a:xfrm>
            <a:off x="5486400" y="1447800"/>
            <a:ext cx="3276600" cy="2178050"/>
          </a:xfrm>
          <a:prstGeom prst="rect">
            <a:avLst/>
          </a:prstGeom>
          <a:noFill/>
          <a:ln w="9525">
            <a:noFill/>
            <a:miter lim="800000"/>
            <a:headEnd/>
            <a:tailEnd/>
          </a:ln>
        </p:spPr>
      </p:pic>
      <p:sp>
        <p:nvSpPr>
          <p:cNvPr id="20485" name="Text Box 7"/>
          <p:cNvSpPr txBox="1">
            <a:spLocks noChangeArrowheads="1"/>
          </p:cNvSpPr>
          <p:nvPr/>
        </p:nvSpPr>
        <p:spPr bwMode="auto">
          <a:xfrm>
            <a:off x="5562600" y="3810000"/>
            <a:ext cx="3200400" cy="2838450"/>
          </a:xfrm>
          <a:prstGeom prst="rect">
            <a:avLst/>
          </a:prstGeom>
          <a:noFill/>
          <a:ln w="9525">
            <a:noFill/>
            <a:miter lim="800000"/>
            <a:headEnd/>
            <a:tailEnd/>
          </a:ln>
        </p:spPr>
        <p:txBody>
          <a:bodyPr>
            <a:spAutoFit/>
          </a:bodyPr>
          <a:lstStyle/>
          <a:p>
            <a:r>
              <a:rPr lang="en-US"/>
              <a:t>2-D and 3-D defects such as shrink holes, pores and indentations can be reliably recognized in different test areas and then classified based on the type of defect. Part and area contours are checked for dimensional accuracy, fractions and notches.</a:t>
            </a:r>
          </a:p>
        </p:txBody>
      </p:sp>
      <p:grpSp>
        <p:nvGrpSpPr>
          <p:cNvPr id="2" name="Group 7"/>
          <p:cNvGrpSpPr>
            <a:grpSpLocks/>
          </p:cNvGrpSpPr>
          <p:nvPr/>
        </p:nvGrpSpPr>
        <p:grpSpPr bwMode="auto">
          <a:xfrm>
            <a:off x="0" y="0"/>
            <a:ext cx="762000" cy="6858000"/>
            <a:chOff x="0" y="0"/>
            <a:chExt cx="762000" cy="6858000"/>
          </a:xfrm>
        </p:grpSpPr>
        <p:sp>
          <p:nvSpPr>
            <p:cNvPr id="9" name="Rectangle 8"/>
            <p:cNvSpPr/>
            <p:nvPr/>
          </p:nvSpPr>
          <p:spPr>
            <a:xfrm>
              <a:off x="0" y="0"/>
              <a:ext cx="76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490" name="TextBox 6"/>
            <p:cNvSpPr txBox="1">
              <a:spLocks noChangeArrowheads="1"/>
            </p:cNvSpPr>
            <p:nvPr/>
          </p:nvSpPr>
          <p:spPr bwMode="auto">
            <a:xfrm rot="-5400000">
              <a:off x="-254166" y="3138099"/>
              <a:ext cx="1523998" cy="276999"/>
            </a:xfrm>
            <a:prstGeom prst="rect">
              <a:avLst/>
            </a:prstGeom>
            <a:noFill/>
            <a:ln w="9525">
              <a:noFill/>
              <a:miter lim="800000"/>
              <a:headEnd/>
              <a:tailEnd/>
            </a:ln>
          </p:spPr>
          <p:txBody>
            <a:bodyPr>
              <a:spAutoFit/>
            </a:bodyPr>
            <a:lstStyle/>
            <a:p>
              <a:pPr algn="ctr"/>
              <a:r>
                <a:rPr lang="en-US" sz="1200">
                  <a:latin typeface="Calibri" pitchFamily="34" charset="0"/>
                </a:rPr>
                <a:t>MACHINE VISION</a:t>
              </a:r>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ctrTitle" idx="4294967295"/>
          </p:nvPr>
        </p:nvSpPr>
        <p:spPr>
          <a:xfrm>
            <a:off x="1066800" y="152400"/>
            <a:ext cx="7696200" cy="1470025"/>
          </a:xfrm>
        </p:spPr>
        <p:txBody>
          <a:bodyPr/>
          <a:lstStyle/>
          <a:p>
            <a:pPr eaLnBrk="1" hangingPunct="1"/>
            <a:r>
              <a:rPr lang="en-US" sz="4000" smtClean="0">
                <a:latin typeface="Times New Roman" pitchFamily="18" charset="0"/>
              </a:rPr>
              <a:t>        </a:t>
            </a:r>
            <a:r>
              <a:rPr lang="en-US" sz="4000" smtClean="0">
                <a:solidFill>
                  <a:srgbClr val="984807"/>
                </a:solidFill>
                <a:latin typeface="Times New Roman" pitchFamily="18" charset="0"/>
                <a:cs typeface="Times New Roman" pitchFamily="18" charset="0"/>
              </a:rPr>
              <a:t>Quality Inspection in Packing   Industry</a:t>
            </a:r>
            <a:r>
              <a:rPr lang="en-US" sz="4000" smtClean="0">
                <a:latin typeface="Times New Roman" pitchFamily="18" charset="0"/>
              </a:rPr>
              <a:t> </a:t>
            </a:r>
            <a:endParaRPr lang="en-GB" sz="4000" smtClean="0">
              <a:latin typeface="Times New Roman" pitchFamily="18" charset="0"/>
            </a:endParaRPr>
          </a:p>
        </p:txBody>
      </p:sp>
      <p:pic>
        <p:nvPicPr>
          <p:cNvPr id="21507" name="Picture 4" descr="MC Quality Inspection"/>
          <p:cNvPicPr>
            <a:picLocks noChangeAspect="1" noChangeArrowheads="1"/>
          </p:cNvPicPr>
          <p:nvPr/>
        </p:nvPicPr>
        <p:blipFill>
          <a:blip r:embed="rId3"/>
          <a:srcRect/>
          <a:stretch>
            <a:fillRect/>
          </a:stretch>
        </p:blipFill>
        <p:spPr bwMode="auto">
          <a:xfrm>
            <a:off x="1066800" y="1905000"/>
            <a:ext cx="4522788" cy="4781550"/>
          </a:xfrm>
          <a:prstGeom prst="rect">
            <a:avLst/>
          </a:prstGeom>
          <a:noFill/>
          <a:ln w="9525">
            <a:noFill/>
            <a:miter lim="800000"/>
            <a:headEnd/>
            <a:tailEnd/>
          </a:ln>
        </p:spPr>
      </p:pic>
      <p:sp>
        <p:nvSpPr>
          <p:cNvPr id="21508" name="Text Box 5"/>
          <p:cNvSpPr txBox="1">
            <a:spLocks noChangeArrowheads="1"/>
          </p:cNvSpPr>
          <p:nvPr/>
        </p:nvSpPr>
        <p:spPr bwMode="auto">
          <a:xfrm>
            <a:off x="5943600" y="2011363"/>
            <a:ext cx="3003550" cy="4462462"/>
          </a:xfrm>
          <a:prstGeom prst="rect">
            <a:avLst/>
          </a:prstGeom>
          <a:noFill/>
          <a:ln w="9525">
            <a:noFill/>
            <a:miter lim="800000"/>
            <a:headEnd/>
            <a:tailEnd/>
          </a:ln>
        </p:spPr>
        <p:txBody>
          <a:bodyPr>
            <a:spAutoFit/>
          </a:bodyPr>
          <a:lstStyle/>
          <a:p>
            <a:pPr>
              <a:lnSpc>
                <a:spcPct val="120000"/>
              </a:lnSpc>
            </a:pPr>
            <a:r>
              <a:rPr lang="en-US" sz="2000"/>
              <a:t>Technological improvements have made Machine Vision accessible to small- and medium-size packagers so they can achieve improved results and even pursue brand risk avoidance to maintain consumer and retailer confidence.</a:t>
            </a:r>
          </a:p>
          <a:p>
            <a:endParaRPr lang="en-US" sz="2000"/>
          </a:p>
        </p:txBody>
      </p:sp>
      <p:grpSp>
        <p:nvGrpSpPr>
          <p:cNvPr id="2" name="Group 6"/>
          <p:cNvGrpSpPr>
            <a:grpSpLocks/>
          </p:cNvGrpSpPr>
          <p:nvPr/>
        </p:nvGrpSpPr>
        <p:grpSpPr bwMode="auto">
          <a:xfrm>
            <a:off x="0" y="0"/>
            <a:ext cx="762000" cy="6858000"/>
            <a:chOff x="0" y="0"/>
            <a:chExt cx="762000" cy="6858000"/>
          </a:xfrm>
        </p:grpSpPr>
        <p:sp>
          <p:nvSpPr>
            <p:cNvPr id="8" name="Rectangle 7"/>
            <p:cNvSpPr/>
            <p:nvPr/>
          </p:nvSpPr>
          <p:spPr>
            <a:xfrm>
              <a:off x="0" y="0"/>
              <a:ext cx="76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513" name="TextBox 6"/>
            <p:cNvSpPr txBox="1">
              <a:spLocks noChangeArrowheads="1"/>
            </p:cNvSpPr>
            <p:nvPr/>
          </p:nvSpPr>
          <p:spPr bwMode="auto">
            <a:xfrm rot="-5400000">
              <a:off x="-254166" y="3138099"/>
              <a:ext cx="1523998" cy="276999"/>
            </a:xfrm>
            <a:prstGeom prst="rect">
              <a:avLst/>
            </a:prstGeom>
            <a:noFill/>
            <a:ln w="9525">
              <a:noFill/>
              <a:miter lim="800000"/>
              <a:headEnd/>
              <a:tailEnd/>
            </a:ln>
          </p:spPr>
          <p:txBody>
            <a:bodyPr>
              <a:spAutoFit/>
            </a:bodyPr>
            <a:lstStyle/>
            <a:p>
              <a:pPr algn="ctr"/>
              <a:r>
                <a:rPr lang="en-US" sz="1200">
                  <a:latin typeface="Calibri" pitchFamily="34" charset="0"/>
                </a:rPr>
                <a:t>MACHINE VISION</a:t>
              </a: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ctrTitle" idx="4294967295"/>
          </p:nvPr>
        </p:nvSpPr>
        <p:spPr>
          <a:xfrm>
            <a:off x="1371600" y="152400"/>
            <a:ext cx="7239000" cy="1470025"/>
          </a:xfrm>
        </p:spPr>
        <p:txBody>
          <a:bodyPr/>
          <a:lstStyle/>
          <a:p>
            <a:pPr eaLnBrk="1" hangingPunct="1"/>
            <a:r>
              <a:rPr lang="en-US" sz="4000" smtClean="0">
                <a:solidFill>
                  <a:srgbClr val="984807"/>
                </a:solidFill>
                <a:latin typeface="Times New Roman" pitchFamily="18" charset="0"/>
                <a:cs typeface="Times New Roman" pitchFamily="18" charset="0"/>
              </a:rPr>
              <a:t>Automotive Industry</a:t>
            </a:r>
            <a:r>
              <a:rPr lang="en-US" smtClean="0">
                <a:latin typeface="Times New Roman" pitchFamily="18" charset="0"/>
              </a:rPr>
              <a:t> </a:t>
            </a:r>
            <a:endParaRPr lang="en-GB" smtClean="0">
              <a:latin typeface="Times New Roman" pitchFamily="18" charset="0"/>
            </a:endParaRPr>
          </a:p>
        </p:txBody>
      </p:sp>
      <p:sp>
        <p:nvSpPr>
          <p:cNvPr id="22531" name="Text Box 4"/>
          <p:cNvSpPr txBox="1">
            <a:spLocks noChangeArrowheads="1"/>
          </p:cNvSpPr>
          <p:nvPr/>
        </p:nvSpPr>
        <p:spPr bwMode="auto">
          <a:xfrm>
            <a:off x="5867400" y="1752600"/>
            <a:ext cx="3071813" cy="4462463"/>
          </a:xfrm>
          <a:prstGeom prst="rect">
            <a:avLst/>
          </a:prstGeom>
          <a:noFill/>
          <a:ln w="9525">
            <a:noFill/>
            <a:miter lim="800000"/>
            <a:headEnd/>
            <a:tailEnd/>
          </a:ln>
        </p:spPr>
        <p:txBody>
          <a:bodyPr>
            <a:spAutoFit/>
          </a:bodyPr>
          <a:lstStyle/>
          <a:p>
            <a:pPr>
              <a:lnSpc>
                <a:spcPct val="120000"/>
              </a:lnSpc>
            </a:pPr>
            <a:r>
              <a:rPr lang="en-US" sz="2000"/>
              <a:t>In the automotive industry, machine vision systems are used to guide industrial robots, gauge the fit of stamped metal components, and inspect the surface of the painted vehicle, weld seams, engine blocks and many other components for defects.</a:t>
            </a:r>
          </a:p>
          <a:p>
            <a:endParaRPr lang="en-US" sz="2000"/>
          </a:p>
        </p:txBody>
      </p:sp>
      <p:pic>
        <p:nvPicPr>
          <p:cNvPr id="22532" name="Picture 5" descr="Auto1"/>
          <p:cNvPicPr>
            <a:picLocks noChangeAspect="1" noChangeArrowheads="1"/>
          </p:cNvPicPr>
          <p:nvPr/>
        </p:nvPicPr>
        <p:blipFill>
          <a:blip r:embed="rId3"/>
          <a:srcRect/>
          <a:stretch>
            <a:fillRect/>
          </a:stretch>
        </p:blipFill>
        <p:spPr bwMode="auto">
          <a:xfrm>
            <a:off x="1219200" y="1752600"/>
            <a:ext cx="4572000" cy="4486275"/>
          </a:xfrm>
          <a:prstGeom prst="rect">
            <a:avLst/>
          </a:prstGeom>
          <a:noFill/>
          <a:ln w="9525">
            <a:noFill/>
            <a:miter lim="800000"/>
            <a:headEnd/>
            <a:tailEnd/>
          </a:ln>
        </p:spPr>
      </p:pic>
      <p:grpSp>
        <p:nvGrpSpPr>
          <p:cNvPr id="2" name="Group 6"/>
          <p:cNvGrpSpPr>
            <a:grpSpLocks/>
          </p:cNvGrpSpPr>
          <p:nvPr/>
        </p:nvGrpSpPr>
        <p:grpSpPr bwMode="auto">
          <a:xfrm>
            <a:off x="0" y="0"/>
            <a:ext cx="762000" cy="6858000"/>
            <a:chOff x="0" y="0"/>
            <a:chExt cx="762000" cy="6858000"/>
          </a:xfrm>
        </p:grpSpPr>
        <p:sp>
          <p:nvSpPr>
            <p:cNvPr id="8" name="Rectangle 7"/>
            <p:cNvSpPr/>
            <p:nvPr/>
          </p:nvSpPr>
          <p:spPr>
            <a:xfrm>
              <a:off x="0" y="0"/>
              <a:ext cx="76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2537" name="TextBox 6"/>
            <p:cNvSpPr txBox="1">
              <a:spLocks noChangeArrowheads="1"/>
            </p:cNvSpPr>
            <p:nvPr/>
          </p:nvSpPr>
          <p:spPr bwMode="auto">
            <a:xfrm rot="-5400000">
              <a:off x="-254166" y="3138099"/>
              <a:ext cx="1523998" cy="276999"/>
            </a:xfrm>
            <a:prstGeom prst="rect">
              <a:avLst/>
            </a:prstGeom>
            <a:noFill/>
            <a:ln w="9525">
              <a:noFill/>
              <a:miter lim="800000"/>
              <a:headEnd/>
              <a:tailEnd/>
            </a:ln>
          </p:spPr>
          <p:txBody>
            <a:bodyPr>
              <a:spAutoFit/>
            </a:bodyPr>
            <a:lstStyle/>
            <a:p>
              <a:pPr algn="ctr"/>
              <a:r>
                <a:rPr lang="en-US" sz="1200">
                  <a:latin typeface="Calibri" pitchFamily="34" charset="0"/>
                </a:rPr>
                <a:t>MACHINE VISION</a:t>
              </a:r>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Block Diagram Of Vision System</a:t>
            </a:r>
          </a:p>
        </p:txBody>
      </p:sp>
      <p:sp>
        <p:nvSpPr>
          <p:cNvPr id="17411" name="Content Placeholder 2"/>
          <p:cNvSpPr>
            <a:spLocks noGrp="1"/>
          </p:cNvSpPr>
          <p:nvPr>
            <p:ph idx="1"/>
          </p:nvPr>
        </p:nvSpPr>
        <p:spPr/>
        <p:txBody>
          <a:bodyPr/>
          <a:lstStyle/>
          <a:p>
            <a:endParaRPr lang="en-US" smtClean="0"/>
          </a:p>
        </p:txBody>
      </p:sp>
      <p:pic>
        <p:nvPicPr>
          <p:cNvPr id="17412" name="Picture 2"/>
          <p:cNvPicPr>
            <a:picLocks noChangeAspect="1" noChangeArrowheads="1"/>
          </p:cNvPicPr>
          <p:nvPr/>
        </p:nvPicPr>
        <p:blipFill>
          <a:blip r:embed="rId2" cstate="print"/>
          <a:srcRect/>
          <a:stretch>
            <a:fillRect/>
          </a:stretch>
        </p:blipFill>
        <p:spPr bwMode="auto">
          <a:xfrm>
            <a:off x="1143000" y="3286125"/>
            <a:ext cx="7408863" cy="2214563"/>
          </a:xfrm>
          <a:prstGeom prst="rect">
            <a:avLst/>
          </a:prstGeom>
          <a:noFill/>
          <a:ln w="9525">
            <a:noFill/>
            <a:miter lim="800000"/>
            <a:headEnd/>
            <a:tailEnd/>
          </a:ln>
        </p:spPr>
      </p:pic>
      <p:sp>
        <p:nvSpPr>
          <p:cNvPr id="5" name="Rounded Rectangle 4"/>
          <p:cNvSpPr/>
          <p:nvPr/>
        </p:nvSpPr>
        <p:spPr bwMode="auto">
          <a:xfrm>
            <a:off x="2571750" y="3286125"/>
            <a:ext cx="928688" cy="642938"/>
          </a:xfrm>
          <a:prstGeom prst="roundRect">
            <a:avLst>
              <a:gd name="adj" fmla="val 21111"/>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wrap="none"/>
          <a:lstStyle/>
          <a:p>
            <a:pPr>
              <a:defRPr/>
            </a:pPr>
            <a:r>
              <a:rPr lang="en-US" sz="1600" dirty="0">
                <a:solidFill>
                  <a:schemeClr val="tx1"/>
                </a:solidFill>
                <a:latin typeface="Arial Narrow" pitchFamily="34" charset="0"/>
              </a:rPr>
              <a:t>FRAME</a:t>
            </a:r>
          </a:p>
          <a:p>
            <a:pPr>
              <a:defRPr/>
            </a:pPr>
            <a:r>
              <a:rPr lang="en-US" sz="1600" dirty="0">
                <a:solidFill>
                  <a:schemeClr val="tx1"/>
                </a:solidFill>
                <a:latin typeface="Arial Narrow" pitchFamily="34" charset="0"/>
              </a:rPr>
              <a:t>GRABBER</a:t>
            </a:r>
          </a:p>
        </p:txBody>
      </p:sp>
      <p:grpSp>
        <p:nvGrpSpPr>
          <p:cNvPr id="2" name="Group 10"/>
          <p:cNvGrpSpPr>
            <a:grpSpLocks/>
          </p:cNvGrpSpPr>
          <p:nvPr/>
        </p:nvGrpSpPr>
        <p:grpSpPr bwMode="auto">
          <a:xfrm>
            <a:off x="214313" y="2714625"/>
            <a:ext cx="7429500" cy="2357438"/>
            <a:chOff x="214313" y="2786058"/>
            <a:chExt cx="7429500" cy="2357442"/>
          </a:xfrm>
        </p:grpSpPr>
        <p:sp>
          <p:nvSpPr>
            <p:cNvPr id="6" name="Rounded Rectangle 5"/>
            <p:cNvSpPr/>
            <p:nvPr/>
          </p:nvSpPr>
          <p:spPr bwMode="auto">
            <a:xfrm>
              <a:off x="6929438" y="3214684"/>
              <a:ext cx="714375" cy="642939"/>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wrap="none"/>
            <a:lstStyle/>
            <a:p>
              <a:pPr>
                <a:lnSpc>
                  <a:spcPct val="150000"/>
                </a:lnSpc>
                <a:defRPr/>
              </a:pPr>
              <a:r>
                <a:rPr lang="en-US" sz="1600" b="1" dirty="0">
                  <a:solidFill>
                    <a:schemeClr val="tx1"/>
                  </a:solidFill>
                  <a:latin typeface="Times New Roman" pitchFamily="18" charset="0"/>
                  <a:cs typeface="Times New Roman" pitchFamily="18" charset="0"/>
                </a:rPr>
                <a:t>I/F</a:t>
              </a:r>
            </a:p>
          </p:txBody>
        </p:sp>
        <p:sp>
          <p:nvSpPr>
            <p:cNvPr id="7" name="Rectangle 6"/>
            <p:cNvSpPr/>
            <p:nvPr/>
          </p:nvSpPr>
          <p:spPr bwMode="auto">
            <a:xfrm>
              <a:off x="214313" y="3428997"/>
              <a:ext cx="785812" cy="428626"/>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wrap="none"/>
            <a:lstStyle/>
            <a:p>
              <a:pPr>
                <a:defRPr/>
              </a:pPr>
              <a:r>
                <a:rPr lang="en-US" sz="1600" dirty="0">
                  <a:solidFill>
                    <a:schemeClr val="tx1"/>
                  </a:solidFill>
                  <a:latin typeface="Times New Roman" pitchFamily="18" charset="0"/>
                  <a:cs typeface="Times New Roman" pitchFamily="18" charset="0"/>
                </a:rPr>
                <a:t>LIGHT</a:t>
              </a:r>
            </a:p>
          </p:txBody>
        </p:sp>
        <p:cxnSp>
          <p:nvCxnSpPr>
            <p:cNvPr id="13" name="Straight Arrow Connector 12"/>
            <p:cNvCxnSpPr>
              <a:stCxn id="7" idx="2"/>
            </p:cNvCxnSpPr>
            <p:nvPr/>
          </p:nvCxnSpPr>
          <p:spPr bwMode="auto">
            <a:xfrm rot="16200000" flipH="1">
              <a:off x="374649" y="4089399"/>
              <a:ext cx="1285877" cy="822325"/>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cxnSp>
          <p:nvCxnSpPr>
            <p:cNvPr id="16" name="Straight Arrow Connector 15"/>
            <p:cNvCxnSpPr/>
            <p:nvPr/>
          </p:nvCxnSpPr>
          <p:spPr bwMode="auto">
            <a:xfrm rot="5400000" flipH="1" flipV="1">
              <a:off x="1160462" y="4483099"/>
              <a:ext cx="1000127" cy="320675"/>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sp>
          <p:nvSpPr>
            <p:cNvPr id="18" name="Right Arrow 17"/>
            <p:cNvSpPr/>
            <p:nvPr/>
          </p:nvSpPr>
          <p:spPr bwMode="auto">
            <a:xfrm>
              <a:off x="1928794" y="2786058"/>
              <a:ext cx="857256" cy="142876"/>
            </a:xfrm>
            <a:prstGeom prst="rightArrow">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wrap="none"/>
            <a:lstStyle/>
            <a:p>
              <a:pPr>
                <a:defRPr/>
              </a:pPr>
              <a:r>
                <a:rPr lang="en-US" sz="1600" dirty="0">
                  <a:ln>
                    <a:solidFill>
                      <a:sysClr val="windowText" lastClr="000000"/>
                    </a:solidFill>
                  </a:ln>
                  <a:solidFill>
                    <a:schemeClr val="tx1"/>
                  </a:solidFill>
                  <a:latin typeface="Times New Roman" pitchFamily="18" charset="0"/>
                  <a:cs typeface="Times New Roman" pitchFamily="18" charset="0"/>
                </a:rPr>
                <a:t>ANALOG SIGNAL</a:t>
              </a:r>
            </a:p>
          </p:txBody>
        </p:sp>
      </p:grpSp>
    </p:spTree>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152400" y="190500"/>
            <a:ext cx="8991600" cy="984250"/>
          </a:xfrm>
        </p:spPr>
        <p:txBody>
          <a:bodyPr wrap="square">
            <a:normAutofit fontScale="90000"/>
          </a:bodyPr>
          <a:lstStyle/>
          <a:p>
            <a:pPr algn="l"/>
            <a:r>
              <a:rPr lang="en-US">
                <a:cs typeface="Arial" pitchFamily="34" charset="0"/>
              </a:rPr>
              <a:t>A machine vision system often includes the following elements:</a:t>
            </a:r>
          </a:p>
        </p:txBody>
      </p:sp>
      <p:sp>
        <p:nvSpPr>
          <p:cNvPr id="58371" name="Rectangle 3"/>
          <p:cNvSpPr>
            <a:spLocks noGrp="1" noChangeArrowheads="1"/>
          </p:cNvSpPr>
          <p:nvPr>
            <p:ph type="body" idx="1"/>
          </p:nvPr>
        </p:nvSpPr>
        <p:spPr>
          <a:xfrm>
            <a:off x="152400" y="1320800"/>
            <a:ext cx="8763000" cy="5537200"/>
          </a:xfrm>
        </p:spPr>
        <p:txBody>
          <a:bodyPr/>
          <a:lstStyle/>
          <a:p>
            <a:pPr lvl="1">
              <a:buClr>
                <a:schemeClr val="tx1"/>
              </a:buClr>
              <a:buFont typeface="Wingdings" pitchFamily="2" charset="2"/>
              <a:buChar char="ü"/>
            </a:pPr>
            <a:r>
              <a:rPr lang="en-US">
                <a:solidFill>
                  <a:srgbClr val="FF0000"/>
                </a:solidFill>
                <a:cs typeface="Arial" pitchFamily="34" charset="0"/>
              </a:rPr>
              <a:t>Image Acquisition</a:t>
            </a:r>
            <a:r>
              <a:rPr lang="en-US">
                <a:cs typeface="Arial" pitchFamily="34" charset="0"/>
              </a:rPr>
              <a:t> (generally from a camera placed above the production line), </a:t>
            </a:r>
          </a:p>
          <a:p>
            <a:pPr lvl="1">
              <a:buClr>
                <a:schemeClr val="tx1"/>
              </a:buClr>
              <a:buFont typeface="Wingdings" pitchFamily="2" charset="2"/>
              <a:buChar char="ü"/>
            </a:pPr>
            <a:r>
              <a:rPr lang="en-US">
                <a:solidFill>
                  <a:srgbClr val="FF0000"/>
                </a:solidFill>
                <a:cs typeface="Arial" pitchFamily="34" charset="0"/>
              </a:rPr>
              <a:t>Image Pre-Processing</a:t>
            </a:r>
            <a:r>
              <a:rPr lang="en-US">
                <a:cs typeface="Arial" pitchFamily="34" charset="0"/>
              </a:rPr>
              <a:t> (e.g. increasing the contrast, motion de-blur, etc), </a:t>
            </a:r>
          </a:p>
          <a:p>
            <a:pPr lvl="1">
              <a:buClr>
                <a:schemeClr val="tx1"/>
              </a:buClr>
              <a:buFont typeface="Wingdings" pitchFamily="2" charset="2"/>
              <a:buChar char="ü"/>
            </a:pPr>
            <a:r>
              <a:rPr lang="en-US">
                <a:solidFill>
                  <a:srgbClr val="FF0000"/>
                </a:solidFill>
                <a:cs typeface="Arial" pitchFamily="34" charset="0"/>
              </a:rPr>
              <a:t>Feature Extraction</a:t>
            </a:r>
            <a:r>
              <a:rPr lang="en-US">
                <a:cs typeface="Arial" pitchFamily="34" charset="0"/>
              </a:rPr>
              <a:t> (e.g. measuring a distance, checking a screw is in place etc), </a:t>
            </a:r>
          </a:p>
          <a:p>
            <a:pPr lvl="1">
              <a:buClr>
                <a:schemeClr val="tx1"/>
              </a:buClr>
              <a:buFont typeface="Wingdings" pitchFamily="2" charset="2"/>
              <a:buChar char="ü"/>
            </a:pPr>
            <a:r>
              <a:rPr lang="en-US">
                <a:solidFill>
                  <a:srgbClr val="FF0000"/>
                </a:solidFill>
                <a:cs typeface="Arial" pitchFamily="34" charset="0"/>
              </a:rPr>
              <a:t>Decisions</a:t>
            </a:r>
            <a:r>
              <a:rPr lang="en-US">
                <a:cs typeface="Arial" pitchFamily="34" charset="0"/>
              </a:rPr>
              <a:t> (i.e. is the part OK to a tolerance, is a label in the correct position), and, </a:t>
            </a:r>
          </a:p>
          <a:p>
            <a:pPr lvl="1">
              <a:buClr>
                <a:schemeClr val="tx1"/>
              </a:buClr>
              <a:buFont typeface="Wingdings" pitchFamily="2" charset="2"/>
              <a:buChar char="ü"/>
            </a:pPr>
            <a:r>
              <a:rPr lang="en-US">
                <a:solidFill>
                  <a:srgbClr val="FF0000"/>
                </a:solidFill>
                <a:cs typeface="Arial" pitchFamily="34" charset="0"/>
              </a:rPr>
              <a:t>Control</a:t>
            </a:r>
            <a:r>
              <a:rPr lang="en-US">
                <a:cs typeface="Arial" pitchFamily="34" charset="0"/>
              </a:rPr>
              <a:t> (e.g. give the result to a Programmable Logic Controller (PLC) or robot controller). </a:t>
            </a: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2400" dirty="0" smtClean="0">
                <a:latin typeface="Times New Roman" pitchFamily="18" charset="0"/>
                <a:cs typeface="Times New Roman" pitchFamily="18" charset="0"/>
              </a:rPr>
              <a:t>A typical robot or machine vision</a:t>
            </a:r>
            <a:br>
              <a:rPr lang="en-IN" sz="2400" dirty="0" smtClean="0">
                <a:latin typeface="Times New Roman" pitchFamily="18" charset="0"/>
                <a:cs typeface="Times New Roman" pitchFamily="18" charset="0"/>
              </a:rPr>
            </a:br>
            <a:r>
              <a:rPr lang="en-IN" sz="2400" dirty="0" smtClean="0">
                <a:latin typeface="Times New Roman" pitchFamily="18" charset="0"/>
                <a:cs typeface="Times New Roman" pitchFamily="18" charset="0"/>
              </a:rPr>
              <a:t>system for assembly tasks consists of several of the following components</a:t>
            </a:r>
            <a:endParaRPr lang="en-IN" sz="24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55000" lnSpcReduction="20000"/>
          </a:bodyPr>
          <a:lstStyle/>
          <a:p>
            <a:r>
              <a:rPr lang="en-IN" dirty="0" smtClean="0">
                <a:latin typeface="Times New Roman" pitchFamily="18" charset="0"/>
                <a:cs typeface="Times New Roman" pitchFamily="18" charset="0"/>
              </a:rPr>
              <a:t> One or more digital or analogue cameras (black-and-white or colour) with suitable</a:t>
            </a:r>
          </a:p>
          <a:p>
            <a:pPr>
              <a:buNone/>
            </a:pPr>
            <a:r>
              <a:rPr lang="en-IN" dirty="0" smtClean="0">
                <a:latin typeface="Times New Roman" pitchFamily="18" charset="0"/>
                <a:cs typeface="Times New Roman" pitchFamily="18" charset="0"/>
              </a:rPr>
              <a:t>        optics for acquiring images.</a:t>
            </a:r>
          </a:p>
          <a:p>
            <a:pPr>
              <a:buNone/>
            </a:pPr>
            <a:endParaRPr lang="en-IN" dirty="0" smtClean="0">
              <a:latin typeface="Times New Roman" pitchFamily="18" charset="0"/>
              <a:cs typeface="Times New Roman" pitchFamily="18" charset="0"/>
            </a:endParaRPr>
          </a:p>
          <a:p>
            <a:r>
              <a:rPr lang="en-IN" dirty="0" smtClean="0">
                <a:latin typeface="Times New Roman" pitchFamily="18" charset="0"/>
                <a:cs typeface="Times New Roman" pitchFamily="18" charset="0"/>
              </a:rPr>
              <a:t> A camera interface for digitizing images (frame grabber) – depends on the application,</a:t>
            </a:r>
          </a:p>
          <a:p>
            <a:r>
              <a:rPr lang="en-IN" dirty="0" smtClean="0">
                <a:latin typeface="Times New Roman" pitchFamily="18" charset="0"/>
                <a:cs typeface="Times New Roman" pitchFamily="18" charset="0"/>
              </a:rPr>
              <a:t> A processor (often a PC or embedded processor, such as a DSP) – when processors</a:t>
            </a:r>
          </a:p>
          <a:p>
            <a:pPr>
              <a:buNone/>
            </a:pPr>
            <a:r>
              <a:rPr lang="en-IN" dirty="0" smtClean="0">
                <a:latin typeface="Times New Roman" pitchFamily="18" charset="0"/>
                <a:cs typeface="Times New Roman" pitchFamily="18" charset="0"/>
              </a:rPr>
              <a:t>      and frame grabbers integrated into the camera itself, such cameras are called</a:t>
            </a:r>
          </a:p>
          <a:p>
            <a:r>
              <a:rPr lang="en-IN" dirty="0" smtClean="0">
                <a:latin typeface="Times New Roman" pitchFamily="18" charset="0"/>
                <a:cs typeface="Times New Roman" pitchFamily="18" charset="0"/>
              </a:rPr>
              <a:t>»smart cameras«,</a:t>
            </a:r>
          </a:p>
          <a:p>
            <a:r>
              <a:rPr lang="en-IN" dirty="0" smtClean="0">
                <a:latin typeface="Times New Roman" pitchFamily="18" charset="0"/>
                <a:cs typeface="Times New Roman" pitchFamily="18" charset="0"/>
              </a:rPr>
              <a:t> </a:t>
            </a:r>
            <a:r>
              <a:rPr lang="en-IN" dirty="0" err="1" smtClean="0">
                <a:latin typeface="Times New Roman" pitchFamily="18" charset="0"/>
                <a:cs typeface="Times New Roman" pitchFamily="18" charset="0"/>
              </a:rPr>
              <a:t>Input/Output</a:t>
            </a:r>
            <a:r>
              <a:rPr lang="en-IN" dirty="0" smtClean="0">
                <a:latin typeface="Times New Roman" pitchFamily="18" charset="0"/>
                <a:cs typeface="Times New Roman" pitchFamily="18" charset="0"/>
              </a:rPr>
              <a:t> hardware or communication links,</a:t>
            </a:r>
          </a:p>
          <a:p>
            <a:r>
              <a:rPr lang="en-IN" dirty="0" smtClean="0">
                <a:latin typeface="Times New Roman" pitchFamily="18" charset="0"/>
                <a:cs typeface="Times New Roman" pitchFamily="18" charset="0"/>
              </a:rPr>
              <a:t>  Lenses to focus the desired field of view onto the image sensor,</a:t>
            </a:r>
          </a:p>
          <a:p>
            <a:r>
              <a:rPr lang="en-IN" dirty="0" smtClean="0">
                <a:latin typeface="Times New Roman" pitchFamily="18" charset="0"/>
                <a:cs typeface="Times New Roman" pitchFamily="18" charset="0"/>
              </a:rPr>
              <a:t> Light source (LED, fluorescent or halogen lamps etc.),</a:t>
            </a:r>
          </a:p>
          <a:p>
            <a:r>
              <a:rPr lang="en-IN" dirty="0" err="1" smtClean="0">
                <a:latin typeface="Times New Roman" pitchFamily="18" charset="0"/>
                <a:cs typeface="Times New Roman" pitchFamily="18" charset="0"/>
              </a:rPr>
              <a:t>Aa</a:t>
            </a:r>
            <a:r>
              <a:rPr lang="en-IN" dirty="0" smtClean="0">
                <a:latin typeface="Times New Roman" pitchFamily="18" charset="0"/>
                <a:cs typeface="Times New Roman" pitchFamily="18" charset="0"/>
              </a:rPr>
              <a:t> program to process images and detect relevant features,</a:t>
            </a:r>
          </a:p>
          <a:p>
            <a:r>
              <a:rPr lang="en-IN" dirty="0" smtClean="0">
                <a:latin typeface="Times New Roman" pitchFamily="18" charset="0"/>
                <a:cs typeface="Times New Roman" pitchFamily="18" charset="0"/>
              </a:rPr>
              <a:t> A synchronizing sensor for part detection to trigger image acquisition and processing,</a:t>
            </a:r>
          </a:p>
          <a:p>
            <a:r>
              <a:rPr lang="en-IN" dirty="0" smtClean="0">
                <a:latin typeface="Times New Roman" pitchFamily="18" charset="0"/>
                <a:cs typeface="Times New Roman" pitchFamily="18" charset="0"/>
              </a:rPr>
              <a:t> Actuators to sort or reject the processed parts.</a:t>
            </a:r>
            <a:endParaRPr lang="en-IN"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Grp="1" noChangeArrowheads="1"/>
          </p:cNvSpPr>
          <p:nvPr>
            <p:ph type="title"/>
          </p:nvPr>
        </p:nvSpPr>
        <p:spPr>
          <a:ln/>
        </p:spPr>
        <p:txBody>
          <a:bodyPr/>
          <a:lstStyle/>
          <a:p>
            <a:r>
              <a:rPr lang="en-IE"/>
              <a:t>Why Lighting?</a:t>
            </a:r>
            <a:endParaRPr lang="en-GB"/>
          </a:p>
        </p:txBody>
      </p:sp>
      <p:sp>
        <p:nvSpPr>
          <p:cNvPr id="314371" name="Rectangle 3"/>
          <p:cNvSpPr>
            <a:spLocks noGrp="1" noChangeArrowheads="1"/>
          </p:cNvSpPr>
          <p:nvPr>
            <p:ph type="body" idx="1"/>
          </p:nvPr>
        </p:nvSpPr>
        <p:spPr/>
        <p:txBody>
          <a:bodyPr/>
          <a:lstStyle/>
          <a:p>
            <a:r>
              <a:rPr lang="en-IE"/>
              <a:t>If we don’t have lighting effects nothing looks three dimensional!</a:t>
            </a:r>
            <a:endParaRPr lang="en-GB"/>
          </a:p>
        </p:txBody>
      </p:sp>
      <p:pic>
        <p:nvPicPr>
          <p:cNvPr id="314374" name="Picture 6" descr="out1"/>
          <p:cNvPicPr>
            <a:picLocks noChangeAspect="1" noChangeArrowheads="1"/>
          </p:cNvPicPr>
          <p:nvPr/>
        </p:nvPicPr>
        <p:blipFill>
          <a:blip r:embed="rId2" cstate="print"/>
          <a:srcRect/>
          <a:stretch>
            <a:fillRect/>
          </a:stretch>
        </p:blipFill>
        <p:spPr bwMode="auto">
          <a:xfrm>
            <a:off x="4789488" y="2703513"/>
            <a:ext cx="3340100" cy="3341687"/>
          </a:xfrm>
          <a:prstGeom prst="rect">
            <a:avLst/>
          </a:prstGeom>
          <a:noFill/>
          <a:ln w="9525">
            <a:noFill/>
            <a:miter lim="800000"/>
            <a:headEnd/>
            <a:tailEnd/>
          </a:ln>
        </p:spPr>
      </p:pic>
      <p:pic>
        <p:nvPicPr>
          <p:cNvPr id="314375" name="Picture 7" descr="test"/>
          <p:cNvPicPr>
            <a:picLocks noChangeAspect="1" noChangeArrowheads="1"/>
          </p:cNvPicPr>
          <p:nvPr/>
        </p:nvPicPr>
        <p:blipFill>
          <a:blip r:embed="rId3" cstate="print"/>
          <a:srcRect/>
          <a:stretch>
            <a:fillRect/>
          </a:stretch>
        </p:blipFill>
        <p:spPr bwMode="auto">
          <a:xfrm>
            <a:off x="990600" y="2703513"/>
            <a:ext cx="3355975" cy="3357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2"/>
          <p:cNvSpPr>
            <a:spLocks noGrp="1" noChangeArrowheads="1"/>
          </p:cNvSpPr>
          <p:nvPr>
            <p:ph type="title"/>
          </p:nvPr>
        </p:nvSpPr>
        <p:spPr>
          <a:ln/>
        </p:spPr>
        <p:txBody>
          <a:bodyPr/>
          <a:lstStyle/>
          <a:p>
            <a:r>
              <a:rPr lang="en-IE"/>
              <a:t>Reflected Light</a:t>
            </a:r>
            <a:endParaRPr lang="en-US"/>
          </a:p>
        </p:txBody>
      </p:sp>
      <p:sp>
        <p:nvSpPr>
          <p:cNvPr id="329731" name="Rectangle 3"/>
          <p:cNvSpPr>
            <a:spLocks noGrp="1" noChangeArrowheads="1"/>
          </p:cNvSpPr>
          <p:nvPr>
            <p:ph type="body" idx="1"/>
          </p:nvPr>
        </p:nvSpPr>
        <p:spPr/>
        <p:txBody>
          <a:bodyPr>
            <a:normAutofit fontScale="92500"/>
          </a:bodyPr>
          <a:lstStyle/>
          <a:p>
            <a:r>
              <a:rPr lang="en-IE"/>
              <a:t>The colours that we perceive are determined by the nature of the light reflected from an object</a:t>
            </a:r>
          </a:p>
          <a:p>
            <a:r>
              <a:rPr lang="en-IE"/>
              <a:t>For example, if white </a:t>
            </a:r>
            <a:br>
              <a:rPr lang="en-IE"/>
            </a:br>
            <a:r>
              <a:rPr lang="en-IE"/>
              <a:t>light is shone onto a </a:t>
            </a:r>
            <a:br>
              <a:rPr lang="en-IE"/>
            </a:br>
            <a:r>
              <a:rPr lang="en-IE"/>
              <a:t>green object most </a:t>
            </a:r>
            <a:br>
              <a:rPr lang="en-IE"/>
            </a:br>
            <a:r>
              <a:rPr lang="en-IE"/>
              <a:t>wavelengths are </a:t>
            </a:r>
            <a:br>
              <a:rPr lang="en-IE"/>
            </a:br>
            <a:r>
              <a:rPr lang="en-IE"/>
              <a:t>absorbed, while green </a:t>
            </a:r>
            <a:br>
              <a:rPr lang="en-IE"/>
            </a:br>
            <a:r>
              <a:rPr lang="en-IE"/>
              <a:t>light is reflected from </a:t>
            </a:r>
            <a:br>
              <a:rPr lang="en-IE"/>
            </a:br>
            <a:r>
              <a:rPr lang="en-IE"/>
              <a:t>the object</a:t>
            </a:r>
            <a:endParaRPr lang="en-US"/>
          </a:p>
        </p:txBody>
      </p:sp>
      <p:sp>
        <p:nvSpPr>
          <p:cNvPr id="329732" name="AutoShape 4"/>
          <p:cNvSpPr>
            <a:spLocks noChangeArrowheads="1"/>
          </p:cNvSpPr>
          <p:nvPr/>
        </p:nvSpPr>
        <p:spPr bwMode="auto">
          <a:xfrm>
            <a:off x="7402513" y="3422650"/>
            <a:ext cx="1012825" cy="2303463"/>
          </a:xfrm>
          <a:prstGeom prst="can">
            <a:avLst>
              <a:gd name="adj" fmla="val 56857"/>
            </a:avLst>
          </a:prstGeom>
          <a:gradFill rotWithShape="1">
            <a:gsLst>
              <a:gs pos="0">
                <a:srgbClr val="33CC33"/>
              </a:gs>
              <a:gs pos="100000">
                <a:srgbClr val="33CC33">
                  <a:gamma/>
                  <a:shade val="46275"/>
                  <a:invGamma/>
                </a:srgbClr>
              </a:gs>
            </a:gsLst>
            <a:lin ang="0" scaled="1"/>
          </a:gradFill>
          <a:ln w="12700">
            <a:solidFill>
              <a:schemeClr val="tx1"/>
            </a:solidFill>
            <a:round/>
            <a:headEnd/>
            <a:tailEnd/>
          </a:ln>
          <a:effectLst/>
        </p:spPr>
        <p:txBody>
          <a:bodyPr wrap="none" anchor="ctr"/>
          <a:lstStyle/>
          <a:p>
            <a:endParaRPr lang="en-IN"/>
          </a:p>
        </p:txBody>
      </p:sp>
      <p:sp>
        <p:nvSpPr>
          <p:cNvPr id="329733" name="AutoShape 5"/>
          <p:cNvSpPr>
            <a:spLocks noChangeArrowheads="1"/>
          </p:cNvSpPr>
          <p:nvPr/>
        </p:nvSpPr>
        <p:spPr bwMode="auto">
          <a:xfrm rot="1190185">
            <a:off x="5562600" y="3695700"/>
            <a:ext cx="1876425" cy="701675"/>
          </a:xfrm>
          <a:prstGeom prst="rightArrow">
            <a:avLst>
              <a:gd name="adj1" fmla="val 50000"/>
              <a:gd name="adj2" fmla="val 66855"/>
            </a:avLst>
          </a:prstGeom>
          <a:solidFill>
            <a:schemeClr val="bg1"/>
          </a:solidFill>
          <a:ln w="12700">
            <a:solidFill>
              <a:schemeClr val="tx1"/>
            </a:solidFill>
            <a:miter lim="800000"/>
            <a:headEnd/>
            <a:tailEnd/>
          </a:ln>
          <a:effectLst/>
        </p:spPr>
        <p:txBody>
          <a:bodyPr wrap="none" anchor="ctr"/>
          <a:lstStyle/>
          <a:p>
            <a:pPr algn="ctr"/>
            <a:r>
              <a:rPr lang="en-IE" sz="1200"/>
              <a:t>White Light</a:t>
            </a:r>
            <a:endParaRPr lang="en-US" sz="1200"/>
          </a:p>
        </p:txBody>
      </p:sp>
      <p:sp>
        <p:nvSpPr>
          <p:cNvPr id="329734" name="AutoShape 6"/>
          <p:cNvSpPr>
            <a:spLocks noChangeArrowheads="1"/>
          </p:cNvSpPr>
          <p:nvPr/>
        </p:nvSpPr>
        <p:spPr bwMode="auto">
          <a:xfrm>
            <a:off x="6945313" y="3902075"/>
            <a:ext cx="1239837" cy="1239838"/>
          </a:xfrm>
          <a:prstGeom prst="irregularSeal1">
            <a:avLst/>
          </a:prstGeom>
          <a:gradFill rotWithShape="1">
            <a:gsLst>
              <a:gs pos="0">
                <a:srgbClr val="FF3399"/>
              </a:gs>
              <a:gs pos="25000">
                <a:srgbClr val="FF6633"/>
              </a:gs>
              <a:gs pos="50000">
                <a:srgbClr val="FFFF00"/>
              </a:gs>
              <a:gs pos="75000">
                <a:srgbClr val="01A78F"/>
              </a:gs>
              <a:gs pos="100000">
                <a:srgbClr val="3366FF"/>
              </a:gs>
            </a:gsLst>
            <a:lin ang="5400000" scaled="1"/>
          </a:gradFill>
          <a:ln w="12700">
            <a:solidFill>
              <a:schemeClr val="tx1"/>
            </a:solidFill>
            <a:miter lim="800000"/>
            <a:headEnd/>
            <a:tailEnd/>
          </a:ln>
          <a:effectLst/>
        </p:spPr>
        <p:txBody>
          <a:bodyPr lIns="0" tIns="0" rIns="0" bIns="0" anchor="ctr"/>
          <a:lstStyle/>
          <a:p>
            <a:pPr algn="ctr"/>
            <a:r>
              <a:rPr lang="en-IE" sz="1200"/>
              <a:t>Colours Absorbed</a:t>
            </a:r>
            <a:endParaRPr lang="en-US" sz="1200"/>
          </a:p>
        </p:txBody>
      </p:sp>
      <p:sp>
        <p:nvSpPr>
          <p:cNvPr id="329735" name="AutoShape 7"/>
          <p:cNvSpPr>
            <a:spLocks noChangeArrowheads="1"/>
          </p:cNvSpPr>
          <p:nvPr/>
        </p:nvSpPr>
        <p:spPr bwMode="auto">
          <a:xfrm rot="-766446">
            <a:off x="5551488" y="4670425"/>
            <a:ext cx="1811337" cy="701675"/>
          </a:xfrm>
          <a:prstGeom prst="leftArrow">
            <a:avLst>
              <a:gd name="adj1" fmla="val 50000"/>
              <a:gd name="adj2" fmla="val 64536"/>
            </a:avLst>
          </a:prstGeom>
          <a:solidFill>
            <a:srgbClr val="33CC33"/>
          </a:solidFill>
          <a:ln w="12700">
            <a:solidFill>
              <a:schemeClr val="tx1"/>
            </a:solidFill>
            <a:miter lim="800000"/>
            <a:headEnd/>
            <a:tailEnd/>
          </a:ln>
          <a:effectLst/>
        </p:spPr>
        <p:txBody>
          <a:bodyPr wrap="none" anchor="ctr"/>
          <a:lstStyle/>
          <a:p>
            <a:pPr algn="ctr"/>
            <a:r>
              <a:rPr lang="en-IE" sz="1200"/>
              <a:t>Green Light</a:t>
            </a:r>
            <a:endParaRPr lang="en-US" sz="1200"/>
          </a:p>
        </p:txBody>
      </p:sp>
      <p:sp>
        <p:nvSpPr>
          <p:cNvPr id="329736" name="AutoShape 8"/>
          <p:cNvSpPr>
            <a:spLocks noChangeArrowheads="1"/>
          </p:cNvSpPr>
          <p:nvPr/>
        </p:nvSpPr>
        <p:spPr bwMode="auto">
          <a:xfrm rot="-264804">
            <a:off x="5006975" y="3152775"/>
            <a:ext cx="800100" cy="946150"/>
          </a:xfrm>
          <a:prstGeom prst="irregularSeal2">
            <a:avLst/>
          </a:prstGeom>
          <a:gradFill rotWithShape="1">
            <a:gsLst>
              <a:gs pos="0">
                <a:srgbClr val="FFEFD1"/>
              </a:gs>
              <a:gs pos="64999">
                <a:srgbClr val="F0EBD5"/>
              </a:gs>
              <a:gs pos="100000">
                <a:srgbClr val="D1C39F"/>
              </a:gs>
            </a:gsLst>
            <a:path path="shape">
              <a:fillToRect l="50000" t="50000" r="50000" b="50000"/>
            </a:path>
          </a:gradFill>
          <a:ln w="12700">
            <a:solidFill>
              <a:schemeClr val="tx1"/>
            </a:solidFill>
            <a:miter lim="800000"/>
            <a:headEnd/>
            <a:tailEnd/>
          </a:ln>
          <a:effectLst/>
        </p:spPr>
        <p:txBody>
          <a:bodyPr wrap="none" anchor="ctr"/>
          <a:lstStyle/>
          <a:p>
            <a:endParaRPr lang="en-IN"/>
          </a:p>
        </p:txBody>
      </p:sp>
      <p:sp>
        <p:nvSpPr>
          <p:cNvPr id="329737" name="Litebulb"/>
          <p:cNvSpPr>
            <a:spLocks noEditPoints="1" noChangeArrowheads="1"/>
          </p:cNvSpPr>
          <p:nvPr/>
        </p:nvSpPr>
        <p:spPr bwMode="auto">
          <a:xfrm rot="6497275">
            <a:off x="4854575" y="3162300"/>
            <a:ext cx="506413" cy="760413"/>
          </a:xfrm>
          <a:custGeom>
            <a:avLst/>
            <a:gdLst>
              <a:gd name="T0" fmla="*/ 10800 w 21600"/>
              <a:gd name="T1" fmla="*/ 0 h 21600"/>
              <a:gd name="T2" fmla="*/ 21600 w 21600"/>
              <a:gd name="T3" fmla="*/ 7782 h 21600"/>
              <a:gd name="T4" fmla="*/ 0 w 21600"/>
              <a:gd name="T5" fmla="*/ 7782 h 21600"/>
              <a:gd name="T6" fmla="*/ 10800 w 21600"/>
              <a:gd name="T7" fmla="*/ 21600 h 21600"/>
              <a:gd name="T8" fmla="*/ 3556 w 21600"/>
              <a:gd name="T9" fmla="*/ 2188 h 21600"/>
              <a:gd name="T10" fmla="*/ 18277 w 21600"/>
              <a:gd name="T11" fmla="*/ 9282 h 21600"/>
            </a:gdLst>
            <a:ahLst/>
            <a:cxnLst>
              <a:cxn ang="0">
                <a:pos x="T0" y="T1"/>
              </a:cxn>
              <a:cxn ang="0">
                <a:pos x="T2" y="T3"/>
              </a:cxn>
              <a:cxn ang="0">
                <a:pos x="T4" y="T5"/>
              </a:cxn>
              <a:cxn ang="0">
                <a:pos x="T6" y="T7"/>
              </a:cxn>
            </a:cxnLst>
            <a:rect l="T8" t="T9" r="T10" b="T11"/>
            <a:pathLst>
              <a:path w="21600" h="21600" extrusionOk="0">
                <a:moveTo>
                  <a:pt x="10825" y="21723"/>
                </a:moveTo>
                <a:lnTo>
                  <a:pt x="11215" y="21723"/>
                </a:lnTo>
                <a:lnTo>
                  <a:pt x="11552" y="21688"/>
                </a:lnTo>
                <a:lnTo>
                  <a:pt x="11916" y="21617"/>
                </a:lnTo>
                <a:lnTo>
                  <a:pt x="12253" y="21547"/>
                </a:lnTo>
                <a:lnTo>
                  <a:pt x="12617" y="21441"/>
                </a:lnTo>
                <a:lnTo>
                  <a:pt x="12902" y="21317"/>
                </a:lnTo>
                <a:lnTo>
                  <a:pt x="13162" y="21176"/>
                </a:lnTo>
                <a:lnTo>
                  <a:pt x="13396" y="21000"/>
                </a:lnTo>
                <a:lnTo>
                  <a:pt x="13655" y="20841"/>
                </a:lnTo>
                <a:lnTo>
                  <a:pt x="13863" y="20629"/>
                </a:lnTo>
                <a:lnTo>
                  <a:pt x="14045" y="20435"/>
                </a:lnTo>
                <a:lnTo>
                  <a:pt x="14200" y="20223"/>
                </a:lnTo>
                <a:lnTo>
                  <a:pt x="14356" y="19994"/>
                </a:lnTo>
                <a:lnTo>
                  <a:pt x="14460" y="19747"/>
                </a:lnTo>
                <a:lnTo>
                  <a:pt x="14512" y="19482"/>
                </a:lnTo>
                <a:lnTo>
                  <a:pt x="14512" y="19235"/>
                </a:lnTo>
                <a:lnTo>
                  <a:pt x="14512" y="19147"/>
                </a:lnTo>
                <a:lnTo>
                  <a:pt x="14512" y="18900"/>
                </a:lnTo>
                <a:lnTo>
                  <a:pt x="14512" y="18529"/>
                </a:lnTo>
                <a:lnTo>
                  <a:pt x="14512" y="18052"/>
                </a:lnTo>
                <a:lnTo>
                  <a:pt x="14512" y="17505"/>
                </a:lnTo>
                <a:lnTo>
                  <a:pt x="14512" y="16976"/>
                </a:lnTo>
                <a:lnTo>
                  <a:pt x="14512" y="16464"/>
                </a:lnTo>
                <a:lnTo>
                  <a:pt x="14512" y="15952"/>
                </a:lnTo>
                <a:lnTo>
                  <a:pt x="14512" y="15758"/>
                </a:lnTo>
                <a:lnTo>
                  <a:pt x="14616" y="15547"/>
                </a:lnTo>
                <a:lnTo>
                  <a:pt x="14694" y="15352"/>
                </a:lnTo>
                <a:lnTo>
                  <a:pt x="14798" y="15141"/>
                </a:lnTo>
                <a:lnTo>
                  <a:pt x="15161" y="14735"/>
                </a:lnTo>
                <a:lnTo>
                  <a:pt x="15602" y="14329"/>
                </a:lnTo>
                <a:lnTo>
                  <a:pt x="16745" y="13552"/>
                </a:lnTo>
                <a:lnTo>
                  <a:pt x="18043" y="12670"/>
                </a:lnTo>
                <a:lnTo>
                  <a:pt x="18744" y="12194"/>
                </a:lnTo>
                <a:lnTo>
                  <a:pt x="19341" y="11647"/>
                </a:lnTo>
                <a:lnTo>
                  <a:pt x="19938" y="11099"/>
                </a:lnTo>
                <a:lnTo>
                  <a:pt x="20483" y="10464"/>
                </a:lnTo>
                <a:lnTo>
                  <a:pt x="20743" y="10164"/>
                </a:lnTo>
                <a:lnTo>
                  <a:pt x="20950" y="9794"/>
                </a:lnTo>
                <a:lnTo>
                  <a:pt x="21132" y="9441"/>
                </a:lnTo>
                <a:lnTo>
                  <a:pt x="21288" y="9035"/>
                </a:lnTo>
                <a:lnTo>
                  <a:pt x="21444" y="8664"/>
                </a:lnTo>
                <a:lnTo>
                  <a:pt x="21548" y="8223"/>
                </a:lnTo>
                <a:lnTo>
                  <a:pt x="21600" y="7782"/>
                </a:lnTo>
                <a:lnTo>
                  <a:pt x="21600" y="7341"/>
                </a:lnTo>
                <a:lnTo>
                  <a:pt x="21600" y="6935"/>
                </a:lnTo>
                <a:lnTo>
                  <a:pt x="21548" y="6564"/>
                </a:lnTo>
                <a:lnTo>
                  <a:pt x="21496" y="6229"/>
                </a:lnTo>
                <a:lnTo>
                  <a:pt x="21392" y="5858"/>
                </a:lnTo>
                <a:lnTo>
                  <a:pt x="21288" y="5523"/>
                </a:lnTo>
                <a:lnTo>
                  <a:pt x="21132" y="5135"/>
                </a:lnTo>
                <a:lnTo>
                  <a:pt x="20950" y="4800"/>
                </a:lnTo>
                <a:lnTo>
                  <a:pt x="20743" y="4464"/>
                </a:lnTo>
                <a:lnTo>
                  <a:pt x="20535" y="4164"/>
                </a:lnTo>
                <a:lnTo>
                  <a:pt x="20301" y="3847"/>
                </a:lnTo>
                <a:lnTo>
                  <a:pt x="20042" y="3547"/>
                </a:lnTo>
                <a:lnTo>
                  <a:pt x="19782" y="3247"/>
                </a:lnTo>
                <a:lnTo>
                  <a:pt x="19133" y="2664"/>
                </a:lnTo>
                <a:lnTo>
                  <a:pt x="18458" y="2152"/>
                </a:lnTo>
                <a:lnTo>
                  <a:pt x="17705" y="1694"/>
                </a:lnTo>
                <a:lnTo>
                  <a:pt x="16849" y="1252"/>
                </a:lnTo>
                <a:lnTo>
                  <a:pt x="16407" y="1076"/>
                </a:lnTo>
                <a:lnTo>
                  <a:pt x="15940" y="900"/>
                </a:lnTo>
                <a:lnTo>
                  <a:pt x="15499" y="741"/>
                </a:lnTo>
                <a:lnTo>
                  <a:pt x="15057" y="600"/>
                </a:lnTo>
                <a:lnTo>
                  <a:pt x="14564" y="458"/>
                </a:lnTo>
                <a:lnTo>
                  <a:pt x="14045" y="335"/>
                </a:lnTo>
                <a:lnTo>
                  <a:pt x="13500" y="229"/>
                </a:lnTo>
                <a:lnTo>
                  <a:pt x="13006" y="158"/>
                </a:lnTo>
                <a:lnTo>
                  <a:pt x="12461" y="88"/>
                </a:lnTo>
                <a:lnTo>
                  <a:pt x="11968" y="52"/>
                </a:lnTo>
                <a:lnTo>
                  <a:pt x="11423" y="17"/>
                </a:lnTo>
                <a:lnTo>
                  <a:pt x="10825" y="17"/>
                </a:lnTo>
                <a:lnTo>
                  <a:pt x="10254" y="17"/>
                </a:lnTo>
                <a:lnTo>
                  <a:pt x="9709" y="52"/>
                </a:lnTo>
                <a:lnTo>
                  <a:pt x="9216" y="88"/>
                </a:lnTo>
                <a:lnTo>
                  <a:pt x="8671" y="158"/>
                </a:lnTo>
                <a:lnTo>
                  <a:pt x="8177" y="229"/>
                </a:lnTo>
                <a:lnTo>
                  <a:pt x="7632" y="335"/>
                </a:lnTo>
                <a:lnTo>
                  <a:pt x="7113" y="458"/>
                </a:lnTo>
                <a:lnTo>
                  <a:pt x="6620" y="600"/>
                </a:lnTo>
                <a:lnTo>
                  <a:pt x="6178" y="741"/>
                </a:lnTo>
                <a:lnTo>
                  <a:pt x="5737" y="900"/>
                </a:lnTo>
                <a:lnTo>
                  <a:pt x="5270" y="1076"/>
                </a:lnTo>
                <a:lnTo>
                  <a:pt x="4828" y="1252"/>
                </a:lnTo>
                <a:lnTo>
                  <a:pt x="3972" y="1694"/>
                </a:lnTo>
                <a:lnTo>
                  <a:pt x="3219" y="2152"/>
                </a:lnTo>
                <a:lnTo>
                  <a:pt x="2544" y="2664"/>
                </a:lnTo>
                <a:lnTo>
                  <a:pt x="1895" y="3247"/>
                </a:lnTo>
                <a:lnTo>
                  <a:pt x="1635" y="3547"/>
                </a:lnTo>
                <a:lnTo>
                  <a:pt x="1375" y="3847"/>
                </a:lnTo>
                <a:lnTo>
                  <a:pt x="1142" y="4164"/>
                </a:lnTo>
                <a:lnTo>
                  <a:pt x="934" y="4464"/>
                </a:lnTo>
                <a:lnTo>
                  <a:pt x="726" y="4800"/>
                </a:lnTo>
                <a:lnTo>
                  <a:pt x="545" y="5135"/>
                </a:lnTo>
                <a:lnTo>
                  <a:pt x="389" y="5523"/>
                </a:lnTo>
                <a:lnTo>
                  <a:pt x="285" y="5858"/>
                </a:lnTo>
                <a:lnTo>
                  <a:pt x="181" y="6229"/>
                </a:lnTo>
                <a:lnTo>
                  <a:pt x="129" y="6564"/>
                </a:lnTo>
                <a:lnTo>
                  <a:pt x="77" y="6935"/>
                </a:lnTo>
                <a:lnTo>
                  <a:pt x="77" y="7341"/>
                </a:lnTo>
                <a:lnTo>
                  <a:pt x="77" y="7782"/>
                </a:lnTo>
                <a:lnTo>
                  <a:pt x="129" y="8223"/>
                </a:lnTo>
                <a:lnTo>
                  <a:pt x="233" y="8664"/>
                </a:lnTo>
                <a:lnTo>
                  <a:pt x="389" y="9035"/>
                </a:lnTo>
                <a:lnTo>
                  <a:pt x="545" y="9441"/>
                </a:lnTo>
                <a:lnTo>
                  <a:pt x="726" y="9794"/>
                </a:lnTo>
                <a:lnTo>
                  <a:pt x="934" y="10164"/>
                </a:lnTo>
                <a:lnTo>
                  <a:pt x="1194" y="10464"/>
                </a:lnTo>
                <a:lnTo>
                  <a:pt x="1739" y="11099"/>
                </a:lnTo>
                <a:lnTo>
                  <a:pt x="2336" y="11647"/>
                </a:lnTo>
                <a:lnTo>
                  <a:pt x="2933" y="12194"/>
                </a:lnTo>
                <a:lnTo>
                  <a:pt x="3634" y="12670"/>
                </a:lnTo>
                <a:lnTo>
                  <a:pt x="4932" y="13552"/>
                </a:lnTo>
                <a:lnTo>
                  <a:pt x="6075" y="14329"/>
                </a:lnTo>
                <a:lnTo>
                  <a:pt x="6516" y="14735"/>
                </a:lnTo>
                <a:lnTo>
                  <a:pt x="6879" y="15141"/>
                </a:lnTo>
                <a:lnTo>
                  <a:pt x="6983" y="15352"/>
                </a:lnTo>
                <a:lnTo>
                  <a:pt x="7061" y="15547"/>
                </a:lnTo>
                <a:lnTo>
                  <a:pt x="7165" y="15758"/>
                </a:lnTo>
                <a:lnTo>
                  <a:pt x="7165" y="15952"/>
                </a:lnTo>
                <a:lnTo>
                  <a:pt x="7165" y="16464"/>
                </a:lnTo>
                <a:lnTo>
                  <a:pt x="7165" y="16976"/>
                </a:lnTo>
                <a:lnTo>
                  <a:pt x="7165" y="17505"/>
                </a:lnTo>
                <a:lnTo>
                  <a:pt x="7165" y="18052"/>
                </a:lnTo>
                <a:lnTo>
                  <a:pt x="7165" y="18529"/>
                </a:lnTo>
                <a:lnTo>
                  <a:pt x="7165" y="18900"/>
                </a:lnTo>
                <a:lnTo>
                  <a:pt x="7165" y="19147"/>
                </a:lnTo>
                <a:lnTo>
                  <a:pt x="7165" y="19235"/>
                </a:lnTo>
                <a:lnTo>
                  <a:pt x="7165" y="19482"/>
                </a:lnTo>
                <a:lnTo>
                  <a:pt x="7217" y="19747"/>
                </a:lnTo>
                <a:lnTo>
                  <a:pt x="7321" y="19994"/>
                </a:lnTo>
                <a:lnTo>
                  <a:pt x="7476" y="20223"/>
                </a:lnTo>
                <a:lnTo>
                  <a:pt x="7632" y="20435"/>
                </a:lnTo>
                <a:lnTo>
                  <a:pt x="7814" y="20629"/>
                </a:lnTo>
                <a:lnTo>
                  <a:pt x="8022" y="20841"/>
                </a:lnTo>
                <a:lnTo>
                  <a:pt x="8281" y="21000"/>
                </a:lnTo>
                <a:lnTo>
                  <a:pt x="8515" y="21176"/>
                </a:lnTo>
                <a:lnTo>
                  <a:pt x="8775" y="21317"/>
                </a:lnTo>
                <a:lnTo>
                  <a:pt x="9060" y="21441"/>
                </a:lnTo>
                <a:lnTo>
                  <a:pt x="9424" y="21547"/>
                </a:lnTo>
                <a:lnTo>
                  <a:pt x="9761" y="21617"/>
                </a:lnTo>
                <a:lnTo>
                  <a:pt x="10125" y="21688"/>
                </a:lnTo>
                <a:lnTo>
                  <a:pt x="10462" y="21723"/>
                </a:lnTo>
                <a:lnTo>
                  <a:pt x="10825" y="21723"/>
                </a:lnTo>
                <a:close/>
              </a:path>
              <a:path w="21600" h="21600" extrusionOk="0">
                <a:moveTo>
                  <a:pt x="9242" y="14417"/>
                </a:moveTo>
                <a:lnTo>
                  <a:pt x="8541" y="12035"/>
                </a:lnTo>
                <a:lnTo>
                  <a:pt x="7295" y="10129"/>
                </a:lnTo>
                <a:lnTo>
                  <a:pt x="6905" y="9652"/>
                </a:lnTo>
                <a:lnTo>
                  <a:pt x="8541" y="10182"/>
                </a:lnTo>
                <a:lnTo>
                  <a:pt x="9787" y="9547"/>
                </a:lnTo>
                <a:lnTo>
                  <a:pt x="11189" y="10129"/>
                </a:lnTo>
                <a:lnTo>
                  <a:pt x="12279" y="9547"/>
                </a:lnTo>
                <a:lnTo>
                  <a:pt x="13370" y="10076"/>
                </a:lnTo>
                <a:lnTo>
                  <a:pt x="14850" y="9652"/>
                </a:lnTo>
                <a:lnTo>
                  <a:pt x="12902" y="12247"/>
                </a:lnTo>
                <a:lnTo>
                  <a:pt x="12357" y="14417"/>
                </a:lnTo>
                <a:moveTo>
                  <a:pt x="7191" y="15952"/>
                </a:moveTo>
                <a:lnTo>
                  <a:pt x="14512" y="15952"/>
                </a:lnTo>
                <a:lnTo>
                  <a:pt x="14512" y="17064"/>
                </a:lnTo>
                <a:lnTo>
                  <a:pt x="7191" y="17047"/>
                </a:lnTo>
                <a:lnTo>
                  <a:pt x="7191" y="18123"/>
                </a:lnTo>
                <a:lnTo>
                  <a:pt x="14512" y="18158"/>
                </a:lnTo>
                <a:lnTo>
                  <a:pt x="14538" y="19182"/>
                </a:lnTo>
                <a:lnTo>
                  <a:pt x="7217" y="19182"/>
                </a:lnTo>
              </a:path>
            </a:pathLst>
          </a:custGeom>
          <a:gradFill rotWithShape="1">
            <a:gsLst>
              <a:gs pos="0">
                <a:srgbClr val="FFEFD1"/>
              </a:gs>
              <a:gs pos="64999">
                <a:srgbClr val="F0EBD5"/>
              </a:gs>
              <a:gs pos="100000">
                <a:srgbClr val="D1C39F"/>
              </a:gs>
            </a:gsLst>
            <a:path path="rect">
              <a:fillToRect l="50000" t="50000" r="50000" b="50000"/>
            </a:path>
          </a:gradFill>
          <a:ln w="57150">
            <a:solidFill>
              <a:srgbClr val="000000"/>
            </a:solidFill>
            <a:miter lim="800000"/>
            <a:headEnd/>
            <a:tailEnd/>
          </a:ln>
        </p:spPr>
        <p:txBody>
          <a:bodyPr/>
          <a:lstStyle/>
          <a:p>
            <a:endParaRPr lang="en-IN"/>
          </a:p>
        </p:txBody>
      </p:sp>
      <p:sp>
        <p:nvSpPr>
          <p:cNvPr id="329738" name="Oval 10"/>
          <p:cNvSpPr>
            <a:spLocks noChangeArrowheads="1"/>
          </p:cNvSpPr>
          <p:nvPr/>
        </p:nvSpPr>
        <p:spPr bwMode="auto">
          <a:xfrm>
            <a:off x="4789488" y="4941888"/>
            <a:ext cx="725487" cy="725487"/>
          </a:xfrm>
          <a:prstGeom prst="ellipse">
            <a:avLst/>
          </a:prstGeom>
          <a:noFill/>
          <a:ln w="12700">
            <a:solidFill>
              <a:schemeClr val="tx1"/>
            </a:solidFill>
            <a:round/>
            <a:headEnd/>
            <a:tailEnd/>
          </a:ln>
          <a:effectLst/>
        </p:spPr>
        <p:txBody>
          <a:bodyPr wrap="none" anchor="ctr"/>
          <a:lstStyle/>
          <a:p>
            <a:endParaRPr lang="en-IN"/>
          </a:p>
        </p:txBody>
      </p:sp>
      <p:sp>
        <p:nvSpPr>
          <p:cNvPr id="329739" name="Rectangle 11"/>
          <p:cNvSpPr>
            <a:spLocks noChangeArrowheads="1"/>
          </p:cNvSpPr>
          <p:nvPr/>
        </p:nvSpPr>
        <p:spPr bwMode="auto">
          <a:xfrm rot="629863">
            <a:off x="4500563" y="5427663"/>
            <a:ext cx="1131887" cy="363537"/>
          </a:xfrm>
          <a:prstGeom prst="rect">
            <a:avLst/>
          </a:prstGeom>
          <a:solidFill>
            <a:schemeClr val="bg1"/>
          </a:solidFill>
          <a:ln w="12700">
            <a:noFill/>
            <a:miter lim="800000"/>
            <a:headEnd/>
            <a:tailEnd/>
          </a:ln>
          <a:effectLst/>
        </p:spPr>
        <p:txBody>
          <a:bodyPr wrap="none" anchor="ctr"/>
          <a:lstStyle/>
          <a:p>
            <a:endParaRPr lang="en-IN"/>
          </a:p>
        </p:txBody>
      </p:sp>
      <p:sp>
        <p:nvSpPr>
          <p:cNvPr id="329740" name="Rectangle 12"/>
          <p:cNvSpPr>
            <a:spLocks noChangeArrowheads="1"/>
          </p:cNvSpPr>
          <p:nvPr/>
        </p:nvSpPr>
        <p:spPr bwMode="auto">
          <a:xfrm rot="19426095" flipH="1">
            <a:off x="4556125" y="4814888"/>
            <a:ext cx="1131888" cy="363537"/>
          </a:xfrm>
          <a:prstGeom prst="rect">
            <a:avLst/>
          </a:prstGeom>
          <a:solidFill>
            <a:schemeClr val="bg1"/>
          </a:solidFill>
          <a:ln w="12700">
            <a:noFill/>
            <a:miter lim="800000"/>
            <a:headEnd/>
            <a:tailEnd/>
          </a:ln>
          <a:effectLst/>
        </p:spPr>
        <p:txBody>
          <a:bodyPr wrap="none" anchor="ctr"/>
          <a:lstStyle/>
          <a:p>
            <a:endParaRPr lang="en-IN"/>
          </a:p>
        </p:txBody>
      </p:sp>
      <p:sp>
        <p:nvSpPr>
          <p:cNvPr id="329741" name="Line 13"/>
          <p:cNvSpPr>
            <a:spLocks noChangeShapeType="1"/>
          </p:cNvSpPr>
          <p:nvPr/>
        </p:nvSpPr>
        <p:spPr bwMode="auto">
          <a:xfrm flipV="1">
            <a:off x="4949825" y="4983163"/>
            <a:ext cx="508000" cy="392112"/>
          </a:xfrm>
          <a:prstGeom prst="line">
            <a:avLst/>
          </a:prstGeom>
          <a:noFill/>
          <a:ln w="12700">
            <a:solidFill>
              <a:schemeClr val="tx1"/>
            </a:solidFill>
            <a:round/>
            <a:headEnd/>
            <a:tailEnd/>
          </a:ln>
          <a:effectLst/>
        </p:spPr>
        <p:txBody>
          <a:bodyPr wrap="none"/>
          <a:lstStyle/>
          <a:p>
            <a:endParaRPr lang="en-IN"/>
          </a:p>
        </p:txBody>
      </p:sp>
      <p:sp>
        <p:nvSpPr>
          <p:cNvPr id="329742" name="Line 14"/>
          <p:cNvSpPr>
            <a:spLocks noChangeShapeType="1"/>
          </p:cNvSpPr>
          <p:nvPr/>
        </p:nvSpPr>
        <p:spPr bwMode="auto">
          <a:xfrm>
            <a:off x="4946650" y="5389563"/>
            <a:ext cx="582613" cy="101600"/>
          </a:xfrm>
          <a:prstGeom prst="line">
            <a:avLst/>
          </a:prstGeom>
          <a:noFill/>
          <a:ln w="12700">
            <a:solidFill>
              <a:schemeClr val="tx1"/>
            </a:solidFill>
            <a:round/>
            <a:headEnd/>
            <a:tailEnd/>
          </a:ln>
          <a:effectLst/>
        </p:spPr>
        <p:txBody>
          <a:bodyPr wrap="none"/>
          <a:lstStyle/>
          <a:p>
            <a:endParaRPr lang="en-IN"/>
          </a:p>
        </p:txBody>
      </p:sp>
      <p:sp>
        <p:nvSpPr>
          <p:cNvPr id="329743" name="Oval 15"/>
          <p:cNvSpPr>
            <a:spLocks noChangeArrowheads="1"/>
          </p:cNvSpPr>
          <p:nvPr/>
        </p:nvSpPr>
        <p:spPr bwMode="auto">
          <a:xfrm>
            <a:off x="5413375" y="5143500"/>
            <a:ext cx="115888" cy="203200"/>
          </a:xfrm>
          <a:prstGeom prst="ellipse">
            <a:avLst/>
          </a:prstGeom>
          <a:solidFill>
            <a:schemeClr val="tx1"/>
          </a:solidFill>
          <a:ln w="12700">
            <a:solidFill>
              <a:schemeClr val="tx1"/>
            </a:solidFill>
            <a:round/>
            <a:headEnd/>
            <a:tailEnd/>
          </a:ln>
          <a:effectLst/>
        </p:spPr>
        <p:txBody>
          <a:bodyPr wrap="none" anchor="ctr"/>
          <a:lstStyle/>
          <a:p>
            <a:endParaRPr lang="en-I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973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329733"/>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grpId="0" nodeType="afterEffect">
                                  <p:stCondLst>
                                    <p:cond delay="500"/>
                                  </p:stCondLst>
                                  <p:childTnLst>
                                    <p:set>
                                      <p:cBhvr>
                                        <p:cTn id="12" dur="1" fill="hold">
                                          <p:stCondLst>
                                            <p:cond delay="0"/>
                                          </p:stCondLst>
                                        </p:cTn>
                                        <p:tgtEl>
                                          <p:spTgt spid="329734"/>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500"/>
                                  </p:stCondLst>
                                  <p:childTnLst>
                                    <p:set>
                                      <p:cBhvr>
                                        <p:cTn id="15" dur="1" fill="hold">
                                          <p:stCondLst>
                                            <p:cond delay="0"/>
                                          </p:stCondLst>
                                        </p:cTn>
                                        <p:tgtEl>
                                          <p:spTgt spid="3297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9733" grpId="0" animBg="1"/>
      <p:bldP spid="329734" grpId="0" animBg="1"/>
      <p:bldP spid="329735" grpId="0" animBg="1"/>
      <p:bldP spid="32973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fontScale="90000"/>
          </a:bodyPr>
          <a:lstStyle/>
          <a:p>
            <a:r>
              <a:rPr lang="en-US" smtClean="0"/>
              <a:t>Functions of Machine vision system</a:t>
            </a:r>
          </a:p>
        </p:txBody>
      </p:sp>
      <p:sp>
        <p:nvSpPr>
          <p:cNvPr id="25603" name="Content Placeholder 2"/>
          <p:cNvSpPr>
            <a:spLocks noGrp="1"/>
          </p:cNvSpPr>
          <p:nvPr>
            <p:ph idx="1"/>
          </p:nvPr>
        </p:nvSpPr>
        <p:spPr/>
        <p:txBody>
          <a:bodyPr/>
          <a:lstStyle/>
          <a:p>
            <a:r>
              <a:rPr lang="en-US" smtClean="0"/>
              <a:t>Image formation</a:t>
            </a:r>
          </a:p>
          <a:p>
            <a:r>
              <a:rPr lang="en-US" smtClean="0"/>
              <a:t>Processing of Image</a:t>
            </a:r>
          </a:p>
          <a:p>
            <a:r>
              <a:rPr lang="en-US" smtClean="0"/>
              <a:t>Analyzing the Image</a:t>
            </a:r>
          </a:p>
          <a:p>
            <a:r>
              <a:rPr lang="en-US" smtClean="0"/>
              <a:t>Interpretation of Image</a:t>
            </a:r>
          </a:p>
        </p:txBody>
      </p:sp>
    </p:spTree>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254000" y="190500"/>
            <a:ext cx="8636000" cy="517525"/>
          </a:xfrm>
        </p:spPr>
        <p:txBody>
          <a:bodyPr>
            <a:normAutofit fontScale="90000"/>
          </a:bodyPr>
          <a:lstStyle/>
          <a:p>
            <a:r>
              <a:rPr lang="en-US"/>
              <a:t>I Can See It – Why can’t the Computer?</a:t>
            </a:r>
          </a:p>
        </p:txBody>
      </p:sp>
      <p:sp>
        <p:nvSpPr>
          <p:cNvPr id="64515" name="Rectangle 3"/>
          <p:cNvSpPr>
            <a:spLocks noGrp="1" noChangeArrowheads="1"/>
          </p:cNvSpPr>
          <p:nvPr>
            <p:ph type="body" idx="1"/>
          </p:nvPr>
        </p:nvSpPr>
        <p:spPr>
          <a:xfrm>
            <a:off x="0" y="785794"/>
            <a:ext cx="9144000" cy="6072206"/>
          </a:xfrm>
        </p:spPr>
        <p:txBody>
          <a:bodyPr>
            <a:normAutofit/>
          </a:bodyPr>
          <a:lstStyle/>
          <a:p>
            <a:pPr>
              <a:lnSpc>
                <a:spcPct val="90000"/>
              </a:lnSpc>
            </a:pPr>
            <a:r>
              <a:rPr lang="en-GB" sz="2400" dirty="0">
                <a:solidFill>
                  <a:srgbClr val="000000"/>
                </a:solidFill>
                <a:latin typeface="Times New Roman" pitchFamily="18" charset="0"/>
                <a:cs typeface="Times New Roman" pitchFamily="18" charset="0"/>
              </a:rPr>
              <a:t>Minimize possible problems – The human eye and brain are </a:t>
            </a:r>
            <a:r>
              <a:rPr lang="en-GB" sz="2400" dirty="0">
                <a:solidFill>
                  <a:srgbClr val="FF0000"/>
                </a:solidFill>
                <a:latin typeface="Times New Roman" pitchFamily="18" charset="0"/>
                <a:cs typeface="Times New Roman" pitchFamily="18" charset="0"/>
              </a:rPr>
              <a:t>elaborate and versatile systems</a:t>
            </a:r>
            <a:r>
              <a:rPr lang="en-GB" sz="2400" dirty="0">
                <a:solidFill>
                  <a:srgbClr val="000000"/>
                </a:solidFill>
                <a:latin typeface="Times New Roman" pitchFamily="18" charset="0"/>
                <a:cs typeface="Times New Roman" pitchFamily="18" charset="0"/>
              </a:rPr>
              <a:t>, capable of identifying objects in a wide variety of conditions. For example, we are able to identify familiar people even when they are wearing different clothes, and recognize familiar landmarks when driving on a foggy day. A PC-based imaging system is </a:t>
            </a:r>
            <a:r>
              <a:rPr lang="en-GB" sz="2400" dirty="0">
                <a:solidFill>
                  <a:srgbClr val="FF0000"/>
                </a:solidFill>
                <a:latin typeface="Times New Roman" pitchFamily="18" charset="0"/>
                <a:cs typeface="Times New Roman" pitchFamily="18" charset="0"/>
              </a:rPr>
              <a:t>not as versatile</a:t>
            </a:r>
            <a:r>
              <a:rPr lang="en-GB" sz="2400" dirty="0">
                <a:solidFill>
                  <a:srgbClr val="000000"/>
                </a:solidFill>
                <a:latin typeface="Times New Roman" pitchFamily="18" charset="0"/>
                <a:cs typeface="Times New Roman" pitchFamily="18" charset="0"/>
              </a:rPr>
              <a:t>; it can only perform what it has been </a:t>
            </a:r>
            <a:r>
              <a:rPr lang="en-GB" sz="2400" dirty="0">
                <a:solidFill>
                  <a:srgbClr val="FF0000"/>
                </a:solidFill>
                <a:latin typeface="Times New Roman" pitchFamily="18" charset="0"/>
                <a:cs typeface="Times New Roman" pitchFamily="18" charset="0"/>
              </a:rPr>
              <a:t>programmed</a:t>
            </a:r>
            <a:r>
              <a:rPr lang="en-GB" sz="2400" dirty="0">
                <a:solidFill>
                  <a:srgbClr val="000000"/>
                </a:solidFill>
                <a:latin typeface="Times New Roman" pitchFamily="18" charset="0"/>
                <a:cs typeface="Times New Roman" pitchFamily="18" charset="0"/>
              </a:rPr>
              <a:t> to perform. Knowing what the </a:t>
            </a:r>
            <a:r>
              <a:rPr lang="en-GB" sz="2400" dirty="0">
                <a:solidFill>
                  <a:srgbClr val="FF0000"/>
                </a:solidFill>
                <a:latin typeface="Times New Roman" pitchFamily="18" charset="0"/>
                <a:cs typeface="Times New Roman" pitchFamily="18" charset="0"/>
              </a:rPr>
              <a:t>system can and cannot "see" </a:t>
            </a:r>
            <a:r>
              <a:rPr lang="en-GB" sz="2400" dirty="0">
                <a:solidFill>
                  <a:srgbClr val="000000"/>
                </a:solidFill>
                <a:latin typeface="Times New Roman" pitchFamily="18" charset="0"/>
                <a:cs typeface="Times New Roman" pitchFamily="18" charset="0"/>
              </a:rPr>
              <a:t>are important points to keep in mind to obtain the results you want, and reduce errors and incorrect measurements. Common variables include:</a:t>
            </a:r>
            <a:endParaRPr lang="en-US" sz="2400" dirty="0">
              <a:latin typeface="Times New Roman" pitchFamily="18" charset="0"/>
              <a:cs typeface="Times New Roman" pitchFamily="18" charset="0"/>
            </a:endParaRPr>
          </a:p>
          <a:p>
            <a:pPr lvl="1">
              <a:lnSpc>
                <a:spcPct val="90000"/>
              </a:lnSpc>
              <a:buFontTx/>
              <a:buNone/>
            </a:pPr>
            <a:r>
              <a:rPr lang="en-GB" sz="2400" dirty="0">
                <a:solidFill>
                  <a:srgbClr val="000000"/>
                </a:solidFill>
                <a:latin typeface="Times New Roman" pitchFamily="18" charset="0"/>
                <a:cs typeface="Times New Roman" pitchFamily="18" charset="0"/>
              </a:rPr>
              <a:t>· Changes in object’s </a:t>
            </a:r>
            <a:r>
              <a:rPr lang="en-GB" sz="2400" dirty="0" err="1">
                <a:solidFill>
                  <a:srgbClr val="000000"/>
                </a:solidFill>
                <a:latin typeface="Times New Roman" pitchFamily="18" charset="0"/>
                <a:cs typeface="Times New Roman" pitchFamily="18" charset="0"/>
              </a:rPr>
              <a:t>color</a:t>
            </a:r>
            <a:endParaRPr lang="en-US" sz="2400" dirty="0">
              <a:latin typeface="Times New Roman" pitchFamily="18" charset="0"/>
              <a:cs typeface="Times New Roman" pitchFamily="18" charset="0"/>
            </a:endParaRPr>
          </a:p>
          <a:p>
            <a:pPr lvl="1">
              <a:lnSpc>
                <a:spcPct val="90000"/>
              </a:lnSpc>
              <a:buFontTx/>
              <a:buNone/>
            </a:pPr>
            <a:r>
              <a:rPr lang="en-GB" sz="2400" dirty="0">
                <a:solidFill>
                  <a:srgbClr val="000000"/>
                </a:solidFill>
                <a:latin typeface="Times New Roman" pitchFamily="18" charset="0"/>
                <a:cs typeface="Times New Roman" pitchFamily="18" charset="0"/>
              </a:rPr>
              <a:t>· Changes in surrounding lighting</a:t>
            </a:r>
            <a:endParaRPr lang="en-US" sz="2400" dirty="0">
              <a:latin typeface="Times New Roman" pitchFamily="18" charset="0"/>
              <a:cs typeface="Times New Roman" pitchFamily="18" charset="0"/>
            </a:endParaRPr>
          </a:p>
          <a:p>
            <a:pPr lvl="1">
              <a:lnSpc>
                <a:spcPct val="90000"/>
              </a:lnSpc>
              <a:buFontTx/>
              <a:buNone/>
            </a:pPr>
            <a:r>
              <a:rPr lang="en-GB" sz="2400" dirty="0">
                <a:solidFill>
                  <a:srgbClr val="000000"/>
                </a:solidFill>
                <a:latin typeface="Times New Roman" pitchFamily="18" charset="0"/>
                <a:cs typeface="Times New Roman" pitchFamily="18" charset="0"/>
              </a:rPr>
              <a:t>· Changes in camera focus or position</a:t>
            </a:r>
            <a:endParaRPr lang="en-US" sz="2400" dirty="0">
              <a:latin typeface="Times New Roman" pitchFamily="18" charset="0"/>
              <a:cs typeface="Times New Roman" pitchFamily="18" charset="0"/>
            </a:endParaRPr>
          </a:p>
          <a:p>
            <a:pPr lvl="1">
              <a:lnSpc>
                <a:spcPct val="90000"/>
              </a:lnSpc>
              <a:buFontTx/>
              <a:buNone/>
            </a:pPr>
            <a:r>
              <a:rPr lang="en-GB" sz="2400" dirty="0">
                <a:solidFill>
                  <a:srgbClr val="000000"/>
                </a:solidFill>
                <a:latin typeface="Times New Roman" pitchFamily="18" charset="0"/>
                <a:cs typeface="Times New Roman" pitchFamily="18" charset="0"/>
              </a:rPr>
              <a:t>· Improperly mounted camera</a:t>
            </a:r>
            <a:endParaRPr lang="en-US" sz="2400" dirty="0">
              <a:latin typeface="Times New Roman" pitchFamily="18" charset="0"/>
              <a:cs typeface="Times New Roman" pitchFamily="18" charset="0"/>
            </a:endParaRPr>
          </a:p>
          <a:p>
            <a:pPr lvl="1">
              <a:lnSpc>
                <a:spcPct val="90000"/>
              </a:lnSpc>
              <a:buFontTx/>
              <a:buNone/>
            </a:pPr>
            <a:r>
              <a:rPr lang="en-GB" sz="2400" dirty="0">
                <a:solidFill>
                  <a:srgbClr val="000000"/>
                </a:solidFill>
                <a:latin typeface="Times New Roman" pitchFamily="18" charset="0"/>
                <a:cs typeface="Times New Roman" pitchFamily="18" charset="0"/>
              </a:rPr>
              <a:t>·  Environmental vibration</a:t>
            </a:r>
            <a:endParaRPr lang="en-US" sz="2400" dirty="0">
              <a:latin typeface="Times New Roman" pitchFamily="18" charset="0"/>
              <a:cs typeface="Times New Roman" pitchFamily="18" charset="0"/>
            </a:endParaRPr>
          </a:p>
          <a:p>
            <a:pPr>
              <a:lnSpc>
                <a:spcPct val="90000"/>
              </a:lnSpc>
            </a:pPr>
            <a:r>
              <a:rPr lang="en-GB" sz="2400" dirty="0">
                <a:solidFill>
                  <a:srgbClr val="000000"/>
                </a:solidFill>
                <a:latin typeface="Times New Roman" pitchFamily="18" charset="0"/>
                <a:cs typeface="Times New Roman" pitchFamily="18" charset="0"/>
              </a:rPr>
              <a:t>A vibration-free environment with all extraneous light removed will eliminate many common problems.</a:t>
            </a:r>
            <a:endParaRPr lang="en-US" sz="2400" dirty="0">
              <a:latin typeface="Times New Roman" pitchFamily="18" charset="0"/>
              <a:cs typeface="Times New Roman" pitchFamily="18" charset="0"/>
            </a:endParaRPr>
          </a:p>
          <a:p>
            <a:pPr>
              <a:lnSpc>
                <a:spcPct val="90000"/>
              </a:lnSpc>
            </a:pPr>
            <a:endParaRPr lang="en-US" sz="2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Vision System – Stages</a:t>
            </a:r>
          </a:p>
        </p:txBody>
      </p:sp>
      <p:sp>
        <p:nvSpPr>
          <p:cNvPr id="16387" name="Content Placeholder 2"/>
          <p:cNvSpPr>
            <a:spLocks noGrp="1"/>
          </p:cNvSpPr>
          <p:nvPr>
            <p:ph idx="1"/>
          </p:nvPr>
        </p:nvSpPr>
        <p:spPr/>
        <p:txBody>
          <a:bodyPr/>
          <a:lstStyle/>
          <a:p>
            <a:r>
              <a:rPr lang="en-US" smtClean="0"/>
              <a:t>Analog to digital conversion</a:t>
            </a:r>
          </a:p>
          <a:p>
            <a:r>
              <a:rPr lang="en-US" smtClean="0"/>
              <a:t>Remove noise</a:t>
            </a:r>
          </a:p>
          <a:p>
            <a:r>
              <a:rPr lang="en-US" smtClean="0"/>
              <a:t>Find regions (objects) in space</a:t>
            </a:r>
          </a:p>
          <a:p>
            <a:r>
              <a:rPr lang="en-US" smtClean="0"/>
              <a:t>Take relationships(measurements)</a:t>
            </a:r>
          </a:p>
          <a:p>
            <a:r>
              <a:rPr lang="en-US" smtClean="0"/>
              <a:t>Match the description with similar description of known objects</a:t>
            </a:r>
          </a:p>
          <a:p>
            <a:endParaRPr lang="en-US" smtClean="0"/>
          </a:p>
        </p:txBody>
      </p:sp>
    </p:spTree>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mtClean="0"/>
              <a:t>Processing of Image</a:t>
            </a:r>
          </a:p>
        </p:txBody>
      </p:sp>
      <p:sp>
        <p:nvSpPr>
          <p:cNvPr id="27651" name="Content Placeholder 2"/>
          <p:cNvSpPr>
            <a:spLocks noGrp="1"/>
          </p:cNvSpPr>
          <p:nvPr>
            <p:ph idx="1"/>
          </p:nvPr>
        </p:nvSpPr>
        <p:spPr/>
        <p:txBody>
          <a:bodyPr/>
          <a:lstStyle/>
          <a:p>
            <a:r>
              <a:rPr lang="en-US" sz="1800" smtClean="0"/>
              <a:t>An analog to digital convertor is used to convert analog voltage of each into digital value</a:t>
            </a:r>
          </a:p>
          <a:p>
            <a:r>
              <a:rPr lang="en-US" sz="1800" smtClean="0"/>
              <a:t>Voltage level for each pixel is given by either 0 or 1 depends on threshold value</a:t>
            </a:r>
          </a:p>
          <a:p>
            <a:r>
              <a:rPr lang="en-US" sz="1800" smtClean="0"/>
              <a:t>On the other hand grey scale system assigns upto 256 different values depending on intensity to each pixel</a:t>
            </a:r>
          </a:p>
        </p:txBody>
      </p:sp>
      <p:pic>
        <p:nvPicPr>
          <p:cNvPr id="27652" name="Picture 2"/>
          <p:cNvPicPr>
            <a:picLocks noChangeAspect="1" noChangeArrowheads="1"/>
          </p:cNvPicPr>
          <p:nvPr/>
        </p:nvPicPr>
        <p:blipFill>
          <a:blip r:embed="rId2" cstate="print"/>
          <a:srcRect/>
          <a:stretch>
            <a:fillRect/>
          </a:stretch>
        </p:blipFill>
        <p:spPr bwMode="auto">
          <a:xfrm>
            <a:off x="1214438" y="3571875"/>
            <a:ext cx="6877050" cy="3286125"/>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728788" y="285750"/>
            <a:ext cx="7200900" cy="1000125"/>
          </a:xfrm>
          <a:noFill/>
        </p:spPr>
        <p:txBody>
          <a:bodyPr/>
          <a:lstStyle/>
          <a:p>
            <a:r>
              <a:rPr lang="en-US" smtClean="0"/>
              <a:t>Image digitization</a:t>
            </a:r>
          </a:p>
        </p:txBody>
      </p:sp>
      <p:sp>
        <p:nvSpPr>
          <p:cNvPr id="28675" name="Rectangle 3"/>
          <p:cNvSpPr>
            <a:spLocks noGrp="1" noChangeArrowheads="1"/>
          </p:cNvSpPr>
          <p:nvPr>
            <p:ph type="body" sz="half" idx="1"/>
          </p:nvPr>
        </p:nvSpPr>
        <p:spPr>
          <a:xfrm>
            <a:off x="685800" y="1981200"/>
            <a:ext cx="7772400" cy="3200400"/>
          </a:xfrm>
          <a:noFill/>
        </p:spPr>
        <p:txBody>
          <a:bodyPr>
            <a:normAutofit fontScale="62500" lnSpcReduction="20000"/>
          </a:bodyPr>
          <a:lstStyle/>
          <a:p>
            <a:endParaRPr lang="en-US" b="1" u="sng" smtClean="0"/>
          </a:p>
          <a:p>
            <a:endParaRPr lang="en-US" b="1" u="sng" smtClean="0"/>
          </a:p>
          <a:p>
            <a:endParaRPr lang="en-US" b="1" u="sng" smtClean="0"/>
          </a:p>
          <a:p>
            <a:endParaRPr lang="en-US" b="1" u="sng" smtClean="0"/>
          </a:p>
          <a:p>
            <a:endParaRPr lang="en-US" b="1" u="sng" smtClean="0"/>
          </a:p>
          <a:p>
            <a:endParaRPr lang="en-US" b="1" u="sng" smtClean="0"/>
          </a:p>
          <a:p>
            <a:r>
              <a:rPr lang="en-US" b="1" u="sng" smtClean="0"/>
              <a:t>Sampling</a:t>
            </a:r>
            <a:r>
              <a:rPr lang="en-US" smtClean="0"/>
              <a:t> means measuring the value of an image at  a finite number of points.</a:t>
            </a:r>
          </a:p>
          <a:p>
            <a:r>
              <a:rPr lang="en-US" b="1" u="sng" smtClean="0"/>
              <a:t>Quantization</a:t>
            </a:r>
            <a:r>
              <a:rPr lang="en-US" smtClean="0"/>
              <a:t> is the representation of the measured value at the sampled point by an integer.</a:t>
            </a:r>
            <a:endParaRPr lang="en-US" sz="2200" smtClean="0"/>
          </a:p>
        </p:txBody>
      </p:sp>
      <p:pic>
        <p:nvPicPr>
          <p:cNvPr id="28676" name="Picture 6" descr="A:\fund_fig2.gif"/>
          <p:cNvPicPr>
            <a:picLocks noChangeAspect="1" noChangeArrowheads="1"/>
          </p:cNvPicPr>
          <p:nvPr/>
        </p:nvPicPr>
        <p:blipFill>
          <a:blip r:embed="rId2" cstate="print"/>
          <a:srcRect/>
          <a:stretch>
            <a:fillRect/>
          </a:stretch>
        </p:blipFill>
        <p:spPr bwMode="auto">
          <a:xfrm>
            <a:off x="1981200" y="1676400"/>
            <a:ext cx="5486400" cy="289560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1346200" y="190500"/>
            <a:ext cx="6451600" cy="517525"/>
          </a:xfrm>
        </p:spPr>
        <p:txBody>
          <a:bodyPr>
            <a:normAutofit fontScale="90000"/>
          </a:bodyPr>
          <a:lstStyle/>
          <a:p>
            <a:r>
              <a:rPr lang="en-US"/>
              <a:t>Digitization of Camera Signal</a:t>
            </a:r>
          </a:p>
        </p:txBody>
      </p:sp>
      <p:sp>
        <p:nvSpPr>
          <p:cNvPr id="70659" name="Rectangle 3"/>
          <p:cNvSpPr>
            <a:spLocks noGrp="1" noChangeArrowheads="1"/>
          </p:cNvSpPr>
          <p:nvPr>
            <p:ph type="body" sz="half" idx="1"/>
          </p:nvPr>
        </p:nvSpPr>
        <p:spPr>
          <a:xfrm>
            <a:off x="312738" y="1009650"/>
            <a:ext cx="8574087" cy="1809750"/>
          </a:xfrm>
        </p:spPr>
        <p:txBody>
          <a:bodyPr/>
          <a:lstStyle/>
          <a:p>
            <a:r>
              <a:rPr lang="en-US" sz="2800"/>
              <a:t>Analog image data (voltage) is sampled and quantized (often to 8 bits greyscale or 24 bits of color)</a:t>
            </a:r>
          </a:p>
        </p:txBody>
      </p:sp>
      <p:pic>
        <p:nvPicPr>
          <p:cNvPr id="70661" name="Picture 5" descr="form2 copy"/>
          <p:cNvPicPr>
            <a:picLocks noChangeAspect="1" noChangeArrowheads="1"/>
          </p:cNvPicPr>
          <p:nvPr/>
        </p:nvPicPr>
        <p:blipFill>
          <a:blip r:embed="rId3" cstate="print"/>
          <a:srcRect/>
          <a:stretch>
            <a:fillRect/>
          </a:stretch>
        </p:blipFill>
        <p:spPr bwMode="auto">
          <a:xfrm>
            <a:off x="304800" y="3352800"/>
            <a:ext cx="8610600" cy="2851150"/>
          </a:xfrm>
          <a:prstGeom prst="rect">
            <a:avLst/>
          </a:prstGeom>
          <a:noFill/>
        </p:spPr>
      </p:pic>
      <p:pic>
        <p:nvPicPr>
          <p:cNvPr id="70663" name="Picture 7" descr="walking_man"/>
          <p:cNvPicPr>
            <a:picLocks noChangeAspect="1" noChangeArrowheads="1" noCrop="1"/>
          </p:cNvPicPr>
          <p:nvPr/>
        </p:nvPicPr>
        <p:blipFill>
          <a:blip r:embed="rId4" cstate="print"/>
          <a:srcRect/>
          <a:stretch>
            <a:fillRect/>
          </a:stretch>
        </p:blipFill>
        <p:spPr bwMode="auto">
          <a:xfrm>
            <a:off x="6477000" y="1905000"/>
            <a:ext cx="1466850" cy="2293938"/>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IN"/>
          </a:p>
        </p:txBody>
      </p:sp>
      <p:sp>
        <p:nvSpPr>
          <p:cNvPr id="3" name="Subtitle 2"/>
          <p:cNvSpPr>
            <a:spLocks noGrp="1"/>
          </p:cNvSpPr>
          <p:nvPr>
            <p:ph type="subTitle" idx="1"/>
          </p:nvPr>
        </p:nvSpPr>
        <p:spPr/>
        <p:txBody>
          <a:bodyPr/>
          <a:lstStyle/>
          <a:p>
            <a:endParaRPr lang="en-IN"/>
          </a:p>
        </p:txBody>
      </p:sp>
      <p:sp>
        <p:nvSpPr>
          <p:cNvPr id="4" name="Rectangle 3"/>
          <p:cNvSpPr/>
          <p:nvPr/>
        </p:nvSpPr>
        <p:spPr>
          <a:xfrm>
            <a:off x="2286000" y="2413338"/>
            <a:ext cx="4572000" cy="2031325"/>
          </a:xfrm>
          <a:prstGeom prst="rect">
            <a:avLst/>
          </a:prstGeom>
        </p:spPr>
        <p:txBody>
          <a:bodyPr>
            <a:spAutoFit/>
          </a:bodyPr>
          <a:lstStyle/>
          <a:p>
            <a:r>
              <a:rPr lang="en-IN" b="1" dirty="0" smtClean="0"/>
              <a:t>Object recognition</a:t>
            </a:r>
          </a:p>
          <a:p>
            <a:r>
              <a:rPr lang="en-IN" dirty="0" smtClean="0"/>
              <a:t>In robot assembly, a vision recognition system aims to mimic the human sense of vision and</a:t>
            </a:r>
          </a:p>
          <a:p>
            <a:r>
              <a:rPr lang="en-IN" dirty="0" smtClean="0"/>
              <a:t>must be capable of perceiving and detecting assembly parts as good as the humans can.</a:t>
            </a:r>
          </a:p>
          <a:p>
            <a:r>
              <a:rPr lang="en-IN" dirty="0" smtClean="0"/>
              <a:t>Three-dimensional object recognition entails representation of a 3-D object, identification of</a:t>
            </a:r>
            <a:endParaRPr lang="en-IN" dirty="0"/>
          </a:p>
        </p:txBody>
      </p:sp>
      <p:sp>
        <p:nvSpPr>
          <p:cNvPr id="5" name="Rectangle 4"/>
          <p:cNvSpPr/>
          <p:nvPr/>
        </p:nvSpPr>
        <p:spPr>
          <a:xfrm>
            <a:off x="2267744" y="4509120"/>
            <a:ext cx="4572000" cy="1200329"/>
          </a:xfrm>
          <a:prstGeom prst="rect">
            <a:avLst/>
          </a:prstGeom>
        </p:spPr>
        <p:txBody>
          <a:bodyPr>
            <a:spAutoFit/>
          </a:bodyPr>
          <a:lstStyle/>
          <a:p>
            <a:r>
              <a:rPr lang="en-IN" dirty="0" smtClean="0"/>
              <a:t>the object from its image, estimation of its position and orientation and registration of</a:t>
            </a:r>
          </a:p>
          <a:p>
            <a:r>
              <a:rPr lang="en-IN" dirty="0" smtClean="0"/>
              <a:t>multiple views of the object for automatic model construction.</a:t>
            </a:r>
            <a:endParaRPr lang="en-IN"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smtClean="0"/>
              <a:t>A typical assembly cell can functionally</a:t>
            </a:r>
            <a:br>
              <a:rPr lang="en-IN" dirty="0" smtClean="0"/>
            </a:br>
            <a:r>
              <a:rPr lang="en-IN" dirty="0" smtClean="0"/>
              <a:t>accomplish or support one or all of the following tasks</a:t>
            </a:r>
            <a:endParaRPr lang="en-IN" dirty="0"/>
          </a:p>
        </p:txBody>
      </p:sp>
      <p:sp>
        <p:nvSpPr>
          <p:cNvPr id="3" name="Content Placeholder 2"/>
          <p:cNvSpPr>
            <a:spLocks noGrp="1"/>
          </p:cNvSpPr>
          <p:nvPr>
            <p:ph idx="1"/>
          </p:nvPr>
        </p:nvSpPr>
        <p:spPr/>
        <p:txBody>
          <a:bodyPr>
            <a:normAutofit fontScale="92500" lnSpcReduction="10000"/>
          </a:bodyPr>
          <a:lstStyle/>
          <a:p>
            <a:r>
              <a:rPr lang="en-IN" dirty="0" smtClean="0"/>
              <a:t> grasping of an organized/randomly positioned target part from a belt or a bin,</a:t>
            </a:r>
          </a:p>
          <a:p>
            <a:r>
              <a:rPr lang="en-IN" dirty="0" smtClean="0"/>
              <a:t> manipulation and placement/assembly of parts,</a:t>
            </a:r>
          </a:p>
          <a:p>
            <a:r>
              <a:rPr lang="en-IN" dirty="0" smtClean="0"/>
              <a:t> part and object recognition before, during and after assembly,</a:t>
            </a:r>
          </a:p>
          <a:p>
            <a:r>
              <a:rPr lang="en-IN" dirty="0" smtClean="0"/>
              <a:t> quality control and inspection,</a:t>
            </a:r>
          </a:p>
          <a:p>
            <a:r>
              <a:rPr lang="en-IN" dirty="0" smtClean="0"/>
              <a:t> planning and control of the actuators and grippers to accomplish the physical</a:t>
            </a:r>
          </a:p>
          <a:p>
            <a:r>
              <a:rPr lang="en-IN" dirty="0" smtClean="0"/>
              <a:t>assembly.</a:t>
            </a:r>
            <a:endParaRPr lang="en-IN"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p:txBody>
          <a:bodyPr/>
          <a:lstStyle/>
          <a:p>
            <a:r>
              <a:rPr lang="en-US" sz="3400"/>
              <a:t>An Industrial Computer Vision System</a:t>
            </a:r>
            <a:endParaRPr lang="en-US" sz="3800" b="1"/>
          </a:p>
        </p:txBody>
      </p:sp>
      <p:sp>
        <p:nvSpPr>
          <p:cNvPr id="149507" name="Rectangle 3"/>
          <p:cNvSpPr>
            <a:spLocks noGrp="1" noChangeArrowheads="1"/>
          </p:cNvSpPr>
          <p:nvPr>
            <p:ph type="body" idx="1"/>
          </p:nvPr>
        </p:nvSpPr>
        <p:spPr/>
        <p:txBody>
          <a:bodyPr/>
          <a:lstStyle/>
          <a:p>
            <a:pPr lvl="1"/>
            <a:endParaRPr lang="en-US"/>
          </a:p>
        </p:txBody>
      </p:sp>
      <p:pic>
        <p:nvPicPr>
          <p:cNvPr id="149508" name="Picture 4" descr="A:\vision_system.jpg"/>
          <p:cNvPicPr>
            <a:picLocks noChangeAspect="1" noChangeArrowheads="1"/>
          </p:cNvPicPr>
          <p:nvPr/>
        </p:nvPicPr>
        <p:blipFill>
          <a:blip r:embed="rId2" cstate="print"/>
          <a:srcRect/>
          <a:stretch>
            <a:fillRect/>
          </a:stretch>
        </p:blipFill>
        <p:spPr bwMode="auto">
          <a:xfrm>
            <a:off x="1981200" y="1752600"/>
            <a:ext cx="5486400" cy="4645025"/>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a:t>What is Computer Vision?</a:t>
            </a:r>
          </a:p>
        </p:txBody>
      </p:sp>
      <p:sp>
        <p:nvSpPr>
          <p:cNvPr id="29699" name="Rectangle 3"/>
          <p:cNvSpPr>
            <a:spLocks noGrp="1" noChangeArrowheads="1"/>
          </p:cNvSpPr>
          <p:nvPr>
            <p:ph type="body" idx="1"/>
          </p:nvPr>
        </p:nvSpPr>
        <p:spPr>
          <a:xfrm>
            <a:off x="685800" y="1752600"/>
            <a:ext cx="7772400" cy="4343400"/>
          </a:xfrm>
        </p:spPr>
        <p:txBody>
          <a:bodyPr/>
          <a:lstStyle/>
          <a:p>
            <a:r>
              <a:rPr lang="en-US" sz="2400"/>
              <a:t>Deals with the development of the </a:t>
            </a:r>
            <a:r>
              <a:rPr lang="en-US" sz="2400" b="1" u="sng"/>
              <a:t>theoretical </a:t>
            </a:r>
            <a:r>
              <a:rPr lang="en-US" sz="2400"/>
              <a:t>and </a:t>
            </a:r>
            <a:r>
              <a:rPr lang="en-US" sz="2400" b="1" u="sng"/>
              <a:t>algorithmic</a:t>
            </a:r>
            <a:r>
              <a:rPr lang="en-US" sz="2400"/>
              <a:t> basis by which useful information about the 3D world can be automatically extracted and analyzed from a </a:t>
            </a:r>
            <a:r>
              <a:rPr lang="en-US" sz="2400" b="1" u="sng"/>
              <a:t>single</a:t>
            </a:r>
            <a:r>
              <a:rPr lang="en-US" sz="2400"/>
              <a:t>  or </a:t>
            </a:r>
            <a:r>
              <a:rPr lang="en-US" sz="2400" b="1" u="sng"/>
              <a:t>multiple</a:t>
            </a:r>
            <a:r>
              <a:rPr lang="en-US" sz="2400"/>
              <a:t> o 2D images of the world.</a:t>
            </a:r>
          </a:p>
        </p:txBody>
      </p:sp>
      <p:pic>
        <p:nvPicPr>
          <p:cNvPr id="29702" name="Picture 6" descr="A:\SIG98DEMO.jpg"/>
          <p:cNvPicPr>
            <a:picLocks noChangeAspect="1" noChangeArrowheads="1"/>
          </p:cNvPicPr>
          <p:nvPr/>
        </p:nvPicPr>
        <p:blipFill>
          <a:blip r:embed="rId2" cstate="print"/>
          <a:srcRect/>
          <a:stretch>
            <a:fillRect/>
          </a:stretch>
        </p:blipFill>
        <p:spPr bwMode="auto">
          <a:xfrm>
            <a:off x="2057400" y="3429000"/>
            <a:ext cx="5181600" cy="3078163"/>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4" name="Rectangle 3"/>
          <p:cNvSpPr/>
          <p:nvPr/>
        </p:nvSpPr>
        <p:spPr>
          <a:xfrm>
            <a:off x="2286000" y="1700808"/>
            <a:ext cx="5598368" cy="2031325"/>
          </a:xfrm>
          <a:prstGeom prst="rect">
            <a:avLst/>
          </a:prstGeom>
        </p:spPr>
        <p:txBody>
          <a:bodyPr wrap="square">
            <a:spAutoFit/>
          </a:bodyPr>
          <a:lstStyle/>
          <a:p>
            <a:endParaRPr lang="en-IN" dirty="0"/>
          </a:p>
          <a:p>
            <a:r>
              <a:rPr lang="en-IN" dirty="0"/>
              <a:t> After the image being grabbed by a robot’s computer mounted frame grabber, and ready to be processed by the vision system, this module tries to gather information from the image just by analyzing it. One example of information to acquire is the robot position within the field.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2794000" y="190500"/>
            <a:ext cx="3556000" cy="517525"/>
          </a:xfrm>
        </p:spPr>
        <p:txBody>
          <a:bodyPr>
            <a:normAutofit fontScale="90000"/>
          </a:bodyPr>
          <a:lstStyle/>
          <a:p>
            <a:r>
              <a:rPr lang="en-US"/>
              <a:t>Find the man….</a:t>
            </a:r>
          </a:p>
        </p:txBody>
      </p:sp>
      <p:pic>
        <p:nvPicPr>
          <p:cNvPr id="77827" name="Picture 3" descr="man_head_in_coffee"/>
          <p:cNvPicPr>
            <a:picLocks noChangeAspect="1" noChangeArrowheads="1"/>
          </p:cNvPicPr>
          <p:nvPr/>
        </p:nvPicPr>
        <p:blipFill>
          <a:blip r:embed="rId3" cstate="print"/>
          <a:srcRect/>
          <a:stretch>
            <a:fillRect/>
          </a:stretch>
        </p:blipFill>
        <p:spPr bwMode="auto">
          <a:xfrm>
            <a:off x="2295525" y="1865313"/>
            <a:ext cx="4552950" cy="3127375"/>
          </a:xfrm>
          <a:prstGeom prst="rect">
            <a:avLst/>
          </a:prstGeom>
          <a:noFill/>
        </p:spPr>
      </p:pic>
      <p:sp>
        <p:nvSpPr>
          <p:cNvPr id="77828" name="Text Box 4"/>
          <p:cNvSpPr txBox="1">
            <a:spLocks noChangeArrowheads="1"/>
          </p:cNvSpPr>
          <p:nvPr/>
        </p:nvSpPr>
        <p:spPr bwMode="auto">
          <a:xfrm>
            <a:off x="3048000" y="5486400"/>
            <a:ext cx="4800600" cy="396875"/>
          </a:xfrm>
          <a:prstGeom prst="rect">
            <a:avLst/>
          </a:prstGeom>
          <a:noFill/>
          <a:ln w="12700">
            <a:noFill/>
            <a:miter lim="800000"/>
            <a:headEnd type="none" w="sm" len="sm"/>
            <a:tailEnd type="none" w="sm" len="sm"/>
          </a:ln>
          <a:effectLst/>
        </p:spPr>
        <p:txBody>
          <a:bodyPr>
            <a:spAutoFit/>
          </a:bodyPr>
          <a:lstStyle/>
          <a:p>
            <a:pPr>
              <a:spcBef>
                <a:spcPct val="50000"/>
              </a:spcBef>
            </a:pPr>
            <a:r>
              <a:rPr lang="en-US" sz="2000">
                <a:latin typeface="Verdana" pitchFamily="34" charset="0"/>
              </a:rPr>
              <a:t>Visual tasks can be made difficult!</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IE" smtClean="0"/>
              <a:t>What is a Digital Image?</a:t>
            </a:r>
            <a:endParaRPr lang="en-US" smtClean="0"/>
          </a:p>
        </p:txBody>
      </p:sp>
      <p:sp>
        <p:nvSpPr>
          <p:cNvPr id="24579" name="Rectangle 3"/>
          <p:cNvSpPr>
            <a:spLocks noGrp="1" noChangeArrowheads="1"/>
          </p:cNvSpPr>
          <p:nvPr>
            <p:ph type="body" idx="1"/>
          </p:nvPr>
        </p:nvSpPr>
        <p:spPr/>
        <p:txBody>
          <a:bodyPr/>
          <a:lstStyle/>
          <a:p>
            <a:pPr marL="0" indent="0" eaLnBrk="1" hangingPunct="1"/>
            <a:r>
              <a:rPr lang="en-US" smtClean="0"/>
              <a:t>A </a:t>
            </a:r>
            <a:r>
              <a:rPr lang="en-US" b="1" smtClean="0"/>
              <a:t>digital image</a:t>
            </a:r>
            <a:r>
              <a:rPr lang="en-US" smtClean="0"/>
              <a:t> is a representation of a two-dimensional image as a finite set of digital values, called picture elements or pixels</a:t>
            </a:r>
          </a:p>
        </p:txBody>
      </p:sp>
      <p:pic>
        <p:nvPicPr>
          <p:cNvPr id="24580" name="Picture 4"/>
          <p:cNvPicPr>
            <a:picLocks noChangeAspect="1" noChangeArrowheads="1"/>
          </p:cNvPicPr>
          <p:nvPr/>
        </p:nvPicPr>
        <p:blipFill>
          <a:blip r:embed="rId3" cstate="print"/>
          <a:srcRect b="18875"/>
          <a:stretch>
            <a:fillRect/>
          </a:stretch>
        </p:blipFill>
        <p:spPr bwMode="auto">
          <a:xfrm>
            <a:off x="1314450" y="3103563"/>
            <a:ext cx="6515100" cy="3684587"/>
          </a:xfrm>
          <a:prstGeom prst="rect">
            <a:avLst/>
          </a:prstGeom>
          <a:noFill/>
          <a:ln w="9525">
            <a:noFill/>
            <a:miter lim="800000"/>
            <a:headEnd/>
            <a:tailEnd/>
          </a:ln>
        </p:spPr>
      </p:pic>
      <p:grpSp>
        <p:nvGrpSpPr>
          <p:cNvPr id="2" name="Group 5"/>
          <p:cNvGrpSpPr>
            <a:grpSpLocks/>
          </p:cNvGrpSpPr>
          <p:nvPr/>
        </p:nvGrpSpPr>
        <p:grpSpPr bwMode="auto">
          <a:xfrm>
            <a:off x="-3175" y="1631950"/>
            <a:ext cx="260350" cy="5229225"/>
            <a:chOff x="-2" y="1034"/>
            <a:chExt cx="164" cy="3294"/>
          </a:xfrm>
        </p:grpSpPr>
        <p:pic>
          <p:nvPicPr>
            <p:cNvPr id="24582" name="Picture 6" descr="book"/>
            <p:cNvPicPr>
              <a:picLocks noChangeAspect="1" noChangeArrowheads="1"/>
            </p:cNvPicPr>
            <p:nvPr/>
          </p:nvPicPr>
          <p:blipFill>
            <a:blip r:embed="rId4" cstate="print"/>
            <a:srcRect/>
            <a:stretch>
              <a:fillRect/>
            </a:stretch>
          </p:blipFill>
          <p:spPr bwMode="auto">
            <a:xfrm rot="-5400000">
              <a:off x="17" y="4184"/>
              <a:ext cx="125" cy="164"/>
            </a:xfrm>
            <a:prstGeom prst="rect">
              <a:avLst/>
            </a:prstGeom>
            <a:noFill/>
            <a:ln w="9525">
              <a:noFill/>
              <a:miter lim="800000"/>
              <a:headEnd/>
              <a:tailEnd/>
            </a:ln>
          </p:spPr>
        </p:pic>
        <p:sp>
          <p:nvSpPr>
            <p:cNvPr id="24583" name="Rectangle 7"/>
            <p:cNvSpPr>
              <a:spLocks noChangeArrowheads="1"/>
            </p:cNvSpPr>
            <p:nvPr/>
          </p:nvSpPr>
          <p:spPr bwMode="auto">
            <a:xfrm rot="-5400000">
              <a:off x="-1508" y="2540"/>
              <a:ext cx="3172" cy="159"/>
            </a:xfrm>
            <a:prstGeom prst="rect">
              <a:avLst/>
            </a:prstGeom>
            <a:solidFill>
              <a:schemeClr val="accent2"/>
            </a:solidFill>
            <a:ln w="12700">
              <a:solidFill>
                <a:schemeClr val="tx1"/>
              </a:solidFill>
              <a:miter lim="800000"/>
              <a:headEnd/>
              <a:tailEnd/>
            </a:ln>
          </p:spPr>
          <p:txBody>
            <a:bodyPr wrap="none" anchor="ctr"/>
            <a:lstStyle/>
            <a:p>
              <a:pPr algn="r"/>
              <a:r>
                <a:rPr lang="en-IE" sz="1200">
                  <a:solidFill>
                    <a:schemeClr val="bg1"/>
                  </a:solidFill>
                </a:rPr>
                <a:t>Images taken from Gonzalez &amp; Woods, Digital Image Processing (2002)</a:t>
              </a:r>
              <a:endParaRPr lang="en-US" sz="1200">
                <a:solidFill>
                  <a:schemeClr val="bg1"/>
                </a:solidFill>
              </a:endParaRPr>
            </a:p>
          </p:txBody>
        </p:sp>
      </p:gr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IE" smtClean="0"/>
              <a:t>What is a Digital Image? (cont…)</a:t>
            </a:r>
            <a:endParaRPr lang="en-US" smtClean="0"/>
          </a:p>
        </p:txBody>
      </p:sp>
      <p:sp>
        <p:nvSpPr>
          <p:cNvPr id="26627" name="Rectangle 3"/>
          <p:cNvSpPr>
            <a:spLocks noGrp="1" noChangeArrowheads="1"/>
          </p:cNvSpPr>
          <p:nvPr>
            <p:ph type="body" idx="1"/>
          </p:nvPr>
        </p:nvSpPr>
        <p:spPr/>
        <p:txBody>
          <a:bodyPr/>
          <a:lstStyle/>
          <a:p>
            <a:pPr marL="0" indent="0" eaLnBrk="1" hangingPunct="1"/>
            <a:r>
              <a:rPr lang="en-US" smtClean="0"/>
              <a:t>Pixel values typically represent gray levels, colours, heights, opacities etc</a:t>
            </a:r>
          </a:p>
          <a:p>
            <a:pPr marL="0" indent="0" eaLnBrk="1" hangingPunct="1"/>
            <a:r>
              <a:rPr lang="en-IE" b="1" smtClean="0"/>
              <a:t>Remember</a:t>
            </a:r>
            <a:r>
              <a:rPr lang="en-IE" smtClean="0"/>
              <a:t> </a:t>
            </a:r>
            <a:r>
              <a:rPr lang="en-IE" i="1" smtClean="0"/>
              <a:t>digitization</a:t>
            </a:r>
            <a:r>
              <a:rPr lang="en-IE" smtClean="0"/>
              <a:t> implies that a digital image is an </a:t>
            </a:r>
            <a:r>
              <a:rPr lang="en-IE" i="1" smtClean="0"/>
              <a:t>approximation</a:t>
            </a:r>
            <a:r>
              <a:rPr lang="en-IE" smtClean="0"/>
              <a:t> of a real scene</a:t>
            </a:r>
            <a:endParaRPr lang="en-US" b="1" smtClean="0"/>
          </a:p>
        </p:txBody>
      </p:sp>
      <p:pic>
        <p:nvPicPr>
          <p:cNvPr id="26628" name="Picture 4"/>
          <p:cNvPicPr>
            <a:picLocks noChangeAspect="1" noChangeArrowheads="1"/>
          </p:cNvPicPr>
          <p:nvPr/>
        </p:nvPicPr>
        <p:blipFill>
          <a:blip r:embed="rId3" cstate="print"/>
          <a:srcRect b="19897"/>
          <a:stretch>
            <a:fillRect/>
          </a:stretch>
        </p:blipFill>
        <p:spPr bwMode="auto">
          <a:xfrm>
            <a:off x="285750" y="3881438"/>
            <a:ext cx="3940175" cy="2266950"/>
          </a:xfrm>
          <a:prstGeom prst="rect">
            <a:avLst/>
          </a:prstGeom>
          <a:noFill/>
          <a:ln w="9525">
            <a:noFill/>
            <a:miter lim="800000"/>
            <a:headEnd/>
            <a:tailEnd/>
          </a:ln>
        </p:spPr>
      </p:pic>
      <p:grpSp>
        <p:nvGrpSpPr>
          <p:cNvPr id="2" name="Group 12"/>
          <p:cNvGrpSpPr>
            <a:grpSpLocks/>
          </p:cNvGrpSpPr>
          <p:nvPr/>
        </p:nvGrpSpPr>
        <p:grpSpPr bwMode="auto">
          <a:xfrm>
            <a:off x="4295775" y="3860800"/>
            <a:ext cx="4557713" cy="2308225"/>
            <a:chOff x="1464" y="2747"/>
            <a:chExt cx="2871" cy="1454"/>
          </a:xfrm>
        </p:grpSpPr>
        <p:pic>
          <p:nvPicPr>
            <p:cNvPr id="26633" name="Picture 5"/>
            <p:cNvPicPr>
              <a:picLocks noChangeAspect="1" noChangeArrowheads="1"/>
            </p:cNvPicPr>
            <p:nvPr/>
          </p:nvPicPr>
          <p:blipFill>
            <a:blip r:embed="rId4" cstate="print"/>
            <a:srcRect/>
            <a:stretch>
              <a:fillRect/>
            </a:stretch>
          </p:blipFill>
          <p:spPr bwMode="auto">
            <a:xfrm>
              <a:off x="1464" y="2747"/>
              <a:ext cx="2871" cy="1454"/>
            </a:xfrm>
            <a:prstGeom prst="rect">
              <a:avLst/>
            </a:prstGeom>
            <a:noFill/>
            <a:ln w="12700">
              <a:noFill/>
              <a:miter lim="800000"/>
              <a:headEnd/>
              <a:tailEnd/>
            </a:ln>
          </p:spPr>
        </p:pic>
        <p:sp>
          <p:nvSpPr>
            <p:cNvPr id="26634" name="Rectangle 6"/>
            <p:cNvSpPr>
              <a:spLocks noChangeArrowheads="1"/>
            </p:cNvSpPr>
            <p:nvPr/>
          </p:nvSpPr>
          <p:spPr bwMode="auto">
            <a:xfrm>
              <a:off x="2225" y="3153"/>
              <a:ext cx="128" cy="122"/>
            </a:xfrm>
            <a:prstGeom prst="rect">
              <a:avLst/>
            </a:prstGeom>
            <a:noFill/>
            <a:ln w="12700">
              <a:solidFill>
                <a:srgbClr val="FF0000"/>
              </a:solidFill>
              <a:miter lim="800000"/>
              <a:headEnd/>
              <a:tailEnd/>
            </a:ln>
          </p:spPr>
          <p:txBody>
            <a:bodyPr wrap="none" anchor="ctr"/>
            <a:lstStyle/>
            <a:p>
              <a:endParaRPr lang="en-GB"/>
            </a:p>
          </p:txBody>
        </p:sp>
        <p:sp>
          <p:nvSpPr>
            <p:cNvPr id="26635" name="Rectangle 7"/>
            <p:cNvSpPr>
              <a:spLocks noChangeArrowheads="1"/>
            </p:cNvSpPr>
            <p:nvPr/>
          </p:nvSpPr>
          <p:spPr bwMode="auto">
            <a:xfrm>
              <a:off x="2840" y="2773"/>
              <a:ext cx="1460" cy="1402"/>
            </a:xfrm>
            <a:prstGeom prst="rect">
              <a:avLst/>
            </a:prstGeom>
            <a:noFill/>
            <a:ln w="12700">
              <a:solidFill>
                <a:srgbClr val="FF0000"/>
              </a:solidFill>
              <a:miter lim="800000"/>
              <a:headEnd/>
              <a:tailEnd/>
            </a:ln>
          </p:spPr>
          <p:txBody>
            <a:bodyPr wrap="none" anchor="ctr"/>
            <a:lstStyle/>
            <a:p>
              <a:endParaRPr lang="en-GB"/>
            </a:p>
          </p:txBody>
        </p:sp>
        <p:sp>
          <p:nvSpPr>
            <p:cNvPr id="26636" name="Line 8"/>
            <p:cNvSpPr>
              <a:spLocks noChangeShapeType="1"/>
            </p:cNvSpPr>
            <p:nvPr/>
          </p:nvSpPr>
          <p:spPr bwMode="auto">
            <a:xfrm flipV="1">
              <a:off x="2348" y="3108"/>
              <a:ext cx="484" cy="104"/>
            </a:xfrm>
            <a:prstGeom prst="line">
              <a:avLst/>
            </a:prstGeom>
            <a:noFill/>
            <a:ln w="19050">
              <a:solidFill>
                <a:srgbClr val="FF0000"/>
              </a:solidFill>
              <a:round/>
              <a:headEnd/>
              <a:tailEnd type="triangle" w="med" len="med"/>
            </a:ln>
          </p:spPr>
          <p:txBody>
            <a:bodyPr wrap="none"/>
            <a:lstStyle/>
            <a:p>
              <a:endParaRPr lang="en-IN"/>
            </a:p>
          </p:txBody>
        </p:sp>
        <p:sp>
          <p:nvSpPr>
            <p:cNvPr id="26637" name="Rectangle 9"/>
            <p:cNvSpPr>
              <a:spLocks noChangeArrowheads="1"/>
            </p:cNvSpPr>
            <p:nvPr/>
          </p:nvSpPr>
          <p:spPr bwMode="auto">
            <a:xfrm>
              <a:off x="3225" y="3137"/>
              <a:ext cx="56" cy="57"/>
            </a:xfrm>
            <a:prstGeom prst="rect">
              <a:avLst/>
            </a:prstGeom>
            <a:noFill/>
            <a:ln w="12700">
              <a:solidFill>
                <a:srgbClr val="FF0000"/>
              </a:solidFill>
              <a:miter lim="800000"/>
              <a:headEnd/>
              <a:tailEnd/>
            </a:ln>
          </p:spPr>
          <p:txBody>
            <a:bodyPr wrap="none" anchor="ctr"/>
            <a:lstStyle/>
            <a:p>
              <a:endParaRPr lang="en-GB"/>
            </a:p>
          </p:txBody>
        </p:sp>
        <p:sp>
          <p:nvSpPr>
            <p:cNvPr id="26638" name="Text Box 10"/>
            <p:cNvSpPr txBox="1">
              <a:spLocks noChangeArrowheads="1"/>
            </p:cNvSpPr>
            <p:nvPr/>
          </p:nvSpPr>
          <p:spPr bwMode="auto">
            <a:xfrm>
              <a:off x="3414" y="2965"/>
              <a:ext cx="347" cy="154"/>
            </a:xfrm>
            <a:prstGeom prst="rect">
              <a:avLst/>
            </a:prstGeom>
            <a:noFill/>
            <a:ln w="12700">
              <a:noFill/>
              <a:miter lim="800000"/>
              <a:headEnd/>
              <a:tailEnd/>
            </a:ln>
          </p:spPr>
          <p:txBody>
            <a:bodyPr wrap="none">
              <a:spAutoFit/>
            </a:bodyPr>
            <a:lstStyle/>
            <a:p>
              <a:r>
                <a:rPr lang="en-IE" sz="1000">
                  <a:solidFill>
                    <a:srgbClr val="CC0000"/>
                  </a:solidFill>
                </a:rPr>
                <a:t>1 pixel</a:t>
              </a:r>
              <a:endParaRPr lang="en-US" sz="1000">
                <a:solidFill>
                  <a:srgbClr val="CC0000"/>
                </a:solidFill>
              </a:endParaRPr>
            </a:p>
          </p:txBody>
        </p:sp>
        <p:sp>
          <p:nvSpPr>
            <p:cNvPr id="26639" name="Line 11"/>
            <p:cNvSpPr>
              <a:spLocks noChangeShapeType="1"/>
            </p:cNvSpPr>
            <p:nvPr/>
          </p:nvSpPr>
          <p:spPr bwMode="auto">
            <a:xfrm flipH="1">
              <a:off x="3296" y="3052"/>
              <a:ext cx="168" cy="92"/>
            </a:xfrm>
            <a:prstGeom prst="line">
              <a:avLst/>
            </a:prstGeom>
            <a:noFill/>
            <a:ln w="19050">
              <a:solidFill>
                <a:srgbClr val="FF0000"/>
              </a:solidFill>
              <a:round/>
              <a:headEnd/>
              <a:tailEnd type="triangle" w="med" len="med"/>
            </a:ln>
          </p:spPr>
          <p:txBody>
            <a:bodyPr wrap="none"/>
            <a:lstStyle/>
            <a:p>
              <a:endParaRPr lang="en-IN"/>
            </a:p>
          </p:txBody>
        </p:sp>
      </p:grpSp>
      <p:grpSp>
        <p:nvGrpSpPr>
          <p:cNvPr id="3" name="Group 13"/>
          <p:cNvGrpSpPr>
            <a:grpSpLocks/>
          </p:cNvGrpSpPr>
          <p:nvPr/>
        </p:nvGrpSpPr>
        <p:grpSpPr bwMode="auto">
          <a:xfrm>
            <a:off x="-3175" y="1631950"/>
            <a:ext cx="260350" cy="5229225"/>
            <a:chOff x="-2" y="1034"/>
            <a:chExt cx="164" cy="3294"/>
          </a:xfrm>
        </p:grpSpPr>
        <p:pic>
          <p:nvPicPr>
            <p:cNvPr id="26631" name="Picture 14" descr="book"/>
            <p:cNvPicPr>
              <a:picLocks noChangeAspect="1" noChangeArrowheads="1"/>
            </p:cNvPicPr>
            <p:nvPr/>
          </p:nvPicPr>
          <p:blipFill>
            <a:blip r:embed="rId5" cstate="print"/>
            <a:srcRect/>
            <a:stretch>
              <a:fillRect/>
            </a:stretch>
          </p:blipFill>
          <p:spPr bwMode="auto">
            <a:xfrm rot="-5400000">
              <a:off x="17" y="4184"/>
              <a:ext cx="125" cy="164"/>
            </a:xfrm>
            <a:prstGeom prst="rect">
              <a:avLst/>
            </a:prstGeom>
            <a:noFill/>
            <a:ln w="9525">
              <a:noFill/>
              <a:miter lim="800000"/>
              <a:headEnd/>
              <a:tailEnd/>
            </a:ln>
          </p:spPr>
        </p:pic>
        <p:sp>
          <p:nvSpPr>
            <p:cNvPr id="26632" name="Rectangle 15"/>
            <p:cNvSpPr>
              <a:spLocks noChangeArrowheads="1"/>
            </p:cNvSpPr>
            <p:nvPr/>
          </p:nvSpPr>
          <p:spPr bwMode="auto">
            <a:xfrm rot="-5400000">
              <a:off x="-1508" y="2540"/>
              <a:ext cx="3172" cy="159"/>
            </a:xfrm>
            <a:prstGeom prst="rect">
              <a:avLst/>
            </a:prstGeom>
            <a:solidFill>
              <a:schemeClr val="accent2"/>
            </a:solidFill>
            <a:ln w="12700">
              <a:solidFill>
                <a:schemeClr val="tx1"/>
              </a:solidFill>
              <a:miter lim="800000"/>
              <a:headEnd/>
              <a:tailEnd/>
            </a:ln>
          </p:spPr>
          <p:txBody>
            <a:bodyPr wrap="none" anchor="ctr"/>
            <a:lstStyle/>
            <a:p>
              <a:pPr algn="r"/>
              <a:r>
                <a:rPr lang="en-IE" sz="1200">
                  <a:solidFill>
                    <a:schemeClr val="bg1"/>
                  </a:solidFill>
                </a:rPr>
                <a:t>Images taken from Gonzalez &amp; Woods, Digital Image Processing (2002)</a:t>
              </a:r>
              <a:endParaRPr lang="en-US" sz="1200">
                <a:solidFill>
                  <a:schemeClr val="bg1"/>
                </a:solidFill>
              </a:endParaRPr>
            </a:p>
          </p:txBody>
        </p:sp>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IE" sz="3600" smtClean="0"/>
              <a:t>Key Stages in Digital Image Processing</a:t>
            </a:r>
            <a:endParaRPr lang="en-US" sz="3600" smtClean="0"/>
          </a:p>
        </p:txBody>
      </p:sp>
      <p:sp>
        <p:nvSpPr>
          <p:cNvPr id="65539" name="Rectangle 3"/>
          <p:cNvSpPr>
            <a:spLocks noGrp="1" noChangeArrowheads="1"/>
          </p:cNvSpPr>
          <p:nvPr>
            <p:ph type="body" idx="1"/>
          </p:nvPr>
        </p:nvSpPr>
        <p:spPr/>
        <p:txBody>
          <a:bodyPr/>
          <a:lstStyle/>
          <a:p>
            <a:pPr marL="0" indent="0" eaLnBrk="1" hangingPunct="1"/>
            <a:endParaRPr lang="en-GB" smtClean="0"/>
          </a:p>
        </p:txBody>
      </p:sp>
      <p:sp>
        <p:nvSpPr>
          <p:cNvPr id="65540" name="Rectangle 19"/>
          <p:cNvSpPr>
            <a:spLocks noChangeArrowheads="1"/>
          </p:cNvSpPr>
          <p:nvPr/>
        </p:nvSpPr>
        <p:spPr bwMode="auto">
          <a:xfrm>
            <a:off x="550863" y="4016375"/>
            <a:ext cx="1695450" cy="830263"/>
          </a:xfrm>
          <a:prstGeom prst="rect">
            <a:avLst/>
          </a:prstGeom>
          <a:solidFill>
            <a:schemeClr val="bg1"/>
          </a:solidFill>
          <a:ln w="12700">
            <a:solidFill>
              <a:schemeClr val="tx1"/>
            </a:solidFill>
            <a:miter lim="800000"/>
            <a:headEnd/>
            <a:tailEnd/>
          </a:ln>
        </p:spPr>
        <p:txBody>
          <a:bodyPr anchor="ctr"/>
          <a:lstStyle/>
          <a:p>
            <a:pPr algn="ctr"/>
            <a:r>
              <a:rPr lang="en-IE"/>
              <a:t>Image Acquisition</a:t>
            </a:r>
            <a:endParaRPr lang="en-US"/>
          </a:p>
        </p:txBody>
      </p:sp>
      <p:sp>
        <p:nvSpPr>
          <p:cNvPr id="65541" name="Rectangle 20"/>
          <p:cNvSpPr>
            <a:spLocks noChangeArrowheads="1"/>
          </p:cNvSpPr>
          <p:nvPr/>
        </p:nvSpPr>
        <p:spPr bwMode="auto">
          <a:xfrm>
            <a:off x="2532063" y="1679575"/>
            <a:ext cx="1695450" cy="830263"/>
          </a:xfrm>
          <a:prstGeom prst="rect">
            <a:avLst/>
          </a:prstGeom>
          <a:solidFill>
            <a:schemeClr val="bg1"/>
          </a:solidFill>
          <a:ln w="12700">
            <a:solidFill>
              <a:schemeClr val="tx1"/>
            </a:solidFill>
            <a:miter lim="800000"/>
            <a:headEnd/>
            <a:tailEnd/>
          </a:ln>
        </p:spPr>
        <p:txBody>
          <a:bodyPr anchor="ctr"/>
          <a:lstStyle/>
          <a:p>
            <a:pPr algn="ctr"/>
            <a:r>
              <a:rPr lang="en-IE"/>
              <a:t>Image Restoration</a:t>
            </a:r>
            <a:endParaRPr lang="en-US"/>
          </a:p>
        </p:txBody>
      </p:sp>
      <p:sp>
        <p:nvSpPr>
          <p:cNvPr id="65542" name="Rectangle 21"/>
          <p:cNvSpPr>
            <a:spLocks noChangeArrowheads="1"/>
          </p:cNvSpPr>
          <p:nvPr/>
        </p:nvSpPr>
        <p:spPr bwMode="auto">
          <a:xfrm>
            <a:off x="4910138" y="1679575"/>
            <a:ext cx="1695450" cy="830263"/>
          </a:xfrm>
          <a:prstGeom prst="rect">
            <a:avLst/>
          </a:prstGeom>
          <a:solidFill>
            <a:schemeClr val="bg1"/>
          </a:solidFill>
          <a:ln w="12700">
            <a:solidFill>
              <a:schemeClr val="tx1"/>
            </a:solidFill>
            <a:miter lim="800000"/>
            <a:headEnd/>
            <a:tailEnd/>
          </a:ln>
        </p:spPr>
        <p:txBody>
          <a:bodyPr anchor="ctr"/>
          <a:lstStyle/>
          <a:p>
            <a:pPr algn="ctr"/>
            <a:r>
              <a:rPr lang="en-IE"/>
              <a:t>Morphological Processing</a:t>
            </a:r>
            <a:endParaRPr lang="en-US"/>
          </a:p>
        </p:txBody>
      </p:sp>
      <p:sp>
        <p:nvSpPr>
          <p:cNvPr id="65543" name="Rectangle 22"/>
          <p:cNvSpPr>
            <a:spLocks noChangeArrowheads="1"/>
          </p:cNvSpPr>
          <p:nvPr/>
        </p:nvSpPr>
        <p:spPr bwMode="auto">
          <a:xfrm>
            <a:off x="6877050" y="2892425"/>
            <a:ext cx="1695450" cy="830263"/>
          </a:xfrm>
          <a:prstGeom prst="rect">
            <a:avLst/>
          </a:prstGeom>
          <a:solidFill>
            <a:schemeClr val="bg1"/>
          </a:solidFill>
          <a:ln w="12700">
            <a:solidFill>
              <a:schemeClr val="tx1"/>
            </a:solidFill>
            <a:miter lim="800000"/>
            <a:headEnd/>
            <a:tailEnd/>
          </a:ln>
        </p:spPr>
        <p:txBody>
          <a:bodyPr anchor="ctr"/>
          <a:lstStyle/>
          <a:p>
            <a:pPr algn="ctr"/>
            <a:r>
              <a:rPr lang="en-IE"/>
              <a:t>Segmentation</a:t>
            </a:r>
            <a:endParaRPr lang="en-US"/>
          </a:p>
        </p:txBody>
      </p:sp>
      <p:sp>
        <p:nvSpPr>
          <p:cNvPr id="65544" name="Rectangle 23"/>
          <p:cNvSpPr>
            <a:spLocks noChangeArrowheads="1"/>
          </p:cNvSpPr>
          <p:nvPr/>
        </p:nvSpPr>
        <p:spPr bwMode="auto">
          <a:xfrm>
            <a:off x="6877050" y="5140325"/>
            <a:ext cx="1695450" cy="830263"/>
          </a:xfrm>
          <a:prstGeom prst="rect">
            <a:avLst/>
          </a:prstGeom>
          <a:solidFill>
            <a:schemeClr val="bg1"/>
          </a:solidFill>
          <a:ln w="12700">
            <a:solidFill>
              <a:schemeClr val="tx1"/>
            </a:solidFill>
            <a:miter lim="800000"/>
            <a:headEnd/>
            <a:tailEnd/>
          </a:ln>
        </p:spPr>
        <p:txBody>
          <a:bodyPr anchor="ctr"/>
          <a:lstStyle/>
          <a:p>
            <a:pPr algn="ctr"/>
            <a:r>
              <a:rPr lang="en-IE" sz="1700"/>
              <a:t>Representation &amp; Description</a:t>
            </a:r>
            <a:endParaRPr lang="en-US" sz="1700"/>
          </a:p>
        </p:txBody>
      </p:sp>
      <p:sp>
        <p:nvSpPr>
          <p:cNvPr id="65545" name="Rectangle 24"/>
          <p:cNvSpPr>
            <a:spLocks noChangeArrowheads="1"/>
          </p:cNvSpPr>
          <p:nvPr/>
        </p:nvSpPr>
        <p:spPr bwMode="auto">
          <a:xfrm>
            <a:off x="550863" y="2892425"/>
            <a:ext cx="1695450" cy="830263"/>
          </a:xfrm>
          <a:prstGeom prst="rect">
            <a:avLst/>
          </a:prstGeom>
          <a:solidFill>
            <a:schemeClr val="bg1"/>
          </a:solidFill>
          <a:ln w="12700">
            <a:solidFill>
              <a:schemeClr val="tx1"/>
            </a:solidFill>
            <a:miter lim="800000"/>
            <a:headEnd/>
            <a:tailEnd/>
          </a:ln>
        </p:spPr>
        <p:txBody>
          <a:bodyPr anchor="ctr"/>
          <a:lstStyle/>
          <a:p>
            <a:pPr algn="ctr"/>
            <a:r>
              <a:rPr lang="en-IE"/>
              <a:t>Image Enhancement</a:t>
            </a:r>
            <a:endParaRPr lang="en-US"/>
          </a:p>
        </p:txBody>
      </p:sp>
      <p:sp>
        <p:nvSpPr>
          <p:cNvPr id="65546" name="Rectangle 25"/>
          <p:cNvSpPr>
            <a:spLocks noChangeArrowheads="1"/>
          </p:cNvSpPr>
          <p:nvPr/>
        </p:nvSpPr>
        <p:spPr bwMode="auto">
          <a:xfrm>
            <a:off x="6877050" y="4016375"/>
            <a:ext cx="1695450" cy="830263"/>
          </a:xfrm>
          <a:prstGeom prst="rect">
            <a:avLst/>
          </a:prstGeom>
          <a:solidFill>
            <a:schemeClr val="bg1"/>
          </a:solidFill>
          <a:ln w="12700">
            <a:solidFill>
              <a:schemeClr val="tx1"/>
            </a:solidFill>
            <a:miter lim="800000"/>
            <a:headEnd/>
            <a:tailEnd/>
          </a:ln>
        </p:spPr>
        <p:txBody>
          <a:bodyPr anchor="ctr"/>
          <a:lstStyle/>
          <a:p>
            <a:pPr algn="ctr"/>
            <a:r>
              <a:rPr lang="en-IE" sz="1700"/>
              <a:t>Object Recognition</a:t>
            </a:r>
            <a:endParaRPr lang="en-US" sz="1700"/>
          </a:p>
        </p:txBody>
      </p:sp>
      <p:sp>
        <p:nvSpPr>
          <p:cNvPr id="65547" name="Text Box 26"/>
          <p:cNvSpPr txBox="1">
            <a:spLocks noChangeArrowheads="1"/>
          </p:cNvSpPr>
          <p:nvPr/>
        </p:nvSpPr>
        <p:spPr bwMode="auto">
          <a:xfrm>
            <a:off x="455613" y="5372100"/>
            <a:ext cx="1885950" cy="366713"/>
          </a:xfrm>
          <a:prstGeom prst="rect">
            <a:avLst/>
          </a:prstGeom>
          <a:noFill/>
          <a:ln w="12700">
            <a:noFill/>
            <a:miter lim="800000"/>
            <a:headEnd/>
            <a:tailEnd/>
          </a:ln>
        </p:spPr>
        <p:txBody>
          <a:bodyPr wrap="none">
            <a:spAutoFit/>
          </a:bodyPr>
          <a:lstStyle/>
          <a:p>
            <a:r>
              <a:rPr lang="en-IE"/>
              <a:t>Problem Domain</a:t>
            </a:r>
            <a:endParaRPr lang="en-US"/>
          </a:p>
        </p:txBody>
      </p:sp>
      <p:cxnSp>
        <p:nvCxnSpPr>
          <p:cNvPr id="65548" name="AutoShape 27"/>
          <p:cNvCxnSpPr>
            <a:cxnSpLocks noChangeShapeType="1"/>
            <a:stCxn id="65547" idx="0"/>
            <a:endCxn id="65540" idx="2"/>
          </p:cNvCxnSpPr>
          <p:nvPr/>
        </p:nvCxnSpPr>
        <p:spPr bwMode="auto">
          <a:xfrm rot="-5400000">
            <a:off x="1135857" y="5109369"/>
            <a:ext cx="525462" cy="0"/>
          </a:xfrm>
          <a:prstGeom prst="straightConnector1">
            <a:avLst/>
          </a:prstGeom>
          <a:noFill/>
          <a:ln w="12700">
            <a:solidFill>
              <a:schemeClr val="tx1"/>
            </a:solidFill>
            <a:round/>
            <a:headEnd/>
            <a:tailEnd type="triangle" w="med" len="med"/>
          </a:ln>
        </p:spPr>
      </p:cxnSp>
      <p:cxnSp>
        <p:nvCxnSpPr>
          <p:cNvPr id="65549" name="AutoShape 28"/>
          <p:cNvCxnSpPr>
            <a:cxnSpLocks noChangeShapeType="1"/>
            <a:stCxn id="65540" idx="0"/>
            <a:endCxn id="65545" idx="2"/>
          </p:cNvCxnSpPr>
          <p:nvPr/>
        </p:nvCxnSpPr>
        <p:spPr bwMode="auto">
          <a:xfrm rot="-5400000">
            <a:off x="1251744" y="3869532"/>
            <a:ext cx="293687" cy="0"/>
          </a:xfrm>
          <a:prstGeom prst="straightConnector1">
            <a:avLst/>
          </a:prstGeom>
          <a:noFill/>
          <a:ln w="12700">
            <a:solidFill>
              <a:schemeClr val="tx1"/>
            </a:solidFill>
            <a:round/>
            <a:headEnd/>
            <a:tailEnd type="triangle" w="med" len="med"/>
          </a:ln>
        </p:spPr>
      </p:cxnSp>
      <p:cxnSp>
        <p:nvCxnSpPr>
          <p:cNvPr id="65550" name="AutoShape 29"/>
          <p:cNvCxnSpPr>
            <a:cxnSpLocks noChangeShapeType="1"/>
            <a:stCxn id="65546" idx="2"/>
            <a:endCxn id="65544" idx="0"/>
          </p:cNvCxnSpPr>
          <p:nvPr/>
        </p:nvCxnSpPr>
        <p:spPr bwMode="auto">
          <a:xfrm rot="5400000">
            <a:off x="7577931" y="4993482"/>
            <a:ext cx="293687" cy="0"/>
          </a:xfrm>
          <a:prstGeom prst="straightConnector1">
            <a:avLst/>
          </a:prstGeom>
          <a:noFill/>
          <a:ln w="12700">
            <a:solidFill>
              <a:schemeClr val="tx1"/>
            </a:solidFill>
            <a:round/>
            <a:headEnd/>
            <a:tailEnd type="triangle" w="med" len="med"/>
          </a:ln>
        </p:spPr>
      </p:cxnSp>
      <p:cxnSp>
        <p:nvCxnSpPr>
          <p:cNvPr id="65551" name="AutoShape 30"/>
          <p:cNvCxnSpPr>
            <a:cxnSpLocks noChangeShapeType="1"/>
            <a:stCxn id="65543" idx="2"/>
            <a:endCxn id="65546" idx="0"/>
          </p:cNvCxnSpPr>
          <p:nvPr/>
        </p:nvCxnSpPr>
        <p:spPr bwMode="auto">
          <a:xfrm rot="5400000">
            <a:off x="7577931" y="3869532"/>
            <a:ext cx="293687" cy="0"/>
          </a:xfrm>
          <a:prstGeom prst="straightConnector1">
            <a:avLst/>
          </a:prstGeom>
          <a:noFill/>
          <a:ln w="12700">
            <a:solidFill>
              <a:schemeClr val="tx1"/>
            </a:solidFill>
            <a:round/>
            <a:headEnd/>
            <a:tailEnd type="triangle" w="med" len="med"/>
          </a:ln>
        </p:spPr>
      </p:cxnSp>
      <p:cxnSp>
        <p:nvCxnSpPr>
          <p:cNvPr id="65552" name="AutoShape 31"/>
          <p:cNvCxnSpPr>
            <a:cxnSpLocks noChangeShapeType="1"/>
            <a:stCxn id="65542" idx="3"/>
            <a:endCxn id="65543" idx="0"/>
          </p:cNvCxnSpPr>
          <p:nvPr/>
        </p:nvCxnSpPr>
        <p:spPr bwMode="auto">
          <a:xfrm>
            <a:off x="6605588" y="2095500"/>
            <a:ext cx="1119187" cy="796925"/>
          </a:xfrm>
          <a:prstGeom prst="bentConnector2">
            <a:avLst/>
          </a:prstGeom>
          <a:noFill/>
          <a:ln w="12700">
            <a:solidFill>
              <a:schemeClr val="tx1"/>
            </a:solidFill>
            <a:miter lim="800000"/>
            <a:headEnd/>
            <a:tailEnd type="triangle" w="med" len="med"/>
          </a:ln>
        </p:spPr>
      </p:cxnSp>
      <p:cxnSp>
        <p:nvCxnSpPr>
          <p:cNvPr id="65553" name="AutoShape 32"/>
          <p:cNvCxnSpPr>
            <a:cxnSpLocks noChangeShapeType="1"/>
            <a:stCxn id="65541" idx="3"/>
            <a:endCxn id="65542" idx="1"/>
          </p:cNvCxnSpPr>
          <p:nvPr/>
        </p:nvCxnSpPr>
        <p:spPr bwMode="auto">
          <a:xfrm>
            <a:off x="4227513" y="2095500"/>
            <a:ext cx="682625" cy="0"/>
          </a:xfrm>
          <a:prstGeom prst="straightConnector1">
            <a:avLst/>
          </a:prstGeom>
          <a:noFill/>
          <a:ln w="12700">
            <a:solidFill>
              <a:schemeClr val="tx1"/>
            </a:solidFill>
            <a:round/>
            <a:headEnd/>
            <a:tailEnd type="triangle" w="med" len="med"/>
          </a:ln>
        </p:spPr>
      </p:cxnSp>
      <p:cxnSp>
        <p:nvCxnSpPr>
          <p:cNvPr id="65554" name="AutoShape 33"/>
          <p:cNvCxnSpPr>
            <a:cxnSpLocks noChangeShapeType="1"/>
            <a:stCxn id="65545" idx="0"/>
            <a:endCxn id="65541" idx="1"/>
          </p:cNvCxnSpPr>
          <p:nvPr/>
        </p:nvCxnSpPr>
        <p:spPr bwMode="auto">
          <a:xfrm rot="-5400000">
            <a:off x="1566863" y="1927225"/>
            <a:ext cx="796925" cy="1133475"/>
          </a:xfrm>
          <a:prstGeom prst="bentConnector2">
            <a:avLst/>
          </a:prstGeom>
          <a:noFill/>
          <a:ln w="12700">
            <a:solidFill>
              <a:schemeClr val="tx1"/>
            </a:solidFill>
            <a:miter lim="800000"/>
            <a:headEnd/>
            <a:tailEnd type="triangle" w="med" len="med"/>
          </a:ln>
        </p:spPr>
      </p:cxnSp>
      <p:sp>
        <p:nvSpPr>
          <p:cNvPr id="65555" name="Rectangle 35"/>
          <p:cNvSpPr>
            <a:spLocks noChangeArrowheads="1"/>
          </p:cNvSpPr>
          <p:nvPr/>
        </p:nvSpPr>
        <p:spPr bwMode="auto">
          <a:xfrm>
            <a:off x="2565400" y="5792788"/>
            <a:ext cx="1695450" cy="830262"/>
          </a:xfrm>
          <a:prstGeom prst="rect">
            <a:avLst/>
          </a:prstGeom>
          <a:solidFill>
            <a:schemeClr val="bg1"/>
          </a:solidFill>
          <a:ln w="25400">
            <a:solidFill>
              <a:schemeClr val="tx1"/>
            </a:solidFill>
            <a:prstDash val="dash"/>
            <a:miter lim="800000"/>
            <a:headEnd/>
            <a:tailEnd/>
          </a:ln>
        </p:spPr>
        <p:txBody>
          <a:bodyPr anchor="ctr"/>
          <a:lstStyle/>
          <a:p>
            <a:pPr algn="ctr"/>
            <a:r>
              <a:rPr lang="en-IE"/>
              <a:t>Colour Image Processing</a:t>
            </a:r>
            <a:endParaRPr lang="en-US"/>
          </a:p>
        </p:txBody>
      </p:sp>
      <p:sp>
        <p:nvSpPr>
          <p:cNvPr id="65556" name="Rectangle 36"/>
          <p:cNvSpPr>
            <a:spLocks noChangeArrowheads="1"/>
          </p:cNvSpPr>
          <p:nvPr/>
        </p:nvSpPr>
        <p:spPr bwMode="auto">
          <a:xfrm>
            <a:off x="4808538" y="5792788"/>
            <a:ext cx="1695450" cy="830262"/>
          </a:xfrm>
          <a:prstGeom prst="rect">
            <a:avLst/>
          </a:prstGeom>
          <a:solidFill>
            <a:schemeClr val="bg1"/>
          </a:solidFill>
          <a:ln w="25400">
            <a:solidFill>
              <a:schemeClr val="tx1"/>
            </a:solidFill>
            <a:prstDash val="dash"/>
            <a:miter lim="800000"/>
            <a:headEnd/>
            <a:tailEnd/>
          </a:ln>
        </p:spPr>
        <p:txBody>
          <a:bodyPr anchor="ctr"/>
          <a:lstStyle/>
          <a:p>
            <a:pPr algn="ctr"/>
            <a:r>
              <a:rPr lang="en-IE"/>
              <a:t>Image Compression</a:t>
            </a: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normAutofit fontScale="90000"/>
          </a:bodyPr>
          <a:lstStyle/>
          <a:p>
            <a:pPr eaLnBrk="1" hangingPunct="1"/>
            <a:r>
              <a:rPr lang="en-IE" sz="3600" smtClean="0"/>
              <a:t>Key Stages in Digital Image Processing:</a:t>
            </a:r>
            <a:br>
              <a:rPr lang="en-IE" sz="3600" smtClean="0"/>
            </a:br>
            <a:r>
              <a:rPr lang="en-IE" sz="3600" smtClean="0"/>
              <a:t>Image Aquisition</a:t>
            </a:r>
            <a:endParaRPr lang="en-US" sz="3600" smtClean="0"/>
          </a:p>
        </p:txBody>
      </p:sp>
      <p:sp>
        <p:nvSpPr>
          <p:cNvPr id="67587" name="Rectangle 3"/>
          <p:cNvSpPr>
            <a:spLocks noGrp="1" noChangeArrowheads="1"/>
          </p:cNvSpPr>
          <p:nvPr>
            <p:ph type="body" idx="1"/>
          </p:nvPr>
        </p:nvSpPr>
        <p:spPr/>
        <p:txBody>
          <a:bodyPr/>
          <a:lstStyle/>
          <a:p>
            <a:pPr marL="0" indent="0" eaLnBrk="1" hangingPunct="1"/>
            <a:endParaRPr lang="en-GB" smtClean="0"/>
          </a:p>
        </p:txBody>
      </p:sp>
      <p:sp>
        <p:nvSpPr>
          <p:cNvPr id="67588" name="Rectangle 4"/>
          <p:cNvSpPr>
            <a:spLocks noChangeArrowheads="1"/>
          </p:cNvSpPr>
          <p:nvPr/>
        </p:nvSpPr>
        <p:spPr bwMode="auto">
          <a:xfrm>
            <a:off x="550863" y="4016375"/>
            <a:ext cx="1695450" cy="830263"/>
          </a:xfrm>
          <a:prstGeom prst="rect">
            <a:avLst/>
          </a:prstGeom>
          <a:solidFill>
            <a:schemeClr val="accent1"/>
          </a:solidFill>
          <a:ln w="38100">
            <a:solidFill>
              <a:schemeClr val="tx1"/>
            </a:solidFill>
            <a:miter lim="800000"/>
            <a:headEnd/>
            <a:tailEnd/>
          </a:ln>
        </p:spPr>
        <p:txBody>
          <a:bodyPr anchor="ctr"/>
          <a:lstStyle/>
          <a:p>
            <a:pPr algn="ctr"/>
            <a:r>
              <a:rPr lang="en-IE"/>
              <a:t>Image Acquisition</a:t>
            </a:r>
            <a:endParaRPr lang="en-US"/>
          </a:p>
        </p:txBody>
      </p:sp>
      <p:sp>
        <p:nvSpPr>
          <p:cNvPr id="67589" name="Rectangle 5"/>
          <p:cNvSpPr>
            <a:spLocks noChangeArrowheads="1"/>
          </p:cNvSpPr>
          <p:nvPr/>
        </p:nvSpPr>
        <p:spPr bwMode="auto">
          <a:xfrm>
            <a:off x="2532063" y="1679575"/>
            <a:ext cx="1695450" cy="830263"/>
          </a:xfrm>
          <a:prstGeom prst="rect">
            <a:avLst/>
          </a:prstGeom>
          <a:solidFill>
            <a:schemeClr val="bg1"/>
          </a:solidFill>
          <a:ln w="12700">
            <a:solidFill>
              <a:schemeClr val="tx1"/>
            </a:solidFill>
            <a:miter lim="800000"/>
            <a:headEnd/>
            <a:tailEnd/>
          </a:ln>
        </p:spPr>
        <p:txBody>
          <a:bodyPr anchor="ctr"/>
          <a:lstStyle/>
          <a:p>
            <a:pPr algn="ctr"/>
            <a:r>
              <a:rPr lang="en-IE"/>
              <a:t>Image Restoration</a:t>
            </a:r>
            <a:endParaRPr lang="en-US"/>
          </a:p>
        </p:txBody>
      </p:sp>
      <p:sp>
        <p:nvSpPr>
          <p:cNvPr id="67590" name="Rectangle 6"/>
          <p:cNvSpPr>
            <a:spLocks noChangeArrowheads="1"/>
          </p:cNvSpPr>
          <p:nvPr/>
        </p:nvSpPr>
        <p:spPr bwMode="auto">
          <a:xfrm>
            <a:off x="4910138" y="1679575"/>
            <a:ext cx="1695450" cy="830263"/>
          </a:xfrm>
          <a:prstGeom prst="rect">
            <a:avLst/>
          </a:prstGeom>
          <a:solidFill>
            <a:schemeClr val="bg1"/>
          </a:solidFill>
          <a:ln w="12700">
            <a:solidFill>
              <a:schemeClr val="tx1"/>
            </a:solidFill>
            <a:miter lim="800000"/>
            <a:headEnd/>
            <a:tailEnd/>
          </a:ln>
        </p:spPr>
        <p:txBody>
          <a:bodyPr anchor="ctr"/>
          <a:lstStyle/>
          <a:p>
            <a:pPr algn="ctr"/>
            <a:r>
              <a:rPr lang="en-IE"/>
              <a:t>Morphological Processing</a:t>
            </a:r>
            <a:endParaRPr lang="en-US"/>
          </a:p>
        </p:txBody>
      </p:sp>
      <p:sp>
        <p:nvSpPr>
          <p:cNvPr id="67591" name="Rectangle 7"/>
          <p:cNvSpPr>
            <a:spLocks noChangeArrowheads="1"/>
          </p:cNvSpPr>
          <p:nvPr/>
        </p:nvSpPr>
        <p:spPr bwMode="auto">
          <a:xfrm>
            <a:off x="6877050" y="2892425"/>
            <a:ext cx="1695450" cy="830263"/>
          </a:xfrm>
          <a:prstGeom prst="rect">
            <a:avLst/>
          </a:prstGeom>
          <a:solidFill>
            <a:schemeClr val="bg1"/>
          </a:solidFill>
          <a:ln w="12700">
            <a:solidFill>
              <a:schemeClr val="tx1"/>
            </a:solidFill>
            <a:miter lim="800000"/>
            <a:headEnd/>
            <a:tailEnd/>
          </a:ln>
        </p:spPr>
        <p:txBody>
          <a:bodyPr anchor="ctr"/>
          <a:lstStyle/>
          <a:p>
            <a:pPr algn="ctr"/>
            <a:r>
              <a:rPr lang="en-IE"/>
              <a:t>Segmentation</a:t>
            </a:r>
            <a:endParaRPr lang="en-US"/>
          </a:p>
        </p:txBody>
      </p:sp>
      <p:sp>
        <p:nvSpPr>
          <p:cNvPr id="67592" name="Rectangle 8"/>
          <p:cNvSpPr>
            <a:spLocks noChangeArrowheads="1"/>
          </p:cNvSpPr>
          <p:nvPr/>
        </p:nvSpPr>
        <p:spPr bwMode="auto">
          <a:xfrm>
            <a:off x="6877050" y="5140325"/>
            <a:ext cx="1695450" cy="830263"/>
          </a:xfrm>
          <a:prstGeom prst="rect">
            <a:avLst/>
          </a:prstGeom>
          <a:solidFill>
            <a:schemeClr val="bg1"/>
          </a:solidFill>
          <a:ln w="12700">
            <a:solidFill>
              <a:schemeClr val="tx1"/>
            </a:solidFill>
            <a:miter lim="800000"/>
            <a:headEnd/>
            <a:tailEnd/>
          </a:ln>
        </p:spPr>
        <p:txBody>
          <a:bodyPr anchor="ctr"/>
          <a:lstStyle/>
          <a:p>
            <a:pPr algn="ctr"/>
            <a:r>
              <a:rPr lang="en-IE" sz="1700"/>
              <a:t>Representation &amp; Description</a:t>
            </a:r>
            <a:endParaRPr lang="en-US" sz="1700"/>
          </a:p>
        </p:txBody>
      </p:sp>
      <p:sp>
        <p:nvSpPr>
          <p:cNvPr id="67593" name="Rectangle 9"/>
          <p:cNvSpPr>
            <a:spLocks noChangeArrowheads="1"/>
          </p:cNvSpPr>
          <p:nvPr/>
        </p:nvSpPr>
        <p:spPr bwMode="auto">
          <a:xfrm>
            <a:off x="550863" y="2892425"/>
            <a:ext cx="1695450" cy="830263"/>
          </a:xfrm>
          <a:prstGeom prst="rect">
            <a:avLst/>
          </a:prstGeom>
          <a:solidFill>
            <a:schemeClr val="bg1"/>
          </a:solidFill>
          <a:ln w="12700">
            <a:solidFill>
              <a:schemeClr val="tx1"/>
            </a:solidFill>
            <a:miter lim="800000"/>
            <a:headEnd/>
            <a:tailEnd/>
          </a:ln>
        </p:spPr>
        <p:txBody>
          <a:bodyPr anchor="ctr"/>
          <a:lstStyle/>
          <a:p>
            <a:pPr algn="ctr"/>
            <a:r>
              <a:rPr lang="en-IE"/>
              <a:t>Image Enhancement</a:t>
            </a:r>
            <a:endParaRPr lang="en-US"/>
          </a:p>
        </p:txBody>
      </p:sp>
      <p:sp>
        <p:nvSpPr>
          <p:cNvPr id="67594" name="Rectangle 10"/>
          <p:cNvSpPr>
            <a:spLocks noChangeArrowheads="1"/>
          </p:cNvSpPr>
          <p:nvPr/>
        </p:nvSpPr>
        <p:spPr bwMode="auto">
          <a:xfrm>
            <a:off x="6877050" y="4016375"/>
            <a:ext cx="1695450" cy="830263"/>
          </a:xfrm>
          <a:prstGeom prst="rect">
            <a:avLst/>
          </a:prstGeom>
          <a:solidFill>
            <a:schemeClr val="bg1"/>
          </a:solidFill>
          <a:ln w="12700">
            <a:solidFill>
              <a:schemeClr val="tx1"/>
            </a:solidFill>
            <a:miter lim="800000"/>
            <a:headEnd/>
            <a:tailEnd/>
          </a:ln>
        </p:spPr>
        <p:txBody>
          <a:bodyPr anchor="ctr"/>
          <a:lstStyle/>
          <a:p>
            <a:pPr algn="ctr"/>
            <a:r>
              <a:rPr lang="en-IE" sz="1700"/>
              <a:t>Object Recognition</a:t>
            </a:r>
            <a:endParaRPr lang="en-US" sz="1700"/>
          </a:p>
        </p:txBody>
      </p:sp>
      <p:sp>
        <p:nvSpPr>
          <p:cNvPr id="67595" name="Text Box 11"/>
          <p:cNvSpPr txBox="1">
            <a:spLocks noChangeArrowheads="1"/>
          </p:cNvSpPr>
          <p:nvPr/>
        </p:nvSpPr>
        <p:spPr bwMode="auto">
          <a:xfrm>
            <a:off x="455613" y="5372100"/>
            <a:ext cx="1885950" cy="366713"/>
          </a:xfrm>
          <a:prstGeom prst="rect">
            <a:avLst/>
          </a:prstGeom>
          <a:noFill/>
          <a:ln w="12700">
            <a:noFill/>
            <a:miter lim="800000"/>
            <a:headEnd/>
            <a:tailEnd/>
          </a:ln>
        </p:spPr>
        <p:txBody>
          <a:bodyPr wrap="none">
            <a:spAutoFit/>
          </a:bodyPr>
          <a:lstStyle/>
          <a:p>
            <a:r>
              <a:rPr lang="en-IE"/>
              <a:t>Problem Domain</a:t>
            </a:r>
            <a:endParaRPr lang="en-US"/>
          </a:p>
        </p:txBody>
      </p:sp>
      <p:cxnSp>
        <p:nvCxnSpPr>
          <p:cNvPr id="67596" name="AutoShape 12"/>
          <p:cNvCxnSpPr>
            <a:cxnSpLocks noChangeShapeType="1"/>
            <a:stCxn id="67595" idx="0"/>
            <a:endCxn id="67588" idx="2"/>
          </p:cNvCxnSpPr>
          <p:nvPr/>
        </p:nvCxnSpPr>
        <p:spPr bwMode="auto">
          <a:xfrm rot="-5400000">
            <a:off x="1145382" y="5118894"/>
            <a:ext cx="506412" cy="0"/>
          </a:xfrm>
          <a:prstGeom prst="straightConnector1">
            <a:avLst/>
          </a:prstGeom>
          <a:noFill/>
          <a:ln w="12700">
            <a:solidFill>
              <a:schemeClr val="tx1"/>
            </a:solidFill>
            <a:round/>
            <a:headEnd/>
            <a:tailEnd type="triangle" w="med" len="med"/>
          </a:ln>
        </p:spPr>
      </p:cxnSp>
      <p:cxnSp>
        <p:nvCxnSpPr>
          <p:cNvPr id="67597" name="AutoShape 13"/>
          <p:cNvCxnSpPr>
            <a:cxnSpLocks noChangeShapeType="1"/>
            <a:stCxn id="67588" idx="0"/>
            <a:endCxn id="67593" idx="2"/>
          </p:cNvCxnSpPr>
          <p:nvPr/>
        </p:nvCxnSpPr>
        <p:spPr bwMode="auto">
          <a:xfrm rot="-5400000">
            <a:off x="1261269" y="3860007"/>
            <a:ext cx="274637" cy="0"/>
          </a:xfrm>
          <a:prstGeom prst="straightConnector1">
            <a:avLst/>
          </a:prstGeom>
          <a:noFill/>
          <a:ln w="12700">
            <a:solidFill>
              <a:schemeClr val="tx1"/>
            </a:solidFill>
            <a:round/>
            <a:headEnd/>
            <a:tailEnd type="triangle" w="med" len="med"/>
          </a:ln>
        </p:spPr>
      </p:cxnSp>
      <p:cxnSp>
        <p:nvCxnSpPr>
          <p:cNvPr id="67598" name="AutoShape 14"/>
          <p:cNvCxnSpPr>
            <a:cxnSpLocks noChangeShapeType="1"/>
            <a:stCxn id="67594" idx="2"/>
            <a:endCxn id="67592" idx="0"/>
          </p:cNvCxnSpPr>
          <p:nvPr/>
        </p:nvCxnSpPr>
        <p:spPr bwMode="auto">
          <a:xfrm rot="5400000">
            <a:off x="7577931" y="4993482"/>
            <a:ext cx="293687" cy="0"/>
          </a:xfrm>
          <a:prstGeom prst="straightConnector1">
            <a:avLst/>
          </a:prstGeom>
          <a:noFill/>
          <a:ln w="12700">
            <a:solidFill>
              <a:schemeClr val="tx1"/>
            </a:solidFill>
            <a:round/>
            <a:headEnd/>
            <a:tailEnd type="triangle" w="med" len="med"/>
          </a:ln>
        </p:spPr>
      </p:cxnSp>
      <p:cxnSp>
        <p:nvCxnSpPr>
          <p:cNvPr id="67599" name="AutoShape 15"/>
          <p:cNvCxnSpPr>
            <a:cxnSpLocks noChangeShapeType="1"/>
            <a:stCxn id="67591" idx="2"/>
            <a:endCxn id="67594" idx="0"/>
          </p:cNvCxnSpPr>
          <p:nvPr/>
        </p:nvCxnSpPr>
        <p:spPr bwMode="auto">
          <a:xfrm rot="5400000">
            <a:off x="7577931" y="3869532"/>
            <a:ext cx="293687" cy="0"/>
          </a:xfrm>
          <a:prstGeom prst="straightConnector1">
            <a:avLst/>
          </a:prstGeom>
          <a:noFill/>
          <a:ln w="12700">
            <a:solidFill>
              <a:schemeClr val="tx1"/>
            </a:solidFill>
            <a:round/>
            <a:headEnd/>
            <a:tailEnd type="triangle" w="med" len="med"/>
          </a:ln>
        </p:spPr>
      </p:cxnSp>
      <p:cxnSp>
        <p:nvCxnSpPr>
          <p:cNvPr id="67600" name="AutoShape 16"/>
          <p:cNvCxnSpPr>
            <a:cxnSpLocks noChangeShapeType="1"/>
            <a:stCxn id="67590" idx="3"/>
            <a:endCxn id="67591" idx="0"/>
          </p:cNvCxnSpPr>
          <p:nvPr/>
        </p:nvCxnSpPr>
        <p:spPr bwMode="auto">
          <a:xfrm>
            <a:off x="6605588" y="2095500"/>
            <a:ext cx="1119187" cy="796925"/>
          </a:xfrm>
          <a:prstGeom prst="bentConnector2">
            <a:avLst/>
          </a:prstGeom>
          <a:noFill/>
          <a:ln w="12700">
            <a:solidFill>
              <a:schemeClr val="tx1"/>
            </a:solidFill>
            <a:miter lim="800000"/>
            <a:headEnd/>
            <a:tailEnd type="triangle" w="med" len="med"/>
          </a:ln>
        </p:spPr>
      </p:cxnSp>
      <p:cxnSp>
        <p:nvCxnSpPr>
          <p:cNvPr id="67601" name="AutoShape 17"/>
          <p:cNvCxnSpPr>
            <a:cxnSpLocks noChangeShapeType="1"/>
            <a:stCxn id="67589" idx="3"/>
            <a:endCxn id="67590" idx="1"/>
          </p:cNvCxnSpPr>
          <p:nvPr/>
        </p:nvCxnSpPr>
        <p:spPr bwMode="auto">
          <a:xfrm>
            <a:off x="4227513" y="2095500"/>
            <a:ext cx="682625" cy="0"/>
          </a:xfrm>
          <a:prstGeom prst="straightConnector1">
            <a:avLst/>
          </a:prstGeom>
          <a:noFill/>
          <a:ln w="12700">
            <a:solidFill>
              <a:schemeClr val="tx1"/>
            </a:solidFill>
            <a:round/>
            <a:headEnd/>
            <a:tailEnd type="triangle" w="med" len="med"/>
          </a:ln>
        </p:spPr>
      </p:cxnSp>
      <p:cxnSp>
        <p:nvCxnSpPr>
          <p:cNvPr id="67602" name="AutoShape 18"/>
          <p:cNvCxnSpPr>
            <a:cxnSpLocks noChangeShapeType="1"/>
            <a:stCxn id="67593" idx="0"/>
            <a:endCxn id="67589" idx="1"/>
          </p:cNvCxnSpPr>
          <p:nvPr/>
        </p:nvCxnSpPr>
        <p:spPr bwMode="auto">
          <a:xfrm rot="-5400000">
            <a:off x="1566863" y="1927225"/>
            <a:ext cx="796925" cy="1133475"/>
          </a:xfrm>
          <a:prstGeom prst="bentConnector2">
            <a:avLst/>
          </a:prstGeom>
          <a:noFill/>
          <a:ln w="12700">
            <a:solidFill>
              <a:schemeClr val="tx1"/>
            </a:solidFill>
            <a:miter lim="800000"/>
            <a:headEnd/>
            <a:tailEnd type="triangle" w="med" len="med"/>
          </a:ln>
        </p:spPr>
      </p:cxnSp>
      <p:pic>
        <p:nvPicPr>
          <p:cNvPr id="67603" name="Picture 19"/>
          <p:cNvPicPr>
            <a:picLocks noChangeAspect="1" noChangeArrowheads="1"/>
          </p:cNvPicPr>
          <p:nvPr/>
        </p:nvPicPr>
        <p:blipFill>
          <a:blip r:embed="rId3" cstate="print"/>
          <a:srcRect b="19398"/>
          <a:stretch>
            <a:fillRect/>
          </a:stretch>
        </p:blipFill>
        <p:spPr bwMode="auto">
          <a:xfrm>
            <a:off x="2552700" y="2894013"/>
            <a:ext cx="4043363" cy="2271712"/>
          </a:xfrm>
          <a:prstGeom prst="rect">
            <a:avLst/>
          </a:prstGeom>
          <a:noFill/>
          <a:ln w="9525">
            <a:noFill/>
            <a:miter lim="800000"/>
            <a:headEnd/>
            <a:tailEnd/>
          </a:ln>
        </p:spPr>
      </p:pic>
      <p:sp>
        <p:nvSpPr>
          <p:cNvPr id="67604" name="Rectangle 20"/>
          <p:cNvSpPr>
            <a:spLocks noChangeArrowheads="1"/>
          </p:cNvSpPr>
          <p:nvPr/>
        </p:nvSpPr>
        <p:spPr bwMode="auto">
          <a:xfrm>
            <a:off x="2565400" y="5792788"/>
            <a:ext cx="1695450" cy="830262"/>
          </a:xfrm>
          <a:prstGeom prst="rect">
            <a:avLst/>
          </a:prstGeom>
          <a:solidFill>
            <a:schemeClr val="bg1"/>
          </a:solidFill>
          <a:ln w="25400">
            <a:solidFill>
              <a:schemeClr val="tx1"/>
            </a:solidFill>
            <a:prstDash val="dash"/>
            <a:miter lim="800000"/>
            <a:headEnd/>
            <a:tailEnd/>
          </a:ln>
        </p:spPr>
        <p:txBody>
          <a:bodyPr anchor="ctr"/>
          <a:lstStyle/>
          <a:p>
            <a:pPr algn="ctr"/>
            <a:r>
              <a:rPr lang="en-IE"/>
              <a:t>Colour Image Processing</a:t>
            </a:r>
            <a:endParaRPr lang="en-US"/>
          </a:p>
        </p:txBody>
      </p:sp>
      <p:sp>
        <p:nvSpPr>
          <p:cNvPr id="67605" name="Rectangle 21"/>
          <p:cNvSpPr>
            <a:spLocks noChangeArrowheads="1"/>
          </p:cNvSpPr>
          <p:nvPr/>
        </p:nvSpPr>
        <p:spPr bwMode="auto">
          <a:xfrm>
            <a:off x="4808538" y="5792788"/>
            <a:ext cx="1695450" cy="830262"/>
          </a:xfrm>
          <a:prstGeom prst="rect">
            <a:avLst/>
          </a:prstGeom>
          <a:solidFill>
            <a:schemeClr val="bg1"/>
          </a:solidFill>
          <a:ln w="25400">
            <a:solidFill>
              <a:schemeClr val="tx1"/>
            </a:solidFill>
            <a:prstDash val="dash"/>
            <a:miter lim="800000"/>
            <a:headEnd/>
            <a:tailEnd/>
          </a:ln>
        </p:spPr>
        <p:txBody>
          <a:bodyPr anchor="ctr"/>
          <a:lstStyle/>
          <a:p>
            <a:pPr algn="ctr"/>
            <a:r>
              <a:rPr lang="en-IE"/>
              <a:t>Image Compression</a:t>
            </a:r>
            <a:endParaRPr lang="en-US"/>
          </a:p>
        </p:txBody>
      </p:sp>
      <p:grpSp>
        <p:nvGrpSpPr>
          <p:cNvPr id="2" name="Group 22"/>
          <p:cNvGrpSpPr>
            <a:grpSpLocks/>
          </p:cNvGrpSpPr>
          <p:nvPr/>
        </p:nvGrpSpPr>
        <p:grpSpPr bwMode="auto">
          <a:xfrm>
            <a:off x="-3175" y="1631950"/>
            <a:ext cx="260350" cy="5229225"/>
            <a:chOff x="-2" y="1034"/>
            <a:chExt cx="164" cy="3294"/>
          </a:xfrm>
        </p:grpSpPr>
        <p:pic>
          <p:nvPicPr>
            <p:cNvPr id="67607" name="Picture 23" descr="book"/>
            <p:cNvPicPr>
              <a:picLocks noChangeAspect="1" noChangeArrowheads="1"/>
            </p:cNvPicPr>
            <p:nvPr/>
          </p:nvPicPr>
          <p:blipFill>
            <a:blip r:embed="rId4" cstate="print"/>
            <a:srcRect/>
            <a:stretch>
              <a:fillRect/>
            </a:stretch>
          </p:blipFill>
          <p:spPr bwMode="auto">
            <a:xfrm rot="-5400000">
              <a:off x="17" y="4184"/>
              <a:ext cx="125" cy="164"/>
            </a:xfrm>
            <a:prstGeom prst="rect">
              <a:avLst/>
            </a:prstGeom>
            <a:noFill/>
            <a:ln w="9525">
              <a:noFill/>
              <a:miter lim="800000"/>
              <a:headEnd/>
              <a:tailEnd/>
            </a:ln>
          </p:spPr>
        </p:pic>
        <p:sp>
          <p:nvSpPr>
            <p:cNvPr id="67608" name="Rectangle 24"/>
            <p:cNvSpPr>
              <a:spLocks noChangeArrowheads="1"/>
            </p:cNvSpPr>
            <p:nvPr/>
          </p:nvSpPr>
          <p:spPr bwMode="auto">
            <a:xfrm rot="-5400000">
              <a:off x="-1508" y="2540"/>
              <a:ext cx="3172" cy="159"/>
            </a:xfrm>
            <a:prstGeom prst="rect">
              <a:avLst/>
            </a:prstGeom>
            <a:solidFill>
              <a:schemeClr val="accent2"/>
            </a:solidFill>
            <a:ln w="12700">
              <a:solidFill>
                <a:schemeClr val="tx1"/>
              </a:solidFill>
              <a:miter lim="800000"/>
              <a:headEnd/>
              <a:tailEnd/>
            </a:ln>
          </p:spPr>
          <p:txBody>
            <a:bodyPr wrap="none" anchor="ctr"/>
            <a:lstStyle/>
            <a:p>
              <a:pPr algn="r"/>
              <a:r>
                <a:rPr lang="en-IE" sz="1200">
                  <a:solidFill>
                    <a:schemeClr val="bg1"/>
                  </a:solidFill>
                </a:rPr>
                <a:t>Images taken from Gonzalez &amp; Woods, Digital Image Processing (2002)</a:t>
              </a:r>
              <a:endParaRPr lang="en-US" sz="1200">
                <a:solidFill>
                  <a:schemeClr val="bg1"/>
                </a:solidFill>
              </a:endParaRPr>
            </a:p>
          </p:txBody>
        </p: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AutoShape 28"/>
          <p:cNvSpPr>
            <a:spLocks noChangeArrowheads="1"/>
          </p:cNvSpPr>
          <p:nvPr/>
        </p:nvSpPr>
        <p:spPr bwMode="auto">
          <a:xfrm>
            <a:off x="4371975" y="3608388"/>
            <a:ext cx="400050" cy="414337"/>
          </a:xfrm>
          <a:prstGeom prst="rightArrow">
            <a:avLst>
              <a:gd name="adj1" fmla="val 50000"/>
              <a:gd name="adj2" fmla="val 25000"/>
            </a:avLst>
          </a:prstGeom>
          <a:solidFill>
            <a:schemeClr val="accent1"/>
          </a:solidFill>
          <a:ln w="12700">
            <a:solidFill>
              <a:schemeClr val="tx1"/>
            </a:solidFill>
            <a:miter lim="800000"/>
            <a:headEnd/>
            <a:tailEnd/>
          </a:ln>
        </p:spPr>
        <p:txBody>
          <a:bodyPr wrap="none" anchor="ctr"/>
          <a:lstStyle/>
          <a:p>
            <a:endParaRPr lang="en-GB"/>
          </a:p>
        </p:txBody>
      </p:sp>
      <p:sp>
        <p:nvSpPr>
          <p:cNvPr id="69635" name="Rectangle 2"/>
          <p:cNvSpPr>
            <a:spLocks noGrp="1" noChangeArrowheads="1"/>
          </p:cNvSpPr>
          <p:nvPr>
            <p:ph type="title"/>
          </p:nvPr>
        </p:nvSpPr>
        <p:spPr/>
        <p:txBody>
          <a:bodyPr>
            <a:normAutofit fontScale="90000"/>
          </a:bodyPr>
          <a:lstStyle/>
          <a:p>
            <a:pPr eaLnBrk="1" hangingPunct="1"/>
            <a:r>
              <a:rPr lang="en-IE" sz="3600" smtClean="0"/>
              <a:t>Key Stages in Digital Image Processing:</a:t>
            </a:r>
            <a:br>
              <a:rPr lang="en-IE" sz="3600" smtClean="0"/>
            </a:br>
            <a:r>
              <a:rPr lang="en-IE" sz="3600" smtClean="0"/>
              <a:t>Image Enhancement</a:t>
            </a:r>
            <a:endParaRPr lang="en-US" sz="3600" smtClean="0"/>
          </a:p>
        </p:txBody>
      </p:sp>
      <p:sp>
        <p:nvSpPr>
          <p:cNvPr id="69636" name="Rectangle 3"/>
          <p:cNvSpPr>
            <a:spLocks noGrp="1" noChangeArrowheads="1"/>
          </p:cNvSpPr>
          <p:nvPr>
            <p:ph type="body" idx="1"/>
          </p:nvPr>
        </p:nvSpPr>
        <p:spPr/>
        <p:txBody>
          <a:bodyPr/>
          <a:lstStyle/>
          <a:p>
            <a:pPr marL="0" indent="0" eaLnBrk="1" hangingPunct="1"/>
            <a:endParaRPr lang="en-GB" smtClean="0"/>
          </a:p>
        </p:txBody>
      </p:sp>
      <p:sp>
        <p:nvSpPr>
          <p:cNvPr id="69637" name="Rectangle 4"/>
          <p:cNvSpPr>
            <a:spLocks noChangeArrowheads="1"/>
          </p:cNvSpPr>
          <p:nvPr/>
        </p:nvSpPr>
        <p:spPr bwMode="auto">
          <a:xfrm>
            <a:off x="550863" y="4016375"/>
            <a:ext cx="1695450" cy="830263"/>
          </a:xfrm>
          <a:prstGeom prst="rect">
            <a:avLst/>
          </a:prstGeom>
          <a:solidFill>
            <a:schemeClr val="bg1"/>
          </a:solidFill>
          <a:ln w="12700">
            <a:solidFill>
              <a:schemeClr val="tx1"/>
            </a:solidFill>
            <a:miter lim="800000"/>
            <a:headEnd/>
            <a:tailEnd/>
          </a:ln>
        </p:spPr>
        <p:txBody>
          <a:bodyPr anchor="ctr"/>
          <a:lstStyle/>
          <a:p>
            <a:pPr algn="ctr"/>
            <a:r>
              <a:rPr lang="en-IE"/>
              <a:t>Image Acquisition</a:t>
            </a:r>
            <a:endParaRPr lang="en-US"/>
          </a:p>
        </p:txBody>
      </p:sp>
      <p:sp>
        <p:nvSpPr>
          <p:cNvPr id="69638" name="Rectangle 5"/>
          <p:cNvSpPr>
            <a:spLocks noChangeArrowheads="1"/>
          </p:cNvSpPr>
          <p:nvPr/>
        </p:nvSpPr>
        <p:spPr bwMode="auto">
          <a:xfrm>
            <a:off x="2532063" y="1679575"/>
            <a:ext cx="1695450" cy="830263"/>
          </a:xfrm>
          <a:prstGeom prst="rect">
            <a:avLst/>
          </a:prstGeom>
          <a:solidFill>
            <a:schemeClr val="bg1"/>
          </a:solidFill>
          <a:ln w="12700">
            <a:solidFill>
              <a:schemeClr val="tx1"/>
            </a:solidFill>
            <a:miter lim="800000"/>
            <a:headEnd/>
            <a:tailEnd/>
          </a:ln>
        </p:spPr>
        <p:txBody>
          <a:bodyPr anchor="ctr"/>
          <a:lstStyle/>
          <a:p>
            <a:pPr algn="ctr"/>
            <a:r>
              <a:rPr lang="en-IE"/>
              <a:t>Image Restoration</a:t>
            </a:r>
            <a:endParaRPr lang="en-US"/>
          </a:p>
        </p:txBody>
      </p:sp>
      <p:sp>
        <p:nvSpPr>
          <p:cNvPr id="69639" name="Rectangle 6"/>
          <p:cNvSpPr>
            <a:spLocks noChangeArrowheads="1"/>
          </p:cNvSpPr>
          <p:nvPr/>
        </p:nvSpPr>
        <p:spPr bwMode="auto">
          <a:xfrm>
            <a:off x="4910138" y="1679575"/>
            <a:ext cx="1695450" cy="830263"/>
          </a:xfrm>
          <a:prstGeom prst="rect">
            <a:avLst/>
          </a:prstGeom>
          <a:solidFill>
            <a:schemeClr val="bg1"/>
          </a:solidFill>
          <a:ln w="12700">
            <a:solidFill>
              <a:schemeClr val="tx1"/>
            </a:solidFill>
            <a:miter lim="800000"/>
            <a:headEnd/>
            <a:tailEnd/>
          </a:ln>
        </p:spPr>
        <p:txBody>
          <a:bodyPr anchor="ctr"/>
          <a:lstStyle/>
          <a:p>
            <a:pPr algn="ctr"/>
            <a:r>
              <a:rPr lang="en-IE"/>
              <a:t>Morphological Processing</a:t>
            </a:r>
            <a:endParaRPr lang="en-US"/>
          </a:p>
        </p:txBody>
      </p:sp>
      <p:sp>
        <p:nvSpPr>
          <p:cNvPr id="69640" name="Rectangle 7"/>
          <p:cNvSpPr>
            <a:spLocks noChangeArrowheads="1"/>
          </p:cNvSpPr>
          <p:nvPr/>
        </p:nvSpPr>
        <p:spPr bwMode="auto">
          <a:xfrm>
            <a:off x="6877050" y="2892425"/>
            <a:ext cx="1695450" cy="830263"/>
          </a:xfrm>
          <a:prstGeom prst="rect">
            <a:avLst/>
          </a:prstGeom>
          <a:solidFill>
            <a:schemeClr val="bg1"/>
          </a:solidFill>
          <a:ln w="12700">
            <a:solidFill>
              <a:schemeClr val="tx1"/>
            </a:solidFill>
            <a:miter lim="800000"/>
            <a:headEnd/>
            <a:tailEnd/>
          </a:ln>
        </p:spPr>
        <p:txBody>
          <a:bodyPr anchor="ctr"/>
          <a:lstStyle/>
          <a:p>
            <a:pPr algn="ctr"/>
            <a:r>
              <a:rPr lang="en-IE"/>
              <a:t>Segmentation</a:t>
            </a:r>
            <a:endParaRPr lang="en-US"/>
          </a:p>
        </p:txBody>
      </p:sp>
      <p:sp>
        <p:nvSpPr>
          <p:cNvPr id="69641" name="Rectangle 8"/>
          <p:cNvSpPr>
            <a:spLocks noChangeArrowheads="1"/>
          </p:cNvSpPr>
          <p:nvPr/>
        </p:nvSpPr>
        <p:spPr bwMode="auto">
          <a:xfrm>
            <a:off x="6877050" y="5140325"/>
            <a:ext cx="1695450" cy="830263"/>
          </a:xfrm>
          <a:prstGeom prst="rect">
            <a:avLst/>
          </a:prstGeom>
          <a:solidFill>
            <a:schemeClr val="bg1"/>
          </a:solidFill>
          <a:ln w="12700">
            <a:solidFill>
              <a:schemeClr val="tx1"/>
            </a:solidFill>
            <a:miter lim="800000"/>
            <a:headEnd/>
            <a:tailEnd/>
          </a:ln>
        </p:spPr>
        <p:txBody>
          <a:bodyPr anchor="ctr"/>
          <a:lstStyle/>
          <a:p>
            <a:pPr algn="ctr"/>
            <a:r>
              <a:rPr lang="en-IE" sz="1700"/>
              <a:t>Representation &amp; Description</a:t>
            </a:r>
            <a:endParaRPr lang="en-US" sz="1700"/>
          </a:p>
        </p:txBody>
      </p:sp>
      <p:sp>
        <p:nvSpPr>
          <p:cNvPr id="69642" name="Rectangle 9"/>
          <p:cNvSpPr>
            <a:spLocks noChangeArrowheads="1"/>
          </p:cNvSpPr>
          <p:nvPr/>
        </p:nvSpPr>
        <p:spPr bwMode="auto">
          <a:xfrm>
            <a:off x="550863" y="2892425"/>
            <a:ext cx="1695450" cy="830263"/>
          </a:xfrm>
          <a:prstGeom prst="rect">
            <a:avLst/>
          </a:prstGeom>
          <a:solidFill>
            <a:schemeClr val="accent1"/>
          </a:solidFill>
          <a:ln w="38100">
            <a:solidFill>
              <a:schemeClr val="tx1"/>
            </a:solidFill>
            <a:miter lim="800000"/>
            <a:headEnd/>
            <a:tailEnd/>
          </a:ln>
        </p:spPr>
        <p:txBody>
          <a:bodyPr anchor="ctr"/>
          <a:lstStyle/>
          <a:p>
            <a:pPr algn="ctr"/>
            <a:r>
              <a:rPr lang="en-IE"/>
              <a:t>Image Enhancement</a:t>
            </a:r>
            <a:endParaRPr lang="en-US"/>
          </a:p>
        </p:txBody>
      </p:sp>
      <p:sp>
        <p:nvSpPr>
          <p:cNvPr id="69643" name="Rectangle 10"/>
          <p:cNvSpPr>
            <a:spLocks noChangeArrowheads="1"/>
          </p:cNvSpPr>
          <p:nvPr/>
        </p:nvSpPr>
        <p:spPr bwMode="auto">
          <a:xfrm>
            <a:off x="6877050" y="4016375"/>
            <a:ext cx="1695450" cy="830263"/>
          </a:xfrm>
          <a:prstGeom prst="rect">
            <a:avLst/>
          </a:prstGeom>
          <a:solidFill>
            <a:schemeClr val="bg1"/>
          </a:solidFill>
          <a:ln w="12700">
            <a:solidFill>
              <a:schemeClr val="tx1"/>
            </a:solidFill>
            <a:miter lim="800000"/>
            <a:headEnd/>
            <a:tailEnd/>
          </a:ln>
        </p:spPr>
        <p:txBody>
          <a:bodyPr anchor="ctr"/>
          <a:lstStyle/>
          <a:p>
            <a:pPr algn="ctr"/>
            <a:r>
              <a:rPr lang="en-IE" sz="1700"/>
              <a:t>Object Recognition</a:t>
            </a:r>
            <a:endParaRPr lang="en-US" sz="1700"/>
          </a:p>
        </p:txBody>
      </p:sp>
      <p:sp>
        <p:nvSpPr>
          <p:cNvPr id="69644" name="Text Box 11"/>
          <p:cNvSpPr txBox="1">
            <a:spLocks noChangeArrowheads="1"/>
          </p:cNvSpPr>
          <p:nvPr/>
        </p:nvSpPr>
        <p:spPr bwMode="auto">
          <a:xfrm>
            <a:off x="455613" y="5372100"/>
            <a:ext cx="1885950" cy="366713"/>
          </a:xfrm>
          <a:prstGeom prst="rect">
            <a:avLst/>
          </a:prstGeom>
          <a:noFill/>
          <a:ln w="12700">
            <a:noFill/>
            <a:miter lim="800000"/>
            <a:headEnd/>
            <a:tailEnd/>
          </a:ln>
        </p:spPr>
        <p:txBody>
          <a:bodyPr wrap="none">
            <a:spAutoFit/>
          </a:bodyPr>
          <a:lstStyle/>
          <a:p>
            <a:r>
              <a:rPr lang="en-IE"/>
              <a:t>Problem Domain</a:t>
            </a:r>
            <a:endParaRPr lang="en-US"/>
          </a:p>
        </p:txBody>
      </p:sp>
      <p:cxnSp>
        <p:nvCxnSpPr>
          <p:cNvPr id="69645" name="AutoShape 12"/>
          <p:cNvCxnSpPr>
            <a:cxnSpLocks noChangeShapeType="1"/>
            <a:stCxn id="69644" idx="0"/>
            <a:endCxn id="69637" idx="2"/>
          </p:cNvCxnSpPr>
          <p:nvPr/>
        </p:nvCxnSpPr>
        <p:spPr bwMode="auto">
          <a:xfrm rot="-5400000">
            <a:off x="1135857" y="5109369"/>
            <a:ext cx="525462" cy="0"/>
          </a:xfrm>
          <a:prstGeom prst="straightConnector1">
            <a:avLst/>
          </a:prstGeom>
          <a:noFill/>
          <a:ln w="12700">
            <a:solidFill>
              <a:schemeClr val="tx1"/>
            </a:solidFill>
            <a:round/>
            <a:headEnd/>
            <a:tailEnd type="triangle" w="med" len="med"/>
          </a:ln>
        </p:spPr>
      </p:cxnSp>
      <p:cxnSp>
        <p:nvCxnSpPr>
          <p:cNvPr id="69646" name="AutoShape 13"/>
          <p:cNvCxnSpPr>
            <a:cxnSpLocks noChangeShapeType="1"/>
            <a:stCxn id="69637" idx="0"/>
            <a:endCxn id="69642" idx="2"/>
          </p:cNvCxnSpPr>
          <p:nvPr/>
        </p:nvCxnSpPr>
        <p:spPr bwMode="auto">
          <a:xfrm rot="-5400000">
            <a:off x="1261269" y="3879057"/>
            <a:ext cx="274637" cy="0"/>
          </a:xfrm>
          <a:prstGeom prst="straightConnector1">
            <a:avLst/>
          </a:prstGeom>
          <a:noFill/>
          <a:ln w="12700">
            <a:solidFill>
              <a:schemeClr val="tx1"/>
            </a:solidFill>
            <a:round/>
            <a:headEnd/>
            <a:tailEnd type="triangle" w="med" len="med"/>
          </a:ln>
        </p:spPr>
      </p:cxnSp>
      <p:cxnSp>
        <p:nvCxnSpPr>
          <p:cNvPr id="69647" name="AutoShape 14"/>
          <p:cNvCxnSpPr>
            <a:cxnSpLocks noChangeShapeType="1"/>
            <a:stCxn id="69643" idx="2"/>
            <a:endCxn id="69641" idx="0"/>
          </p:cNvCxnSpPr>
          <p:nvPr/>
        </p:nvCxnSpPr>
        <p:spPr bwMode="auto">
          <a:xfrm rot="5400000">
            <a:off x="7577931" y="4993482"/>
            <a:ext cx="293687" cy="0"/>
          </a:xfrm>
          <a:prstGeom prst="straightConnector1">
            <a:avLst/>
          </a:prstGeom>
          <a:noFill/>
          <a:ln w="12700">
            <a:solidFill>
              <a:schemeClr val="tx1"/>
            </a:solidFill>
            <a:round/>
            <a:headEnd/>
            <a:tailEnd type="triangle" w="med" len="med"/>
          </a:ln>
        </p:spPr>
      </p:cxnSp>
      <p:cxnSp>
        <p:nvCxnSpPr>
          <p:cNvPr id="69648" name="AutoShape 15"/>
          <p:cNvCxnSpPr>
            <a:cxnSpLocks noChangeShapeType="1"/>
            <a:stCxn id="69640" idx="2"/>
            <a:endCxn id="69643" idx="0"/>
          </p:cNvCxnSpPr>
          <p:nvPr/>
        </p:nvCxnSpPr>
        <p:spPr bwMode="auto">
          <a:xfrm rot="5400000">
            <a:off x="7577931" y="3869532"/>
            <a:ext cx="293687" cy="0"/>
          </a:xfrm>
          <a:prstGeom prst="straightConnector1">
            <a:avLst/>
          </a:prstGeom>
          <a:noFill/>
          <a:ln w="12700">
            <a:solidFill>
              <a:schemeClr val="tx1"/>
            </a:solidFill>
            <a:round/>
            <a:headEnd/>
            <a:tailEnd type="triangle" w="med" len="med"/>
          </a:ln>
        </p:spPr>
      </p:cxnSp>
      <p:cxnSp>
        <p:nvCxnSpPr>
          <p:cNvPr id="69649" name="AutoShape 16"/>
          <p:cNvCxnSpPr>
            <a:cxnSpLocks noChangeShapeType="1"/>
            <a:stCxn id="69639" idx="3"/>
            <a:endCxn id="69640" idx="0"/>
          </p:cNvCxnSpPr>
          <p:nvPr/>
        </p:nvCxnSpPr>
        <p:spPr bwMode="auto">
          <a:xfrm>
            <a:off x="6605588" y="2095500"/>
            <a:ext cx="1119187" cy="796925"/>
          </a:xfrm>
          <a:prstGeom prst="bentConnector2">
            <a:avLst/>
          </a:prstGeom>
          <a:noFill/>
          <a:ln w="12700">
            <a:solidFill>
              <a:schemeClr val="tx1"/>
            </a:solidFill>
            <a:miter lim="800000"/>
            <a:headEnd/>
            <a:tailEnd type="triangle" w="med" len="med"/>
          </a:ln>
        </p:spPr>
      </p:cxnSp>
      <p:cxnSp>
        <p:nvCxnSpPr>
          <p:cNvPr id="69650" name="AutoShape 17"/>
          <p:cNvCxnSpPr>
            <a:cxnSpLocks noChangeShapeType="1"/>
            <a:stCxn id="69638" idx="3"/>
            <a:endCxn id="69639" idx="1"/>
          </p:cNvCxnSpPr>
          <p:nvPr/>
        </p:nvCxnSpPr>
        <p:spPr bwMode="auto">
          <a:xfrm>
            <a:off x="4227513" y="2095500"/>
            <a:ext cx="682625" cy="0"/>
          </a:xfrm>
          <a:prstGeom prst="straightConnector1">
            <a:avLst/>
          </a:prstGeom>
          <a:noFill/>
          <a:ln w="12700">
            <a:solidFill>
              <a:schemeClr val="tx1"/>
            </a:solidFill>
            <a:round/>
            <a:headEnd/>
            <a:tailEnd type="triangle" w="med" len="med"/>
          </a:ln>
        </p:spPr>
      </p:cxnSp>
      <p:cxnSp>
        <p:nvCxnSpPr>
          <p:cNvPr id="69651" name="AutoShape 18"/>
          <p:cNvCxnSpPr>
            <a:cxnSpLocks noChangeShapeType="1"/>
            <a:stCxn id="69642" idx="0"/>
            <a:endCxn id="69638" idx="1"/>
          </p:cNvCxnSpPr>
          <p:nvPr/>
        </p:nvCxnSpPr>
        <p:spPr bwMode="auto">
          <a:xfrm rot="-5400000">
            <a:off x="1576388" y="1917700"/>
            <a:ext cx="777875" cy="1133475"/>
          </a:xfrm>
          <a:prstGeom prst="bentConnector2">
            <a:avLst/>
          </a:prstGeom>
          <a:noFill/>
          <a:ln w="12700">
            <a:solidFill>
              <a:schemeClr val="tx1"/>
            </a:solidFill>
            <a:miter lim="800000"/>
            <a:headEnd/>
            <a:tailEnd type="triangle" w="med" len="med"/>
          </a:ln>
        </p:spPr>
      </p:cxnSp>
      <p:sp>
        <p:nvSpPr>
          <p:cNvPr id="69652" name="Rectangle 20"/>
          <p:cNvSpPr>
            <a:spLocks noChangeArrowheads="1"/>
          </p:cNvSpPr>
          <p:nvPr/>
        </p:nvSpPr>
        <p:spPr bwMode="auto">
          <a:xfrm>
            <a:off x="2565400" y="5792788"/>
            <a:ext cx="1695450" cy="830262"/>
          </a:xfrm>
          <a:prstGeom prst="rect">
            <a:avLst/>
          </a:prstGeom>
          <a:solidFill>
            <a:schemeClr val="bg1"/>
          </a:solidFill>
          <a:ln w="25400">
            <a:solidFill>
              <a:schemeClr val="tx1"/>
            </a:solidFill>
            <a:prstDash val="dash"/>
            <a:miter lim="800000"/>
            <a:headEnd/>
            <a:tailEnd/>
          </a:ln>
        </p:spPr>
        <p:txBody>
          <a:bodyPr anchor="ctr"/>
          <a:lstStyle/>
          <a:p>
            <a:pPr algn="ctr"/>
            <a:r>
              <a:rPr lang="en-IE"/>
              <a:t>Colour Image Processing</a:t>
            </a:r>
            <a:endParaRPr lang="en-US"/>
          </a:p>
        </p:txBody>
      </p:sp>
      <p:sp>
        <p:nvSpPr>
          <p:cNvPr id="69653" name="Rectangle 21"/>
          <p:cNvSpPr>
            <a:spLocks noChangeArrowheads="1"/>
          </p:cNvSpPr>
          <p:nvPr/>
        </p:nvSpPr>
        <p:spPr bwMode="auto">
          <a:xfrm>
            <a:off x="4808538" y="5792788"/>
            <a:ext cx="1695450" cy="830262"/>
          </a:xfrm>
          <a:prstGeom prst="rect">
            <a:avLst/>
          </a:prstGeom>
          <a:solidFill>
            <a:schemeClr val="bg1"/>
          </a:solidFill>
          <a:ln w="25400">
            <a:solidFill>
              <a:schemeClr val="tx1"/>
            </a:solidFill>
            <a:prstDash val="dash"/>
            <a:miter lim="800000"/>
            <a:headEnd/>
            <a:tailEnd/>
          </a:ln>
        </p:spPr>
        <p:txBody>
          <a:bodyPr anchor="ctr"/>
          <a:lstStyle/>
          <a:p>
            <a:pPr algn="ctr"/>
            <a:r>
              <a:rPr lang="en-IE"/>
              <a:t>Image Compression</a:t>
            </a:r>
            <a:endParaRPr lang="en-US"/>
          </a:p>
        </p:txBody>
      </p:sp>
      <p:pic>
        <p:nvPicPr>
          <p:cNvPr id="69654" name="Picture 24"/>
          <p:cNvPicPr>
            <a:picLocks noChangeAspect="1" noChangeArrowheads="1"/>
          </p:cNvPicPr>
          <p:nvPr/>
        </p:nvPicPr>
        <p:blipFill>
          <a:blip r:embed="rId3" cstate="print"/>
          <a:srcRect l="40881" t="1314" r="19798" b="50453"/>
          <a:stretch>
            <a:fillRect/>
          </a:stretch>
        </p:blipFill>
        <p:spPr bwMode="auto">
          <a:xfrm>
            <a:off x="2397125" y="2860675"/>
            <a:ext cx="2001838" cy="1978025"/>
          </a:xfrm>
          <a:prstGeom prst="rect">
            <a:avLst/>
          </a:prstGeom>
          <a:noFill/>
          <a:ln w="9525">
            <a:solidFill>
              <a:schemeClr val="tx1"/>
            </a:solidFill>
            <a:miter lim="800000"/>
            <a:headEnd/>
            <a:tailEnd/>
          </a:ln>
        </p:spPr>
      </p:pic>
      <p:pic>
        <p:nvPicPr>
          <p:cNvPr id="69655" name="Picture 27"/>
          <p:cNvPicPr>
            <a:picLocks noChangeAspect="1" noChangeArrowheads="1"/>
          </p:cNvPicPr>
          <p:nvPr/>
        </p:nvPicPr>
        <p:blipFill>
          <a:blip r:embed="rId3" cstate="print"/>
          <a:srcRect l="1335" t="50766" r="59975"/>
          <a:stretch>
            <a:fillRect/>
          </a:stretch>
        </p:blipFill>
        <p:spPr bwMode="auto">
          <a:xfrm>
            <a:off x="4768850" y="2889250"/>
            <a:ext cx="1968500" cy="2017713"/>
          </a:xfrm>
          <a:prstGeom prst="rect">
            <a:avLst/>
          </a:prstGeom>
          <a:noFill/>
          <a:ln w="9525">
            <a:solidFill>
              <a:schemeClr val="tx1"/>
            </a:solidFill>
            <a:miter lim="800000"/>
            <a:headEnd/>
            <a:tailEnd/>
          </a:ln>
        </p:spPr>
      </p:pic>
      <p:grpSp>
        <p:nvGrpSpPr>
          <p:cNvPr id="2" name="Group 29"/>
          <p:cNvGrpSpPr>
            <a:grpSpLocks/>
          </p:cNvGrpSpPr>
          <p:nvPr/>
        </p:nvGrpSpPr>
        <p:grpSpPr bwMode="auto">
          <a:xfrm>
            <a:off x="-3175" y="1631950"/>
            <a:ext cx="260350" cy="5229225"/>
            <a:chOff x="-2" y="1034"/>
            <a:chExt cx="164" cy="3294"/>
          </a:xfrm>
        </p:grpSpPr>
        <p:pic>
          <p:nvPicPr>
            <p:cNvPr id="69657" name="Picture 30" descr="book"/>
            <p:cNvPicPr>
              <a:picLocks noChangeAspect="1" noChangeArrowheads="1"/>
            </p:cNvPicPr>
            <p:nvPr/>
          </p:nvPicPr>
          <p:blipFill>
            <a:blip r:embed="rId4" cstate="print"/>
            <a:srcRect/>
            <a:stretch>
              <a:fillRect/>
            </a:stretch>
          </p:blipFill>
          <p:spPr bwMode="auto">
            <a:xfrm rot="-5400000">
              <a:off x="17" y="4184"/>
              <a:ext cx="125" cy="164"/>
            </a:xfrm>
            <a:prstGeom prst="rect">
              <a:avLst/>
            </a:prstGeom>
            <a:noFill/>
            <a:ln w="9525">
              <a:noFill/>
              <a:miter lim="800000"/>
              <a:headEnd/>
              <a:tailEnd/>
            </a:ln>
          </p:spPr>
        </p:pic>
        <p:sp>
          <p:nvSpPr>
            <p:cNvPr id="69658" name="Rectangle 31"/>
            <p:cNvSpPr>
              <a:spLocks noChangeArrowheads="1"/>
            </p:cNvSpPr>
            <p:nvPr/>
          </p:nvSpPr>
          <p:spPr bwMode="auto">
            <a:xfrm rot="-5400000">
              <a:off x="-1508" y="2540"/>
              <a:ext cx="3172" cy="159"/>
            </a:xfrm>
            <a:prstGeom prst="rect">
              <a:avLst/>
            </a:prstGeom>
            <a:solidFill>
              <a:schemeClr val="accent2"/>
            </a:solidFill>
            <a:ln w="12700">
              <a:solidFill>
                <a:schemeClr val="tx1"/>
              </a:solidFill>
              <a:miter lim="800000"/>
              <a:headEnd/>
              <a:tailEnd/>
            </a:ln>
          </p:spPr>
          <p:txBody>
            <a:bodyPr wrap="none" anchor="ctr"/>
            <a:lstStyle/>
            <a:p>
              <a:pPr algn="r"/>
              <a:r>
                <a:rPr lang="en-IE" sz="1200">
                  <a:solidFill>
                    <a:schemeClr val="bg1"/>
                  </a:solidFill>
                </a:rPr>
                <a:t>Images taken from Gonzalez &amp; Woods, Digital Image Processing (2002)</a:t>
              </a:r>
              <a:endParaRPr lang="en-US" sz="1200">
                <a:solidFill>
                  <a:schemeClr val="bg1"/>
                </a:solidFill>
              </a:endParaRPr>
            </a:p>
          </p:txBody>
        </p:sp>
      </p:gr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normAutofit fontScale="90000"/>
          </a:bodyPr>
          <a:lstStyle/>
          <a:p>
            <a:pPr eaLnBrk="1" hangingPunct="1"/>
            <a:r>
              <a:rPr lang="en-IE" sz="3600" smtClean="0"/>
              <a:t>Key Stages in Digital Image Processing:</a:t>
            </a:r>
            <a:br>
              <a:rPr lang="en-IE" sz="3600" smtClean="0"/>
            </a:br>
            <a:r>
              <a:rPr lang="en-IE" sz="3600" smtClean="0"/>
              <a:t>Image Restoration</a:t>
            </a:r>
            <a:endParaRPr lang="en-US" sz="3600" smtClean="0"/>
          </a:p>
        </p:txBody>
      </p:sp>
      <p:sp>
        <p:nvSpPr>
          <p:cNvPr id="71683" name="Rectangle 3"/>
          <p:cNvSpPr>
            <a:spLocks noGrp="1" noChangeArrowheads="1"/>
          </p:cNvSpPr>
          <p:nvPr>
            <p:ph type="body" idx="1"/>
          </p:nvPr>
        </p:nvSpPr>
        <p:spPr/>
        <p:txBody>
          <a:bodyPr/>
          <a:lstStyle/>
          <a:p>
            <a:pPr marL="0" indent="0" eaLnBrk="1" hangingPunct="1"/>
            <a:endParaRPr lang="en-GB" smtClean="0"/>
          </a:p>
        </p:txBody>
      </p:sp>
      <p:sp>
        <p:nvSpPr>
          <p:cNvPr id="71684" name="Rectangle 4"/>
          <p:cNvSpPr>
            <a:spLocks noChangeArrowheads="1"/>
          </p:cNvSpPr>
          <p:nvPr/>
        </p:nvSpPr>
        <p:spPr bwMode="auto">
          <a:xfrm>
            <a:off x="550863" y="4016375"/>
            <a:ext cx="1695450" cy="830263"/>
          </a:xfrm>
          <a:prstGeom prst="rect">
            <a:avLst/>
          </a:prstGeom>
          <a:solidFill>
            <a:schemeClr val="bg1"/>
          </a:solidFill>
          <a:ln w="12700">
            <a:solidFill>
              <a:schemeClr val="tx1"/>
            </a:solidFill>
            <a:miter lim="800000"/>
            <a:headEnd/>
            <a:tailEnd/>
          </a:ln>
        </p:spPr>
        <p:txBody>
          <a:bodyPr anchor="ctr"/>
          <a:lstStyle/>
          <a:p>
            <a:pPr algn="ctr"/>
            <a:r>
              <a:rPr lang="en-IE"/>
              <a:t>Image Acquisition</a:t>
            </a:r>
            <a:endParaRPr lang="en-US"/>
          </a:p>
        </p:txBody>
      </p:sp>
      <p:sp>
        <p:nvSpPr>
          <p:cNvPr id="71685" name="Rectangle 5"/>
          <p:cNvSpPr>
            <a:spLocks noChangeArrowheads="1"/>
          </p:cNvSpPr>
          <p:nvPr/>
        </p:nvSpPr>
        <p:spPr bwMode="auto">
          <a:xfrm>
            <a:off x="2532063" y="1679575"/>
            <a:ext cx="1695450" cy="830263"/>
          </a:xfrm>
          <a:prstGeom prst="rect">
            <a:avLst/>
          </a:prstGeom>
          <a:solidFill>
            <a:schemeClr val="accent1"/>
          </a:solidFill>
          <a:ln w="38100">
            <a:solidFill>
              <a:schemeClr val="tx1"/>
            </a:solidFill>
            <a:miter lim="800000"/>
            <a:headEnd/>
            <a:tailEnd/>
          </a:ln>
        </p:spPr>
        <p:txBody>
          <a:bodyPr anchor="ctr"/>
          <a:lstStyle/>
          <a:p>
            <a:pPr algn="ctr"/>
            <a:r>
              <a:rPr lang="en-IE"/>
              <a:t>Image Restoration</a:t>
            </a:r>
            <a:endParaRPr lang="en-US"/>
          </a:p>
        </p:txBody>
      </p:sp>
      <p:sp>
        <p:nvSpPr>
          <p:cNvPr id="71686" name="Rectangle 6"/>
          <p:cNvSpPr>
            <a:spLocks noChangeArrowheads="1"/>
          </p:cNvSpPr>
          <p:nvPr/>
        </p:nvSpPr>
        <p:spPr bwMode="auto">
          <a:xfrm>
            <a:off x="4910138" y="1679575"/>
            <a:ext cx="1695450" cy="830263"/>
          </a:xfrm>
          <a:prstGeom prst="rect">
            <a:avLst/>
          </a:prstGeom>
          <a:solidFill>
            <a:schemeClr val="bg1"/>
          </a:solidFill>
          <a:ln w="12700">
            <a:solidFill>
              <a:schemeClr val="tx1"/>
            </a:solidFill>
            <a:miter lim="800000"/>
            <a:headEnd/>
            <a:tailEnd/>
          </a:ln>
        </p:spPr>
        <p:txBody>
          <a:bodyPr anchor="ctr"/>
          <a:lstStyle/>
          <a:p>
            <a:pPr algn="ctr"/>
            <a:r>
              <a:rPr lang="en-IE"/>
              <a:t>Morphological Processing</a:t>
            </a:r>
            <a:endParaRPr lang="en-US"/>
          </a:p>
        </p:txBody>
      </p:sp>
      <p:sp>
        <p:nvSpPr>
          <p:cNvPr id="71687" name="Rectangle 7"/>
          <p:cNvSpPr>
            <a:spLocks noChangeArrowheads="1"/>
          </p:cNvSpPr>
          <p:nvPr/>
        </p:nvSpPr>
        <p:spPr bwMode="auto">
          <a:xfrm>
            <a:off x="6877050" y="2892425"/>
            <a:ext cx="1695450" cy="830263"/>
          </a:xfrm>
          <a:prstGeom prst="rect">
            <a:avLst/>
          </a:prstGeom>
          <a:solidFill>
            <a:schemeClr val="bg1"/>
          </a:solidFill>
          <a:ln w="12700">
            <a:solidFill>
              <a:schemeClr val="tx1"/>
            </a:solidFill>
            <a:miter lim="800000"/>
            <a:headEnd/>
            <a:tailEnd/>
          </a:ln>
        </p:spPr>
        <p:txBody>
          <a:bodyPr anchor="ctr"/>
          <a:lstStyle/>
          <a:p>
            <a:pPr algn="ctr"/>
            <a:r>
              <a:rPr lang="en-IE"/>
              <a:t>Segmentation</a:t>
            </a:r>
            <a:endParaRPr lang="en-US"/>
          </a:p>
        </p:txBody>
      </p:sp>
      <p:sp>
        <p:nvSpPr>
          <p:cNvPr id="71688" name="Rectangle 8"/>
          <p:cNvSpPr>
            <a:spLocks noChangeArrowheads="1"/>
          </p:cNvSpPr>
          <p:nvPr/>
        </p:nvSpPr>
        <p:spPr bwMode="auto">
          <a:xfrm>
            <a:off x="6877050" y="5140325"/>
            <a:ext cx="1695450" cy="830263"/>
          </a:xfrm>
          <a:prstGeom prst="rect">
            <a:avLst/>
          </a:prstGeom>
          <a:solidFill>
            <a:schemeClr val="bg1"/>
          </a:solidFill>
          <a:ln w="12700">
            <a:solidFill>
              <a:schemeClr val="tx1"/>
            </a:solidFill>
            <a:miter lim="800000"/>
            <a:headEnd/>
            <a:tailEnd/>
          </a:ln>
        </p:spPr>
        <p:txBody>
          <a:bodyPr anchor="ctr"/>
          <a:lstStyle/>
          <a:p>
            <a:pPr algn="ctr"/>
            <a:r>
              <a:rPr lang="en-IE" sz="1700"/>
              <a:t>Representation &amp; Description</a:t>
            </a:r>
            <a:endParaRPr lang="en-US" sz="1700"/>
          </a:p>
        </p:txBody>
      </p:sp>
      <p:sp>
        <p:nvSpPr>
          <p:cNvPr id="71689" name="Rectangle 9"/>
          <p:cNvSpPr>
            <a:spLocks noChangeArrowheads="1"/>
          </p:cNvSpPr>
          <p:nvPr/>
        </p:nvSpPr>
        <p:spPr bwMode="auto">
          <a:xfrm>
            <a:off x="550863" y="2892425"/>
            <a:ext cx="1695450" cy="830263"/>
          </a:xfrm>
          <a:prstGeom prst="rect">
            <a:avLst/>
          </a:prstGeom>
          <a:solidFill>
            <a:schemeClr val="bg1"/>
          </a:solidFill>
          <a:ln w="12700">
            <a:solidFill>
              <a:schemeClr val="tx1"/>
            </a:solidFill>
            <a:miter lim="800000"/>
            <a:headEnd/>
            <a:tailEnd/>
          </a:ln>
        </p:spPr>
        <p:txBody>
          <a:bodyPr anchor="ctr"/>
          <a:lstStyle/>
          <a:p>
            <a:pPr algn="ctr"/>
            <a:r>
              <a:rPr lang="en-IE"/>
              <a:t>Image Enhancement</a:t>
            </a:r>
            <a:endParaRPr lang="en-US"/>
          </a:p>
        </p:txBody>
      </p:sp>
      <p:sp>
        <p:nvSpPr>
          <p:cNvPr id="71690" name="Rectangle 10"/>
          <p:cNvSpPr>
            <a:spLocks noChangeArrowheads="1"/>
          </p:cNvSpPr>
          <p:nvPr/>
        </p:nvSpPr>
        <p:spPr bwMode="auto">
          <a:xfrm>
            <a:off x="6877050" y="4016375"/>
            <a:ext cx="1695450" cy="830263"/>
          </a:xfrm>
          <a:prstGeom prst="rect">
            <a:avLst/>
          </a:prstGeom>
          <a:solidFill>
            <a:schemeClr val="bg1"/>
          </a:solidFill>
          <a:ln w="12700">
            <a:solidFill>
              <a:schemeClr val="tx1"/>
            </a:solidFill>
            <a:miter lim="800000"/>
            <a:headEnd/>
            <a:tailEnd/>
          </a:ln>
        </p:spPr>
        <p:txBody>
          <a:bodyPr anchor="ctr"/>
          <a:lstStyle/>
          <a:p>
            <a:pPr algn="ctr"/>
            <a:r>
              <a:rPr lang="en-IE" sz="1700"/>
              <a:t>Object Recognition</a:t>
            </a:r>
            <a:endParaRPr lang="en-US" sz="1700"/>
          </a:p>
        </p:txBody>
      </p:sp>
      <p:sp>
        <p:nvSpPr>
          <p:cNvPr id="71691" name="Text Box 11"/>
          <p:cNvSpPr txBox="1">
            <a:spLocks noChangeArrowheads="1"/>
          </p:cNvSpPr>
          <p:nvPr/>
        </p:nvSpPr>
        <p:spPr bwMode="auto">
          <a:xfrm>
            <a:off x="455613" y="5372100"/>
            <a:ext cx="1885950" cy="366713"/>
          </a:xfrm>
          <a:prstGeom prst="rect">
            <a:avLst/>
          </a:prstGeom>
          <a:noFill/>
          <a:ln w="12700">
            <a:noFill/>
            <a:miter lim="800000"/>
            <a:headEnd/>
            <a:tailEnd/>
          </a:ln>
        </p:spPr>
        <p:txBody>
          <a:bodyPr wrap="none">
            <a:spAutoFit/>
          </a:bodyPr>
          <a:lstStyle/>
          <a:p>
            <a:r>
              <a:rPr lang="en-IE"/>
              <a:t>Problem Domain</a:t>
            </a:r>
            <a:endParaRPr lang="en-US"/>
          </a:p>
        </p:txBody>
      </p:sp>
      <p:cxnSp>
        <p:nvCxnSpPr>
          <p:cNvPr id="71692" name="AutoShape 12"/>
          <p:cNvCxnSpPr>
            <a:cxnSpLocks noChangeShapeType="1"/>
            <a:stCxn id="71691" idx="0"/>
            <a:endCxn id="71684" idx="2"/>
          </p:cNvCxnSpPr>
          <p:nvPr/>
        </p:nvCxnSpPr>
        <p:spPr bwMode="auto">
          <a:xfrm rot="-5400000">
            <a:off x="1135857" y="5109369"/>
            <a:ext cx="525462" cy="0"/>
          </a:xfrm>
          <a:prstGeom prst="straightConnector1">
            <a:avLst/>
          </a:prstGeom>
          <a:noFill/>
          <a:ln w="12700">
            <a:solidFill>
              <a:schemeClr val="tx1"/>
            </a:solidFill>
            <a:round/>
            <a:headEnd/>
            <a:tailEnd type="triangle" w="med" len="med"/>
          </a:ln>
        </p:spPr>
      </p:cxnSp>
      <p:cxnSp>
        <p:nvCxnSpPr>
          <p:cNvPr id="71693" name="AutoShape 13"/>
          <p:cNvCxnSpPr>
            <a:cxnSpLocks noChangeShapeType="1"/>
            <a:stCxn id="71684" idx="0"/>
            <a:endCxn id="71689" idx="2"/>
          </p:cNvCxnSpPr>
          <p:nvPr/>
        </p:nvCxnSpPr>
        <p:spPr bwMode="auto">
          <a:xfrm rot="-5400000">
            <a:off x="1251744" y="3869532"/>
            <a:ext cx="293687" cy="0"/>
          </a:xfrm>
          <a:prstGeom prst="straightConnector1">
            <a:avLst/>
          </a:prstGeom>
          <a:noFill/>
          <a:ln w="12700">
            <a:solidFill>
              <a:schemeClr val="tx1"/>
            </a:solidFill>
            <a:round/>
            <a:headEnd/>
            <a:tailEnd type="triangle" w="med" len="med"/>
          </a:ln>
        </p:spPr>
      </p:cxnSp>
      <p:cxnSp>
        <p:nvCxnSpPr>
          <p:cNvPr id="71694" name="AutoShape 14"/>
          <p:cNvCxnSpPr>
            <a:cxnSpLocks noChangeShapeType="1"/>
            <a:stCxn id="71690" idx="2"/>
            <a:endCxn id="71688" idx="0"/>
          </p:cNvCxnSpPr>
          <p:nvPr/>
        </p:nvCxnSpPr>
        <p:spPr bwMode="auto">
          <a:xfrm rot="5400000">
            <a:off x="7577931" y="4993482"/>
            <a:ext cx="293687" cy="0"/>
          </a:xfrm>
          <a:prstGeom prst="straightConnector1">
            <a:avLst/>
          </a:prstGeom>
          <a:noFill/>
          <a:ln w="12700">
            <a:solidFill>
              <a:schemeClr val="tx1"/>
            </a:solidFill>
            <a:round/>
            <a:headEnd/>
            <a:tailEnd type="triangle" w="med" len="med"/>
          </a:ln>
        </p:spPr>
      </p:cxnSp>
      <p:cxnSp>
        <p:nvCxnSpPr>
          <p:cNvPr id="71695" name="AutoShape 15"/>
          <p:cNvCxnSpPr>
            <a:cxnSpLocks noChangeShapeType="1"/>
            <a:stCxn id="71687" idx="2"/>
            <a:endCxn id="71690" idx="0"/>
          </p:cNvCxnSpPr>
          <p:nvPr/>
        </p:nvCxnSpPr>
        <p:spPr bwMode="auto">
          <a:xfrm rot="5400000">
            <a:off x="7577931" y="3869532"/>
            <a:ext cx="293687" cy="0"/>
          </a:xfrm>
          <a:prstGeom prst="straightConnector1">
            <a:avLst/>
          </a:prstGeom>
          <a:noFill/>
          <a:ln w="12700">
            <a:solidFill>
              <a:schemeClr val="tx1"/>
            </a:solidFill>
            <a:round/>
            <a:headEnd/>
            <a:tailEnd type="triangle" w="med" len="med"/>
          </a:ln>
        </p:spPr>
      </p:cxnSp>
      <p:cxnSp>
        <p:nvCxnSpPr>
          <p:cNvPr id="71696" name="AutoShape 16"/>
          <p:cNvCxnSpPr>
            <a:cxnSpLocks noChangeShapeType="1"/>
            <a:stCxn id="71686" idx="3"/>
            <a:endCxn id="71687" idx="0"/>
          </p:cNvCxnSpPr>
          <p:nvPr/>
        </p:nvCxnSpPr>
        <p:spPr bwMode="auto">
          <a:xfrm>
            <a:off x="6605588" y="2095500"/>
            <a:ext cx="1119187" cy="796925"/>
          </a:xfrm>
          <a:prstGeom prst="bentConnector2">
            <a:avLst/>
          </a:prstGeom>
          <a:noFill/>
          <a:ln w="12700">
            <a:solidFill>
              <a:schemeClr val="tx1"/>
            </a:solidFill>
            <a:miter lim="800000"/>
            <a:headEnd/>
            <a:tailEnd type="triangle" w="med" len="med"/>
          </a:ln>
        </p:spPr>
      </p:cxnSp>
      <p:cxnSp>
        <p:nvCxnSpPr>
          <p:cNvPr id="71697" name="AutoShape 17"/>
          <p:cNvCxnSpPr>
            <a:cxnSpLocks noChangeShapeType="1"/>
            <a:stCxn id="71685" idx="3"/>
            <a:endCxn id="71686" idx="1"/>
          </p:cNvCxnSpPr>
          <p:nvPr/>
        </p:nvCxnSpPr>
        <p:spPr bwMode="auto">
          <a:xfrm>
            <a:off x="4246563" y="2095500"/>
            <a:ext cx="663575" cy="0"/>
          </a:xfrm>
          <a:prstGeom prst="straightConnector1">
            <a:avLst/>
          </a:prstGeom>
          <a:noFill/>
          <a:ln w="12700">
            <a:solidFill>
              <a:schemeClr val="tx1"/>
            </a:solidFill>
            <a:round/>
            <a:headEnd/>
            <a:tailEnd type="triangle" w="med" len="med"/>
          </a:ln>
        </p:spPr>
      </p:cxnSp>
      <p:cxnSp>
        <p:nvCxnSpPr>
          <p:cNvPr id="71698" name="AutoShape 18"/>
          <p:cNvCxnSpPr>
            <a:cxnSpLocks noChangeShapeType="1"/>
            <a:stCxn id="71689" idx="0"/>
            <a:endCxn id="71685" idx="1"/>
          </p:cNvCxnSpPr>
          <p:nvPr/>
        </p:nvCxnSpPr>
        <p:spPr bwMode="auto">
          <a:xfrm rot="-5400000">
            <a:off x="1557338" y="1936750"/>
            <a:ext cx="796925" cy="1114425"/>
          </a:xfrm>
          <a:prstGeom prst="bentConnector2">
            <a:avLst/>
          </a:prstGeom>
          <a:noFill/>
          <a:ln w="12700">
            <a:solidFill>
              <a:schemeClr val="tx1"/>
            </a:solidFill>
            <a:miter lim="800000"/>
            <a:headEnd/>
            <a:tailEnd type="triangle" w="med" len="med"/>
          </a:ln>
        </p:spPr>
      </p:cxnSp>
      <p:sp>
        <p:nvSpPr>
          <p:cNvPr id="71699" name="Rectangle 19"/>
          <p:cNvSpPr>
            <a:spLocks noChangeArrowheads="1"/>
          </p:cNvSpPr>
          <p:nvPr/>
        </p:nvSpPr>
        <p:spPr bwMode="auto">
          <a:xfrm>
            <a:off x="2565400" y="5792788"/>
            <a:ext cx="1695450" cy="830262"/>
          </a:xfrm>
          <a:prstGeom prst="rect">
            <a:avLst/>
          </a:prstGeom>
          <a:solidFill>
            <a:schemeClr val="bg1"/>
          </a:solidFill>
          <a:ln w="25400">
            <a:solidFill>
              <a:schemeClr val="tx1"/>
            </a:solidFill>
            <a:prstDash val="dash"/>
            <a:miter lim="800000"/>
            <a:headEnd/>
            <a:tailEnd/>
          </a:ln>
        </p:spPr>
        <p:txBody>
          <a:bodyPr anchor="ctr"/>
          <a:lstStyle/>
          <a:p>
            <a:pPr algn="ctr"/>
            <a:r>
              <a:rPr lang="en-IE"/>
              <a:t>Colour Image Processing</a:t>
            </a:r>
            <a:endParaRPr lang="en-US"/>
          </a:p>
        </p:txBody>
      </p:sp>
      <p:sp>
        <p:nvSpPr>
          <p:cNvPr id="71700" name="Rectangle 20"/>
          <p:cNvSpPr>
            <a:spLocks noChangeArrowheads="1"/>
          </p:cNvSpPr>
          <p:nvPr/>
        </p:nvSpPr>
        <p:spPr bwMode="auto">
          <a:xfrm>
            <a:off x="4808538" y="5792788"/>
            <a:ext cx="1695450" cy="830262"/>
          </a:xfrm>
          <a:prstGeom prst="rect">
            <a:avLst/>
          </a:prstGeom>
          <a:solidFill>
            <a:schemeClr val="bg1"/>
          </a:solidFill>
          <a:ln w="25400">
            <a:solidFill>
              <a:schemeClr val="tx1"/>
            </a:solidFill>
            <a:prstDash val="dash"/>
            <a:miter lim="800000"/>
            <a:headEnd/>
            <a:tailEnd/>
          </a:ln>
        </p:spPr>
        <p:txBody>
          <a:bodyPr anchor="ctr"/>
          <a:lstStyle/>
          <a:p>
            <a:pPr algn="ctr"/>
            <a:r>
              <a:rPr lang="en-IE"/>
              <a:t>Image Compression</a:t>
            </a:r>
            <a:endParaRPr lang="en-US"/>
          </a:p>
        </p:txBody>
      </p:sp>
      <p:pic>
        <p:nvPicPr>
          <p:cNvPr id="71701" name="Picture 24"/>
          <p:cNvPicPr>
            <a:picLocks noChangeAspect="1" noChangeArrowheads="1"/>
          </p:cNvPicPr>
          <p:nvPr/>
        </p:nvPicPr>
        <p:blipFill>
          <a:blip r:embed="rId3" cstate="print"/>
          <a:srcRect l="39732" t="50377" r="21088"/>
          <a:stretch>
            <a:fillRect/>
          </a:stretch>
        </p:blipFill>
        <p:spPr bwMode="auto">
          <a:xfrm>
            <a:off x="4321175" y="3765550"/>
            <a:ext cx="2427288" cy="1849438"/>
          </a:xfrm>
          <a:prstGeom prst="rect">
            <a:avLst/>
          </a:prstGeom>
          <a:noFill/>
          <a:ln w="9525">
            <a:solidFill>
              <a:schemeClr val="tx1"/>
            </a:solidFill>
            <a:miter lim="800000"/>
            <a:headEnd/>
            <a:tailEnd/>
          </a:ln>
        </p:spPr>
      </p:pic>
      <p:pic>
        <p:nvPicPr>
          <p:cNvPr id="71702" name="Picture 23"/>
          <p:cNvPicPr>
            <a:picLocks noChangeAspect="1" noChangeArrowheads="1"/>
          </p:cNvPicPr>
          <p:nvPr/>
        </p:nvPicPr>
        <p:blipFill>
          <a:blip r:embed="rId3" cstate="print"/>
          <a:srcRect r="60266" b="50418"/>
          <a:stretch>
            <a:fillRect/>
          </a:stretch>
        </p:blipFill>
        <p:spPr bwMode="auto">
          <a:xfrm>
            <a:off x="2363788" y="2674938"/>
            <a:ext cx="2462212" cy="1847850"/>
          </a:xfrm>
          <a:prstGeom prst="rect">
            <a:avLst/>
          </a:prstGeom>
          <a:noFill/>
          <a:ln w="9525">
            <a:solidFill>
              <a:schemeClr val="tx1"/>
            </a:solidFill>
            <a:miter lim="800000"/>
            <a:headEnd/>
            <a:tailEnd/>
          </a:ln>
        </p:spPr>
      </p:pic>
      <p:grpSp>
        <p:nvGrpSpPr>
          <p:cNvPr id="2" name="Group 25"/>
          <p:cNvGrpSpPr>
            <a:grpSpLocks/>
          </p:cNvGrpSpPr>
          <p:nvPr/>
        </p:nvGrpSpPr>
        <p:grpSpPr bwMode="auto">
          <a:xfrm>
            <a:off x="-3175" y="1631950"/>
            <a:ext cx="260350" cy="5229225"/>
            <a:chOff x="-2" y="1034"/>
            <a:chExt cx="164" cy="3294"/>
          </a:xfrm>
        </p:grpSpPr>
        <p:pic>
          <p:nvPicPr>
            <p:cNvPr id="71704" name="Picture 26" descr="book"/>
            <p:cNvPicPr>
              <a:picLocks noChangeAspect="1" noChangeArrowheads="1"/>
            </p:cNvPicPr>
            <p:nvPr/>
          </p:nvPicPr>
          <p:blipFill>
            <a:blip r:embed="rId4" cstate="print"/>
            <a:srcRect/>
            <a:stretch>
              <a:fillRect/>
            </a:stretch>
          </p:blipFill>
          <p:spPr bwMode="auto">
            <a:xfrm rot="-5400000">
              <a:off x="17" y="4184"/>
              <a:ext cx="125" cy="164"/>
            </a:xfrm>
            <a:prstGeom prst="rect">
              <a:avLst/>
            </a:prstGeom>
            <a:noFill/>
            <a:ln w="9525">
              <a:noFill/>
              <a:miter lim="800000"/>
              <a:headEnd/>
              <a:tailEnd/>
            </a:ln>
          </p:spPr>
        </p:pic>
        <p:sp>
          <p:nvSpPr>
            <p:cNvPr id="71705" name="Rectangle 27"/>
            <p:cNvSpPr>
              <a:spLocks noChangeArrowheads="1"/>
            </p:cNvSpPr>
            <p:nvPr/>
          </p:nvSpPr>
          <p:spPr bwMode="auto">
            <a:xfrm rot="-5400000">
              <a:off x="-1508" y="2540"/>
              <a:ext cx="3172" cy="159"/>
            </a:xfrm>
            <a:prstGeom prst="rect">
              <a:avLst/>
            </a:prstGeom>
            <a:solidFill>
              <a:schemeClr val="accent2"/>
            </a:solidFill>
            <a:ln w="12700">
              <a:solidFill>
                <a:schemeClr val="tx1"/>
              </a:solidFill>
              <a:miter lim="800000"/>
              <a:headEnd/>
              <a:tailEnd/>
            </a:ln>
          </p:spPr>
          <p:txBody>
            <a:bodyPr wrap="none" anchor="ctr"/>
            <a:lstStyle/>
            <a:p>
              <a:pPr algn="r"/>
              <a:r>
                <a:rPr lang="en-IE" sz="1200">
                  <a:solidFill>
                    <a:schemeClr val="bg1"/>
                  </a:solidFill>
                </a:rPr>
                <a:t>Images taken from Gonzalez &amp; Woods, Digital Image Processing (2002)</a:t>
              </a:r>
              <a:endParaRPr lang="en-US" sz="1200">
                <a:solidFill>
                  <a:schemeClr val="bg1"/>
                </a:solidFill>
              </a:endParaRPr>
            </a:p>
          </p:txBody>
        </p:sp>
      </p:gr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normAutofit fontScale="90000"/>
          </a:bodyPr>
          <a:lstStyle/>
          <a:p>
            <a:pPr eaLnBrk="1" hangingPunct="1"/>
            <a:r>
              <a:rPr lang="en-IE" sz="3600" smtClean="0"/>
              <a:t>Key Stages in Digital Image Processing:</a:t>
            </a:r>
            <a:br>
              <a:rPr lang="en-IE" sz="3600" smtClean="0"/>
            </a:br>
            <a:r>
              <a:rPr lang="en-IE" sz="3600" smtClean="0"/>
              <a:t>Segmentation</a:t>
            </a:r>
            <a:endParaRPr lang="en-US" sz="3600" smtClean="0"/>
          </a:p>
        </p:txBody>
      </p:sp>
      <p:sp>
        <p:nvSpPr>
          <p:cNvPr id="75779" name="Rectangle 3"/>
          <p:cNvSpPr>
            <a:spLocks noGrp="1" noChangeArrowheads="1"/>
          </p:cNvSpPr>
          <p:nvPr>
            <p:ph type="body" idx="1"/>
          </p:nvPr>
        </p:nvSpPr>
        <p:spPr/>
        <p:txBody>
          <a:bodyPr/>
          <a:lstStyle/>
          <a:p>
            <a:pPr marL="0" indent="0" eaLnBrk="1" hangingPunct="1"/>
            <a:endParaRPr lang="en-GB" smtClean="0"/>
          </a:p>
        </p:txBody>
      </p:sp>
      <p:sp>
        <p:nvSpPr>
          <p:cNvPr id="75780" name="Rectangle 4"/>
          <p:cNvSpPr>
            <a:spLocks noChangeArrowheads="1"/>
          </p:cNvSpPr>
          <p:nvPr/>
        </p:nvSpPr>
        <p:spPr bwMode="auto">
          <a:xfrm>
            <a:off x="550863" y="4016375"/>
            <a:ext cx="1695450" cy="830263"/>
          </a:xfrm>
          <a:prstGeom prst="rect">
            <a:avLst/>
          </a:prstGeom>
          <a:solidFill>
            <a:schemeClr val="bg1"/>
          </a:solidFill>
          <a:ln w="12700">
            <a:solidFill>
              <a:schemeClr val="tx1"/>
            </a:solidFill>
            <a:miter lim="800000"/>
            <a:headEnd/>
            <a:tailEnd/>
          </a:ln>
        </p:spPr>
        <p:txBody>
          <a:bodyPr anchor="ctr"/>
          <a:lstStyle/>
          <a:p>
            <a:pPr algn="ctr"/>
            <a:r>
              <a:rPr lang="en-IE"/>
              <a:t>Image Acquisition</a:t>
            </a:r>
            <a:endParaRPr lang="en-US"/>
          </a:p>
        </p:txBody>
      </p:sp>
      <p:sp>
        <p:nvSpPr>
          <p:cNvPr id="75781" name="Rectangle 5"/>
          <p:cNvSpPr>
            <a:spLocks noChangeArrowheads="1"/>
          </p:cNvSpPr>
          <p:nvPr/>
        </p:nvSpPr>
        <p:spPr bwMode="auto">
          <a:xfrm>
            <a:off x="2532063" y="1679575"/>
            <a:ext cx="1695450" cy="830263"/>
          </a:xfrm>
          <a:prstGeom prst="rect">
            <a:avLst/>
          </a:prstGeom>
          <a:solidFill>
            <a:schemeClr val="bg1"/>
          </a:solidFill>
          <a:ln w="12700">
            <a:solidFill>
              <a:schemeClr val="tx1"/>
            </a:solidFill>
            <a:miter lim="800000"/>
            <a:headEnd/>
            <a:tailEnd/>
          </a:ln>
        </p:spPr>
        <p:txBody>
          <a:bodyPr anchor="ctr"/>
          <a:lstStyle/>
          <a:p>
            <a:pPr algn="ctr"/>
            <a:r>
              <a:rPr lang="en-IE"/>
              <a:t>Image Restoration</a:t>
            </a:r>
            <a:endParaRPr lang="en-US"/>
          </a:p>
        </p:txBody>
      </p:sp>
      <p:sp>
        <p:nvSpPr>
          <p:cNvPr id="75782" name="Rectangle 6"/>
          <p:cNvSpPr>
            <a:spLocks noChangeArrowheads="1"/>
          </p:cNvSpPr>
          <p:nvPr/>
        </p:nvSpPr>
        <p:spPr bwMode="auto">
          <a:xfrm>
            <a:off x="4910138" y="1679575"/>
            <a:ext cx="1695450" cy="830263"/>
          </a:xfrm>
          <a:prstGeom prst="rect">
            <a:avLst/>
          </a:prstGeom>
          <a:solidFill>
            <a:schemeClr val="bg1"/>
          </a:solidFill>
          <a:ln w="12700">
            <a:solidFill>
              <a:schemeClr val="tx1"/>
            </a:solidFill>
            <a:miter lim="800000"/>
            <a:headEnd/>
            <a:tailEnd/>
          </a:ln>
        </p:spPr>
        <p:txBody>
          <a:bodyPr anchor="ctr"/>
          <a:lstStyle/>
          <a:p>
            <a:pPr algn="ctr"/>
            <a:r>
              <a:rPr lang="en-IE"/>
              <a:t>Morphological Processing</a:t>
            </a:r>
            <a:endParaRPr lang="en-US"/>
          </a:p>
        </p:txBody>
      </p:sp>
      <p:sp>
        <p:nvSpPr>
          <p:cNvPr id="75783" name="Rectangle 7"/>
          <p:cNvSpPr>
            <a:spLocks noChangeArrowheads="1"/>
          </p:cNvSpPr>
          <p:nvPr/>
        </p:nvSpPr>
        <p:spPr bwMode="auto">
          <a:xfrm>
            <a:off x="6877050" y="2892425"/>
            <a:ext cx="1695450" cy="830263"/>
          </a:xfrm>
          <a:prstGeom prst="rect">
            <a:avLst/>
          </a:prstGeom>
          <a:solidFill>
            <a:schemeClr val="accent1"/>
          </a:solidFill>
          <a:ln w="38100">
            <a:solidFill>
              <a:schemeClr val="tx1"/>
            </a:solidFill>
            <a:miter lim="800000"/>
            <a:headEnd/>
            <a:tailEnd/>
          </a:ln>
        </p:spPr>
        <p:txBody>
          <a:bodyPr anchor="ctr"/>
          <a:lstStyle/>
          <a:p>
            <a:pPr algn="ctr"/>
            <a:r>
              <a:rPr lang="en-IE"/>
              <a:t>Segmentation</a:t>
            </a:r>
            <a:endParaRPr lang="en-US"/>
          </a:p>
        </p:txBody>
      </p:sp>
      <p:sp>
        <p:nvSpPr>
          <p:cNvPr id="75784" name="Rectangle 8"/>
          <p:cNvSpPr>
            <a:spLocks noChangeArrowheads="1"/>
          </p:cNvSpPr>
          <p:nvPr/>
        </p:nvSpPr>
        <p:spPr bwMode="auto">
          <a:xfrm>
            <a:off x="6877050" y="5140325"/>
            <a:ext cx="1695450" cy="830263"/>
          </a:xfrm>
          <a:prstGeom prst="rect">
            <a:avLst/>
          </a:prstGeom>
          <a:solidFill>
            <a:schemeClr val="bg1"/>
          </a:solidFill>
          <a:ln w="12700">
            <a:solidFill>
              <a:schemeClr val="tx1"/>
            </a:solidFill>
            <a:miter lim="800000"/>
            <a:headEnd/>
            <a:tailEnd/>
          </a:ln>
        </p:spPr>
        <p:txBody>
          <a:bodyPr anchor="ctr"/>
          <a:lstStyle/>
          <a:p>
            <a:pPr algn="ctr"/>
            <a:r>
              <a:rPr lang="en-IE" sz="1700"/>
              <a:t>Representation &amp; Description</a:t>
            </a:r>
            <a:endParaRPr lang="en-US" sz="1700"/>
          </a:p>
        </p:txBody>
      </p:sp>
      <p:sp>
        <p:nvSpPr>
          <p:cNvPr id="75785" name="Rectangle 9"/>
          <p:cNvSpPr>
            <a:spLocks noChangeArrowheads="1"/>
          </p:cNvSpPr>
          <p:nvPr/>
        </p:nvSpPr>
        <p:spPr bwMode="auto">
          <a:xfrm>
            <a:off x="550863" y="2892425"/>
            <a:ext cx="1695450" cy="830263"/>
          </a:xfrm>
          <a:prstGeom prst="rect">
            <a:avLst/>
          </a:prstGeom>
          <a:solidFill>
            <a:schemeClr val="bg1"/>
          </a:solidFill>
          <a:ln w="12700">
            <a:solidFill>
              <a:schemeClr val="tx1"/>
            </a:solidFill>
            <a:miter lim="800000"/>
            <a:headEnd/>
            <a:tailEnd/>
          </a:ln>
        </p:spPr>
        <p:txBody>
          <a:bodyPr anchor="ctr"/>
          <a:lstStyle/>
          <a:p>
            <a:pPr algn="ctr"/>
            <a:r>
              <a:rPr lang="en-IE"/>
              <a:t>Image Enhancement</a:t>
            </a:r>
            <a:endParaRPr lang="en-US"/>
          </a:p>
        </p:txBody>
      </p:sp>
      <p:sp>
        <p:nvSpPr>
          <p:cNvPr id="75786" name="Rectangle 10"/>
          <p:cNvSpPr>
            <a:spLocks noChangeArrowheads="1"/>
          </p:cNvSpPr>
          <p:nvPr/>
        </p:nvSpPr>
        <p:spPr bwMode="auto">
          <a:xfrm>
            <a:off x="6877050" y="4016375"/>
            <a:ext cx="1695450" cy="830263"/>
          </a:xfrm>
          <a:prstGeom prst="rect">
            <a:avLst/>
          </a:prstGeom>
          <a:solidFill>
            <a:schemeClr val="bg1"/>
          </a:solidFill>
          <a:ln w="12700">
            <a:solidFill>
              <a:schemeClr val="tx1"/>
            </a:solidFill>
            <a:miter lim="800000"/>
            <a:headEnd/>
            <a:tailEnd/>
          </a:ln>
        </p:spPr>
        <p:txBody>
          <a:bodyPr anchor="ctr"/>
          <a:lstStyle/>
          <a:p>
            <a:pPr algn="ctr"/>
            <a:r>
              <a:rPr lang="en-IE" sz="1700"/>
              <a:t>Object Recognition</a:t>
            </a:r>
            <a:endParaRPr lang="en-US" sz="1700"/>
          </a:p>
        </p:txBody>
      </p:sp>
      <p:sp>
        <p:nvSpPr>
          <p:cNvPr id="75787" name="Text Box 11"/>
          <p:cNvSpPr txBox="1">
            <a:spLocks noChangeArrowheads="1"/>
          </p:cNvSpPr>
          <p:nvPr/>
        </p:nvSpPr>
        <p:spPr bwMode="auto">
          <a:xfrm>
            <a:off x="455613" y="5372100"/>
            <a:ext cx="1885950" cy="366713"/>
          </a:xfrm>
          <a:prstGeom prst="rect">
            <a:avLst/>
          </a:prstGeom>
          <a:noFill/>
          <a:ln w="12700">
            <a:noFill/>
            <a:miter lim="800000"/>
            <a:headEnd/>
            <a:tailEnd/>
          </a:ln>
        </p:spPr>
        <p:txBody>
          <a:bodyPr wrap="none">
            <a:spAutoFit/>
          </a:bodyPr>
          <a:lstStyle/>
          <a:p>
            <a:r>
              <a:rPr lang="en-IE"/>
              <a:t>Problem Domain</a:t>
            </a:r>
            <a:endParaRPr lang="en-US"/>
          </a:p>
        </p:txBody>
      </p:sp>
      <p:cxnSp>
        <p:nvCxnSpPr>
          <p:cNvPr id="75788" name="AutoShape 12"/>
          <p:cNvCxnSpPr>
            <a:cxnSpLocks noChangeShapeType="1"/>
            <a:stCxn id="75787" idx="0"/>
            <a:endCxn id="75780" idx="2"/>
          </p:cNvCxnSpPr>
          <p:nvPr/>
        </p:nvCxnSpPr>
        <p:spPr bwMode="auto">
          <a:xfrm rot="-5400000">
            <a:off x="1135857" y="5109369"/>
            <a:ext cx="525462" cy="0"/>
          </a:xfrm>
          <a:prstGeom prst="straightConnector1">
            <a:avLst/>
          </a:prstGeom>
          <a:noFill/>
          <a:ln w="12700">
            <a:solidFill>
              <a:schemeClr val="tx1"/>
            </a:solidFill>
            <a:round/>
            <a:headEnd/>
            <a:tailEnd type="triangle" w="med" len="med"/>
          </a:ln>
        </p:spPr>
      </p:cxnSp>
      <p:cxnSp>
        <p:nvCxnSpPr>
          <p:cNvPr id="75789" name="AutoShape 13"/>
          <p:cNvCxnSpPr>
            <a:cxnSpLocks noChangeShapeType="1"/>
            <a:stCxn id="75780" idx="0"/>
            <a:endCxn id="75785" idx="2"/>
          </p:cNvCxnSpPr>
          <p:nvPr/>
        </p:nvCxnSpPr>
        <p:spPr bwMode="auto">
          <a:xfrm rot="-5400000">
            <a:off x="1251744" y="3869532"/>
            <a:ext cx="293687" cy="0"/>
          </a:xfrm>
          <a:prstGeom prst="straightConnector1">
            <a:avLst/>
          </a:prstGeom>
          <a:noFill/>
          <a:ln w="12700">
            <a:solidFill>
              <a:schemeClr val="tx1"/>
            </a:solidFill>
            <a:round/>
            <a:headEnd/>
            <a:tailEnd type="triangle" w="med" len="med"/>
          </a:ln>
        </p:spPr>
      </p:cxnSp>
      <p:cxnSp>
        <p:nvCxnSpPr>
          <p:cNvPr id="75790" name="AutoShape 14"/>
          <p:cNvCxnSpPr>
            <a:cxnSpLocks noChangeShapeType="1"/>
            <a:stCxn id="75786" idx="2"/>
            <a:endCxn id="75784" idx="0"/>
          </p:cNvCxnSpPr>
          <p:nvPr/>
        </p:nvCxnSpPr>
        <p:spPr bwMode="auto">
          <a:xfrm rot="5400000">
            <a:off x="7577931" y="4993482"/>
            <a:ext cx="293687" cy="0"/>
          </a:xfrm>
          <a:prstGeom prst="straightConnector1">
            <a:avLst/>
          </a:prstGeom>
          <a:noFill/>
          <a:ln w="12700">
            <a:solidFill>
              <a:schemeClr val="tx1"/>
            </a:solidFill>
            <a:round/>
            <a:headEnd/>
            <a:tailEnd type="triangle" w="med" len="med"/>
          </a:ln>
        </p:spPr>
      </p:cxnSp>
      <p:cxnSp>
        <p:nvCxnSpPr>
          <p:cNvPr id="75791" name="AutoShape 15"/>
          <p:cNvCxnSpPr>
            <a:cxnSpLocks noChangeShapeType="1"/>
            <a:stCxn id="75783" idx="2"/>
            <a:endCxn id="75786" idx="0"/>
          </p:cNvCxnSpPr>
          <p:nvPr/>
        </p:nvCxnSpPr>
        <p:spPr bwMode="auto">
          <a:xfrm rot="5400000">
            <a:off x="7587456" y="3879057"/>
            <a:ext cx="274637" cy="0"/>
          </a:xfrm>
          <a:prstGeom prst="straightConnector1">
            <a:avLst/>
          </a:prstGeom>
          <a:noFill/>
          <a:ln w="12700">
            <a:solidFill>
              <a:schemeClr val="tx1"/>
            </a:solidFill>
            <a:round/>
            <a:headEnd/>
            <a:tailEnd type="triangle" w="med" len="med"/>
          </a:ln>
        </p:spPr>
      </p:cxnSp>
      <p:cxnSp>
        <p:nvCxnSpPr>
          <p:cNvPr id="75792" name="AutoShape 16"/>
          <p:cNvCxnSpPr>
            <a:cxnSpLocks noChangeShapeType="1"/>
            <a:stCxn id="75782" idx="3"/>
            <a:endCxn id="75783" idx="0"/>
          </p:cNvCxnSpPr>
          <p:nvPr/>
        </p:nvCxnSpPr>
        <p:spPr bwMode="auto">
          <a:xfrm>
            <a:off x="6605588" y="2095500"/>
            <a:ext cx="1119187" cy="777875"/>
          </a:xfrm>
          <a:prstGeom prst="bentConnector2">
            <a:avLst/>
          </a:prstGeom>
          <a:noFill/>
          <a:ln w="12700">
            <a:solidFill>
              <a:schemeClr val="tx1"/>
            </a:solidFill>
            <a:miter lim="800000"/>
            <a:headEnd/>
            <a:tailEnd type="triangle" w="med" len="med"/>
          </a:ln>
        </p:spPr>
      </p:cxnSp>
      <p:cxnSp>
        <p:nvCxnSpPr>
          <p:cNvPr id="75793" name="AutoShape 17"/>
          <p:cNvCxnSpPr>
            <a:cxnSpLocks noChangeShapeType="1"/>
            <a:stCxn id="75781" idx="3"/>
            <a:endCxn id="75782" idx="1"/>
          </p:cNvCxnSpPr>
          <p:nvPr/>
        </p:nvCxnSpPr>
        <p:spPr bwMode="auto">
          <a:xfrm>
            <a:off x="4227513" y="2095500"/>
            <a:ext cx="682625" cy="0"/>
          </a:xfrm>
          <a:prstGeom prst="straightConnector1">
            <a:avLst/>
          </a:prstGeom>
          <a:noFill/>
          <a:ln w="12700">
            <a:solidFill>
              <a:schemeClr val="tx1"/>
            </a:solidFill>
            <a:round/>
            <a:headEnd/>
            <a:tailEnd type="triangle" w="med" len="med"/>
          </a:ln>
        </p:spPr>
      </p:cxnSp>
      <p:cxnSp>
        <p:nvCxnSpPr>
          <p:cNvPr id="75794" name="AutoShape 18"/>
          <p:cNvCxnSpPr>
            <a:cxnSpLocks noChangeShapeType="1"/>
            <a:stCxn id="75785" idx="0"/>
            <a:endCxn id="75781" idx="1"/>
          </p:cNvCxnSpPr>
          <p:nvPr/>
        </p:nvCxnSpPr>
        <p:spPr bwMode="auto">
          <a:xfrm rot="-5400000">
            <a:off x="1566863" y="1927225"/>
            <a:ext cx="796925" cy="1133475"/>
          </a:xfrm>
          <a:prstGeom prst="bentConnector2">
            <a:avLst/>
          </a:prstGeom>
          <a:noFill/>
          <a:ln w="12700">
            <a:solidFill>
              <a:schemeClr val="tx1"/>
            </a:solidFill>
            <a:miter lim="800000"/>
            <a:headEnd/>
            <a:tailEnd type="triangle" w="med" len="med"/>
          </a:ln>
        </p:spPr>
      </p:cxnSp>
      <p:sp>
        <p:nvSpPr>
          <p:cNvPr id="75795" name="Rectangle 19"/>
          <p:cNvSpPr>
            <a:spLocks noChangeArrowheads="1"/>
          </p:cNvSpPr>
          <p:nvPr/>
        </p:nvSpPr>
        <p:spPr bwMode="auto">
          <a:xfrm>
            <a:off x="2565400" y="5792788"/>
            <a:ext cx="1695450" cy="830262"/>
          </a:xfrm>
          <a:prstGeom prst="rect">
            <a:avLst/>
          </a:prstGeom>
          <a:solidFill>
            <a:schemeClr val="bg1"/>
          </a:solidFill>
          <a:ln w="25400">
            <a:solidFill>
              <a:schemeClr val="tx1"/>
            </a:solidFill>
            <a:prstDash val="dash"/>
            <a:miter lim="800000"/>
            <a:headEnd/>
            <a:tailEnd/>
          </a:ln>
        </p:spPr>
        <p:txBody>
          <a:bodyPr anchor="ctr"/>
          <a:lstStyle/>
          <a:p>
            <a:pPr algn="ctr"/>
            <a:r>
              <a:rPr lang="en-IE"/>
              <a:t>Colour Image Processing</a:t>
            </a:r>
            <a:endParaRPr lang="en-US"/>
          </a:p>
        </p:txBody>
      </p:sp>
      <p:sp>
        <p:nvSpPr>
          <p:cNvPr id="75796" name="Rectangle 20"/>
          <p:cNvSpPr>
            <a:spLocks noChangeArrowheads="1"/>
          </p:cNvSpPr>
          <p:nvPr/>
        </p:nvSpPr>
        <p:spPr bwMode="auto">
          <a:xfrm>
            <a:off x="4808538" y="5792788"/>
            <a:ext cx="1695450" cy="830262"/>
          </a:xfrm>
          <a:prstGeom prst="rect">
            <a:avLst/>
          </a:prstGeom>
          <a:solidFill>
            <a:schemeClr val="bg1"/>
          </a:solidFill>
          <a:ln w="25400">
            <a:solidFill>
              <a:schemeClr val="tx1"/>
            </a:solidFill>
            <a:prstDash val="dash"/>
            <a:miter lim="800000"/>
            <a:headEnd/>
            <a:tailEnd/>
          </a:ln>
        </p:spPr>
        <p:txBody>
          <a:bodyPr anchor="ctr"/>
          <a:lstStyle/>
          <a:p>
            <a:pPr algn="ctr"/>
            <a:r>
              <a:rPr lang="en-IE"/>
              <a:t>Image Compression</a:t>
            </a:r>
            <a:endParaRPr lang="en-US"/>
          </a:p>
        </p:txBody>
      </p:sp>
      <p:pic>
        <p:nvPicPr>
          <p:cNvPr id="75797" name="Picture 21"/>
          <p:cNvPicPr>
            <a:picLocks noChangeAspect="1" noChangeArrowheads="1"/>
          </p:cNvPicPr>
          <p:nvPr/>
        </p:nvPicPr>
        <p:blipFill>
          <a:blip r:embed="rId3" cstate="print">
            <a:lum contrast="12000"/>
          </a:blip>
          <a:srcRect r="21220"/>
          <a:stretch>
            <a:fillRect/>
          </a:stretch>
        </p:blipFill>
        <p:spPr bwMode="auto">
          <a:xfrm>
            <a:off x="2881313" y="2559050"/>
            <a:ext cx="3349625" cy="3063875"/>
          </a:xfrm>
          <a:prstGeom prst="rect">
            <a:avLst/>
          </a:prstGeom>
          <a:noFill/>
          <a:ln w="9525">
            <a:noFill/>
            <a:miter lim="800000"/>
            <a:headEnd/>
            <a:tailEnd/>
          </a:ln>
        </p:spPr>
      </p:pic>
      <p:pic>
        <p:nvPicPr>
          <p:cNvPr id="75798" name="Picture 22"/>
          <p:cNvPicPr>
            <a:picLocks noChangeAspect="1" noChangeArrowheads="1"/>
          </p:cNvPicPr>
          <p:nvPr/>
        </p:nvPicPr>
        <p:blipFill>
          <a:blip r:embed="rId3" cstate="print">
            <a:lum bright="-24000" contrast="60000"/>
          </a:blip>
          <a:srcRect t="52643" r="59154"/>
          <a:stretch>
            <a:fillRect/>
          </a:stretch>
        </p:blipFill>
        <p:spPr bwMode="auto">
          <a:xfrm>
            <a:off x="2844800" y="4183063"/>
            <a:ext cx="1736725" cy="1450975"/>
          </a:xfrm>
          <a:prstGeom prst="rect">
            <a:avLst/>
          </a:prstGeom>
          <a:noFill/>
          <a:ln w="9525">
            <a:noFill/>
            <a:miter lim="800000"/>
            <a:headEnd/>
            <a:tailEnd/>
          </a:ln>
        </p:spPr>
      </p:pic>
      <p:grpSp>
        <p:nvGrpSpPr>
          <p:cNvPr id="2" name="Group 23"/>
          <p:cNvGrpSpPr>
            <a:grpSpLocks/>
          </p:cNvGrpSpPr>
          <p:nvPr/>
        </p:nvGrpSpPr>
        <p:grpSpPr bwMode="auto">
          <a:xfrm>
            <a:off x="-3175" y="1631950"/>
            <a:ext cx="260350" cy="5229225"/>
            <a:chOff x="-2" y="1034"/>
            <a:chExt cx="164" cy="3294"/>
          </a:xfrm>
        </p:grpSpPr>
        <p:pic>
          <p:nvPicPr>
            <p:cNvPr id="75800" name="Picture 24" descr="book"/>
            <p:cNvPicPr>
              <a:picLocks noChangeAspect="1" noChangeArrowheads="1"/>
            </p:cNvPicPr>
            <p:nvPr/>
          </p:nvPicPr>
          <p:blipFill>
            <a:blip r:embed="rId4" cstate="print"/>
            <a:srcRect/>
            <a:stretch>
              <a:fillRect/>
            </a:stretch>
          </p:blipFill>
          <p:spPr bwMode="auto">
            <a:xfrm rot="-5400000">
              <a:off x="17" y="4184"/>
              <a:ext cx="125" cy="164"/>
            </a:xfrm>
            <a:prstGeom prst="rect">
              <a:avLst/>
            </a:prstGeom>
            <a:noFill/>
            <a:ln w="9525">
              <a:noFill/>
              <a:miter lim="800000"/>
              <a:headEnd/>
              <a:tailEnd/>
            </a:ln>
          </p:spPr>
        </p:pic>
        <p:sp>
          <p:nvSpPr>
            <p:cNvPr id="75801" name="Rectangle 25"/>
            <p:cNvSpPr>
              <a:spLocks noChangeArrowheads="1"/>
            </p:cNvSpPr>
            <p:nvPr/>
          </p:nvSpPr>
          <p:spPr bwMode="auto">
            <a:xfrm rot="-5400000">
              <a:off x="-1508" y="2540"/>
              <a:ext cx="3172" cy="159"/>
            </a:xfrm>
            <a:prstGeom prst="rect">
              <a:avLst/>
            </a:prstGeom>
            <a:solidFill>
              <a:schemeClr val="accent2"/>
            </a:solidFill>
            <a:ln w="12700">
              <a:solidFill>
                <a:schemeClr val="tx1"/>
              </a:solidFill>
              <a:miter lim="800000"/>
              <a:headEnd/>
              <a:tailEnd/>
            </a:ln>
          </p:spPr>
          <p:txBody>
            <a:bodyPr wrap="none" anchor="ctr"/>
            <a:lstStyle/>
            <a:p>
              <a:pPr algn="r"/>
              <a:r>
                <a:rPr lang="en-IE" sz="1200">
                  <a:solidFill>
                    <a:schemeClr val="bg1"/>
                  </a:solidFill>
                </a:rPr>
                <a:t>Images taken from Gonzalez &amp; Woods, Digital Image Processing (2002)</a:t>
              </a:r>
              <a:endParaRPr lang="en-US" sz="1200">
                <a:solidFill>
                  <a:schemeClr val="bg1"/>
                </a:solidFill>
              </a:endParaRPr>
            </a:p>
          </p:txBody>
        </p:sp>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smtClean="0"/>
              <a:t>Computer and robot vision</a:t>
            </a:r>
            <a:endParaRPr lang="en-IN" dirty="0"/>
          </a:p>
        </p:txBody>
      </p:sp>
      <p:sp>
        <p:nvSpPr>
          <p:cNvPr id="3" name="Content Placeholder 2"/>
          <p:cNvSpPr>
            <a:spLocks noGrp="1"/>
          </p:cNvSpPr>
          <p:nvPr>
            <p:ph idx="1"/>
          </p:nvPr>
        </p:nvSpPr>
        <p:spPr/>
        <p:txBody>
          <a:bodyPr/>
          <a:lstStyle/>
          <a:p>
            <a:r>
              <a:rPr lang="en-IN" dirty="0" smtClean="0"/>
              <a:t>Robot vision is concerned with the sensing of vision data and its interpretation </a:t>
            </a:r>
            <a:r>
              <a:rPr lang="en-IN" smtClean="0"/>
              <a:t>by a computer </a:t>
            </a:r>
            <a:r>
              <a:rPr lang="en-IN" dirty="0" smtClean="0"/>
              <a:t>and thus serves as a versatile robotic sensor.</a:t>
            </a:r>
            <a:endParaRPr lang="en-IN" dirty="0"/>
          </a:p>
        </p:txBody>
      </p:sp>
      <p:sp>
        <p:nvSpPr>
          <p:cNvPr id="4" name="Rectangle 3"/>
          <p:cNvSpPr/>
          <p:nvPr/>
        </p:nvSpPr>
        <p:spPr>
          <a:xfrm>
            <a:off x="1043608" y="4077072"/>
            <a:ext cx="7056784" cy="1631216"/>
          </a:xfrm>
          <a:prstGeom prst="rect">
            <a:avLst/>
          </a:prstGeom>
        </p:spPr>
        <p:txBody>
          <a:bodyPr wrap="square">
            <a:spAutoFit/>
          </a:bodyPr>
          <a:lstStyle/>
          <a:p>
            <a:r>
              <a:rPr lang="en-US" sz="2800" dirty="0" smtClean="0"/>
              <a:t>Goal:</a:t>
            </a:r>
          </a:p>
          <a:p>
            <a:pPr lvl="1"/>
            <a:r>
              <a:rPr lang="en-US" sz="3600" dirty="0" smtClean="0">
                <a:solidFill>
                  <a:srgbClr val="FF0000"/>
                </a:solidFill>
                <a:latin typeface="Times New Roman" pitchFamily="18" charset="0"/>
                <a:cs typeface="Times New Roman" pitchFamily="18" charset="0"/>
              </a:rPr>
              <a:t>Obtain useful information about the 3D world from 2D images.</a:t>
            </a:r>
            <a:endParaRPr lang="en-US" sz="36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a:ln/>
        </p:spPr>
        <p:txBody>
          <a:bodyPr/>
          <a:lstStyle/>
          <a:p>
            <a:r>
              <a:rPr lang="en-IE"/>
              <a:t>Ambient Light</a:t>
            </a:r>
            <a:endParaRPr lang="en-GB"/>
          </a:p>
        </p:txBody>
      </p:sp>
      <p:sp>
        <p:nvSpPr>
          <p:cNvPr id="332803" name="Rectangle 3"/>
          <p:cNvSpPr>
            <a:spLocks noGrp="1" noChangeArrowheads="1"/>
          </p:cNvSpPr>
          <p:nvPr>
            <p:ph type="body" idx="1"/>
          </p:nvPr>
        </p:nvSpPr>
        <p:spPr>
          <a:xfrm>
            <a:off x="457200" y="1333500"/>
            <a:ext cx="4721225" cy="5524500"/>
          </a:xfrm>
        </p:spPr>
        <p:txBody>
          <a:bodyPr/>
          <a:lstStyle/>
          <a:p>
            <a:pPr>
              <a:lnSpc>
                <a:spcPct val="90000"/>
              </a:lnSpc>
            </a:pPr>
            <a:r>
              <a:rPr lang="en-IE"/>
              <a:t>A surface that is not exposed to direct light may still be lit up by reflections from other nearby objects – </a:t>
            </a:r>
            <a:r>
              <a:rPr lang="en-IE" b="1"/>
              <a:t>ambient light</a:t>
            </a:r>
          </a:p>
          <a:p>
            <a:pPr>
              <a:lnSpc>
                <a:spcPct val="90000"/>
              </a:lnSpc>
            </a:pPr>
            <a:r>
              <a:rPr lang="en-IE"/>
              <a:t>The total reflected light from a surface is the sum of the contributions from light </a:t>
            </a:r>
            <a:br>
              <a:rPr lang="en-IE"/>
            </a:br>
            <a:r>
              <a:rPr lang="en-IE"/>
              <a:t>sources and reflected </a:t>
            </a:r>
            <a:br>
              <a:rPr lang="en-IE"/>
            </a:br>
            <a:r>
              <a:rPr lang="en-IE"/>
              <a:t>light</a:t>
            </a:r>
            <a:endParaRPr lang="en-GB"/>
          </a:p>
        </p:txBody>
      </p:sp>
      <p:sp>
        <p:nvSpPr>
          <p:cNvPr id="332804" name="AutoShape 4"/>
          <p:cNvSpPr>
            <a:spLocks noChangeArrowheads="1"/>
          </p:cNvSpPr>
          <p:nvPr/>
        </p:nvSpPr>
        <p:spPr bwMode="auto">
          <a:xfrm>
            <a:off x="7939088" y="2868613"/>
            <a:ext cx="1012825" cy="2303462"/>
          </a:xfrm>
          <a:prstGeom prst="can">
            <a:avLst>
              <a:gd name="adj" fmla="val 56857"/>
            </a:avLst>
          </a:prstGeom>
          <a:gradFill rotWithShape="1">
            <a:gsLst>
              <a:gs pos="0">
                <a:srgbClr val="33CC33"/>
              </a:gs>
              <a:gs pos="100000">
                <a:srgbClr val="33CC33">
                  <a:gamma/>
                  <a:shade val="46275"/>
                  <a:invGamma/>
                </a:srgbClr>
              </a:gs>
            </a:gsLst>
            <a:lin ang="0" scaled="1"/>
          </a:gradFill>
          <a:ln w="12700">
            <a:solidFill>
              <a:schemeClr val="tx1"/>
            </a:solidFill>
            <a:round/>
            <a:headEnd/>
            <a:tailEnd/>
          </a:ln>
          <a:effectLst/>
        </p:spPr>
        <p:txBody>
          <a:bodyPr wrap="none" anchor="ctr"/>
          <a:lstStyle/>
          <a:p>
            <a:endParaRPr lang="en-IN"/>
          </a:p>
        </p:txBody>
      </p:sp>
      <p:sp>
        <p:nvSpPr>
          <p:cNvPr id="332805" name="AutoShape 5"/>
          <p:cNvSpPr>
            <a:spLocks noChangeArrowheads="1"/>
          </p:cNvSpPr>
          <p:nvPr/>
        </p:nvSpPr>
        <p:spPr bwMode="auto">
          <a:xfrm>
            <a:off x="5051425" y="4529138"/>
            <a:ext cx="1447800" cy="1376362"/>
          </a:xfrm>
          <a:prstGeom prst="cube">
            <a:avLst>
              <a:gd name="adj" fmla="val 25000"/>
            </a:avLst>
          </a:prstGeom>
          <a:solidFill>
            <a:schemeClr val="accent1"/>
          </a:solidFill>
          <a:ln w="12700">
            <a:solidFill>
              <a:schemeClr val="tx1"/>
            </a:solidFill>
            <a:miter lim="800000"/>
            <a:headEnd/>
            <a:tailEnd/>
          </a:ln>
          <a:effectLst/>
        </p:spPr>
        <p:txBody>
          <a:bodyPr wrap="none" anchor="ctr"/>
          <a:lstStyle/>
          <a:p>
            <a:endParaRPr lang="en-IN"/>
          </a:p>
        </p:txBody>
      </p:sp>
      <p:sp>
        <p:nvSpPr>
          <p:cNvPr id="332808" name="Line 8"/>
          <p:cNvSpPr>
            <a:spLocks noChangeShapeType="1"/>
          </p:cNvSpPr>
          <p:nvPr/>
        </p:nvSpPr>
        <p:spPr bwMode="auto">
          <a:xfrm>
            <a:off x="7045325" y="2386013"/>
            <a:ext cx="390525" cy="604837"/>
          </a:xfrm>
          <a:prstGeom prst="line">
            <a:avLst/>
          </a:prstGeom>
          <a:noFill/>
          <a:ln w="31750">
            <a:solidFill>
              <a:srgbClr val="FF6600"/>
            </a:solidFill>
            <a:round/>
            <a:headEnd/>
            <a:tailEnd type="triangle" w="med" len="med"/>
          </a:ln>
          <a:effectLst/>
        </p:spPr>
        <p:txBody>
          <a:bodyPr wrap="none"/>
          <a:lstStyle/>
          <a:p>
            <a:endParaRPr lang="en-IN"/>
          </a:p>
        </p:txBody>
      </p:sp>
      <p:sp>
        <p:nvSpPr>
          <p:cNvPr id="332809" name="Line 9"/>
          <p:cNvSpPr>
            <a:spLocks noChangeShapeType="1"/>
          </p:cNvSpPr>
          <p:nvPr/>
        </p:nvSpPr>
        <p:spPr bwMode="auto">
          <a:xfrm flipH="1">
            <a:off x="7175500" y="3783013"/>
            <a:ext cx="771525" cy="622300"/>
          </a:xfrm>
          <a:prstGeom prst="line">
            <a:avLst/>
          </a:prstGeom>
          <a:noFill/>
          <a:ln w="31750">
            <a:solidFill>
              <a:srgbClr val="FF6600"/>
            </a:solidFill>
            <a:round/>
            <a:headEnd/>
            <a:tailEnd type="triangle" w="med" len="med"/>
          </a:ln>
          <a:effectLst/>
        </p:spPr>
        <p:txBody>
          <a:bodyPr wrap="none"/>
          <a:lstStyle/>
          <a:p>
            <a:endParaRPr lang="en-IN"/>
          </a:p>
        </p:txBody>
      </p:sp>
      <p:sp>
        <p:nvSpPr>
          <p:cNvPr id="332810" name="Line 10"/>
          <p:cNvSpPr>
            <a:spLocks noChangeShapeType="1"/>
          </p:cNvSpPr>
          <p:nvPr/>
        </p:nvSpPr>
        <p:spPr bwMode="auto">
          <a:xfrm flipH="1">
            <a:off x="6691313" y="2398713"/>
            <a:ext cx="365125" cy="1384300"/>
          </a:xfrm>
          <a:prstGeom prst="line">
            <a:avLst/>
          </a:prstGeom>
          <a:noFill/>
          <a:ln w="31750">
            <a:solidFill>
              <a:srgbClr val="FF6600"/>
            </a:solidFill>
            <a:round/>
            <a:headEnd/>
            <a:tailEnd type="triangle" w="med" len="med"/>
          </a:ln>
          <a:effectLst/>
        </p:spPr>
        <p:txBody>
          <a:bodyPr wrap="none"/>
          <a:lstStyle/>
          <a:p>
            <a:endParaRPr lang="en-IN"/>
          </a:p>
        </p:txBody>
      </p:sp>
      <p:sp>
        <p:nvSpPr>
          <p:cNvPr id="332811" name="Line 11"/>
          <p:cNvSpPr>
            <a:spLocks noChangeShapeType="1"/>
          </p:cNvSpPr>
          <p:nvPr/>
        </p:nvSpPr>
        <p:spPr bwMode="auto">
          <a:xfrm>
            <a:off x="6367463" y="5070475"/>
            <a:ext cx="1282700" cy="557213"/>
          </a:xfrm>
          <a:prstGeom prst="line">
            <a:avLst/>
          </a:prstGeom>
          <a:noFill/>
          <a:ln w="31750">
            <a:solidFill>
              <a:srgbClr val="FF6600"/>
            </a:solidFill>
            <a:round/>
            <a:headEnd/>
            <a:tailEnd type="triangle" w="med" len="med"/>
          </a:ln>
          <a:effectLst/>
        </p:spPr>
        <p:txBody>
          <a:bodyPr wrap="none"/>
          <a:lstStyle/>
          <a:p>
            <a:endParaRPr lang="en-IN"/>
          </a:p>
        </p:txBody>
      </p:sp>
      <p:grpSp>
        <p:nvGrpSpPr>
          <p:cNvPr id="2" name="Group 22"/>
          <p:cNvGrpSpPr>
            <a:grpSpLocks/>
          </p:cNvGrpSpPr>
          <p:nvPr/>
        </p:nvGrpSpPr>
        <p:grpSpPr bwMode="auto">
          <a:xfrm rot="763812" flipH="1">
            <a:off x="7516813" y="5334000"/>
            <a:ext cx="1187450" cy="976313"/>
            <a:chOff x="2835" y="3033"/>
            <a:chExt cx="748" cy="615"/>
          </a:xfrm>
        </p:grpSpPr>
        <p:sp>
          <p:nvSpPr>
            <p:cNvPr id="332816" name="Oval 16"/>
            <p:cNvSpPr>
              <a:spLocks noChangeArrowheads="1"/>
            </p:cNvSpPr>
            <p:nvPr/>
          </p:nvSpPr>
          <p:spPr bwMode="auto">
            <a:xfrm>
              <a:off x="3017" y="3113"/>
              <a:ext cx="457" cy="457"/>
            </a:xfrm>
            <a:prstGeom prst="ellipse">
              <a:avLst/>
            </a:prstGeom>
            <a:noFill/>
            <a:ln w="12700">
              <a:solidFill>
                <a:schemeClr val="tx1"/>
              </a:solidFill>
              <a:round/>
              <a:headEnd/>
              <a:tailEnd/>
            </a:ln>
            <a:effectLst/>
          </p:spPr>
          <p:txBody>
            <a:bodyPr wrap="none" anchor="ctr"/>
            <a:lstStyle/>
            <a:p>
              <a:endParaRPr lang="en-IN"/>
            </a:p>
          </p:txBody>
        </p:sp>
        <p:sp>
          <p:nvSpPr>
            <p:cNvPr id="332817" name="Rectangle 17"/>
            <p:cNvSpPr>
              <a:spLocks noChangeArrowheads="1"/>
            </p:cNvSpPr>
            <p:nvPr/>
          </p:nvSpPr>
          <p:spPr bwMode="auto">
            <a:xfrm rot="629863">
              <a:off x="2835" y="3419"/>
              <a:ext cx="713" cy="229"/>
            </a:xfrm>
            <a:prstGeom prst="rect">
              <a:avLst/>
            </a:prstGeom>
            <a:solidFill>
              <a:schemeClr val="bg1"/>
            </a:solidFill>
            <a:ln w="12700">
              <a:noFill/>
              <a:miter lim="800000"/>
              <a:headEnd/>
              <a:tailEnd/>
            </a:ln>
            <a:effectLst/>
          </p:spPr>
          <p:txBody>
            <a:bodyPr wrap="none" anchor="ctr"/>
            <a:lstStyle/>
            <a:p>
              <a:endParaRPr lang="en-IN"/>
            </a:p>
          </p:txBody>
        </p:sp>
        <p:sp>
          <p:nvSpPr>
            <p:cNvPr id="332818" name="Rectangle 18"/>
            <p:cNvSpPr>
              <a:spLocks noChangeArrowheads="1"/>
            </p:cNvSpPr>
            <p:nvPr/>
          </p:nvSpPr>
          <p:spPr bwMode="auto">
            <a:xfrm rot="19426095" flipH="1">
              <a:off x="2870" y="3033"/>
              <a:ext cx="713" cy="229"/>
            </a:xfrm>
            <a:prstGeom prst="rect">
              <a:avLst/>
            </a:prstGeom>
            <a:solidFill>
              <a:schemeClr val="bg1"/>
            </a:solidFill>
            <a:ln w="12700">
              <a:noFill/>
              <a:miter lim="800000"/>
              <a:headEnd/>
              <a:tailEnd/>
            </a:ln>
            <a:effectLst/>
          </p:spPr>
          <p:txBody>
            <a:bodyPr wrap="none" anchor="ctr"/>
            <a:lstStyle/>
            <a:p>
              <a:endParaRPr lang="en-IN"/>
            </a:p>
          </p:txBody>
        </p:sp>
        <p:sp>
          <p:nvSpPr>
            <p:cNvPr id="332819" name="Line 19"/>
            <p:cNvSpPr>
              <a:spLocks noChangeShapeType="1"/>
            </p:cNvSpPr>
            <p:nvPr/>
          </p:nvSpPr>
          <p:spPr bwMode="auto">
            <a:xfrm flipV="1">
              <a:off x="3118" y="3139"/>
              <a:ext cx="320" cy="247"/>
            </a:xfrm>
            <a:prstGeom prst="line">
              <a:avLst/>
            </a:prstGeom>
            <a:noFill/>
            <a:ln w="12700">
              <a:solidFill>
                <a:schemeClr val="tx1"/>
              </a:solidFill>
              <a:round/>
              <a:headEnd/>
              <a:tailEnd/>
            </a:ln>
            <a:effectLst/>
          </p:spPr>
          <p:txBody>
            <a:bodyPr wrap="none"/>
            <a:lstStyle/>
            <a:p>
              <a:endParaRPr lang="en-IN"/>
            </a:p>
          </p:txBody>
        </p:sp>
        <p:sp>
          <p:nvSpPr>
            <p:cNvPr id="332820" name="Line 20"/>
            <p:cNvSpPr>
              <a:spLocks noChangeShapeType="1"/>
            </p:cNvSpPr>
            <p:nvPr/>
          </p:nvSpPr>
          <p:spPr bwMode="auto">
            <a:xfrm>
              <a:off x="3116" y="3395"/>
              <a:ext cx="367" cy="64"/>
            </a:xfrm>
            <a:prstGeom prst="line">
              <a:avLst/>
            </a:prstGeom>
            <a:noFill/>
            <a:ln w="12700">
              <a:solidFill>
                <a:schemeClr val="tx1"/>
              </a:solidFill>
              <a:round/>
              <a:headEnd/>
              <a:tailEnd/>
            </a:ln>
            <a:effectLst/>
          </p:spPr>
          <p:txBody>
            <a:bodyPr wrap="none"/>
            <a:lstStyle/>
            <a:p>
              <a:endParaRPr lang="en-IN"/>
            </a:p>
          </p:txBody>
        </p:sp>
        <p:sp>
          <p:nvSpPr>
            <p:cNvPr id="332821" name="Oval 21"/>
            <p:cNvSpPr>
              <a:spLocks noChangeArrowheads="1"/>
            </p:cNvSpPr>
            <p:nvPr/>
          </p:nvSpPr>
          <p:spPr bwMode="auto">
            <a:xfrm>
              <a:off x="3410" y="3240"/>
              <a:ext cx="73" cy="128"/>
            </a:xfrm>
            <a:prstGeom prst="ellipse">
              <a:avLst/>
            </a:prstGeom>
            <a:solidFill>
              <a:schemeClr val="tx1"/>
            </a:solidFill>
            <a:ln w="12700">
              <a:solidFill>
                <a:schemeClr val="tx1"/>
              </a:solidFill>
              <a:round/>
              <a:headEnd/>
              <a:tailEnd/>
            </a:ln>
            <a:effectLst/>
          </p:spPr>
          <p:txBody>
            <a:bodyPr wrap="none" anchor="ctr"/>
            <a:lstStyle/>
            <a:p>
              <a:endParaRPr lang="en-IN"/>
            </a:p>
          </p:txBody>
        </p:sp>
      </p:grpSp>
      <p:sp>
        <p:nvSpPr>
          <p:cNvPr id="332823" name="Line 23"/>
          <p:cNvSpPr>
            <a:spLocks noChangeShapeType="1"/>
          </p:cNvSpPr>
          <p:nvPr/>
        </p:nvSpPr>
        <p:spPr bwMode="auto">
          <a:xfrm>
            <a:off x="7045325" y="2386013"/>
            <a:ext cx="901700" cy="1397000"/>
          </a:xfrm>
          <a:prstGeom prst="line">
            <a:avLst/>
          </a:prstGeom>
          <a:noFill/>
          <a:ln w="31750">
            <a:solidFill>
              <a:srgbClr val="FF6600"/>
            </a:solidFill>
            <a:round/>
            <a:headEnd/>
            <a:tailEnd/>
          </a:ln>
          <a:effectLst/>
        </p:spPr>
        <p:txBody>
          <a:bodyPr wrap="none"/>
          <a:lstStyle/>
          <a:p>
            <a:endParaRPr lang="en-IN"/>
          </a:p>
        </p:txBody>
      </p:sp>
      <p:sp>
        <p:nvSpPr>
          <p:cNvPr id="332824" name="Line 24"/>
          <p:cNvSpPr>
            <a:spLocks noChangeShapeType="1"/>
          </p:cNvSpPr>
          <p:nvPr/>
        </p:nvSpPr>
        <p:spPr bwMode="auto">
          <a:xfrm flipH="1">
            <a:off x="6346825" y="2398713"/>
            <a:ext cx="709613" cy="2687637"/>
          </a:xfrm>
          <a:prstGeom prst="line">
            <a:avLst/>
          </a:prstGeom>
          <a:noFill/>
          <a:ln w="31750">
            <a:solidFill>
              <a:srgbClr val="FF6600"/>
            </a:solidFill>
            <a:round/>
            <a:headEnd/>
            <a:tailEnd/>
          </a:ln>
          <a:effectLst/>
        </p:spPr>
        <p:txBody>
          <a:bodyPr wrap="none"/>
          <a:lstStyle/>
          <a:p>
            <a:endParaRPr lang="en-IN"/>
          </a:p>
        </p:txBody>
      </p:sp>
      <p:sp>
        <p:nvSpPr>
          <p:cNvPr id="332825" name="Line 25"/>
          <p:cNvSpPr>
            <a:spLocks noChangeShapeType="1"/>
          </p:cNvSpPr>
          <p:nvPr/>
        </p:nvSpPr>
        <p:spPr bwMode="auto">
          <a:xfrm flipH="1">
            <a:off x="6332538" y="3783013"/>
            <a:ext cx="1614487" cy="1303337"/>
          </a:xfrm>
          <a:prstGeom prst="line">
            <a:avLst/>
          </a:prstGeom>
          <a:noFill/>
          <a:ln w="31750">
            <a:solidFill>
              <a:srgbClr val="FF6600"/>
            </a:solidFill>
            <a:round/>
            <a:headEnd/>
            <a:tailEnd/>
          </a:ln>
          <a:effectLst/>
        </p:spPr>
        <p:txBody>
          <a:bodyPr wrap="none"/>
          <a:lstStyle/>
          <a:p>
            <a:endParaRPr lang="en-IN"/>
          </a:p>
        </p:txBody>
      </p:sp>
      <p:grpSp>
        <p:nvGrpSpPr>
          <p:cNvPr id="3" name="Group 26"/>
          <p:cNvGrpSpPr>
            <a:grpSpLocks/>
          </p:cNvGrpSpPr>
          <p:nvPr/>
        </p:nvGrpSpPr>
        <p:grpSpPr bwMode="auto">
          <a:xfrm>
            <a:off x="6645275" y="1747838"/>
            <a:ext cx="946150" cy="1090612"/>
            <a:chOff x="3885" y="877"/>
            <a:chExt cx="596" cy="687"/>
          </a:xfrm>
        </p:grpSpPr>
        <p:sp>
          <p:nvSpPr>
            <p:cNvPr id="332806" name="AutoShape 6"/>
            <p:cNvSpPr>
              <a:spLocks noChangeArrowheads="1"/>
            </p:cNvSpPr>
            <p:nvPr/>
          </p:nvSpPr>
          <p:spPr bwMode="auto">
            <a:xfrm rot="4054202">
              <a:off x="3931" y="1014"/>
              <a:ext cx="504" cy="596"/>
            </a:xfrm>
            <a:prstGeom prst="irregularSeal2">
              <a:avLst/>
            </a:prstGeom>
            <a:gradFill rotWithShape="1">
              <a:gsLst>
                <a:gs pos="0">
                  <a:srgbClr val="FFEFD1"/>
                </a:gs>
                <a:gs pos="64999">
                  <a:srgbClr val="F0EBD5"/>
                </a:gs>
                <a:gs pos="100000">
                  <a:srgbClr val="D1C39F"/>
                </a:gs>
              </a:gsLst>
              <a:path path="shape">
                <a:fillToRect l="50000" t="50000" r="50000" b="50000"/>
              </a:path>
            </a:gradFill>
            <a:ln w="12700">
              <a:solidFill>
                <a:schemeClr val="tx1"/>
              </a:solidFill>
              <a:miter lim="800000"/>
              <a:headEnd/>
              <a:tailEnd/>
            </a:ln>
            <a:effectLst/>
          </p:spPr>
          <p:txBody>
            <a:bodyPr wrap="none" anchor="ctr"/>
            <a:lstStyle/>
            <a:p>
              <a:endParaRPr lang="en-IN"/>
            </a:p>
          </p:txBody>
        </p:sp>
        <p:sp>
          <p:nvSpPr>
            <p:cNvPr id="332807" name="Litebulb"/>
            <p:cNvSpPr>
              <a:spLocks noEditPoints="1" noChangeArrowheads="1"/>
            </p:cNvSpPr>
            <p:nvPr/>
          </p:nvSpPr>
          <p:spPr bwMode="auto">
            <a:xfrm rot="10800000">
              <a:off x="4000" y="877"/>
              <a:ext cx="319" cy="479"/>
            </a:xfrm>
            <a:custGeom>
              <a:avLst/>
              <a:gdLst>
                <a:gd name="T0" fmla="*/ 10800 w 21600"/>
                <a:gd name="T1" fmla="*/ 0 h 21600"/>
                <a:gd name="T2" fmla="*/ 21600 w 21600"/>
                <a:gd name="T3" fmla="*/ 7782 h 21600"/>
                <a:gd name="T4" fmla="*/ 0 w 21600"/>
                <a:gd name="T5" fmla="*/ 7782 h 21600"/>
                <a:gd name="T6" fmla="*/ 10800 w 21600"/>
                <a:gd name="T7" fmla="*/ 21600 h 21600"/>
                <a:gd name="T8" fmla="*/ 3556 w 21600"/>
                <a:gd name="T9" fmla="*/ 2188 h 21600"/>
                <a:gd name="T10" fmla="*/ 18277 w 21600"/>
                <a:gd name="T11" fmla="*/ 9282 h 21600"/>
              </a:gdLst>
              <a:ahLst/>
              <a:cxnLst>
                <a:cxn ang="0">
                  <a:pos x="T0" y="T1"/>
                </a:cxn>
                <a:cxn ang="0">
                  <a:pos x="T2" y="T3"/>
                </a:cxn>
                <a:cxn ang="0">
                  <a:pos x="T4" y="T5"/>
                </a:cxn>
                <a:cxn ang="0">
                  <a:pos x="T6" y="T7"/>
                </a:cxn>
              </a:cxnLst>
              <a:rect l="T8" t="T9" r="T10" b="T11"/>
              <a:pathLst>
                <a:path w="21600" h="21600" extrusionOk="0">
                  <a:moveTo>
                    <a:pt x="10825" y="21723"/>
                  </a:moveTo>
                  <a:lnTo>
                    <a:pt x="11215" y="21723"/>
                  </a:lnTo>
                  <a:lnTo>
                    <a:pt x="11552" y="21688"/>
                  </a:lnTo>
                  <a:lnTo>
                    <a:pt x="11916" y="21617"/>
                  </a:lnTo>
                  <a:lnTo>
                    <a:pt x="12253" y="21547"/>
                  </a:lnTo>
                  <a:lnTo>
                    <a:pt x="12617" y="21441"/>
                  </a:lnTo>
                  <a:lnTo>
                    <a:pt x="12902" y="21317"/>
                  </a:lnTo>
                  <a:lnTo>
                    <a:pt x="13162" y="21176"/>
                  </a:lnTo>
                  <a:lnTo>
                    <a:pt x="13396" y="21000"/>
                  </a:lnTo>
                  <a:lnTo>
                    <a:pt x="13655" y="20841"/>
                  </a:lnTo>
                  <a:lnTo>
                    <a:pt x="13863" y="20629"/>
                  </a:lnTo>
                  <a:lnTo>
                    <a:pt x="14045" y="20435"/>
                  </a:lnTo>
                  <a:lnTo>
                    <a:pt x="14200" y="20223"/>
                  </a:lnTo>
                  <a:lnTo>
                    <a:pt x="14356" y="19994"/>
                  </a:lnTo>
                  <a:lnTo>
                    <a:pt x="14460" y="19747"/>
                  </a:lnTo>
                  <a:lnTo>
                    <a:pt x="14512" y="19482"/>
                  </a:lnTo>
                  <a:lnTo>
                    <a:pt x="14512" y="19235"/>
                  </a:lnTo>
                  <a:lnTo>
                    <a:pt x="14512" y="19147"/>
                  </a:lnTo>
                  <a:lnTo>
                    <a:pt x="14512" y="18900"/>
                  </a:lnTo>
                  <a:lnTo>
                    <a:pt x="14512" y="18529"/>
                  </a:lnTo>
                  <a:lnTo>
                    <a:pt x="14512" y="18052"/>
                  </a:lnTo>
                  <a:lnTo>
                    <a:pt x="14512" y="17505"/>
                  </a:lnTo>
                  <a:lnTo>
                    <a:pt x="14512" y="16976"/>
                  </a:lnTo>
                  <a:lnTo>
                    <a:pt x="14512" y="16464"/>
                  </a:lnTo>
                  <a:lnTo>
                    <a:pt x="14512" y="15952"/>
                  </a:lnTo>
                  <a:lnTo>
                    <a:pt x="14512" y="15758"/>
                  </a:lnTo>
                  <a:lnTo>
                    <a:pt x="14616" y="15547"/>
                  </a:lnTo>
                  <a:lnTo>
                    <a:pt x="14694" y="15352"/>
                  </a:lnTo>
                  <a:lnTo>
                    <a:pt x="14798" y="15141"/>
                  </a:lnTo>
                  <a:lnTo>
                    <a:pt x="15161" y="14735"/>
                  </a:lnTo>
                  <a:lnTo>
                    <a:pt x="15602" y="14329"/>
                  </a:lnTo>
                  <a:lnTo>
                    <a:pt x="16745" y="13552"/>
                  </a:lnTo>
                  <a:lnTo>
                    <a:pt x="18043" y="12670"/>
                  </a:lnTo>
                  <a:lnTo>
                    <a:pt x="18744" y="12194"/>
                  </a:lnTo>
                  <a:lnTo>
                    <a:pt x="19341" y="11647"/>
                  </a:lnTo>
                  <a:lnTo>
                    <a:pt x="19938" y="11099"/>
                  </a:lnTo>
                  <a:lnTo>
                    <a:pt x="20483" y="10464"/>
                  </a:lnTo>
                  <a:lnTo>
                    <a:pt x="20743" y="10164"/>
                  </a:lnTo>
                  <a:lnTo>
                    <a:pt x="20950" y="9794"/>
                  </a:lnTo>
                  <a:lnTo>
                    <a:pt x="21132" y="9441"/>
                  </a:lnTo>
                  <a:lnTo>
                    <a:pt x="21288" y="9035"/>
                  </a:lnTo>
                  <a:lnTo>
                    <a:pt x="21444" y="8664"/>
                  </a:lnTo>
                  <a:lnTo>
                    <a:pt x="21548" y="8223"/>
                  </a:lnTo>
                  <a:lnTo>
                    <a:pt x="21600" y="7782"/>
                  </a:lnTo>
                  <a:lnTo>
                    <a:pt x="21600" y="7341"/>
                  </a:lnTo>
                  <a:lnTo>
                    <a:pt x="21600" y="6935"/>
                  </a:lnTo>
                  <a:lnTo>
                    <a:pt x="21548" y="6564"/>
                  </a:lnTo>
                  <a:lnTo>
                    <a:pt x="21496" y="6229"/>
                  </a:lnTo>
                  <a:lnTo>
                    <a:pt x="21392" y="5858"/>
                  </a:lnTo>
                  <a:lnTo>
                    <a:pt x="21288" y="5523"/>
                  </a:lnTo>
                  <a:lnTo>
                    <a:pt x="21132" y="5135"/>
                  </a:lnTo>
                  <a:lnTo>
                    <a:pt x="20950" y="4800"/>
                  </a:lnTo>
                  <a:lnTo>
                    <a:pt x="20743" y="4464"/>
                  </a:lnTo>
                  <a:lnTo>
                    <a:pt x="20535" y="4164"/>
                  </a:lnTo>
                  <a:lnTo>
                    <a:pt x="20301" y="3847"/>
                  </a:lnTo>
                  <a:lnTo>
                    <a:pt x="20042" y="3547"/>
                  </a:lnTo>
                  <a:lnTo>
                    <a:pt x="19782" y="3247"/>
                  </a:lnTo>
                  <a:lnTo>
                    <a:pt x="19133" y="2664"/>
                  </a:lnTo>
                  <a:lnTo>
                    <a:pt x="18458" y="2152"/>
                  </a:lnTo>
                  <a:lnTo>
                    <a:pt x="17705" y="1694"/>
                  </a:lnTo>
                  <a:lnTo>
                    <a:pt x="16849" y="1252"/>
                  </a:lnTo>
                  <a:lnTo>
                    <a:pt x="16407" y="1076"/>
                  </a:lnTo>
                  <a:lnTo>
                    <a:pt x="15940" y="900"/>
                  </a:lnTo>
                  <a:lnTo>
                    <a:pt x="15499" y="741"/>
                  </a:lnTo>
                  <a:lnTo>
                    <a:pt x="15057" y="600"/>
                  </a:lnTo>
                  <a:lnTo>
                    <a:pt x="14564" y="458"/>
                  </a:lnTo>
                  <a:lnTo>
                    <a:pt x="14045" y="335"/>
                  </a:lnTo>
                  <a:lnTo>
                    <a:pt x="13500" y="229"/>
                  </a:lnTo>
                  <a:lnTo>
                    <a:pt x="13006" y="158"/>
                  </a:lnTo>
                  <a:lnTo>
                    <a:pt x="12461" y="88"/>
                  </a:lnTo>
                  <a:lnTo>
                    <a:pt x="11968" y="52"/>
                  </a:lnTo>
                  <a:lnTo>
                    <a:pt x="11423" y="17"/>
                  </a:lnTo>
                  <a:lnTo>
                    <a:pt x="10825" y="17"/>
                  </a:lnTo>
                  <a:lnTo>
                    <a:pt x="10254" y="17"/>
                  </a:lnTo>
                  <a:lnTo>
                    <a:pt x="9709" y="52"/>
                  </a:lnTo>
                  <a:lnTo>
                    <a:pt x="9216" y="88"/>
                  </a:lnTo>
                  <a:lnTo>
                    <a:pt x="8671" y="158"/>
                  </a:lnTo>
                  <a:lnTo>
                    <a:pt x="8177" y="229"/>
                  </a:lnTo>
                  <a:lnTo>
                    <a:pt x="7632" y="335"/>
                  </a:lnTo>
                  <a:lnTo>
                    <a:pt x="7113" y="458"/>
                  </a:lnTo>
                  <a:lnTo>
                    <a:pt x="6620" y="600"/>
                  </a:lnTo>
                  <a:lnTo>
                    <a:pt x="6178" y="741"/>
                  </a:lnTo>
                  <a:lnTo>
                    <a:pt x="5737" y="900"/>
                  </a:lnTo>
                  <a:lnTo>
                    <a:pt x="5270" y="1076"/>
                  </a:lnTo>
                  <a:lnTo>
                    <a:pt x="4828" y="1252"/>
                  </a:lnTo>
                  <a:lnTo>
                    <a:pt x="3972" y="1694"/>
                  </a:lnTo>
                  <a:lnTo>
                    <a:pt x="3219" y="2152"/>
                  </a:lnTo>
                  <a:lnTo>
                    <a:pt x="2544" y="2664"/>
                  </a:lnTo>
                  <a:lnTo>
                    <a:pt x="1895" y="3247"/>
                  </a:lnTo>
                  <a:lnTo>
                    <a:pt x="1635" y="3547"/>
                  </a:lnTo>
                  <a:lnTo>
                    <a:pt x="1375" y="3847"/>
                  </a:lnTo>
                  <a:lnTo>
                    <a:pt x="1142" y="4164"/>
                  </a:lnTo>
                  <a:lnTo>
                    <a:pt x="934" y="4464"/>
                  </a:lnTo>
                  <a:lnTo>
                    <a:pt x="726" y="4800"/>
                  </a:lnTo>
                  <a:lnTo>
                    <a:pt x="545" y="5135"/>
                  </a:lnTo>
                  <a:lnTo>
                    <a:pt x="389" y="5523"/>
                  </a:lnTo>
                  <a:lnTo>
                    <a:pt x="285" y="5858"/>
                  </a:lnTo>
                  <a:lnTo>
                    <a:pt x="181" y="6229"/>
                  </a:lnTo>
                  <a:lnTo>
                    <a:pt x="129" y="6564"/>
                  </a:lnTo>
                  <a:lnTo>
                    <a:pt x="77" y="6935"/>
                  </a:lnTo>
                  <a:lnTo>
                    <a:pt x="77" y="7341"/>
                  </a:lnTo>
                  <a:lnTo>
                    <a:pt x="77" y="7782"/>
                  </a:lnTo>
                  <a:lnTo>
                    <a:pt x="129" y="8223"/>
                  </a:lnTo>
                  <a:lnTo>
                    <a:pt x="233" y="8664"/>
                  </a:lnTo>
                  <a:lnTo>
                    <a:pt x="389" y="9035"/>
                  </a:lnTo>
                  <a:lnTo>
                    <a:pt x="545" y="9441"/>
                  </a:lnTo>
                  <a:lnTo>
                    <a:pt x="726" y="9794"/>
                  </a:lnTo>
                  <a:lnTo>
                    <a:pt x="934" y="10164"/>
                  </a:lnTo>
                  <a:lnTo>
                    <a:pt x="1194" y="10464"/>
                  </a:lnTo>
                  <a:lnTo>
                    <a:pt x="1739" y="11099"/>
                  </a:lnTo>
                  <a:lnTo>
                    <a:pt x="2336" y="11647"/>
                  </a:lnTo>
                  <a:lnTo>
                    <a:pt x="2933" y="12194"/>
                  </a:lnTo>
                  <a:lnTo>
                    <a:pt x="3634" y="12670"/>
                  </a:lnTo>
                  <a:lnTo>
                    <a:pt x="4932" y="13552"/>
                  </a:lnTo>
                  <a:lnTo>
                    <a:pt x="6075" y="14329"/>
                  </a:lnTo>
                  <a:lnTo>
                    <a:pt x="6516" y="14735"/>
                  </a:lnTo>
                  <a:lnTo>
                    <a:pt x="6879" y="15141"/>
                  </a:lnTo>
                  <a:lnTo>
                    <a:pt x="6983" y="15352"/>
                  </a:lnTo>
                  <a:lnTo>
                    <a:pt x="7061" y="15547"/>
                  </a:lnTo>
                  <a:lnTo>
                    <a:pt x="7165" y="15758"/>
                  </a:lnTo>
                  <a:lnTo>
                    <a:pt x="7165" y="15952"/>
                  </a:lnTo>
                  <a:lnTo>
                    <a:pt x="7165" y="16464"/>
                  </a:lnTo>
                  <a:lnTo>
                    <a:pt x="7165" y="16976"/>
                  </a:lnTo>
                  <a:lnTo>
                    <a:pt x="7165" y="17505"/>
                  </a:lnTo>
                  <a:lnTo>
                    <a:pt x="7165" y="18052"/>
                  </a:lnTo>
                  <a:lnTo>
                    <a:pt x="7165" y="18529"/>
                  </a:lnTo>
                  <a:lnTo>
                    <a:pt x="7165" y="18900"/>
                  </a:lnTo>
                  <a:lnTo>
                    <a:pt x="7165" y="19147"/>
                  </a:lnTo>
                  <a:lnTo>
                    <a:pt x="7165" y="19235"/>
                  </a:lnTo>
                  <a:lnTo>
                    <a:pt x="7165" y="19482"/>
                  </a:lnTo>
                  <a:lnTo>
                    <a:pt x="7217" y="19747"/>
                  </a:lnTo>
                  <a:lnTo>
                    <a:pt x="7321" y="19994"/>
                  </a:lnTo>
                  <a:lnTo>
                    <a:pt x="7476" y="20223"/>
                  </a:lnTo>
                  <a:lnTo>
                    <a:pt x="7632" y="20435"/>
                  </a:lnTo>
                  <a:lnTo>
                    <a:pt x="7814" y="20629"/>
                  </a:lnTo>
                  <a:lnTo>
                    <a:pt x="8022" y="20841"/>
                  </a:lnTo>
                  <a:lnTo>
                    <a:pt x="8281" y="21000"/>
                  </a:lnTo>
                  <a:lnTo>
                    <a:pt x="8515" y="21176"/>
                  </a:lnTo>
                  <a:lnTo>
                    <a:pt x="8775" y="21317"/>
                  </a:lnTo>
                  <a:lnTo>
                    <a:pt x="9060" y="21441"/>
                  </a:lnTo>
                  <a:lnTo>
                    <a:pt x="9424" y="21547"/>
                  </a:lnTo>
                  <a:lnTo>
                    <a:pt x="9761" y="21617"/>
                  </a:lnTo>
                  <a:lnTo>
                    <a:pt x="10125" y="21688"/>
                  </a:lnTo>
                  <a:lnTo>
                    <a:pt x="10462" y="21723"/>
                  </a:lnTo>
                  <a:lnTo>
                    <a:pt x="10825" y="21723"/>
                  </a:lnTo>
                  <a:close/>
                </a:path>
                <a:path w="21600" h="21600" extrusionOk="0">
                  <a:moveTo>
                    <a:pt x="9242" y="14417"/>
                  </a:moveTo>
                  <a:lnTo>
                    <a:pt x="8541" y="12035"/>
                  </a:lnTo>
                  <a:lnTo>
                    <a:pt x="7295" y="10129"/>
                  </a:lnTo>
                  <a:lnTo>
                    <a:pt x="6905" y="9652"/>
                  </a:lnTo>
                  <a:lnTo>
                    <a:pt x="8541" y="10182"/>
                  </a:lnTo>
                  <a:lnTo>
                    <a:pt x="9787" y="9547"/>
                  </a:lnTo>
                  <a:lnTo>
                    <a:pt x="11189" y="10129"/>
                  </a:lnTo>
                  <a:lnTo>
                    <a:pt x="12279" y="9547"/>
                  </a:lnTo>
                  <a:lnTo>
                    <a:pt x="13370" y="10076"/>
                  </a:lnTo>
                  <a:lnTo>
                    <a:pt x="14850" y="9652"/>
                  </a:lnTo>
                  <a:lnTo>
                    <a:pt x="12902" y="12247"/>
                  </a:lnTo>
                  <a:lnTo>
                    <a:pt x="12357" y="14417"/>
                  </a:lnTo>
                  <a:moveTo>
                    <a:pt x="7191" y="15952"/>
                  </a:moveTo>
                  <a:lnTo>
                    <a:pt x="14512" y="15952"/>
                  </a:lnTo>
                  <a:lnTo>
                    <a:pt x="14512" y="17064"/>
                  </a:lnTo>
                  <a:lnTo>
                    <a:pt x="7191" y="17047"/>
                  </a:lnTo>
                  <a:lnTo>
                    <a:pt x="7191" y="18123"/>
                  </a:lnTo>
                  <a:lnTo>
                    <a:pt x="14512" y="18158"/>
                  </a:lnTo>
                  <a:lnTo>
                    <a:pt x="14538" y="19182"/>
                  </a:lnTo>
                  <a:lnTo>
                    <a:pt x="7217" y="19182"/>
                  </a:lnTo>
                </a:path>
              </a:pathLst>
            </a:custGeom>
            <a:gradFill rotWithShape="1">
              <a:gsLst>
                <a:gs pos="0">
                  <a:srgbClr val="FFEFD1"/>
                </a:gs>
                <a:gs pos="64999">
                  <a:srgbClr val="F0EBD5"/>
                </a:gs>
                <a:gs pos="100000">
                  <a:srgbClr val="D1C39F"/>
                </a:gs>
              </a:gsLst>
              <a:path path="rect">
                <a:fillToRect l="50000" t="50000" r="50000" b="50000"/>
              </a:path>
            </a:gradFill>
            <a:ln w="57150">
              <a:solidFill>
                <a:srgbClr val="000000"/>
              </a:solidFill>
              <a:miter lim="800000"/>
              <a:headEnd/>
              <a:tailEnd/>
            </a:ln>
          </p:spPr>
          <p:txBody>
            <a:bodyPr/>
            <a:lstStyle/>
            <a:p>
              <a:endParaRPr lang="en-IN"/>
            </a:p>
          </p:txBody>
        </p:sp>
      </p:gr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082" name="Rectangle 2"/>
          <p:cNvSpPr>
            <a:spLocks noGrp="1" noChangeArrowheads="1"/>
          </p:cNvSpPr>
          <p:nvPr>
            <p:ph type="title"/>
          </p:nvPr>
        </p:nvSpPr>
        <p:spPr>
          <a:xfrm>
            <a:off x="0" y="0"/>
            <a:ext cx="9144000" cy="1066800"/>
          </a:xfrm>
          <a:solidFill>
            <a:srgbClr val="FFFF66"/>
          </a:solidFill>
        </p:spPr>
        <p:txBody>
          <a:bodyPr/>
          <a:lstStyle/>
          <a:p>
            <a:r>
              <a:rPr lang="en-US" sz="4800" b="1">
                <a:solidFill>
                  <a:srgbClr val="FF3300"/>
                </a:solidFill>
                <a:effectLst>
                  <a:outerShdw blurRad="38100" dist="38100" dir="2700000" algn="tl">
                    <a:srgbClr val="000000"/>
                  </a:outerShdw>
                </a:effectLst>
              </a:rPr>
              <a:t>A Robot's More Complex World</a:t>
            </a:r>
          </a:p>
        </p:txBody>
      </p:sp>
      <p:sp>
        <p:nvSpPr>
          <p:cNvPr id="558083" name="Rectangle 3"/>
          <p:cNvSpPr>
            <a:spLocks noGrp="1" noChangeArrowheads="1"/>
          </p:cNvSpPr>
          <p:nvPr>
            <p:ph type="body" idx="1"/>
          </p:nvPr>
        </p:nvSpPr>
        <p:spPr>
          <a:xfrm>
            <a:off x="228600" y="1143000"/>
            <a:ext cx="8686800" cy="5410200"/>
          </a:xfrm>
        </p:spPr>
        <p:txBody>
          <a:bodyPr/>
          <a:lstStyle/>
          <a:p>
            <a:r>
              <a:rPr lang="en-US" b="1"/>
              <a:t>It </a:t>
            </a:r>
            <a:r>
              <a:rPr lang="en-US" b="1">
                <a:solidFill>
                  <a:srgbClr val="FF3300"/>
                </a:solidFill>
              </a:rPr>
              <a:t>gets more complex</a:t>
            </a:r>
            <a:r>
              <a:rPr lang="en-US" b="1"/>
              <a:t> when you expect an arm to </a:t>
            </a:r>
            <a:r>
              <a:rPr lang="en-US" b="1">
                <a:solidFill>
                  <a:schemeClr val="accent2"/>
                </a:solidFill>
              </a:rPr>
              <a:t>pick up objects</a:t>
            </a:r>
            <a:r>
              <a:rPr lang="en-US" b="1"/>
              <a:t> which can be in any orientation.</a:t>
            </a:r>
          </a:p>
          <a:p>
            <a:r>
              <a:rPr lang="en-US" b="1"/>
              <a:t>There are several problems</a:t>
            </a:r>
          </a:p>
          <a:p>
            <a:pPr lvl="1"/>
            <a:r>
              <a:rPr lang="en-US" b="1">
                <a:solidFill>
                  <a:srgbClr val="FF3300"/>
                </a:solidFill>
              </a:rPr>
              <a:t>How do you pick it up?</a:t>
            </a:r>
          </a:p>
          <a:p>
            <a:pPr lvl="1"/>
            <a:r>
              <a:rPr lang="en-US" b="1">
                <a:solidFill>
                  <a:srgbClr val="FF3300"/>
                </a:solidFill>
              </a:rPr>
              <a:t>How do you recognize it is there?</a:t>
            </a:r>
          </a:p>
          <a:p>
            <a:pPr lvl="1"/>
            <a:r>
              <a:rPr lang="en-US" b="1">
                <a:solidFill>
                  <a:srgbClr val="FF3300"/>
                </a:solidFill>
              </a:rPr>
              <a:t>How do you know you are holding it firmly?</a:t>
            </a:r>
          </a:p>
          <a:p>
            <a:pPr lvl="1"/>
            <a:r>
              <a:rPr lang="en-US" b="1">
                <a:solidFill>
                  <a:srgbClr val="FF3300"/>
                </a:solidFill>
              </a:rPr>
              <a:t>How do you have to change your grip to hold it the way you need to?</a:t>
            </a:r>
          </a:p>
          <a:p>
            <a:r>
              <a:rPr lang="en-US" b="1"/>
              <a:t>This is still a subject of </a:t>
            </a:r>
            <a:r>
              <a:rPr lang="en-US" b="1" i="1">
                <a:solidFill>
                  <a:schemeClr val="accent2"/>
                </a:solidFill>
              </a:rPr>
              <a:t>much research</a:t>
            </a:r>
            <a:endParaRPr lang="en-US" b="1"/>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tx2">
                    <a:satMod val="130000"/>
                  </a:schemeClr>
                </a:solidFill>
              </a:rPr>
              <a:t>Color Space Conversion</a:t>
            </a:r>
            <a:endParaRPr lang="en-US" dirty="0">
              <a:solidFill>
                <a:schemeClr val="tx2">
                  <a:satMod val="130000"/>
                </a:schemeClr>
              </a:solidFill>
            </a:endParaRPr>
          </a:p>
        </p:txBody>
      </p:sp>
      <p:graphicFrame>
        <p:nvGraphicFramePr>
          <p:cNvPr id="4" name="Content Placeholder 3"/>
          <p:cNvGraphicFramePr>
            <a:graphicFrameLocks noGrp="1"/>
          </p:cNvGraphicFramePr>
          <p:nvPr>
            <p:ph idx="1"/>
          </p:nvPr>
        </p:nvGraphicFramePr>
        <p:xfrm>
          <a:off x="1905000" y="1295400"/>
          <a:ext cx="6172200" cy="198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436" name="Picture 2" descr="C:\Users\Nishant\Desktop\ws\rgb.jpg"/>
          <p:cNvPicPr>
            <a:picLocks noChangeAspect="1" noChangeArrowheads="1"/>
          </p:cNvPicPr>
          <p:nvPr/>
        </p:nvPicPr>
        <p:blipFill>
          <a:blip r:embed="rId6" cstate="print"/>
          <a:srcRect/>
          <a:stretch>
            <a:fillRect/>
          </a:stretch>
        </p:blipFill>
        <p:spPr bwMode="auto">
          <a:xfrm>
            <a:off x="1066800" y="2895600"/>
            <a:ext cx="2209800" cy="1455738"/>
          </a:xfrm>
          <a:prstGeom prst="rect">
            <a:avLst/>
          </a:prstGeom>
          <a:noFill/>
          <a:ln w="9525">
            <a:noFill/>
            <a:miter lim="800000"/>
            <a:headEnd/>
            <a:tailEnd/>
          </a:ln>
        </p:spPr>
      </p:pic>
      <p:pic>
        <p:nvPicPr>
          <p:cNvPr id="18437" name="Picture 3" descr="C:\Users\Nishant\Desktop\ws\grey.jpg"/>
          <p:cNvPicPr>
            <a:picLocks noChangeAspect="1" noChangeArrowheads="1"/>
          </p:cNvPicPr>
          <p:nvPr/>
        </p:nvPicPr>
        <p:blipFill>
          <a:blip r:embed="rId7" cstate="print"/>
          <a:srcRect/>
          <a:stretch>
            <a:fillRect/>
          </a:stretch>
        </p:blipFill>
        <p:spPr bwMode="auto">
          <a:xfrm>
            <a:off x="3352800" y="2819400"/>
            <a:ext cx="2860675" cy="1774825"/>
          </a:xfrm>
          <a:prstGeom prst="rect">
            <a:avLst/>
          </a:prstGeom>
          <a:noFill/>
          <a:ln w="9525">
            <a:noFill/>
            <a:miter lim="800000"/>
            <a:headEnd/>
            <a:tailEnd/>
          </a:ln>
        </p:spPr>
      </p:pic>
      <p:pic>
        <p:nvPicPr>
          <p:cNvPr id="18438" name="Picture 5" descr="C:\Users\Nishant\Desktop\ws\bw.jpg"/>
          <p:cNvPicPr>
            <a:picLocks noChangeAspect="1" noChangeArrowheads="1"/>
          </p:cNvPicPr>
          <p:nvPr/>
        </p:nvPicPr>
        <p:blipFill>
          <a:blip r:embed="rId8" cstate="print"/>
          <a:srcRect/>
          <a:stretch>
            <a:fillRect/>
          </a:stretch>
        </p:blipFill>
        <p:spPr bwMode="auto">
          <a:xfrm>
            <a:off x="6248400" y="2819400"/>
            <a:ext cx="2584450" cy="1700213"/>
          </a:xfrm>
          <a:prstGeom prst="rect">
            <a:avLst/>
          </a:prstGeom>
          <a:noFill/>
          <a:ln w="9525">
            <a:noFill/>
            <a:miter lim="800000"/>
            <a:headEnd/>
            <a:tailEnd/>
          </a:ln>
        </p:spPr>
      </p:pic>
      <p:sp>
        <p:nvSpPr>
          <p:cNvPr id="9" name="Rectangle 8"/>
          <p:cNvSpPr/>
          <p:nvPr/>
        </p:nvSpPr>
        <p:spPr>
          <a:xfrm>
            <a:off x="2286000" y="4876800"/>
            <a:ext cx="4572000" cy="1200150"/>
          </a:xfrm>
          <a:prstGeom prst="rect">
            <a:avLst/>
          </a:prstGeom>
        </p:spPr>
        <p:txBody>
          <a:bodyPr>
            <a:spAutoFit/>
          </a:bodyPr>
          <a:lstStyle/>
          <a:p>
            <a:pPr fontAlgn="auto">
              <a:spcBef>
                <a:spcPts val="0"/>
              </a:spcBef>
              <a:spcAft>
                <a:spcPts val="0"/>
              </a:spcAft>
              <a:defRPr/>
            </a:pPr>
            <a:r>
              <a:rPr lang="en-US" dirty="0">
                <a:solidFill>
                  <a:schemeClr val="bg2">
                    <a:lumMod val="50000"/>
                  </a:schemeClr>
                </a:solidFill>
                <a:latin typeface="+mn-lt"/>
                <a:cs typeface="+mn-cs"/>
              </a:rPr>
              <a:t>I = rgb2gray(</a:t>
            </a:r>
            <a:r>
              <a:rPr lang="en-US" dirty="0" err="1">
                <a:solidFill>
                  <a:schemeClr val="bg2">
                    <a:lumMod val="50000"/>
                  </a:schemeClr>
                </a:solidFill>
                <a:latin typeface="+mn-lt"/>
                <a:cs typeface="+mn-cs"/>
              </a:rPr>
              <a:t>imrgb</a:t>
            </a:r>
            <a:r>
              <a:rPr lang="en-US" dirty="0">
                <a:solidFill>
                  <a:schemeClr val="bg2">
                    <a:lumMod val="50000"/>
                  </a:schemeClr>
                </a:solidFill>
                <a:latin typeface="+mn-lt"/>
                <a:cs typeface="+mn-cs"/>
              </a:rPr>
              <a:t>);</a:t>
            </a:r>
          </a:p>
          <a:p>
            <a:pPr fontAlgn="auto">
              <a:spcBef>
                <a:spcPts val="0"/>
              </a:spcBef>
              <a:spcAft>
                <a:spcPts val="0"/>
              </a:spcAft>
              <a:defRPr/>
            </a:pPr>
            <a:r>
              <a:rPr lang="en-US" dirty="0">
                <a:solidFill>
                  <a:schemeClr val="bg2">
                    <a:lumMod val="50000"/>
                  </a:schemeClr>
                </a:solidFill>
                <a:latin typeface="+mn-lt"/>
                <a:cs typeface="+mn-cs"/>
              </a:rPr>
              <a:t>threshold = </a:t>
            </a:r>
            <a:r>
              <a:rPr lang="en-US" dirty="0" err="1">
                <a:solidFill>
                  <a:schemeClr val="bg2">
                    <a:lumMod val="50000"/>
                  </a:schemeClr>
                </a:solidFill>
                <a:latin typeface="+mn-lt"/>
                <a:cs typeface="+mn-cs"/>
              </a:rPr>
              <a:t>graythresh</a:t>
            </a:r>
            <a:r>
              <a:rPr lang="en-US" dirty="0">
                <a:solidFill>
                  <a:schemeClr val="bg2">
                    <a:lumMod val="50000"/>
                  </a:schemeClr>
                </a:solidFill>
                <a:latin typeface="+mn-lt"/>
                <a:cs typeface="+mn-cs"/>
              </a:rPr>
              <a:t>(I);</a:t>
            </a:r>
          </a:p>
          <a:p>
            <a:pPr fontAlgn="auto">
              <a:spcBef>
                <a:spcPts val="0"/>
              </a:spcBef>
              <a:spcAft>
                <a:spcPts val="0"/>
              </a:spcAft>
              <a:defRPr/>
            </a:pPr>
            <a:r>
              <a:rPr lang="en-US" dirty="0" err="1">
                <a:solidFill>
                  <a:schemeClr val="bg2">
                    <a:lumMod val="50000"/>
                  </a:schemeClr>
                </a:solidFill>
                <a:latin typeface="+mn-lt"/>
                <a:cs typeface="+mn-cs"/>
              </a:rPr>
              <a:t>bw</a:t>
            </a:r>
            <a:r>
              <a:rPr lang="en-US" dirty="0">
                <a:solidFill>
                  <a:schemeClr val="bg2">
                    <a:lumMod val="50000"/>
                  </a:schemeClr>
                </a:solidFill>
                <a:latin typeface="+mn-lt"/>
                <a:cs typeface="+mn-cs"/>
              </a:rPr>
              <a:t> = im2bw(</a:t>
            </a:r>
            <a:r>
              <a:rPr lang="en-US" dirty="0" err="1">
                <a:solidFill>
                  <a:schemeClr val="bg2">
                    <a:lumMod val="50000"/>
                  </a:schemeClr>
                </a:solidFill>
                <a:latin typeface="+mn-lt"/>
                <a:cs typeface="+mn-cs"/>
              </a:rPr>
              <a:t>I,threshold</a:t>
            </a:r>
            <a:r>
              <a:rPr lang="en-US" dirty="0">
                <a:solidFill>
                  <a:schemeClr val="bg2">
                    <a:lumMod val="50000"/>
                  </a:schemeClr>
                </a:solidFill>
                <a:latin typeface="+mn-lt"/>
                <a:cs typeface="+mn-cs"/>
              </a:rPr>
              <a:t>);</a:t>
            </a:r>
          </a:p>
          <a:p>
            <a:pPr fontAlgn="auto">
              <a:spcBef>
                <a:spcPts val="0"/>
              </a:spcBef>
              <a:spcAft>
                <a:spcPts val="0"/>
              </a:spcAft>
              <a:defRPr/>
            </a:pPr>
            <a:r>
              <a:rPr lang="en-US" dirty="0" err="1">
                <a:solidFill>
                  <a:schemeClr val="bg2">
                    <a:lumMod val="50000"/>
                  </a:schemeClr>
                </a:solidFill>
                <a:latin typeface="+mn-lt"/>
                <a:cs typeface="+mn-cs"/>
              </a:rPr>
              <a:t>imshow</a:t>
            </a:r>
            <a:r>
              <a:rPr lang="en-US" dirty="0">
                <a:solidFill>
                  <a:schemeClr val="bg2">
                    <a:lumMod val="50000"/>
                  </a:schemeClr>
                </a:solidFill>
                <a:latin typeface="+mn-lt"/>
                <a:cs typeface="+mn-cs"/>
              </a:rPr>
              <a:t>(</a:t>
            </a:r>
            <a:r>
              <a:rPr lang="en-US" dirty="0" err="1">
                <a:solidFill>
                  <a:schemeClr val="bg2">
                    <a:lumMod val="50000"/>
                  </a:schemeClr>
                </a:solidFill>
                <a:latin typeface="+mn-lt"/>
                <a:cs typeface="+mn-cs"/>
              </a:rPr>
              <a:t>bw</a:t>
            </a:r>
            <a:r>
              <a:rPr lang="en-US" dirty="0">
                <a:solidFill>
                  <a:schemeClr val="bg2">
                    <a:lumMod val="50000"/>
                  </a:schemeClr>
                </a:solidFill>
                <a:latin typeface="+mn-lt"/>
                <a:cs typeface="+mn-cs"/>
              </a:rPr>
              <a:t>)</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z="3600" dirty="0" smtClean="0">
                <a:solidFill>
                  <a:schemeClr val="tx2">
                    <a:satMod val="130000"/>
                  </a:schemeClr>
                </a:solidFill>
              </a:rPr>
              <a:t>Image Thresholding Using RGB Image</a:t>
            </a:r>
            <a:endParaRPr lang="en-US" sz="3600" dirty="0">
              <a:solidFill>
                <a:schemeClr val="tx2">
                  <a:satMod val="130000"/>
                </a:schemeClr>
              </a:solidFill>
            </a:endParaRPr>
          </a:p>
        </p:txBody>
      </p:sp>
      <p:pic>
        <p:nvPicPr>
          <p:cNvPr id="19459" name="Picture 2" descr="C:\Users\Nishant\Desktop\ws\balls.jpg"/>
          <p:cNvPicPr>
            <a:picLocks noGrp="1" noChangeAspect="1" noChangeArrowheads="1"/>
          </p:cNvPicPr>
          <p:nvPr>
            <p:ph idx="1"/>
          </p:nvPr>
        </p:nvPicPr>
        <p:blipFill>
          <a:blip r:embed="rId2" cstate="print"/>
          <a:srcRect/>
          <a:stretch>
            <a:fillRect/>
          </a:stretch>
        </p:blipFill>
        <p:spPr>
          <a:xfrm>
            <a:off x="1524000" y="1371600"/>
            <a:ext cx="3276600" cy="2308225"/>
          </a:xfrm>
        </p:spPr>
      </p:pic>
      <p:sp>
        <p:nvSpPr>
          <p:cNvPr id="6" name="Rectangle 5"/>
          <p:cNvSpPr/>
          <p:nvPr/>
        </p:nvSpPr>
        <p:spPr>
          <a:xfrm>
            <a:off x="1066800" y="3810000"/>
            <a:ext cx="7696200" cy="2308225"/>
          </a:xfrm>
          <a:prstGeom prst="rect">
            <a:avLst/>
          </a:prstGeom>
        </p:spPr>
        <p:txBody>
          <a:bodyPr>
            <a:spAutoFit/>
          </a:bodyPr>
          <a:lstStyle/>
          <a:p>
            <a:pPr fontAlgn="auto">
              <a:spcBef>
                <a:spcPts val="0"/>
              </a:spcBef>
              <a:spcAft>
                <a:spcPts val="0"/>
              </a:spcAft>
              <a:defRPr/>
            </a:pPr>
            <a:r>
              <a:rPr lang="en-US" sz="1600" dirty="0">
                <a:solidFill>
                  <a:schemeClr val="bg2">
                    <a:lumMod val="50000"/>
                  </a:schemeClr>
                </a:solidFill>
                <a:latin typeface="+mn-lt"/>
                <a:cs typeface="+mn-cs"/>
              </a:rPr>
              <a:t>for </a:t>
            </a:r>
            <a:r>
              <a:rPr lang="en-US" sz="1600" dirty="0" err="1">
                <a:solidFill>
                  <a:schemeClr val="bg2">
                    <a:lumMod val="50000"/>
                  </a:schemeClr>
                </a:solidFill>
                <a:latin typeface="+mn-lt"/>
                <a:cs typeface="+mn-cs"/>
              </a:rPr>
              <a:t>i</a:t>
            </a:r>
            <a:r>
              <a:rPr lang="en-US" sz="1600" dirty="0">
                <a:solidFill>
                  <a:schemeClr val="bg2">
                    <a:lumMod val="50000"/>
                  </a:schemeClr>
                </a:solidFill>
                <a:latin typeface="+mn-lt"/>
                <a:cs typeface="+mn-cs"/>
              </a:rPr>
              <a:t>=1:279</a:t>
            </a:r>
          </a:p>
          <a:p>
            <a:pPr fontAlgn="auto">
              <a:spcBef>
                <a:spcPts val="0"/>
              </a:spcBef>
              <a:spcAft>
                <a:spcPts val="0"/>
              </a:spcAft>
              <a:defRPr/>
            </a:pPr>
            <a:r>
              <a:rPr lang="en-US" sz="1600" dirty="0">
                <a:solidFill>
                  <a:schemeClr val="bg2">
                    <a:lumMod val="50000"/>
                  </a:schemeClr>
                </a:solidFill>
                <a:latin typeface="+mn-lt"/>
                <a:cs typeface="+mn-cs"/>
              </a:rPr>
              <a:t>        for j=1:396</a:t>
            </a:r>
          </a:p>
          <a:p>
            <a:pPr fontAlgn="auto">
              <a:spcBef>
                <a:spcPts val="0"/>
              </a:spcBef>
              <a:spcAft>
                <a:spcPts val="0"/>
              </a:spcAft>
              <a:defRPr/>
            </a:pPr>
            <a:r>
              <a:rPr lang="en-US" sz="1600" dirty="0">
                <a:solidFill>
                  <a:schemeClr val="bg2">
                    <a:lumMod val="50000"/>
                  </a:schemeClr>
                </a:solidFill>
                <a:latin typeface="+mn-lt"/>
                <a:cs typeface="+mn-cs"/>
              </a:rPr>
              <a:t>            if((RGB(i,j,1)&lt;100 ) &amp;&amp; (RGB(i,j,2)&gt;100 &amp;&amp; RGB(i,j,2)&lt;200) &amp;&amp; (RGB(i,j,3)&gt;200 ))</a:t>
            </a:r>
          </a:p>
          <a:p>
            <a:pPr fontAlgn="auto">
              <a:spcBef>
                <a:spcPts val="0"/>
              </a:spcBef>
              <a:spcAft>
                <a:spcPts val="0"/>
              </a:spcAft>
              <a:defRPr/>
            </a:pPr>
            <a:r>
              <a:rPr lang="en-US" sz="1600" dirty="0">
                <a:solidFill>
                  <a:schemeClr val="bg2">
                    <a:lumMod val="50000"/>
                  </a:schemeClr>
                </a:solidFill>
                <a:latin typeface="+mn-lt"/>
                <a:cs typeface="+mn-cs"/>
              </a:rPr>
              <a:t>                GREY(</a:t>
            </a:r>
            <a:r>
              <a:rPr lang="en-US" sz="1600" dirty="0" err="1">
                <a:solidFill>
                  <a:schemeClr val="bg2">
                    <a:lumMod val="50000"/>
                  </a:schemeClr>
                </a:solidFill>
                <a:latin typeface="+mn-lt"/>
                <a:cs typeface="+mn-cs"/>
              </a:rPr>
              <a:t>i,j</a:t>
            </a:r>
            <a:r>
              <a:rPr lang="en-US" sz="1600" dirty="0">
                <a:solidFill>
                  <a:schemeClr val="bg2">
                    <a:lumMod val="50000"/>
                  </a:schemeClr>
                </a:solidFill>
                <a:latin typeface="+mn-lt"/>
                <a:cs typeface="+mn-cs"/>
              </a:rPr>
              <a:t>)=255;</a:t>
            </a:r>
          </a:p>
          <a:p>
            <a:pPr fontAlgn="auto">
              <a:spcBef>
                <a:spcPts val="0"/>
              </a:spcBef>
              <a:spcAft>
                <a:spcPts val="0"/>
              </a:spcAft>
              <a:defRPr/>
            </a:pPr>
            <a:r>
              <a:rPr lang="en-US" sz="1600" dirty="0">
                <a:solidFill>
                  <a:schemeClr val="bg2">
                    <a:lumMod val="50000"/>
                  </a:schemeClr>
                </a:solidFill>
                <a:latin typeface="+mn-lt"/>
                <a:cs typeface="+mn-cs"/>
              </a:rPr>
              <a:t>            else</a:t>
            </a:r>
          </a:p>
          <a:p>
            <a:pPr fontAlgn="auto">
              <a:spcBef>
                <a:spcPts val="0"/>
              </a:spcBef>
              <a:spcAft>
                <a:spcPts val="0"/>
              </a:spcAft>
              <a:defRPr/>
            </a:pPr>
            <a:r>
              <a:rPr lang="en-US" sz="1600" dirty="0">
                <a:solidFill>
                  <a:schemeClr val="bg2">
                    <a:lumMod val="50000"/>
                  </a:schemeClr>
                </a:solidFill>
                <a:latin typeface="+mn-lt"/>
                <a:cs typeface="+mn-cs"/>
              </a:rPr>
              <a:t>                GREY(</a:t>
            </a:r>
            <a:r>
              <a:rPr lang="en-US" sz="1600" dirty="0" err="1">
                <a:solidFill>
                  <a:schemeClr val="bg2">
                    <a:lumMod val="50000"/>
                  </a:schemeClr>
                </a:solidFill>
                <a:latin typeface="+mn-lt"/>
                <a:cs typeface="+mn-cs"/>
              </a:rPr>
              <a:t>i,j</a:t>
            </a:r>
            <a:r>
              <a:rPr lang="en-US" sz="1600" dirty="0">
                <a:solidFill>
                  <a:schemeClr val="bg2">
                    <a:lumMod val="50000"/>
                  </a:schemeClr>
                </a:solidFill>
                <a:latin typeface="+mn-lt"/>
                <a:cs typeface="+mn-cs"/>
              </a:rPr>
              <a:t>)=0;</a:t>
            </a:r>
          </a:p>
          <a:p>
            <a:pPr fontAlgn="auto">
              <a:spcBef>
                <a:spcPts val="0"/>
              </a:spcBef>
              <a:spcAft>
                <a:spcPts val="0"/>
              </a:spcAft>
              <a:defRPr/>
            </a:pPr>
            <a:r>
              <a:rPr lang="en-US" sz="1600" dirty="0">
                <a:solidFill>
                  <a:schemeClr val="bg2">
                    <a:lumMod val="50000"/>
                  </a:schemeClr>
                </a:solidFill>
                <a:latin typeface="+mn-lt"/>
                <a:cs typeface="+mn-cs"/>
              </a:rPr>
              <a:t>            end</a:t>
            </a:r>
          </a:p>
          <a:p>
            <a:pPr fontAlgn="auto">
              <a:spcBef>
                <a:spcPts val="0"/>
              </a:spcBef>
              <a:spcAft>
                <a:spcPts val="0"/>
              </a:spcAft>
              <a:defRPr/>
            </a:pPr>
            <a:r>
              <a:rPr lang="en-US" sz="1600" dirty="0">
                <a:solidFill>
                  <a:schemeClr val="bg2">
                    <a:lumMod val="50000"/>
                  </a:schemeClr>
                </a:solidFill>
                <a:latin typeface="+mn-lt"/>
                <a:cs typeface="+mn-cs"/>
              </a:rPr>
              <a:t>        end</a:t>
            </a:r>
          </a:p>
          <a:p>
            <a:pPr fontAlgn="auto">
              <a:spcBef>
                <a:spcPts val="0"/>
              </a:spcBef>
              <a:spcAft>
                <a:spcPts val="0"/>
              </a:spcAft>
              <a:defRPr/>
            </a:pPr>
            <a:r>
              <a:rPr lang="en-US" sz="1600" dirty="0">
                <a:solidFill>
                  <a:schemeClr val="bg2">
                    <a:lumMod val="50000"/>
                  </a:schemeClr>
                </a:solidFill>
                <a:latin typeface="+mn-lt"/>
                <a:cs typeface="+mn-cs"/>
              </a:rPr>
              <a:t>    end</a:t>
            </a:r>
          </a:p>
        </p:txBody>
      </p:sp>
      <p:pic>
        <p:nvPicPr>
          <p:cNvPr id="19461" name="Picture 4" descr="C:\Users\Nishant\Desktop\ws\ballsbw.jpg"/>
          <p:cNvPicPr>
            <a:picLocks noChangeAspect="1" noChangeArrowheads="1"/>
          </p:cNvPicPr>
          <p:nvPr/>
        </p:nvPicPr>
        <p:blipFill>
          <a:blip r:embed="rId3" cstate="print"/>
          <a:srcRect/>
          <a:stretch>
            <a:fillRect/>
          </a:stretch>
        </p:blipFill>
        <p:spPr bwMode="auto">
          <a:xfrm>
            <a:off x="4606925" y="1143000"/>
            <a:ext cx="4537075" cy="2957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1143000"/>
          </a:xfrm>
        </p:spPr>
        <p:txBody>
          <a:bodyPr/>
          <a:lstStyle/>
          <a:p>
            <a:pPr fontAlgn="auto">
              <a:spcAft>
                <a:spcPts val="0"/>
              </a:spcAft>
              <a:defRPr/>
            </a:pPr>
            <a:r>
              <a:rPr lang="en-US" sz="3200" smtClean="0">
                <a:solidFill>
                  <a:schemeClr val="tx2">
                    <a:satMod val="130000"/>
                  </a:schemeClr>
                </a:solidFill>
              </a:rPr>
              <a:t>Labeling Connected Objects</a:t>
            </a:r>
            <a:endParaRPr lang="en-US" sz="3200" dirty="0">
              <a:solidFill>
                <a:schemeClr val="tx2">
                  <a:satMod val="130000"/>
                </a:schemeClr>
              </a:solidFill>
            </a:endParaRPr>
          </a:p>
        </p:txBody>
      </p:sp>
      <p:sp>
        <p:nvSpPr>
          <p:cNvPr id="3" name="Content Placeholder 2"/>
          <p:cNvSpPr>
            <a:spLocks noGrp="1"/>
          </p:cNvSpPr>
          <p:nvPr>
            <p:ph sz="half" idx="1"/>
          </p:nvPr>
        </p:nvSpPr>
        <p:spPr>
          <a:xfrm>
            <a:off x="1435100" y="1524000"/>
            <a:ext cx="3657600" cy="4664075"/>
          </a:xfrm>
        </p:spPr>
        <p:txBody>
          <a:bodyPr>
            <a:normAutofit fontScale="70000" lnSpcReduction="20000"/>
          </a:bodyPr>
          <a:lstStyle/>
          <a:p>
            <a:pPr marL="365760" indent="-283464" fontAlgn="auto">
              <a:spcAft>
                <a:spcPts val="0"/>
              </a:spcAft>
              <a:buFont typeface="Wingdings 2"/>
              <a:buNone/>
              <a:defRPr/>
            </a:pPr>
            <a:r>
              <a:rPr lang="en-US" dirty="0" smtClean="0">
                <a:solidFill>
                  <a:schemeClr val="bg2">
                    <a:lumMod val="50000"/>
                  </a:schemeClr>
                </a:solidFill>
              </a:rPr>
              <a:t>[</a:t>
            </a:r>
            <a:r>
              <a:rPr lang="en-US" dirty="0" err="1" smtClean="0">
                <a:solidFill>
                  <a:schemeClr val="bg2">
                    <a:lumMod val="50000"/>
                  </a:schemeClr>
                </a:solidFill>
              </a:rPr>
              <a:t>L,num</a:t>
            </a:r>
            <a:r>
              <a:rPr lang="en-US" dirty="0" smtClean="0">
                <a:solidFill>
                  <a:schemeClr val="bg2">
                    <a:lumMod val="50000"/>
                  </a:schemeClr>
                </a:solidFill>
              </a:rPr>
              <a:t>] = </a:t>
            </a:r>
            <a:r>
              <a:rPr lang="en-US" dirty="0" err="1" smtClean="0">
                <a:solidFill>
                  <a:schemeClr val="bg2">
                    <a:lumMod val="50000"/>
                  </a:schemeClr>
                </a:solidFill>
              </a:rPr>
              <a:t>bwlabel</a:t>
            </a:r>
            <a:r>
              <a:rPr lang="en-US" dirty="0" smtClean="0">
                <a:solidFill>
                  <a:schemeClr val="bg2">
                    <a:lumMod val="50000"/>
                  </a:schemeClr>
                </a:solidFill>
              </a:rPr>
              <a:t>(</a:t>
            </a:r>
            <a:r>
              <a:rPr lang="en-US" dirty="0" err="1" smtClean="0">
                <a:solidFill>
                  <a:schemeClr val="bg2">
                    <a:lumMod val="50000"/>
                  </a:schemeClr>
                </a:solidFill>
              </a:rPr>
              <a:t>BW,n</a:t>
            </a:r>
            <a:r>
              <a:rPr lang="en-US" dirty="0" smtClean="0">
                <a:solidFill>
                  <a:schemeClr val="bg2">
                    <a:lumMod val="50000"/>
                  </a:schemeClr>
                </a:solidFill>
              </a:rPr>
              <a:t>)</a:t>
            </a:r>
          </a:p>
          <a:p>
            <a:pPr marL="365760" indent="-283464" fontAlgn="auto">
              <a:spcAft>
                <a:spcPts val="0"/>
              </a:spcAft>
              <a:buFont typeface="Wingdings 2"/>
              <a:buNone/>
              <a:defRPr/>
            </a:pPr>
            <a:endParaRPr lang="en-US" dirty="0" smtClean="0">
              <a:solidFill>
                <a:schemeClr val="bg2">
                  <a:lumMod val="50000"/>
                </a:schemeClr>
              </a:solidFill>
            </a:endParaRPr>
          </a:p>
          <a:p>
            <a:pPr marL="365760" indent="-283464" fontAlgn="auto">
              <a:spcAft>
                <a:spcPts val="0"/>
              </a:spcAft>
              <a:buFont typeface="Wingdings 2"/>
              <a:buNone/>
              <a:defRPr/>
            </a:pPr>
            <a:r>
              <a:rPr lang="en-US" dirty="0" smtClean="0"/>
              <a:t>BW = </a:t>
            </a:r>
          </a:p>
          <a:p>
            <a:pPr marL="365760" indent="-283464" fontAlgn="auto">
              <a:spcAft>
                <a:spcPts val="0"/>
              </a:spcAft>
              <a:buFont typeface="Wingdings 2"/>
              <a:buNone/>
              <a:defRPr/>
            </a:pPr>
            <a:r>
              <a:rPr lang="en-US" dirty="0" smtClean="0"/>
              <a:t>     [1     1     1     0     0     0     0     0</a:t>
            </a:r>
          </a:p>
          <a:p>
            <a:pPr marL="365760" indent="-283464" fontAlgn="auto">
              <a:spcAft>
                <a:spcPts val="0"/>
              </a:spcAft>
              <a:buFont typeface="Wingdings 2"/>
              <a:buNone/>
              <a:defRPr/>
            </a:pPr>
            <a:r>
              <a:rPr lang="en-US" dirty="0" smtClean="0"/>
              <a:t>      1     1     1     0     1     1     0     0</a:t>
            </a:r>
          </a:p>
          <a:p>
            <a:pPr marL="365760" indent="-283464" fontAlgn="auto">
              <a:spcAft>
                <a:spcPts val="0"/>
              </a:spcAft>
              <a:buFont typeface="Wingdings 2"/>
              <a:buNone/>
              <a:defRPr/>
            </a:pPr>
            <a:r>
              <a:rPr lang="en-US" dirty="0" smtClean="0"/>
              <a:t>      1     1     1     0     1     1     0     0</a:t>
            </a:r>
          </a:p>
          <a:p>
            <a:pPr marL="365760" indent="-283464" fontAlgn="auto">
              <a:spcAft>
                <a:spcPts val="0"/>
              </a:spcAft>
              <a:buFont typeface="Wingdings 2"/>
              <a:buNone/>
              <a:defRPr/>
            </a:pPr>
            <a:r>
              <a:rPr lang="en-US" dirty="0" smtClean="0"/>
              <a:t>      1     1     1     0     0     0     1     0</a:t>
            </a:r>
          </a:p>
          <a:p>
            <a:pPr marL="365760" indent="-283464" fontAlgn="auto">
              <a:spcAft>
                <a:spcPts val="0"/>
              </a:spcAft>
              <a:buFont typeface="Wingdings 2"/>
              <a:buNone/>
              <a:defRPr/>
            </a:pPr>
            <a:r>
              <a:rPr lang="en-US" dirty="0" smtClean="0"/>
              <a:t>      1     1     1     0     0     0     1     0</a:t>
            </a:r>
          </a:p>
          <a:p>
            <a:pPr marL="365760" indent="-283464" fontAlgn="auto">
              <a:spcAft>
                <a:spcPts val="0"/>
              </a:spcAft>
              <a:buFont typeface="Wingdings 2"/>
              <a:buNone/>
              <a:defRPr/>
            </a:pPr>
            <a:r>
              <a:rPr lang="en-US" dirty="0" smtClean="0"/>
              <a:t>      1     1     1     0     0     0     1     0</a:t>
            </a:r>
          </a:p>
          <a:p>
            <a:pPr marL="365760" indent="-283464" fontAlgn="auto">
              <a:spcAft>
                <a:spcPts val="0"/>
              </a:spcAft>
              <a:buFont typeface="Wingdings 2"/>
              <a:buNone/>
              <a:defRPr/>
            </a:pPr>
            <a:r>
              <a:rPr lang="en-US" dirty="0" smtClean="0"/>
              <a:t>      1     1     1     0     0     1     1     0</a:t>
            </a:r>
          </a:p>
          <a:p>
            <a:pPr marL="365760" indent="-283464" fontAlgn="auto">
              <a:spcAft>
                <a:spcPts val="0"/>
              </a:spcAft>
              <a:buFont typeface="Wingdings 2"/>
              <a:buNone/>
              <a:defRPr/>
            </a:pPr>
            <a:r>
              <a:rPr lang="en-US" dirty="0" smtClean="0"/>
              <a:t>      1     1     1     0     0     0     0     0];</a:t>
            </a:r>
          </a:p>
          <a:p>
            <a:pPr marL="365760" indent="-283464" fontAlgn="auto">
              <a:spcAft>
                <a:spcPts val="0"/>
              </a:spcAft>
              <a:buFont typeface="Wingdings 2"/>
              <a:buNone/>
              <a:defRPr/>
            </a:pPr>
            <a:endParaRPr lang="en-US" dirty="0">
              <a:solidFill>
                <a:schemeClr val="bg2">
                  <a:lumMod val="50000"/>
                </a:schemeClr>
              </a:solidFill>
            </a:endParaRPr>
          </a:p>
        </p:txBody>
      </p:sp>
      <p:sp>
        <p:nvSpPr>
          <p:cNvPr id="6" name="Content Placeholder 5"/>
          <p:cNvSpPr>
            <a:spLocks noGrp="1"/>
          </p:cNvSpPr>
          <p:nvPr>
            <p:ph sz="half" idx="2"/>
          </p:nvPr>
        </p:nvSpPr>
        <p:spPr>
          <a:xfrm>
            <a:off x="5276850" y="1524000"/>
            <a:ext cx="3657600" cy="4664075"/>
          </a:xfrm>
        </p:spPr>
        <p:txBody>
          <a:bodyPr>
            <a:normAutofit fontScale="70000" lnSpcReduction="20000"/>
          </a:bodyPr>
          <a:lstStyle/>
          <a:p>
            <a:pPr marL="365760" indent="-283464" fontAlgn="auto">
              <a:spcAft>
                <a:spcPts val="0"/>
              </a:spcAft>
              <a:buFont typeface="Wingdings 2"/>
              <a:buNone/>
              <a:defRPr/>
            </a:pPr>
            <a:r>
              <a:rPr lang="en-US" dirty="0" smtClean="0">
                <a:solidFill>
                  <a:schemeClr val="bg2">
                    <a:lumMod val="50000"/>
                  </a:schemeClr>
                </a:solidFill>
              </a:rPr>
              <a:t>L = </a:t>
            </a:r>
            <a:r>
              <a:rPr lang="en-US" dirty="0" err="1" smtClean="0">
                <a:solidFill>
                  <a:schemeClr val="bg2">
                    <a:lumMod val="50000"/>
                  </a:schemeClr>
                </a:solidFill>
              </a:rPr>
              <a:t>bwlabel</a:t>
            </a:r>
            <a:r>
              <a:rPr lang="en-US" dirty="0" smtClean="0">
                <a:solidFill>
                  <a:schemeClr val="bg2">
                    <a:lumMod val="50000"/>
                  </a:schemeClr>
                </a:solidFill>
              </a:rPr>
              <a:t>(BW,4)</a:t>
            </a:r>
            <a:endParaRPr lang="en-US" dirty="0" smtClean="0"/>
          </a:p>
          <a:p>
            <a:pPr marL="365760" indent="-283464" fontAlgn="auto">
              <a:spcAft>
                <a:spcPts val="0"/>
              </a:spcAft>
              <a:buFont typeface="Wingdings 2"/>
              <a:buNone/>
              <a:defRPr/>
            </a:pPr>
            <a:r>
              <a:rPr lang="en-US" dirty="0" smtClean="0"/>
              <a:t>L =</a:t>
            </a:r>
          </a:p>
          <a:p>
            <a:pPr marL="365760" indent="-283464" fontAlgn="auto">
              <a:spcAft>
                <a:spcPts val="0"/>
              </a:spcAft>
              <a:buFont typeface="Wingdings 2"/>
              <a:buNone/>
              <a:defRPr/>
            </a:pPr>
            <a:endParaRPr lang="en-US" dirty="0" smtClean="0"/>
          </a:p>
          <a:p>
            <a:pPr marL="365760" indent="-283464" fontAlgn="auto">
              <a:spcAft>
                <a:spcPts val="0"/>
              </a:spcAft>
              <a:buFont typeface="Wingdings 2"/>
              <a:buNone/>
              <a:defRPr/>
            </a:pPr>
            <a:r>
              <a:rPr lang="en-US" dirty="0" smtClean="0"/>
              <a:t>     1     1     1     0     0     0     0     0</a:t>
            </a:r>
          </a:p>
          <a:p>
            <a:pPr marL="365760" indent="-283464" fontAlgn="auto">
              <a:spcAft>
                <a:spcPts val="0"/>
              </a:spcAft>
              <a:buFont typeface="Wingdings 2"/>
              <a:buNone/>
              <a:defRPr/>
            </a:pPr>
            <a:r>
              <a:rPr lang="en-US" dirty="0" smtClean="0"/>
              <a:t>     1     1     1     0     2     2     0     0</a:t>
            </a:r>
          </a:p>
          <a:p>
            <a:pPr marL="365760" indent="-283464" fontAlgn="auto">
              <a:spcAft>
                <a:spcPts val="0"/>
              </a:spcAft>
              <a:buFont typeface="Wingdings 2"/>
              <a:buNone/>
              <a:defRPr/>
            </a:pPr>
            <a:r>
              <a:rPr lang="en-US" dirty="0" smtClean="0"/>
              <a:t>     1     1     1     0     2     2     0     0</a:t>
            </a:r>
          </a:p>
          <a:p>
            <a:pPr marL="365760" indent="-283464" fontAlgn="auto">
              <a:spcAft>
                <a:spcPts val="0"/>
              </a:spcAft>
              <a:buFont typeface="Wingdings 2"/>
              <a:buNone/>
              <a:defRPr/>
            </a:pPr>
            <a:r>
              <a:rPr lang="en-US" dirty="0" smtClean="0"/>
              <a:t>     1     1     1     0     0     0     3     0</a:t>
            </a:r>
          </a:p>
          <a:p>
            <a:pPr marL="365760" indent="-283464" fontAlgn="auto">
              <a:spcAft>
                <a:spcPts val="0"/>
              </a:spcAft>
              <a:buFont typeface="Wingdings 2"/>
              <a:buNone/>
              <a:defRPr/>
            </a:pPr>
            <a:r>
              <a:rPr lang="en-US" dirty="0" smtClean="0"/>
              <a:t>     1     1     1     0     0     0     3     0</a:t>
            </a:r>
          </a:p>
          <a:p>
            <a:pPr marL="365760" indent="-283464" fontAlgn="auto">
              <a:spcAft>
                <a:spcPts val="0"/>
              </a:spcAft>
              <a:buFont typeface="Wingdings 2"/>
              <a:buNone/>
              <a:defRPr/>
            </a:pPr>
            <a:r>
              <a:rPr lang="en-US" dirty="0" smtClean="0"/>
              <a:t>     1     1     1     0     0     0     3     0</a:t>
            </a:r>
          </a:p>
          <a:p>
            <a:pPr marL="365760" indent="-283464" fontAlgn="auto">
              <a:spcAft>
                <a:spcPts val="0"/>
              </a:spcAft>
              <a:buFont typeface="Wingdings 2"/>
              <a:buNone/>
              <a:defRPr/>
            </a:pPr>
            <a:r>
              <a:rPr lang="en-US" dirty="0" smtClean="0"/>
              <a:t>     1     1     1     0     0     3     3     0</a:t>
            </a:r>
          </a:p>
          <a:p>
            <a:pPr marL="365760" indent="-283464" fontAlgn="auto">
              <a:spcAft>
                <a:spcPts val="0"/>
              </a:spcAft>
              <a:buFont typeface="Wingdings 2"/>
              <a:buNone/>
              <a:defRPr/>
            </a:pPr>
            <a:r>
              <a:rPr lang="en-US" dirty="0" smtClean="0"/>
              <a:t>     1     1     1     0     0     0     0     0</a:t>
            </a:r>
          </a:p>
        </p:txBody>
      </p:sp>
      <p:pic>
        <p:nvPicPr>
          <p:cNvPr id="20485" name="Picture 2" descr="C:\Users\Nishant\Desktop\ws\label.jpg"/>
          <p:cNvPicPr>
            <a:picLocks noChangeAspect="1" noChangeArrowheads="1"/>
          </p:cNvPicPr>
          <p:nvPr/>
        </p:nvPicPr>
        <p:blipFill>
          <a:blip r:embed="rId2" cstate="print"/>
          <a:srcRect/>
          <a:stretch>
            <a:fillRect/>
          </a:stretch>
        </p:blipFill>
        <p:spPr bwMode="auto">
          <a:xfrm>
            <a:off x="1828800" y="4572000"/>
            <a:ext cx="914400" cy="2095500"/>
          </a:xfrm>
          <a:prstGeom prst="rect">
            <a:avLst/>
          </a:prstGeom>
          <a:noFill/>
          <a:ln w="9525">
            <a:noFill/>
            <a:miter lim="800000"/>
            <a:headEnd/>
            <a:tailEnd/>
          </a:ln>
        </p:spPr>
      </p:pic>
      <p:sp>
        <p:nvSpPr>
          <p:cNvPr id="20486" name="TextBox 7"/>
          <p:cNvSpPr txBox="1">
            <a:spLocks noChangeArrowheads="1"/>
          </p:cNvSpPr>
          <p:nvPr/>
        </p:nvSpPr>
        <p:spPr bwMode="auto">
          <a:xfrm>
            <a:off x="2895600" y="4648200"/>
            <a:ext cx="2133600" cy="369888"/>
          </a:xfrm>
          <a:prstGeom prst="rect">
            <a:avLst/>
          </a:prstGeom>
          <a:noFill/>
          <a:ln w="9525">
            <a:noFill/>
            <a:miter lim="800000"/>
            <a:headEnd/>
            <a:tailEnd/>
          </a:ln>
        </p:spPr>
        <p:txBody>
          <a:bodyPr>
            <a:spAutoFit/>
          </a:bodyPr>
          <a:lstStyle/>
          <a:p>
            <a:r>
              <a:rPr lang="en-US">
                <a:latin typeface="Gill Sans MT" pitchFamily="34" charset="0"/>
              </a:rPr>
              <a:t>4 Connected</a:t>
            </a:r>
          </a:p>
        </p:txBody>
      </p:sp>
      <p:sp>
        <p:nvSpPr>
          <p:cNvPr id="20487" name="TextBox 8"/>
          <p:cNvSpPr txBox="1">
            <a:spLocks noChangeArrowheads="1"/>
          </p:cNvSpPr>
          <p:nvPr/>
        </p:nvSpPr>
        <p:spPr bwMode="auto">
          <a:xfrm>
            <a:off x="2971800" y="5867400"/>
            <a:ext cx="1447800" cy="381000"/>
          </a:xfrm>
          <a:prstGeom prst="rect">
            <a:avLst/>
          </a:prstGeom>
          <a:noFill/>
          <a:ln w="9525">
            <a:noFill/>
            <a:miter lim="800000"/>
            <a:headEnd/>
            <a:tailEnd/>
          </a:ln>
        </p:spPr>
        <p:txBody>
          <a:bodyPr>
            <a:spAutoFit/>
          </a:bodyPr>
          <a:lstStyle/>
          <a:p>
            <a:r>
              <a:rPr lang="en-US">
                <a:latin typeface="Gill Sans MT" pitchFamily="34" charset="0"/>
              </a:rPr>
              <a:t>8 Connected</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1143000"/>
          </a:xfrm>
        </p:spPr>
        <p:txBody>
          <a:bodyPr/>
          <a:lstStyle/>
          <a:p>
            <a:pPr fontAlgn="auto">
              <a:spcAft>
                <a:spcPts val="0"/>
              </a:spcAft>
              <a:defRPr/>
            </a:pPr>
            <a:r>
              <a:rPr lang="en-US" sz="3200" dirty="0" smtClean="0">
                <a:solidFill>
                  <a:schemeClr val="tx2">
                    <a:satMod val="130000"/>
                  </a:schemeClr>
                </a:solidFill>
              </a:rPr>
              <a:t>Edge Detection</a:t>
            </a:r>
            <a:endParaRPr lang="en-US" sz="3200" dirty="0">
              <a:solidFill>
                <a:schemeClr val="tx2">
                  <a:satMod val="130000"/>
                </a:schemeClr>
              </a:solidFill>
            </a:endParaRPr>
          </a:p>
        </p:txBody>
      </p:sp>
      <p:pic>
        <p:nvPicPr>
          <p:cNvPr id="25603" name="Picture 2" descr="C:\Users\Nishant\Desktop\ws\arena.jpg"/>
          <p:cNvPicPr>
            <a:picLocks noGrp="1" noChangeAspect="1" noChangeArrowheads="1"/>
          </p:cNvPicPr>
          <p:nvPr>
            <p:ph sz="half" idx="1"/>
          </p:nvPr>
        </p:nvPicPr>
        <p:blipFill>
          <a:blip r:embed="rId2" cstate="print"/>
          <a:srcRect/>
          <a:stretch>
            <a:fillRect/>
          </a:stretch>
        </p:blipFill>
        <p:spPr>
          <a:xfrm>
            <a:off x="2895600" y="1143000"/>
            <a:ext cx="3657600" cy="2408238"/>
          </a:xfrm>
        </p:spPr>
      </p:pic>
      <p:pic>
        <p:nvPicPr>
          <p:cNvPr id="25604" name="Picture 3" descr="C:\Users\Nishant\Desktop\ws\bndry.jpg"/>
          <p:cNvPicPr>
            <a:picLocks noGrp="1" noChangeAspect="1" noChangeArrowheads="1"/>
          </p:cNvPicPr>
          <p:nvPr>
            <p:ph sz="half" idx="2"/>
          </p:nvPr>
        </p:nvPicPr>
        <p:blipFill>
          <a:blip r:embed="rId3" cstate="print"/>
          <a:srcRect/>
          <a:stretch>
            <a:fillRect/>
          </a:stretch>
        </p:blipFill>
        <p:spPr>
          <a:xfrm>
            <a:off x="2154238" y="3657600"/>
            <a:ext cx="5160962" cy="3200400"/>
          </a:xfrm>
        </p:spPr>
      </p:pic>
      <p:sp>
        <p:nvSpPr>
          <p:cNvPr id="25605" name="TextBox 7"/>
          <p:cNvSpPr txBox="1">
            <a:spLocks noChangeArrowheads="1"/>
          </p:cNvSpPr>
          <p:nvPr/>
        </p:nvSpPr>
        <p:spPr bwMode="auto">
          <a:xfrm>
            <a:off x="6858000" y="1143000"/>
            <a:ext cx="1981200" cy="646113"/>
          </a:xfrm>
          <a:prstGeom prst="rect">
            <a:avLst/>
          </a:prstGeom>
          <a:noFill/>
          <a:ln w="9525">
            <a:noFill/>
            <a:miter lim="800000"/>
            <a:headEnd/>
            <a:tailEnd/>
          </a:ln>
        </p:spPr>
        <p:txBody>
          <a:bodyPr>
            <a:spAutoFit/>
          </a:bodyPr>
          <a:lstStyle/>
          <a:p>
            <a:r>
              <a:rPr lang="en-US">
                <a:latin typeface="Gill Sans MT" pitchFamily="34" charset="0"/>
              </a:rPr>
              <a:t>Canny, Sobel</a:t>
            </a:r>
          </a:p>
          <a:p>
            <a:r>
              <a:rPr lang="en-US">
                <a:latin typeface="Gill Sans MT" pitchFamily="34" charset="0"/>
              </a:rPr>
              <a:t> Edge Operator</a:t>
            </a:r>
          </a:p>
        </p:txBody>
      </p:sp>
      <p:sp>
        <p:nvSpPr>
          <p:cNvPr id="25606" name="TextBox 8"/>
          <p:cNvSpPr txBox="1">
            <a:spLocks noChangeArrowheads="1"/>
          </p:cNvSpPr>
          <p:nvPr/>
        </p:nvSpPr>
        <p:spPr bwMode="auto">
          <a:xfrm>
            <a:off x="6934200" y="2362200"/>
            <a:ext cx="2057400" cy="3416300"/>
          </a:xfrm>
          <a:prstGeom prst="rect">
            <a:avLst/>
          </a:prstGeom>
          <a:noFill/>
          <a:ln w="9525">
            <a:noFill/>
            <a:miter lim="800000"/>
            <a:headEnd/>
            <a:tailEnd/>
          </a:ln>
        </p:spPr>
        <p:txBody>
          <a:bodyPr>
            <a:spAutoFit/>
          </a:bodyPr>
          <a:lstStyle/>
          <a:p>
            <a:r>
              <a:rPr lang="en-US">
                <a:latin typeface="Gill Sans MT" pitchFamily="34" charset="0"/>
              </a:rPr>
              <a:t>Basic idea: Finding the gradient of the image in the x and y directions. Around the boundary of the objects, the intensity varies steeply, hence a derivative of intensities results in the edge of the boundaries.</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1026" name="Picture 2"/>
          <p:cNvPicPr>
            <a:picLocks noChangeAspect="1" noChangeArrowheads="1"/>
          </p:cNvPicPr>
          <p:nvPr/>
        </p:nvPicPr>
        <p:blipFill>
          <a:blip r:embed="rId2" cstate="print"/>
          <a:srcRect/>
          <a:stretch>
            <a:fillRect/>
          </a:stretch>
        </p:blipFill>
        <p:spPr bwMode="auto">
          <a:xfrm>
            <a:off x="1219200" y="1023938"/>
            <a:ext cx="6705600" cy="4810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2050" name="Picture 2"/>
          <p:cNvPicPr>
            <a:picLocks noChangeAspect="1" noChangeArrowheads="1"/>
          </p:cNvPicPr>
          <p:nvPr/>
        </p:nvPicPr>
        <p:blipFill>
          <a:blip r:embed="rId2" cstate="print"/>
          <a:srcRect/>
          <a:stretch>
            <a:fillRect/>
          </a:stretch>
        </p:blipFill>
        <p:spPr bwMode="auto">
          <a:xfrm>
            <a:off x="1238250" y="1238250"/>
            <a:ext cx="6667500" cy="4381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90600" y="2743200"/>
            <a:ext cx="7924800" cy="1143000"/>
          </a:xfrm>
        </p:spPr>
        <p:txBody>
          <a:bodyPr rtlCol="0">
            <a:normAutofit/>
          </a:bodyPr>
          <a:lstStyle/>
          <a:p>
            <a:pPr eaLnBrk="1" fontAlgn="auto" hangingPunct="1">
              <a:spcAft>
                <a:spcPts val="0"/>
              </a:spcAft>
              <a:defRPr/>
            </a:pPr>
            <a:r>
              <a:rPr lang="en-US" sz="4000" dirty="0" smtClean="0">
                <a:solidFill>
                  <a:schemeClr val="accent6">
                    <a:lumMod val="50000"/>
                  </a:schemeClr>
                </a:solidFill>
                <a:latin typeface="Times New Roman" pitchFamily="18" charset="0"/>
                <a:cs typeface="Times New Roman" pitchFamily="18" charset="0"/>
              </a:rPr>
              <a:t>APPLICATIONS</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grpSp>
        <p:nvGrpSpPr>
          <p:cNvPr id="3" name="Group 4"/>
          <p:cNvGrpSpPr>
            <a:grpSpLocks/>
          </p:cNvGrpSpPr>
          <p:nvPr/>
        </p:nvGrpSpPr>
        <p:grpSpPr bwMode="auto">
          <a:xfrm>
            <a:off x="0" y="0"/>
            <a:ext cx="762000" cy="6858000"/>
            <a:chOff x="0" y="0"/>
            <a:chExt cx="762000" cy="6858000"/>
          </a:xfrm>
        </p:grpSpPr>
        <p:sp>
          <p:nvSpPr>
            <p:cNvPr id="6" name="Rectangle 5"/>
            <p:cNvSpPr/>
            <p:nvPr/>
          </p:nvSpPr>
          <p:spPr>
            <a:xfrm>
              <a:off x="0" y="0"/>
              <a:ext cx="76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271" name="TextBox 6"/>
            <p:cNvSpPr txBox="1">
              <a:spLocks noChangeArrowheads="1"/>
            </p:cNvSpPr>
            <p:nvPr/>
          </p:nvSpPr>
          <p:spPr bwMode="auto">
            <a:xfrm rot="-5400000">
              <a:off x="-254166" y="3138099"/>
              <a:ext cx="1523998" cy="276999"/>
            </a:xfrm>
            <a:prstGeom prst="rect">
              <a:avLst/>
            </a:prstGeom>
            <a:noFill/>
            <a:ln w="9525">
              <a:noFill/>
              <a:miter lim="800000"/>
              <a:headEnd/>
              <a:tailEnd/>
            </a:ln>
          </p:spPr>
          <p:txBody>
            <a:bodyPr>
              <a:spAutoFit/>
            </a:bodyPr>
            <a:lstStyle/>
            <a:p>
              <a:pPr algn="ctr"/>
              <a:r>
                <a:rPr lang="en-US" sz="1200">
                  <a:latin typeface="Calibri" pitchFamily="34" charset="0"/>
                </a:rPr>
                <a:t>MACHINE VISION</a:t>
              </a:r>
            </a:p>
          </p:txBody>
        </p:sp>
      </p:gr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3074" name="Picture 2"/>
          <p:cNvPicPr>
            <a:picLocks noChangeAspect="1" noChangeArrowheads="1"/>
          </p:cNvPicPr>
          <p:nvPr/>
        </p:nvPicPr>
        <p:blipFill>
          <a:blip r:embed="rId2" cstate="print"/>
          <a:srcRect/>
          <a:stretch>
            <a:fillRect/>
          </a:stretch>
        </p:blipFill>
        <p:spPr bwMode="auto">
          <a:xfrm>
            <a:off x="1247775" y="1185863"/>
            <a:ext cx="6648450" cy="4486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1498600" y="190500"/>
            <a:ext cx="6146800" cy="517525"/>
          </a:xfrm>
        </p:spPr>
        <p:txBody>
          <a:bodyPr>
            <a:normAutofit fontScale="90000"/>
          </a:bodyPr>
          <a:lstStyle/>
          <a:p>
            <a:r>
              <a:rPr lang="en-US"/>
              <a:t>Feature Extraction/Analysis</a:t>
            </a:r>
          </a:p>
        </p:txBody>
      </p:sp>
      <p:sp>
        <p:nvSpPr>
          <p:cNvPr id="56323" name="Rectangle 3"/>
          <p:cNvSpPr>
            <a:spLocks noGrp="1" noChangeArrowheads="1"/>
          </p:cNvSpPr>
          <p:nvPr>
            <p:ph type="body" idx="1"/>
          </p:nvPr>
        </p:nvSpPr>
        <p:spPr/>
        <p:txBody>
          <a:bodyPr/>
          <a:lstStyle/>
          <a:p>
            <a:r>
              <a:rPr lang="en-US"/>
              <a:t>2D Geometric Analysis:</a:t>
            </a:r>
          </a:p>
          <a:p>
            <a:pPr lvl="1"/>
            <a:r>
              <a:rPr lang="en-US"/>
              <a:t>Must have high contrast to separate (“segment”) part from background</a:t>
            </a:r>
          </a:p>
          <a:p>
            <a:pPr lvl="2"/>
            <a:r>
              <a:rPr lang="en-US"/>
              <a:t>In practice back lighting is often used</a:t>
            </a:r>
          </a:p>
          <a:p>
            <a:pPr lvl="2"/>
            <a:r>
              <a:rPr lang="en-US"/>
              <a:t>The silhouette is used to determine:</a:t>
            </a:r>
          </a:p>
          <a:p>
            <a:pPr lvl="3"/>
            <a:r>
              <a:rPr lang="en-US"/>
              <a:t>part dimensions: Width, height, orientation, etc</a:t>
            </a:r>
          </a:p>
          <a:p>
            <a:pPr lvl="3"/>
            <a:r>
              <a:rPr lang="en-US"/>
              <a:t>Part features (e.g. number of holes)</a:t>
            </a:r>
          </a:p>
          <a:p>
            <a:pPr lvl="3"/>
            <a:r>
              <a:rPr lang="en-US"/>
              <a:t>Relationships between parts</a:t>
            </a:r>
          </a:p>
          <a:p>
            <a:pPr lvl="1"/>
            <a:endParaRPr 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3429000" y="190500"/>
            <a:ext cx="2287588" cy="388938"/>
          </a:xfrm>
        </p:spPr>
        <p:txBody>
          <a:bodyPr>
            <a:normAutofit fontScale="90000"/>
          </a:bodyPr>
          <a:lstStyle/>
          <a:p>
            <a:r>
              <a:rPr lang="en-US" sz="2600">
                <a:solidFill>
                  <a:schemeClr val="tx1"/>
                </a:solidFill>
                <a:effectLst/>
                <a:latin typeface="Verdana" pitchFamily="34" charset="0"/>
              </a:rPr>
              <a:t>Distractors </a:t>
            </a:r>
          </a:p>
        </p:txBody>
      </p:sp>
      <p:pic>
        <p:nvPicPr>
          <p:cNvPr id="65539" name="Picture 3" descr="frog"/>
          <p:cNvPicPr>
            <a:picLocks noChangeAspect="1" noChangeArrowheads="1"/>
          </p:cNvPicPr>
          <p:nvPr/>
        </p:nvPicPr>
        <p:blipFill>
          <a:blip r:embed="rId4" cstate="print"/>
          <a:srcRect/>
          <a:stretch>
            <a:fillRect/>
          </a:stretch>
        </p:blipFill>
        <p:spPr bwMode="auto">
          <a:xfrm>
            <a:off x="914400" y="1447800"/>
            <a:ext cx="1943100" cy="1978025"/>
          </a:xfrm>
          <a:prstGeom prst="rect">
            <a:avLst/>
          </a:prstGeom>
          <a:noFill/>
        </p:spPr>
      </p:pic>
      <p:pic>
        <p:nvPicPr>
          <p:cNvPr id="65540" name="Picture 4" descr="Easy_Ptarmigan_Close"/>
          <p:cNvPicPr>
            <a:picLocks noChangeAspect="1" noChangeArrowheads="1"/>
          </p:cNvPicPr>
          <p:nvPr/>
        </p:nvPicPr>
        <p:blipFill>
          <a:blip r:embed="rId5" cstate="print"/>
          <a:srcRect/>
          <a:stretch>
            <a:fillRect/>
          </a:stretch>
        </p:blipFill>
        <p:spPr bwMode="auto">
          <a:xfrm>
            <a:off x="3581400" y="685800"/>
            <a:ext cx="1981200" cy="1539875"/>
          </a:xfrm>
          <a:prstGeom prst="rect">
            <a:avLst/>
          </a:prstGeom>
          <a:noFill/>
        </p:spPr>
      </p:pic>
      <p:pic>
        <p:nvPicPr>
          <p:cNvPr id="65541" name="Picture 5" descr="dog"/>
          <p:cNvPicPr>
            <a:picLocks noChangeAspect="1" noChangeArrowheads="1"/>
          </p:cNvPicPr>
          <p:nvPr/>
        </p:nvPicPr>
        <p:blipFill>
          <a:blip r:embed="rId6" cstate="print"/>
          <a:srcRect/>
          <a:stretch>
            <a:fillRect/>
          </a:stretch>
        </p:blipFill>
        <p:spPr bwMode="auto">
          <a:xfrm>
            <a:off x="6248400" y="304800"/>
            <a:ext cx="2286000" cy="2411413"/>
          </a:xfrm>
          <a:prstGeom prst="rect">
            <a:avLst/>
          </a:prstGeom>
          <a:noFill/>
        </p:spPr>
      </p:pic>
      <p:pic>
        <p:nvPicPr>
          <p:cNvPr id="65542" name="Picture 6" descr="bioc_fem"/>
          <p:cNvPicPr>
            <a:picLocks noChangeAspect="1" noChangeArrowheads="1"/>
          </p:cNvPicPr>
          <p:nvPr/>
        </p:nvPicPr>
        <p:blipFill>
          <a:blip r:embed="rId7" cstate="print"/>
          <a:srcRect/>
          <a:stretch>
            <a:fillRect/>
          </a:stretch>
        </p:blipFill>
        <p:spPr bwMode="auto">
          <a:xfrm>
            <a:off x="4038600" y="2819400"/>
            <a:ext cx="4508500" cy="3771900"/>
          </a:xfrm>
          <a:prstGeom prst="rect">
            <a:avLst/>
          </a:prstGeom>
          <a:noFill/>
        </p:spPr>
      </p:pic>
      <p:pic>
        <p:nvPicPr>
          <p:cNvPr id="65543" name="Picture 7" descr="mantid"/>
          <p:cNvPicPr>
            <a:picLocks noChangeAspect="1" noChangeArrowheads="1"/>
          </p:cNvPicPr>
          <p:nvPr/>
        </p:nvPicPr>
        <p:blipFill>
          <a:blip r:embed="rId8" cstate="print"/>
          <a:srcRect/>
          <a:stretch>
            <a:fillRect/>
          </a:stretch>
        </p:blipFill>
        <p:spPr bwMode="auto">
          <a:xfrm>
            <a:off x="963613" y="228600"/>
            <a:ext cx="1701800" cy="1130300"/>
          </a:xfrm>
          <a:prstGeom prst="rect">
            <a:avLst/>
          </a:prstGeom>
          <a:noFill/>
        </p:spPr>
      </p:pic>
      <p:pic>
        <p:nvPicPr>
          <p:cNvPr id="65545" name="stalking.avi">
            <a:hlinkClick r:id="" action="ppaction://media"/>
          </p:cNvPr>
          <p:cNvPicPr>
            <a:picLocks noRot="1" noChangeAspect="1" noChangeArrowheads="1"/>
          </p:cNvPicPr>
          <p:nvPr>
            <a:videoFile r:link="rId1"/>
          </p:nvPr>
        </p:nvPicPr>
        <p:blipFill>
          <a:blip r:embed="rId9" cstate="print"/>
          <a:srcRect/>
          <a:stretch>
            <a:fillRect/>
          </a:stretch>
        </p:blipFill>
        <p:spPr bwMode="auto">
          <a:xfrm>
            <a:off x="914400" y="3429000"/>
            <a:ext cx="2819400" cy="2114550"/>
          </a:xfrm>
          <a:prstGeom prst="rect">
            <a:avLst/>
          </a:prstGeom>
          <a:noFill/>
        </p:spPr>
      </p:pic>
      <p:sp>
        <p:nvSpPr>
          <p:cNvPr id="65547" name="Text Box 11"/>
          <p:cNvSpPr txBox="1">
            <a:spLocks noChangeArrowheads="1"/>
          </p:cNvSpPr>
          <p:nvPr/>
        </p:nvSpPr>
        <p:spPr bwMode="auto">
          <a:xfrm>
            <a:off x="381000" y="5546725"/>
            <a:ext cx="3733800" cy="1311275"/>
          </a:xfrm>
          <a:prstGeom prst="rect">
            <a:avLst/>
          </a:prstGeom>
          <a:noFill/>
          <a:ln w="12700">
            <a:noFill/>
            <a:miter lim="800000"/>
            <a:headEnd type="none" w="sm" len="sm"/>
            <a:tailEnd type="none" w="sm" len="sm"/>
          </a:ln>
          <a:effectLst/>
        </p:spPr>
        <p:txBody>
          <a:bodyPr>
            <a:spAutoFit/>
          </a:bodyPr>
          <a:lstStyle/>
          <a:p>
            <a:pPr>
              <a:spcBef>
                <a:spcPct val="50000"/>
              </a:spcBef>
            </a:pPr>
            <a:r>
              <a:rPr lang="en-US" sz="2000">
                <a:latin typeface="Verdana" pitchFamily="34" charset="0"/>
              </a:rPr>
              <a:t>Natural systems take advantage of the fact that visual tasks can be made difficult!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554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5545"/>
                </p:tgtEl>
              </p:cMediaNode>
            </p:video>
            <p:seq concurrent="1" nextAc="seek">
              <p:cTn id="8" restart="whenNotActive" fill="hold" evtFilter="cancelBubble" nodeType="interactiveSeq">
                <p:stCondLst>
                  <p:cond evt="onClick" delay="0">
                    <p:tgtEl>
                      <p:spTgt spid="6554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5545"/>
                                        </p:tgtEl>
                                      </p:cBhvr>
                                    </p:cmd>
                                  </p:childTnLst>
                                </p:cTn>
                              </p:par>
                            </p:childTnLst>
                          </p:cTn>
                        </p:par>
                      </p:childTnLst>
                    </p:cTn>
                  </p:par>
                </p:childTnLst>
              </p:cTn>
              <p:nextCondLst>
                <p:cond evt="onClick" delay="0">
                  <p:tgtEl>
                    <p:spTgt spid="65545"/>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4" name="Rectangle 3"/>
          <p:cNvSpPr/>
          <p:nvPr/>
        </p:nvSpPr>
        <p:spPr>
          <a:xfrm>
            <a:off x="827584" y="1700808"/>
            <a:ext cx="7704856" cy="4524315"/>
          </a:xfrm>
          <a:prstGeom prst="rect">
            <a:avLst/>
          </a:prstGeom>
        </p:spPr>
        <p:txBody>
          <a:bodyPr wrap="square">
            <a:spAutoFit/>
          </a:bodyPr>
          <a:lstStyle/>
          <a:p>
            <a:r>
              <a:rPr lang="en-IN" dirty="0" smtClean="0"/>
              <a:t>In robotic assembly, vision sensors have a different role than - for example - in mobile robots, where the tasks usually involve exploration of the environment. A robotic assembly cell represents a relatively well ordered environment and is part of an integrated manufacturing process, rather than operating in isolation.</a:t>
            </a:r>
          </a:p>
          <a:p>
            <a:r>
              <a:rPr lang="en-IN" dirty="0" smtClean="0"/>
              <a:t>The application of vision systems in robot-based assembly systems can be simplified, when products and components are designed for a robot-based assembly and if parts are fed to the system with a relatively accurate position and orientation.</a:t>
            </a:r>
          </a:p>
          <a:p>
            <a:endParaRPr lang="en-US" dirty="0" smtClean="0"/>
          </a:p>
          <a:p>
            <a:r>
              <a:rPr lang="en-IN" dirty="0" smtClean="0"/>
              <a:t>The major role of vision sensors in a robot assembly cell is to compare reality with</a:t>
            </a:r>
          </a:p>
          <a:p>
            <a:r>
              <a:rPr lang="en-IN" dirty="0" smtClean="0"/>
              <a:t>expectations and to evaluate discrepancies. Essentially this means detecting presence or</a:t>
            </a:r>
          </a:p>
          <a:p>
            <a:r>
              <a:rPr lang="en-IN" dirty="0" smtClean="0"/>
              <a:t>absence of correct parts and measuring to allow for the detection of component tolerances</a:t>
            </a:r>
          </a:p>
          <a:p>
            <a:r>
              <a:rPr lang="en-IN" dirty="0" smtClean="0"/>
              <a:t>and positioning errors during relevant stages of assembly.</a:t>
            </a:r>
            <a:endParaRPr lang="en-IN"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normAutofit fontScale="90000"/>
          </a:bodyPr>
          <a:lstStyle/>
          <a:p>
            <a:r>
              <a:rPr lang="en-US"/>
              <a:t>Flexible Feeding with Vision Part Finding</a:t>
            </a:r>
          </a:p>
        </p:txBody>
      </p:sp>
      <p:pic>
        <p:nvPicPr>
          <p:cNvPr id="52227" name="Picture 3" descr="Cognex SV3X Conveyor"/>
          <p:cNvPicPr>
            <a:picLocks noChangeAspect="1" noChangeArrowheads="1"/>
          </p:cNvPicPr>
          <p:nvPr/>
        </p:nvPicPr>
        <p:blipFill>
          <a:blip r:embed="rId2"/>
          <a:srcRect/>
          <a:stretch>
            <a:fillRect/>
          </a:stretch>
        </p:blipFill>
        <p:spPr bwMode="auto">
          <a:xfrm>
            <a:off x="2286000" y="1371600"/>
            <a:ext cx="4357688" cy="4419600"/>
          </a:xfrm>
          <a:prstGeom prst="rect">
            <a:avLst/>
          </a:prstGeom>
          <a:noFill/>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t>Part Finding/Inspection</a:t>
            </a:r>
          </a:p>
        </p:txBody>
      </p:sp>
      <p:pic>
        <p:nvPicPr>
          <p:cNvPr id="53251" name="Picture 3" descr="Cognex SV3X Vision Blue"/>
          <p:cNvPicPr>
            <a:picLocks noChangeAspect="1" noChangeArrowheads="1"/>
          </p:cNvPicPr>
          <p:nvPr/>
        </p:nvPicPr>
        <p:blipFill>
          <a:blip r:embed="rId2"/>
          <a:srcRect/>
          <a:stretch>
            <a:fillRect/>
          </a:stretch>
        </p:blipFill>
        <p:spPr bwMode="auto">
          <a:xfrm>
            <a:off x="2260600" y="1295400"/>
            <a:ext cx="4589463" cy="4648200"/>
          </a:xfrm>
          <a:prstGeom prst="rect">
            <a:avLst/>
          </a:prstGeom>
          <a:noFill/>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676400" y="0"/>
            <a:ext cx="7162800" cy="1500188"/>
          </a:xfrm>
        </p:spPr>
        <p:txBody>
          <a:bodyPr>
            <a:normAutofit fontScale="90000"/>
          </a:bodyPr>
          <a:lstStyle/>
          <a:p>
            <a:r>
              <a:rPr lang="en-US" smtClean="0"/>
              <a:t>Use of a sensing array to determine the Orientation of Object moving on a conveyor belt</a:t>
            </a:r>
          </a:p>
        </p:txBody>
      </p:sp>
      <p:pic>
        <p:nvPicPr>
          <p:cNvPr id="38915" name="Picture 2"/>
          <p:cNvPicPr>
            <a:picLocks noGrp="1" noChangeAspect="1" noChangeArrowheads="1"/>
          </p:cNvPicPr>
          <p:nvPr>
            <p:ph idx="1"/>
          </p:nvPr>
        </p:nvPicPr>
        <p:blipFill>
          <a:blip r:embed="rId2"/>
          <a:srcRect r="2255"/>
          <a:stretch>
            <a:fillRect/>
          </a:stretch>
        </p:blipFill>
        <p:spPr>
          <a:xfrm>
            <a:off x="1928813" y="1974850"/>
            <a:ext cx="5715000" cy="4459288"/>
          </a:xfrm>
          <a:noFill/>
        </p:spPr>
      </p:pic>
    </p:spTree>
  </p:cSld>
  <p:clrMapOvr>
    <a:masterClrMapping/>
  </p:clrMapOvr>
  <p:transition advClick="0"/>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294</TotalTime>
  <Words>2254</Words>
  <Application>Microsoft Office PowerPoint</Application>
  <PresentationFormat>On-screen Show (4:3)</PresentationFormat>
  <Paragraphs>310</Paragraphs>
  <Slides>63</Slides>
  <Notes>18</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63</vt:i4>
      </vt:variant>
    </vt:vector>
  </HeadingPairs>
  <TitlesOfParts>
    <vt:vector size="65" baseType="lpstr">
      <vt:lpstr>Office Theme</vt:lpstr>
      <vt:lpstr>Clip</vt:lpstr>
      <vt:lpstr>MACHINE VISION OR ROBOTIC VISION</vt:lpstr>
      <vt:lpstr>Machine Vision in Automation</vt:lpstr>
      <vt:lpstr>I Can See It – Why can’t the Computer?</vt:lpstr>
      <vt:lpstr>Find the man….</vt:lpstr>
      <vt:lpstr>Computer and robot vision</vt:lpstr>
      <vt:lpstr>APPLICATIONS </vt:lpstr>
      <vt:lpstr>Flexible Feeding with Vision Part Finding</vt:lpstr>
      <vt:lpstr>Part Finding/Inspection</vt:lpstr>
      <vt:lpstr>Use of a sensing array to determine the Orientation of Object moving on a conveyor belt</vt:lpstr>
      <vt:lpstr>Sensing array to identify the presence of an object moving on a conveyor belt and to measure the width of the object</vt:lpstr>
      <vt:lpstr>Robot Welding System with Vision</vt:lpstr>
      <vt:lpstr>Robot Welding System with Vision</vt:lpstr>
      <vt:lpstr> Thread inspection </vt:lpstr>
      <vt:lpstr> Burr inspection </vt:lpstr>
      <vt:lpstr> Presence/absence check of Bearing pins </vt:lpstr>
      <vt:lpstr> Automotive industry </vt:lpstr>
      <vt:lpstr>Piston Ring Inspection</vt:lpstr>
      <vt:lpstr> Presence/Absence of threading </vt:lpstr>
      <vt:lpstr>         Component position check </vt:lpstr>
      <vt:lpstr>       Wire Harness Inspection</vt:lpstr>
      <vt:lpstr>   Surface Inspection</vt:lpstr>
      <vt:lpstr>        Quality Inspection in Packing   Industry </vt:lpstr>
      <vt:lpstr>Automotive Industry </vt:lpstr>
      <vt:lpstr>Block Diagram Of Vision System</vt:lpstr>
      <vt:lpstr>A machine vision system often includes the following elements:</vt:lpstr>
      <vt:lpstr>A typical robot or machine vision system for assembly tasks consists of several of the following components</vt:lpstr>
      <vt:lpstr>Why Lighting?</vt:lpstr>
      <vt:lpstr>Reflected Light</vt:lpstr>
      <vt:lpstr>Functions of Machine vision system</vt:lpstr>
      <vt:lpstr>Vision System – Stages</vt:lpstr>
      <vt:lpstr>Processing of Image</vt:lpstr>
      <vt:lpstr>Image digitization</vt:lpstr>
      <vt:lpstr>Digitization of Camera Signal</vt:lpstr>
      <vt:lpstr>Slide 34</vt:lpstr>
      <vt:lpstr>A typical assembly cell can functionally accomplish or support one or all of the following tasks</vt:lpstr>
      <vt:lpstr>An Industrial Computer Vision System</vt:lpstr>
      <vt:lpstr>What is Computer Vision?</vt:lpstr>
      <vt:lpstr>Slide 38</vt:lpstr>
      <vt:lpstr>Slide 39</vt:lpstr>
      <vt:lpstr>What is a Digital Image?</vt:lpstr>
      <vt:lpstr>What is a Digital Image? (cont…)</vt:lpstr>
      <vt:lpstr>Key Stages in Digital Image Processing</vt:lpstr>
      <vt:lpstr>Key Stages in Digital Image Processing: Image Aquisition</vt:lpstr>
      <vt:lpstr>Key Stages in Digital Image Processing: Image Enhancement</vt:lpstr>
      <vt:lpstr>Key Stages in Digital Image Processing: Image Restoration</vt:lpstr>
      <vt:lpstr>Key Stages in Digital Image Processing: Segmentation</vt:lpstr>
      <vt:lpstr>Slide 47</vt:lpstr>
      <vt:lpstr>Slide 48</vt:lpstr>
      <vt:lpstr>Slide 49</vt:lpstr>
      <vt:lpstr>Slide 50</vt:lpstr>
      <vt:lpstr>Ambient Light</vt:lpstr>
      <vt:lpstr>A Robot's More Complex World</vt:lpstr>
      <vt:lpstr>Slide 53</vt:lpstr>
      <vt:lpstr>Color Space Conversion</vt:lpstr>
      <vt:lpstr>Image Thresholding Using RGB Image</vt:lpstr>
      <vt:lpstr>Labeling Connected Objects</vt:lpstr>
      <vt:lpstr>Edge Detection</vt:lpstr>
      <vt:lpstr>Slide 58</vt:lpstr>
      <vt:lpstr>Slide 59</vt:lpstr>
      <vt:lpstr>Slide 60</vt:lpstr>
      <vt:lpstr>Feature Extraction/Analysis</vt:lpstr>
      <vt:lpstr>Distractors </vt:lpstr>
      <vt:lpstr>Slide 63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DELL</dc:creator>
  <cp:lastModifiedBy>microsoft</cp:lastModifiedBy>
  <cp:revision>50</cp:revision>
  <dcterms:created xsi:type="dcterms:W3CDTF">2013-03-08T07:03:25Z</dcterms:created>
  <dcterms:modified xsi:type="dcterms:W3CDTF">2013-03-14T05:12:28Z</dcterms:modified>
</cp:coreProperties>
</file>