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94" r:id="rId2"/>
    <p:sldId id="276" r:id="rId3"/>
    <p:sldId id="277" r:id="rId4"/>
    <p:sldId id="278" r:id="rId5"/>
    <p:sldId id="279" r:id="rId6"/>
    <p:sldId id="280" r:id="rId7"/>
    <p:sldId id="281" r:id="rId8"/>
    <p:sldId id="282" r:id="rId9"/>
    <p:sldId id="283" r:id="rId10"/>
    <p:sldId id="284" r:id="rId11"/>
    <p:sldId id="285" r:id="rId12"/>
    <p:sldId id="286" r:id="rId13"/>
    <p:sldId id="287" r:id="rId14"/>
    <p:sldId id="288" r:id="rId15"/>
    <p:sldId id="263" r:id="rId16"/>
    <p:sldId id="266" r:id="rId17"/>
    <p:sldId id="265" r:id="rId18"/>
    <p:sldId id="272" r:id="rId19"/>
    <p:sldId id="274" r:id="rId20"/>
    <p:sldId id="264" r:id="rId21"/>
    <p:sldId id="289" r:id="rId22"/>
    <p:sldId id="296" r:id="rId23"/>
    <p:sldId id="290" r:id="rId24"/>
    <p:sldId id="297" r:id="rId25"/>
    <p:sldId id="295" r:id="rId26"/>
    <p:sldId id="291" r:id="rId27"/>
    <p:sldId id="298" r:id="rId28"/>
    <p:sldId id="293" r:id="rId29"/>
    <p:sldId id="268" r:id="rId30"/>
    <p:sldId id="269" r:id="rId31"/>
    <p:sldId id="27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solidFill>
                <a:srgbClr val="000000"/>
              </a:solidFill>
            </a:endParaRPr>
          </a:p>
        </p:txBody>
      </p:sp>
      <p:sp>
        <p:nvSpPr>
          <p:cNvPr id="19" name="Footer Placeholder 18"/>
          <p:cNvSpPr>
            <a:spLocks noGrp="1"/>
          </p:cNvSpPr>
          <p:nvPr>
            <p:ph type="ftr" sz="quarter" idx="11"/>
          </p:nvPr>
        </p:nvSpPr>
        <p:spPr/>
        <p:txBody>
          <a:bodyPr/>
          <a:lstStyle/>
          <a:p>
            <a:endParaRPr lang="en-US">
              <a:solidFill>
                <a:srgbClr val="000000"/>
              </a:solidFill>
            </a:endParaRPr>
          </a:p>
        </p:txBody>
      </p:sp>
      <p:sp>
        <p:nvSpPr>
          <p:cNvPr id="27" name="Slide Number Placeholder 26"/>
          <p:cNvSpPr>
            <a:spLocks noGrp="1"/>
          </p:cNvSpPr>
          <p:nvPr>
            <p:ph type="sldNum" sz="quarter" idx="12"/>
          </p:nvPr>
        </p:nvSpPr>
        <p:spPr/>
        <p:txBody>
          <a:bodyPr/>
          <a:lstStyle/>
          <a:p>
            <a:fld id="{DE85F61F-C3DA-494A-8ADF-2E0CCCD123AF}" type="slidenum">
              <a:rPr lang="en-US" smtClean="0">
                <a:solidFill>
                  <a:srgbClr val="000000"/>
                </a:solidFill>
              </a:rPr>
              <a:pPr/>
              <a:t>‹#›</a:t>
            </a:fld>
            <a:endParaRPr lang="en-US">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72653B6A-A94E-4D92-938B-95A3E226C713}"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94C06D67-C812-46F1-974C-A723F0830045}"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7A0E3678-0761-40AA-AD6F-D1AE81BBF6C0}"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7542AD7A-5E29-4FE2-8822-E7003A052E91}" type="slidenum">
              <a:rPr lang="en-US" smtClean="0">
                <a:solidFill>
                  <a:srgbClr val="000000"/>
                </a:solidFill>
              </a:rPr>
              <a:pPr/>
              <a:t>‹#›</a:t>
            </a:fld>
            <a:endParaRPr lang="en-US">
              <a:solidFill>
                <a:srgbClr val="00000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2072E1E7-B0F7-407A-93D2-AD8DECB717F1}"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solidFill>
                <a:srgbClr val="000000"/>
              </a:solidFill>
            </a:endParaRPr>
          </a:p>
        </p:txBody>
      </p:sp>
      <p:sp>
        <p:nvSpPr>
          <p:cNvPr id="8" name="Footer Placeholder 7"/>
          <p:cNvSpPr>
            <a:spLocks noGrp="1"/>
          </p:cNvSpPr>
          <p:nvPr>
            <p:ph type="ftr" sz="quarter" idx="11"/>
          </p:nvPr>
        </p:nvSpPr>
        <p:spPr/>
        <p:txBody>
          <a:bodyPr/>
          <a:lstStyle/>
          <a:p>
            <a:endParaRPr lang="en-US">
              <a:solidFill>
                <a:srgbClr val="000000"/>
              </a:solidFill>
            </a:endParaRPr>
          </a:p>
        </p:txBody>
      </p:sp>
      <p:sp>
        <p:nvSpPr>
          <p:cNvPr id="9" name="Slide Number Placeholder 8"/>
          <p:cNvSpPr>
            <a:spLocks noGrp="1"/>
          </p:cNvSpPr>
          <p:nvPr>
            <p:ph type="sldNum" sz="quarter" idx="12"/>
          </p:nvPr>
        </p:nvSpPr>
        <p:spPr/>
        <p:txBody>
          <a:bodyPr/>
          <a:lstStyle/>
          <a:p>
            <a:fld id="{909F1028-11FF-4AF5-BA30-50AFD7EF84F9}"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6E510866-0FB5-4BA9-BDD7-6C0D7D6A96A4}"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srgbClr val="000000"/>
              </a:solidFill>
            </a:endParaRPr>
          </a:p>
        </p:txBody>
      </p:sp>
      <p:sp>
        <p:nvSpPr>
          <p:cNvPr id="3" name="Footer Placeholder 2"/>
          <p:cNvSpPr>
            <a:spLocks noGrp="1"/>
          </p:cNvSpPr>
          <p:nvPr>
            <p:ph type="ftr" sz="quarter" idx="11"/>
          </p:nvPr>
        </p:nvSpPr>
        <p:spPr/>
        <p:txBody>
          <a:bodyPr/>
          <a:lstStyle/>
          <a:p>
            <a:endParaRPr lang="en-US">
              <a:solidFill>
                <a:srgbClr val="000000"/>
              </a:solidFill>
            </a:endParaRPr>
          </a:p>
        </p:txBody>
      </p:sp>
      <p:sp>
        <p:nvSpPr>
          <p:cNvPr id="4" name="Slide Number Placeholder 3"/>
          <p:cNvSpPr>
            <a:spLocks noGrp="1"/>
          </p:cNvSpPr>
          <p:nvPr>
            <p:ph type="sldNum" sz="quarter" idx="12"/>
          </p:nvPr>
        </p:nvSpPr>
        <p:spPr/>
        <p:txBody>
          <a:bodyPr/>
          <a:lstStyle/>
          <a:p>
            <a:fld id="{801665E5-7967-4D97-8162-9ECEABB05C5F}"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CCF05AFE-6161-4F67-9211-4EC2127363C9}"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B6335710-FFE2-4C0D-8FF7-F1DFFC56CEA0}" type="slidenum">
              <a:rPr lang="en-US" smtClean="0">
                <a:solidFill>
                  <a:srgbClr val="000000"/>
                </a:solidFill>
              </a:rPr>
              <a:pPr/>
              <a:t>‹#›</a:t>
            </a:fld>
            <a:endParaRPr lang="en-US">
              <a:solidFill>
                <a:srgbClr val="000000"/>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96B69C5-3E07-4CA6-8134-ADD56892C1A3}" type="datetimeFigureOut">
              <a:rPr lang="en-IN" smtClean="0"/>
              <a:pPr/>
              <a:t>20-03-2013</a:t>
            </a:fld>
            <a:endParaRPr lang="en-IN"/>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EC861CD-92FE-433C-A30A-94FAAEC9F20B}" type="slidenum">
              <a:rPr lang="en-IN" smtClean="0"/>
              <a:pPr/>
              <a:t>‹#›</a:t>
            </a:fld>
            <a:endParaRPr lang="en-IN"/>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ACTUATORS</a:t>
            </a:r>
            <a:endParaRPr lang="en-US" dirty="0"/>
          </a:p>
        </p:txBody>
      </p:sp>
      <p:sp>
        <p:nvSpPr>
          <p:cNvPr id="3" name="Content Placeholder 2"/>
          <p:cNvSpPr>
            <a:spLocks noGrp="1"/>
          </p:cNvSpPr>
          <p:nvPr>
            <p:ph idx="1"/>
          </p:nvPr>
        </p:nvSpPr>
        <p:spPr/>
        <p:txBody>
          <a:bodyPr/>
          <a:lstStyle/>
          <a:p>
            <a:r>
              <a:rPr lang="en-US" sz="2800" dirty="0" smtClean="0">
                <a:cs typeface="Arial" charset="0"/>
              </a:rPr>
              <a:t>Actuator-</a:t>
            </a:r>
            <a:r>
              <a:rPr lang="en-US" dirty="0" smtClean="0">
                <a:cs typeface="Arial" charset="0"/>
              </a:rPr>
              <a:t>is a type of motor for moving or controlling a mechanism or system . It is operated by a source of energy, usually in the form of an electric current, hydraulic fluid pressure or pneumatic pressure, and converts that energy into some kind of motion.</a:t>
            </a:r>
            <a:endParaRPr lang="en-US" sz="4000" b="1" dirty="0" smtClean="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33400" y="631825"/>
            <a:ext cx="8229600" cy="4625975"/>
          </a:xfrm>
          <a:prstGeom prst="rect">
            <a:avLst/>
          </a:prstGeom>
        </p:spPr>
        <p:txBody>
          <a:bodyPr lIns="54864" tIns="91440">
            <a:normAutofit/>
          </a:bodyPr>
          <a:lstStyle/>
          <a:p>
            <a:pPr marL="438912" indent="-320040" fontAlgn="auto">
              <a:spcBef>
                <a:spcPts val="0"/>
              </a:spcBef>
              <a:spcAft>
                <a:spcPts val="0"/>
              </a:spcAft>
              <a:buClr>
                <a:schemeClr val="accent1"/>
              </a:buClr>
              <a:buSzPct val="80000"/>
              <a:buFont typeface="Wingdings 2"/>
              <a:buChar char=""/>
              <a:defRPr/>
            </a:pPr>
            <a:endParaRPr lang="en-US" sz="3200" dirty="0">
              <a:latin typeface="+mn-lt"/>
            </a:endParaRPr>
          </a:p>
        </p:txBody>
      </p:sp>
      <p:pic>
        <p:nvPicPr>
          <p:cNvPr id="39939" name="Picture 2" descr="http://sub.allaboutcircuits.com/images/02452.png"/>
          <p:cNvPicPr>
            <a:picLocks noChangeAspect="1" noChangeArrowheads="1"/>
          </p:cNvPicPr>
          <p:nvPr/>
        </p:nvPicPr>
        <p:blipFill>
          <a:blip r:embed="rId2" cstate="print"/>
          <a:srcRect/>
          <a:stretch>
            <a:fillRect/>
          </a:stretch>
        </p:blipFill>
        <p:spPr bwMode="auto">
          <a:xfrm>
            <a:off x="1752600" y="838200"/>
            <a:ext cx="5143500" cy="2590800"/>
          </a:xfrm>
          <a:prstGeom prst="rect">
            <a:avLst/>
          </a:prstGeom>
          <a:noFill/>
          <a:ln w="9525">
            <a:noFill/>
            <a:miter lim="800000"/>
            <a:headEnd/>
            <a:tailEnd/>
          </a:ln>
        </p:spPr>
      </p:pic>
      <p:pic>
        <p:nvPicPr>
          <p:cNvPr id="39940" name="Picture 2" descr="http://t0.gstatic.com/images?q=tbn:ANd9GcQ0FJgRYUAdAKQrN0X7cCw-0ZKSHyzICN10trahoe_nOIOCmTDK"/>
          <p:cNvPicPr>
            <a:picLocks noChangeAspect="1" noChangeArrowheads="1"/>
          </p:cNvPicPr>
          <p:nvPr/>
        </p:nvPicPr>
        <p:blipFill>
          <a:blip r:embed="rId3" cstate="print"/>
          <a:srcRect/>
          <a:stretch>
            <a:fillRect/>
          </a:stretch>
        </p:blipFill>
        <p:spPr bwMode="auto">
          <a:xfrm>
            <a:off x="2362200" y="3962400"/>
            <a:ext cx="4191000" cy="193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2"/>
          <p:cNvSpPr>
            <a:spLocks noGrp="1"/>
          </p:cNvSpPr>
          <p:nvPr>
            <p:ph idx="1"/>
          </p:nvPr>
        </p:nvSpPr>
        <p:spPr/>
        <p:txBody>
          <a:bodyPr/>
          <a:lstStyle/>
          <a:p>
            <a:r>
              <a:rPr lang="en-US" sz="4000" b="1" smtClean="0"/>
              <a:t>Hybrid synchronous stepper</a:t>
            </a:r>
          </a:p>
          <a:p>
            <a:pPr>
              <a:buFont typeface="Wingdings 2" pitchFamily="18" charset="2"/>
              <a:buNone/>
            </a:pPr>
            <a:r>
              <a:rPr lang="en-US" sz="2800" smtClean="0"/>
              <a:t>     </a:t>
            </a:r>
            <a:r>
              <a:rPr lang="en-US" sz="2800" b="1" smtClean="0"/>
              <a:t>are named because they use a combination of PM and VR techniques to achieve maximum power in a small package size.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034">
                                            <p:txEl>
                                              <p:pRg st="1" end="1"/>
                                            </p:txEl>
                                          </p:spTgt>
                                        </p:tgtEl>
                                        <p:attrNameLst>
                                          <p:attrName>style.visibility</p:attrName>
                                        </p:attrNameLst>
                                      </p:cBhvr>
                                      <p:to>
                                        <p:strVal val="visible"/>
                                      </p:to>
                                    </p:set>
                                    <p:animEffect transition="in" filter="fade">
                                      <p:cBhvr>
                                        <p:cTn id="7" dur="1000"/>
                                        <p:tgtEl>
                                          <p:spTgt spid="4403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t1.gstatic.com/images?q=tbn:ANd9GcSt3Y_Tgr9VFzvcrjKK08NwUk1wUe9-ko_mRjATYPlBQab1y44-sw"/>
          <p:cNvPicPr>
            <a:picLocks noChangeAspect="1" noChangeArrowheads="1"/>
          </p:cNvPicPr>
          <p:nvPr/>
        </p:nvPicPr>
        <p:blipFill>
          <a:blip r:embed="rId2" cstate="print"/>
          <a:srcRect/>
          <a:stretch>
            <a:fillRect/>
          </a:stretch>
        </p:blipFill>
        <p:spPr bwMode="auto">
          <a:xfrm>
            <a:off x="2590800" y="3657600"/>
            <a:ext cx="4419600" cy="2695575"/>
          </a:xfrm>
          <a:prstGeom prst="rect">
            <a:avLst/>
          </a:prstGeom>
          <a:noFill/>
          <a:ln w="9525">
            <a:noFill/>
            <a:miter lim="800000"/>
            <a:headEnd/>
            <a:tailEnd/>
          </a:ln>
        </p:spPr>
      </p:pic>
      <p:pic>
        <p:nvPicPr>
          <p:cNvPr id="41987" name="Picture 4" descr="http://t2.gstatic.com/images?q=tbn:ANd9GcSjb_mUW_tZKocCOLcbrkaa7JktqH_Qt_mg_GoaOljS0YbQ0eUD6Q"/>
          <p:cNvPicPr>
            <a:picLocks noChangeAspect="1" noChangeArrowheads="1"/>
          </p:cNvPicPr>
          <p:nvPr/>
        </p:nvPicPr>
        <p:blipFill>
          <a:blip r:embed="rId3" cstate="print"/>
          <a:srcRect/>
          <a:stretch>
            <a:fillRect/>
          </a:stretch>
        </p:blipFill>
        <p:spPr bwMode="auto">
          <a:xfrm>
            <a:off x="609600" y="533400"/>
            <a:ext cx="44196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Content Placeholder 2"/>
          <p:cNvSpPr>
            <a:spLocks noGrp="1"/>
          </p:cNvSpPr>
          <p:nvPr>
            <p:ph idx="1"/>
          </p:nvPr>
        </p:nvSpPr>
        <p:spPr/>
        <p:txBody>
          <a:bodyPr/>
          <a:lstStyle/>
          <a:p>
            <a:r>
              <a:rPr lang="en-US" sz="4000" b="1" smtClean="0"/>
              <a:t>Variable reluctance stepper</a:t>
            </a:r>
          </a:p>
          <a:p>
            <a:pPr lvl="1">
              <a:buFont typeface="Wingdings 2" pitchFamily="18" charset="2"/>
              <a:buNone/>
            </a:pPr>
            <a:r>
              <a:rPr lang="en-US" sz="2800" b="1" smtClean="0"/>
              <a:t>    have a plain iron rotor and operate based on the principle that minimum reluctance occurs with minimum gap, hence the rotor points are attracted toward the stator magnet poles.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animEffect transition="in" filter="barn(inHorizontal)">
                                      <p:cBhvr>
                                        <p:cTn id="7" dur="1000"/>
                                        <p:tgtEl>
                                          <p:spTgt spid="460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descr="data:image/jpeg;base64,/9j/4AAQSkZJRgABAQAAAQABAAD/2wBDAAkGBwgHBgkIBwgKCgkLDRYPDQwMDRsUFRAWIB0iIiAdHx8kKDQsJCYxJx8fLT0tMTU3Ojo6Iys/RD84QzQ5Ojf/2wBDAQoKCg0MDRoPDxo3JR8lNzc3Nzc3Nzc3Nzc3Nzc3Nzc3Nzc3Nzc3Nzc3Nzc3Nzc3Nzc3Nzc3Nzc3Nzc3Nzc3Nzf/wAARCABzAOIDASIAAhEBAxEB/8QAHAABAAIDAQEBAAAAAAAAAAAAAAQFAQMGBwII/8QATxAAAQMDAgIFBgcLCgUFAAAAAQIDBAAFERIhMUEGEyJRYRQVMnGBkQdSVJOUodEjQlNVYnKiscHS0xYXJCUzRYKVwvA0Q2NkkkRzg6Oy/8QAGwEBAAIDAQEAAAAAAAAAAAAAAAQFAQMGAgf/xAA0EQACAgECBAMFBQkAAAAAAAAAAQIDBBEhBRITMUFRcQZhgZHwFBYiscEzQlNicqHR4fH/2gAMAwEAAhEDEQA/APcaUrFACQKhzblHirS0oqcfUMoYaSVLV7BwHicDxrRIlPTX3Iltc6sIOl+VjIbPxUA7Ffr2HPJ2qXCgx4SFJjoIKzla1EqUs4xlSjuT66AiB27yMluLGioI7JkOFxYPilO3uUa+hHuukdZPjgj8HFOPrWasqh3CeiE0CpCnHHDpaZR6Tiu4frJOwGSdqAjyBLjMrekXZlppAypa2AAPbqqAp2+SgoW91ITyflRtCD6k51H2gDxqPdbgzai3IuZRLueMtR0E9XHzz4bDj2yNRwcDlXmHwnXLpFJfBduiGbUpAUylD4b644ySEDt4zkYJO4qTg46zMjoKaT+vA1O6Cly67+R640q5RmUpud9twf5lEbqwfYpwn663tyJjisxbjbpIA3QEEEn1hRx7q/NTMPo8pAU4/e3FndSkQmwD/wDYa1uwbQkKXFnz2nEgFsSoIQCc/HS4cevFdB93IfxHr/S/8nnrPyP02LouMcXSKuMOb6FdYz/5cUjxUAPGrNK0qAUkggjIIryz4P5XSu1wHV3WTGnWptCVMPF9LuvJxpSsb+PazyG3LpmbvFivarUlxDZOpyIvAQvvLe+EK542ST3E5rls2dOJe6JzTZKrrnOPNGOx19KjxJbUtlL0dQW2rOCORHEHuIOQR3ipFDwKUpQClKUApSlAKUpQClKUApSlAKUpQClKUAqtuj7qltwYSyiQ8CVOAA9S2OK99s8h4nOCAasHFpbbUtaglKRkqJwABzquszSnEOXB4EPSzqwrihv7xPhtuR3qNATosdqLHQwwjS2gYA/3xPjW2goTigNUl9uMy488oJbbSVKUeQFV8BpZUq4zU6JLowhtfGO3xCO7PNR5nbcAVif/AE25swtiywBIkDPPP3NJ9ZBV/gHfXM9Iuk6ZbK4sEOISpSkLdIxsDjb18c91R8nJhjwc5EXLy68Wtzm/ReZVdI5rU+6uvxwkJACNfxyM7/sqB03sjF26HQZ8GOpcyN9xWG20FxSSTspRPYSFHUT48s5GsJJT4A4A8atbHCfcLciJHRIkNuhYQvghKcHVnBwT2kgcTkn72qrgmfbVxHrruzmuFXzuzZSl+8n8Dg7R8FfSW5W5uWgxmA6MpbfWtK+7cY8Ki3n4O+ktjaacltIeZcc0nydzWEnBO4Vgctsnc4HOvZFy+ka3VFyFMKeASw422k+9KlfXRM3pKgkC2PvtqOFNyltkY8ChKSPaDXfL2lzVLV6aeh1PRiVfRi3R7D0OhMKZDEifiTKS8yQAo4yCgk6MDA2x7K0FI1lYb0oXulB4FPcDVhFs8qdGR1b+iRHPUvRn06VNIAwjGPjY1b5B1bEYxUHSWyth4FBSvGOaFd/qr5zx2d1uU7bVs+z/AEL3A5OnpF7ruTbTc1WialTiiqFJI6xR+95BfrHBXhg8t+8BB4EGvMlKSW3GXEghW+niAfsNdl0Vkqct6Yryip1hKdJUclTah2CfcU55lJNSuD5bsi6peHb0I+dTyPnXiXlKwKzV2QBSlKAUrW4822AXXEoB4ajivjyyN8pZ+cFAb6Vo8si/KWfnBUWffbRbWku3C5wozalaQt6QlAJ44yTx2NAWNKqYnSewzQswrzb5GjGrqZKF6c8M4O3A1I88W35dH+cFATqVB88W35dH+cFfcW5wJb62Isxh55CQtbaHAVJSSQCRxxkHegJdKUoBSlKAq76etYZhcfLHg0od6MFS/elKh7RVmnhtVacO9IW06h/R4qlFOOa1AA+5Cveas6AVhXCs1Bvb6o9omOtkBxLKuryNtRGE/WRQFJKlrasMuc2Fl64OnqtAydB7KCB4Np1e+uTdtqEhfUSNTSSltClpxhWN0qA9HG1WvwiXl3o41Y2oCWw62pSxrTlIShIRjHjr+qosLpSZkQpmzrRHceCeuYWyU7qAOO16Rxx41W5mPDJmot6NGjP4Fbl0RyGvw7+f0kVrUSVL0Nx2iVKUG0ZGEgn9fMnwBrv7DFRaFKtJGduuaeAAL3AKzv6QPswU9xqH0XhyiWlviCuJHC1RnYrurrVLO6lJ04QQMjYnYnhwq5usd1xtl+K3rkxnQ42nUE6hwUnJ70k+3HdW3DwoYyem7ZFwOHQxE2nrJ+JPxWa593pKGXVNOwwhxOykqls5Hr7dfP8AKlr5Kn6Wx+/U0sSwusZzCZ0JIMtgEhPDrkc2z6+R5HB765zpMuM87Ekxc5kslZWU4SUbAE+IyKnq6WtB9DfkfpJKsiUzgYxxOvbjt6jVdHnRDKbTMet8SIJS1Mh+ShSlhwbtgDbdZJ48k7VGy8ZZFTrZtptdU1JFemE6srZaaU5IweynfccM9wINdSytlty0TYuUsPt+TkHbYp1IzzyCkj1rNROkPSS39H47rsVEeRMXpKmW1gKUnOnUcchXO9H+lse5WeVb3m1R5sYrltoSnKVaXOswn1bDB5VEwsWrEk4827LC+nJyKeuofhX128j0oVmvltQUkKTwO9fVWhVClYBB4VmgOb8jmPdIJhdkQ+s0gxg9EU5pZ2yE9sDOr0sD4ueWJvm6f8otn+Xn+JS/AgQnI5Smb5SlEcq2BznUD3jSFEj8kHiBW0eeN/8AgB/50Bq83T/lFt/y8/xKG3zx/wCotv8Al5/iVu/rn/sP06f1z/2H6dAUkNk28u3BwBVwjulFxUhOnrWj6Kkj4qRhSRvjtjJJJNy7d0Fa24Md6atHpdRp0g92tRCc78M5qC8m4Jv0DrBD+7IcQ/1erUWgMg77HCykDPxld5q7jstRmUMx20MstjCW20hKUjuAHCgICr3HbQ6JCHWHm06uocTha/zMEhW+BsTvUFuKt2dFaXgTwsTJTyFZ6kHYNpPccaeGCEqPHFXr7DL5b65tCy2rWgqSDoV3jPA1AsAJiOPO7ynXl+UHf0wdOBn70AADwFAWtKE4rGR30BmlKUBXRCF3q4KxuhtlvPsUr/VVjVZb06LzdMg9stL/AEMf6as6AVWdIVAQWkEZDkuOg+ouoqzqr6QgmLFIBOmdGO3/ALqR+2gOR+F63x3bQ1cFIPlMdaUIVk+io7jHDkK8qjSHGFCSk6upWlzQeB78+zavX/haWE9GFp5qebA9hNeNthTiVNNjKncISO8k1VZe12x33s+ufhzUt1q/lsfoaxJJM9/KcPyNYwMYAbQn9lTp6FOQJLaCQpTSgCOIJBqHY1J6qU0PSafKVDx0pP6iKsXXA00txXBCSo+yrRdjgpd3oUlpsVoctsV1FvYQHGUuYQCBlQBO1S/MFq+RN/X9tbLAkosduSc5EVoHP5oqfWTBWeYLV8ib95+2qq4WGCqeuKwy20ZlvkNainOk5QMjPDZZ91dRmqqYUi/QlqUAG4shRyeA1Nb0ZlPR6ng11TJh3CTAdcTqYcWhRaGlJIOSR7a39F146RwSDxXpJPPUkg/rNfHSd9uX0iuUhlYW0uQ4UqScgis9FE56SW8Yz92B9wJ/ZVGv2u3mfUJLXh7cl3hv8j3yyvGTaIMhQwp2O2s7Y3KQamHhVd0aTo6O2tO+0NkbnP3gqyq8PlxTx3LhcgqTGltRoylEMgMhalpBxqJzwPEAcvqiXW4O2nabelBRTqCWrep1RHfpRk1YdHCEWpmKSnrYg8ndAGMKTtw8Rg+oik1mem4CTBRHWFNBtSXnFJxgk5GAe+gOYjdJ47t1ZfcXcJcdlpzCvNbrWHFFONikE9kK3xzq4/lhb/k1y+gufZW1U29NT48d6Lbwl9KylaZCz2k4OMaOYJP+GpgXdz/yoPzq/wB2gK/+WFv+TXL6E59lfKOmdsW8GURropecEJt7ytJ/KIT2fbirPVd/wUH51f7tRmIt3belOpXBQuQsL3C1hOEhPhnhQGbatcy6y5qmXmmuqbZaDzZQo4KlKODyOUj2VtkvSZNwMKG6GA22HH3tAUoaiQlKQds9lRJIPLvrFtkTDPlxJ62XHGktuIWy0UJKVBQxgqVvlKqwysRr++26cCY2hTJP3ykAhSfWBpOO7PcaA2+QS/xtJ+aa/crRHtDzDslTV0lAvO9Yv7m16WkJ27HckVb18j01eygKqe3JhQ3pLl1lKS0gqKUtNZPgOxxPCtTDl2gJjruclmQ26sNuhDWlTKlHCcKGyhnAOw452xip17Q4u1v9S2XFpAWGxxXpIVj24xUe5ympESKiMtLhlvNlrB4pCgpR9QSk/UKAtqUpQFa2VI6QPJKk6XYqCkcyUqVk/pJqyqruX9HuFvmbY1qjuE8kuAY/TSge2rMUBmq3pFlNnkuggFgB/J/6ZC/9NWVa32w8ytpYylaSlXqIoDzb4X4z0l+ydS4ereWtrBXhGs6Sknln0q5i02FLikPCfEiraUnPWoK1dYknUMEjA4YNely1qXY4E1xtLz1uew6hXAqTqaUT3YJ1eytcq8OJS8hx2OF6860pB0JI4J+MQeNVuTOmmznsL3G4lkLEWNUtNNd/X/pO6Mzo8pUrS+t19akuuK6gttq2CMt8dQ7HHJ/VVldnGBbX0yVrS26ktZbSVKJVtgAbk71xsC8GG9FW6nsMrWlSs8G3DlQxwACsKHgCK6lJFwu6FJGY8EnCjnCninG3eAknfvV3g1JxsqrJjzVsp7aZ1PSaOfM2+tqUlua84gHsqNucbOOQKepV+v3U84X/AOUu/Q3f4FdtSpJqOFVc+kPWJSHXikgkr8kcATjG39hzz9RrSRdrs7LieXROvfjORVCS242oJUMkoHVpyRqBI35cONdvPlIhRXJDgKgkbITxWo7BI8ScAeJrkb8/KtLVsR2Q8pbkh109pIeUd/WAFKx7O6tV1saoOcuyNV18ceDtl2RwN46HTbS/GZlpbBkOBDamXSsHclWdQGMJ/wBnetvQW0yHHpd56lzyaJHdLC1gjW4UlIA5HifbivQD0tZKUeUxR1OFF4+kccAQOee6pbEXqrRa7f1aWzIfS64hKdkAKLqhtyyAn21DorptnzVy1SL2HtTLLxZVR3bWjfufuOhjo6tlCMAaUgYHhWw7isJ4VmrEpyFLtNvmuByZCjvLAwFONgnHdmtH8nbL+K4nzQq0pQHP3K3wLQy1cIURphbD6FK6pGC4DlBSABknCzgDicVMF7jfgJ/0F392oj0+FJvJbkTY7bMBW6FvJTrfI5jPBKT6sq701Yi7Wwf3jD+fT9tAavPkb5PP+hO/u08+Rvk8/wChO/u1t872z8Yw/n0/bQ3e2D+8Yfz6ftoCsN0YPSGGW25SPK21R1dZFcQCUgrSckADADnvFXMmKxLbLUllt5s7lDiQoH2GqUzFPgXNsBxcg9RbW8jCkncuceBxqz8RIxuSDMQ/cYSQ3IjLnAY0vx9KSfzkkjB8RnPcKAyejtl52uHv/wBEVXWSxWeRHdlqtsZQkPKWgFodlA7KRw22TkjvJqc+9d5SC7GjpipbAUGXylS3jzScEhIxzyTnuxv8QZDTMxtTJPkVxJW0FAgtvYJUkg7jIBOMbFKu+gNx6OWY8LXE+aFSIVpgW9S1QYceOpz01NNhJV6zU2lAKUpQEW5xfLYD0cLKFLT2FgZKFcUq9hwfZS2y/LITb6k6FkEOIz6CwcKHsIIqSdxVU5/Vlz607RJqgFnOzb2wSfUrYesD41AW1YPhWaUBUdWlq6SYbycsTmy6jmNQASseG2kjv7XdXHzrZKt5CZCMIyUpXxCsbZPdkb+2u5usVclgFghMllQdYUeShyPgRlJ8Ca0/0e8W0lxspSsaXEKHabUOIPiDVfxDBWVX/MuxJxch0z18GcGSCO1uRt6xV1Yr4m1wksyyVxwsobKRgtnbAPLSSQAo4wSAeRqqnRVwpC2HsakHY/GHI0vC3ejdmj3tHVOSOtTiG4QlT2CTgK1cB6WACeyOQqm4HVfLN6UVv2ZY8QlB0KWvodMz0ygPN9YylLiMkakTIxGRxGQ5WHemlvYCC8EthatCNcyMNSu4Zc3NcvC+ELoPNjplSS9b5ShlxtsOIUD+c3gK9dV98+EToo3CWmzw3LnLeBazLWtIQlQIJ1ryR6hj1iu4jwvNlLl6T+X6lHzx8zvPOEd0N3O6OoisocWiPGdUArrE6gSrvX2VYAzgZO/LkLrPcu9xW8chBBS0DwbRzUf986+lNG9Wa3X9ktpblsAva3wUtOcFHPeSnBAA3G+9Q0FHk/Z9E4LijsVnkkeFclxa21WuiS0Uf7s5jjGVZOzpNaRW/r/o0r2BKEkhW6c51DfbavQ7C25IeTIkKCzFYEZCuOV7F0+8JT60muKs8V6dNStCcr1YbBTsFY2J/JSNz6gOdelwoiIcVqO0TobGMnio8yfEnJPrrZwelqMrH2fYkcBx5RhK19nsvgbxWawBis1dHQilKUBUSLS95c5JhORmuuA65D0brApQwAoYUMHGx45wOGN8ebrh+Htv0A/xKuKUBT+brh+Htv0A/wASnm6fj+3tv0A/xKuKUBz8GwzI69a7ngo1JjpZjpSlhs7lICirnz2wABy3neQTvxu/8w1+7VlSgK3yCf8Ajd/5hr92vi3WcQ5TklyQ7IcWoqTrCQlsnGopAAwTgE+3vNWtKAUpSgFKUoBWmSy3IZWy8gLbWkpUk8wa3UoCriyHYLqIU9wqSo6Y8lX/ADPyVdy//wBceOQLStT7DUhlbMhtDjaxhSVDIIqvDM+3jEbM6PyadXh1A7go7K/xYP5RoC0IB4iqyUw7ElKnwkKWFjEmOD/aAcFp/KA94wOQxlN7goBEpa4agQCmSgt4J/KPZPsJqUidDeB6qWwv810GgOXv8F2b/WsBzyuOUBJaQMqbAJzgDjzyn0hjbPCvM/hUnuFVvtT0lHkbUUutLQA4h1wkg+KSPRr2eRHbS8qTb5jMd9Z1OJJBbeOw7Sc8cD0gQdhnIGK5zpFaOjd8yekttRGkAAeWMKyD/wDInfHH0wK38K+z4ef9qnHd7bfn6nqyyc6lX4I8NZ6M3N5tLjUeO6gjIU1cGFD6lbV8SbK/FbWqQYTBQArtXBp1Z34BCVEn3V6f/NL0UlAOQekT3Vq3H3Vpf1gCvn+afoqwQJXSOQrUcJS240lRPuOa7T7wYzWrs+HK9fz0IfSfkaehl1ZFimWy2rlzm21JcMmU0lLSXCQOrabPA/fAb8DwqzNqnqk5mNONFxWMlI1LUeSRzJ9wHEgCui6M2K22VnqujVpKVFODPmIKST7e2fUAB410cO3Bh0yHnVSJShhTzgGwznSkDZI8BxwMkneuB4tj0Z2U7k3y+Xn72RsjhleTNTsb28PAiWG0JtzWtaEh9Q07HIbT8UH6yeZ8AALqg4Ur1GKikl2LGMVFKMeyFKUrJ6FKUoBSlKAUpSgFKUoBSlKAUpSgFKUoBSlKAVg8qUoDBAI3qO9AhSFAyIkd0jgVtJUfrFKUBr80Wz8Ww/mE/ZWDabaP7uh8fwCfspShg+VWe1r9O2wleuOg/sqUzHYYRhlltsdyEAfqpSsS2MmwHevoUpTxCM0pSsgUpSgFKUoBSlKAUpSgFKUoBSlKAUpSgFKUoD//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44035" name="AutoShape 4" descr="data:image/jpeg;base64,/9j/4AAQSkZJRgABAQAAAQABAAD/2wBDAAkGBwgHBgkIBwgKCgkLDRYPDQwMDRsUFRAWIB0iIiAdHx8kKDQsJCYxJx8fLT0tMTU3Ojo6Iys/RD84QzQ5Ojf/2wBDAQoKCg0MDRoPDxo3JR8lNzc3Nzc3Nzc3Nzc3Nzc3Nzc3Nzc3Nzc3Nzc3Nzc3Nzc3Nzc3Nzc3Nzc3Nzc3Nzc3Nzf/wAARCABzAOIDASIAAhEBAxEB/8QAHAABAAIDAQEBAAAAAAAAAAAAAAQFAQMGBwII/8QATxAAAQMDAgIFBgcLCgUFAAAAAQIDBAAFERIhMUEGEyJRYRQVMnGBkQdSVJOUodEjQlNVYnKiscHS0xYXJCUzRYKVwvA0Q2NkkkRzg6Oy/8QAGwEBAAIDAQEAAAAAAAAAAAAAAAQFAQMGAgf/xAA0EQACAgECBAMFBQkAAAAAAAAAAQIDBBEhBRITMUFRcQZhgZHwFBYiscEzQlNicqHR4fH/2gAMAwEAAhEDEQA/APcaUrFACQKhzblHirS0oqcfUMoYaSVLV7BwHicDxrRIlPTX3Iltc6sIOl+VjIbPxUA7Ffr2HPJ2qXCgx4SFJjoIKzla1EqUs4xlSjuT66AiB27yMluLGioI7JkOFxYPilO3uUa+hHuukdZPjgj8HFOPrWasqh3CeiE0CpCnHHDpaZR6Tiu4frJOwGSdqAjyBLjMrekXZlppAypa2AAPbqqAp2+SgoW91ITyflRtCD6k51H2gDxqPdbgzai3IuZRLueMtR0E9XHzz4bDj2yNRwcDlXmHwnXLpFJfBduiGbUpAUylD4b644ySEDt4zkYJO4qTg46zMjoKaT+vA1O6Cly67+R640q5RmUpud9twf5lEbqwfYpwn663tyJjisxbjbpIA3QEEEn1hRx7q/NTMPo8pAU4/e3FndSkQmwD/wDYa1uwbQkKXFnz2nEgFsSoIQCc/HS4cevFdB93IfxHr/S/8nnrPyP02LouMcXSKuMOb6FdYz/5cUjxUAPGrNK0qAUkggjIIryz4P5XSu1wHV3WTGnWptCVMPF9LuvJxpSsb+PazyG3LpmbvFivarUlxDZOpyIvAQvvLe+EK542ST3E5rls2dOJe6JzTZKrrnOPNGOx19KjxJbUtlL0dQW2rOCORHEHuIOQR3ipFDwKUpQClKUApSlAKUpQClKUApSlAKUpQClKUAqtuj7qltwYSyiQ8CVOAA9S2OK99s8h4nOCAasHFpbbUtaglKRkqJwABzquszSnEOXB4EPSzqwrihv7xPhtuR3qNATosdqLHQwwjS2gYA/3xPjW2goTigNUl9uMy488oJbbSVKUeQFV8BpZUq4zU6JLowhtfGO3xCO7PNR5nbcAVif/AE25swtiywBIkDPPP3NJ9ZBV/gHfXM9Iuk6ZbK4sEOISpSkLdIxsDjb18c91R8nJhjwc5EXLy68Wtzm/ReZVdI5rU+6uvxwkJACNfxyM7/sqB03sjF26HQZ8GOpcyN9xWG20FxSSTspRPYSFHUT48s5GsJJT4A4A8atbHCfcLciJHRIkNuhYQvghKcHVnBwT2kgcTkn72qrgmfbVxHrruzmuFXzuzZSl+8n8Dg7R8FfSW5W5uWgxmA6MpbfWtK+7cY8Ki3n4O+ktjaacltIeZcc0nydzWEnBO4Vgctsnc4HOvZFy+ka3VFyFMKeASw422k+9KlfXRM3pKgkC2PvtqOFNyltkY8ChKSPaDXfL2lzVLV6aeh1PRiVfRi3R7D0OhMKZDEifiTKS8yQAo4yCgk6MDA2x7K0FI1lYb0oXulB4FPcDVhFs8qdGR1b+iRHPUvRn06VNIAwjGPjY1b5B1bEYxUHSWyth4FBSvGOaFd/qr5zx2d1uU7bVs+z/AEL3A5OnpF7ruTbTc1WialTiiqFJI6xR+95BfrHBXhg8t+8BB4EGvMlKSW3GXEghW+niAfsNdl0Vkqct6Yryip1hKdJUclTah2CfcU55lJNSuD5bsi6peHb0I+dTyPnXiXlKwKzV2QBSlKAUrW4822AXXEoB4ajivjyyN8pZ+cFAb6Vo8si/KWfnBUWffbRbWku3C5wozalaQt6QlAJ44yTx2NAWNKqYnSewzQswrzb5GjGrqZKF6c8M4O3A1I88W35dH+cFATqVB88W35dH+cFfcW5wJb62Isxh55CQtbaHAVJSSQCRxxkHegJdKUoBSlKAq76etYZhcfLHg0od6MFS/elKh7RVmnhtVacO9IW06h/R4qlFOOa1AA+5Cveas6AVhXCs1Bvb6o9omOtkBxLKuryNtRGE/WRQFJKlrasMuc2Fl64OnqtAydB7KCB4Np1e+uTdtqEhfUSNTSSltClpxhWN0qA9HG1WvwiXl3o41Y2oCWw62pSxrTlIShIRjHjr+qosLpSZkQpmzrRHceCeuYWyU7qAOO16Rxx41W5mPDJmot6NGjP4Fbl0RyGvw7+f0kVrUSVL0Nx2iVKUG0ZGEgn9fMnwBrv7DFRaFKtJGduuaeAAL3AKzv6QPswU9xqH0XhyiWlviCuJHC1RnYrurrVLO6lJ04QQMjYnYnhwq5usd1xtl+K3rkxnQ42nUE6hwUnJ70k+3HdW3DwoYyem7ZFwOHQxE2nrJ+JPxWa593pKGXVNOwwhxOykqls5Hr7dfP8AKlr5Kn6Wx+/U0sSwusZzCZ0JIMtgEhPDrkc2z6+R5HB765zpMuM87Ekxc5kslZWU4SUbAE+IyKnq6WtB9DfkfpJKsiUzgYxxOvbjt6jVdHnRDKbTMet8SIJS1Mh+ShSlhwbtgDbdZJ48k7VGy8ZZFTrZtptdU1JFemE6srZaaU5IweynfccM9wINdSytlty0TYuUsPt+TkHbYp1IzzyCkj1rNROkPSS39H47rsVEeRMXpKmW1gKUnOnUcchXO9H+lse5WeVb3m1R5sYrltoSnKVaXOswn1bDB5VEwsWrEk4827LC+nJyKeuofhX128j0oVmvltQUkKTwO9fVWhVClYBB4VmgOb8jmPdIJhdkQ+s0gxg9EU5pZ2yE9sDOr0sD4ueWJvm6f8otn+Xn+JS/AgQnI5Smb5SlEcq2BznUD3jSFEj8kHiBW0eeN/8AgB/50Bq83T/lFt/y8/xKG3zx/wCotv8Al5/iVu/rn/sP06f1z/2H6dAUkNk28u3BwBVwjulFxUhOnrWj6Kkj4qRhSRvjtjJJJNy7d0Fa24Md6atHpdRp0g92tRCc78M5qC8m4Jv0DrBD+7IcQ/1erUWgMg77HCykDPxld5q7jstRmUMx20MstjCW20hKUjuAHCgICr3HbQ6JCHWHm06uocTha/zMEhW+BsTvUFuKt2dFaXgTwsTJTyFZ6kHYNpPccaeGCEqPHFXr7DL5b65tCy2rWgqSDoV3jPA1AsAJiOPO7ynXl+UHf0wdOBn70AADwFAWtKE4rGR30BmlKUBXRCF3q4KxuhtlvPsUr/VVjVZb06LzdMg9stL/AEMf6as6AVWdIVAQWkEZDkuOg+ouoqzqr6QgmLFIBOmdGO3/ALqR+2gOR+F63x3bQ1cFIPlMdaUIVk+io7jHDkK8qjSHGFCSk6upWlzQeB78+zavX/haWE9GFp5qebA9hNeNthTiVNNjKncISO8k1VZe12x33s+ufhzUt1q/lsfoaxJJM9/KcPyNYwMYAbQn9lTp6FOQJLaCQpTSgCOIJBqHY1J6qU0PSafKVDx0pP6iKsXXA00txXBCSo+yrRdjgpd3oUlpsVoctsV1FvYQHGUuYQCBlQBO1S/MFq+RN/X9tbLAkosduSc5EVoHP5oqfWTBWeYLV8ib95+2qq4WGCqeuKwy20ZlvkNainOk5QMjPDZZ91dRmqqYUi/QlqUAG4shRyeA1Nb0ZlPR6ng11TJh3CTAdcTqYcWhRaGlJIOSR7a39F146RwSDxXpJPPUkg/rNfHSd9uX0iuUhlYW0uQ4UqScgis9FE56SW8Yz92B9wJ/ZVGv2u3mfUJLXh7cl3hv8j3yyvGTaIMhQwp2O2s7Y3KQamHhVd0aTo6O2tO+0NkbnP3gqyq8PlxTx3LhcgqTGltRoylEMgMhalpBxqJzwPEAcvqiXW4O2nabelBRTqCWrep1RHfpRk1YdHCEWpmKSnrYg8ndAGMKTtw8Rg+oik1mem4CTBRHWFNBtSXnFJxgk5GAe+gOYjdJ47t1ZfcXcJcdlpzCvNbrWHFFONikE9kK3xzq4/lhb/k1y+gufZW1U29NT48d6Lbwl9KylaZCz2k4OMaOYJP+GpgXdz/yoPzq/wB2gK/+WFv+TXL6E59lfKOmdsW8GURropecEJt7ytJ/KIT2fbirPVd/wUH51f7tRmIt3belOpXBQuQsL3C1hOEhPhnhQGbatcy6y5qmXmmuqbZaDzZQo4KlKODyOUj2VtkvSZNwMKG6GA22HH3tAUoaiQlKQds9lRJIPLvrFtkTDPlxJ62XHGktuIWy0UJKVBQxgqVvlKqwysRr++26cCY2hTJP3ykAhSfWBpOO7PcaA2+QS/xtJ+aa/crRHtDzDslTV0lAvO9Yv7m16WkJ27HckVb18j01eygKqe3JhQ3pLl1lKS0gqKUtNZPgOxxPCtTDl2gJjruclmQ26sNuhDWlTKlHCcKGyhnAOw452xip17Q4u1v9S2XFpAWGxxXpIVj24xUe5ympESKiMtLhlvNlrB4pCgpR9QSk/UKAtqUpQFa2VI6QPJKk6XYqCkcyUqVk/pJqyqruX9HuFvmbY1qjuE8kuAY/TSge2rMUBmq3pFlNnkuggFgB/J/6ZC/9NWVa32w8ytpYylaSlXqIoDzb4X4z0l+ydS4ereWtrBXhGs6Sknln0q5i02FLikPCfEiraUnPWoK1dYknUMEjA4YNely1qXY4E1xtLz1uew6hXAqTqaUT3YJ1eytcq8OJS8hx2OF6860pB0JI4J+MQeNVuTOmmznsL3G4lkLEWNUtNNd/X/pO6Mzo8pUrS+t19akuuK6gttq2CMt8dQ7HHJ/VVldnGBbX0yVrS26ktZbSVKJVtgAbk71xsC8GG9FW6nsMrWlSs8G3DlQxwACsKHgCK6lJFwu6FJGY8EnCjnCninG3eAknfvV3g1JxsqrJjzVsp7aZ1PSaOfM2+tqUlua84gHsqNucbOOQKepV+v3U84X/AOUu/Q3f4FdtSpJqOFVc+kPWJSHXikgkr8kcATjG39hzz9RrSRdrs7LieXROvfjORVCS242oJUMkoHVpyRqBI35cONdvPlIhRXJDgKgkbITxWo7BI8ScAeJrkb8/KtLVsR2Q8pbkh109pIeUd/WAFKx7O6tV1saoOcuyNV18ceDtl2RwN46HTbS/GZlpbBkOBDamXSsHclWdQGMJ/wBnetvQW0yHHpd56lzyaJHdLC1gjW4UlIA5HifbivQD0tZKUeUxR1OFF4+kccAQOee6pbEXqrRa7f1aWzIfS64hKdkAKLqhtyyAn21DorptnzVy1SL2HtTLLxZVR3bWjfufuOhjo6tlCMAaUgYHhWw7isJ4VmrEpyFLtNvmuByZCjvLAwFONgnHdmtH8nbL+K4nzQq0pQHP3K3wLQy1cIURphbD6FK6pGC4DlBSABknCzgDicVMF7jfgJ/0F392oj0+FJvJbkTY7bMBW6FvJTrfI5jPBKT6sq701Yi7Wwf3jD+fT9tAavPkb5PP+hO/u08+Rvk8/wChO/u1t872z8Yw/n0/bQ3e2D+8Yfz6ftoCsN0YPSGGW25SPK21R1dZFcQCUgrSckADADnvFXMmKxLbLUllt5s7lDiQoH2GqUzFPgXNsBxcg9RbW8jCkncuceBxqz8RIxuSDMQ/cYSQ3IjLnAY0vx9KSfzkkjB8RnPcKAyejtl52uHv/wBEVXWSxWeRHdlqtsZQkPKWgFodlA7KRw22TkjvJqc+9d5SC7GjpipbAUGXylS3jzScEhIxzyTnuxv8QZDTMxtTJPkVxJW0FAgtvYJUkg7jIBOMbFKu+gNx6OWY8LXE+aFSIVpgW9S1QYceOpz01NNhJV6zU2lAKUpQEW5xfLYD0cLKFLT2FgZKFcUq9hwfZS2y/LITb6k6FkEOIz6CwcKHsIIqSdxVU5/Vlz607RJqgFnOzb2wSfUrYesD41AW1YPhWaUBUdWlq6SYbycsTmy6jmNQASseG2kjv7XdXHzrZKt5CZCMIyUpXxCsbZPdkb+2u5usVclgFghMllQdYUeShyPgRlJ8Ca0/0e8W0lxspSsaXEKHabUOIPiDVfxDBWVX/MuxJxch0z18GcGSCO1uRt6xV1Yr4m1wksyyVxwsobKRgtnbAPLSSQAo4wSAeRqqnRVwpC2HsakHY/GHI0vC3ejdmj3tHVOSOtTiG4QlT2CTgK1cB6WACeyOQqm4HVfLN6UVv2ZY8QlB0KWvodMz0ygPN9YylLiMkakTIxGRxGQ5WHemlvYCC8EthatCNcyMNSu4Zc3NcvC+ELoPNjplSS9b5ShlxtsOIUD+c3gK9dV98+EToo3CWmzw3LnLeBazLWtIQlQIJ1ryR6hj1iu4jwvNlLl6T+X6lHzx8zvPOEd0N3O6OoisocWiPGdUArrE6gSrvX2VYAzgZO/LkLrPcu9xW8chBBS0DwbRzUf986+lNG9Wa3X9ktpblsAva3wUtOcFHPeSnBAA3G+9Q0FHk/Z9E4LijsVnkkeFclxa21WuiS0Uf7s5jjGVZOzpNaRW/r/o0r2BKEkhW6c51DfbavQ7C25IeTIkKCzFYEZCuOV7F0+8JT60muKs8V6dNStCcr1YbBTsFY2J/JSNz6gOdelwoiIcVqO0TobGMnio8yfEnJPrrZwelqMrH2fYkcBx5RhK19nsvgbxWawBis1dHQilKUBUSLS95c5JhORmuuA65D0brApQwAoYUMHGx45wOGN8ebrh+Htv0A/xKuKUBT+brh+Htv0A/wASnm6fj+3tv0A/xKuKUBz8GwzI69a7ngo1JjpZjpSlhs7lICirnz2wABy3neQTvxu/8w1+7VlSgK3yCf8Ajd/5hr92vi3WcQ5TklyQ7IcWoqTrCQlsnGopAAwTgE+3vNWtKAUpSgFKUoBWmSy3IZWy8gLbWkpUk8wa3UoCriyHYLqIU9wqSo6Y8lX/ADPyVdy//wBceOQLStT7DUhlbMhtDjaxhSVDIIqvDM+3jEbM6PyadXh1A7go7K/xYP5RoC0IB4iqyUw7ElKnwkKWFjEmOD/aAcFp/KA94wOQxlN7goBEpa4agQCmSgt4J/KPZPsJqUidDeB6qWwv810GgOXv8F2b/WsBzyuOUBJaQMqbAJzgDjzyn0hjbPCvM/hUnuFVvtT0lHkbUUutLQA4h1wkg+KSPRr2eRHbS8qTb5jMd9Z1OJJBbeOw7Sc8cD0gQdhnIGK5zpFaOjd8yekttRGkAAeWMKyD/wDInfHH0wK38K+z4ef9qnHd7bfn6nqyyc6lX4I8NZ6M3N5tLjUeO6gjIU1cGFD6lbV8SbK/FbWqQYTBQArtXBp1Z34BCVEn3V6f/NL0UlAOQekT3Vq3H3Vpf1gCvn+afoqwQJXSOQrUcJS240lRPuOa7T7wYzWrs+HK9fz0IfSfkaehl1ZFimWy2rlzm21JcMmU0lLSXCQOrabPA/fAb8DwqzNqnqk5mNONFxWMlI1LUeSRzJ9wHEgCui6M2K22VnqujVpKVFODPmIKST7e2fUAB410cO3Bh0yHnVSJShhTzgGwznSkDZI8BxwMkneuB4tj0Z2U7k3y+Xn72RsjhleTNTsb28PAiWG0JtzWtaEh9Q07HIbT8UH6yeZ8AALqg4Ur1GKikl2LGMVFKMeyFKUrJ6FKUoBSlKAUpSgFKUoBSlKAUpSgFKUoBSlKAVg8qUoDBAI3qO9AhSFAyIkd0jgVtJUfrFKUBr80Wz8Ww/mE/ZWDabaP7uh8fwCfspShg+VWe1r9O2wleuOg/sqUzHYYRhlltsdyEAfqpSsS2MmwHevoUpTxCM0pSsgUpSgFKUoBSlKAUpSgFKUoBSlKAUpSgFKUoD//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44036" name="AutoShape 6" descr="data:image/jpeg;base64,/9j/4AAQSkZJRgABAQAAAQABAAD/2wBDAAkGBwgHBgkIBwgKCgkLDRYPDQwMDRsUFRAWIB0iIiAdHx8kKDQsJCYxJx8fLT0tMTU3Ojo6Iys/RD84QzQ5Ojf/2wBDAQoKCg0MDRoPDxo3JR8lNzc3Nzc3Nzc3Nzc3Nzc3Nzc3Nzc3Nzc3Nzc3Nzc3Nzc3Nzc3Nzc3Nzc3Nzc3Nzc3Nzf/wAARCABzAOIDASIAAhEBAxEB/8QAHAABAAIDAQEBAAAAAAAAAAAAAAQFAQMGBwII/8QATxAAAQMDAgIFBgcLCgUFAAAAAQIDBAAFERIhMUEGEyJRYRQVMnGBkQdSVJOUodEjQlNVYnKiscHS0xYXJCUzRYKVwvA0Q2NkkkRzg6Oy/8QAGwEBAAIDAQEAAAAAAAAAAAAAAAQFAQMGAgf/xAA0EQACAgECBAMFBQkAAAAAAAAAAQIDBBEhBRITMUFRcQZhgZHwFBYiscEzQlNicqHR4fH/2gAMAwEAAhEDEQA/APcaUrFACQKhzblHirS0oqcfUMoYaSVLV7BwHicDxrRIlPTX3Iltc6sIOl+VjIbPxUA7Ffr2HPJ2qXCgx4SFJjoIKzla1EqUs4xlSjuT66AiB27yMluLGioI7JkOFxYPilO3uUa+hHuukdZPjgj8HFOPrWasqh3CeiE0CpCnHHDpaZR6Tiu4frJOwGSdqAjyBLjMrekXZlppAypa2AAPbqqAp2+SgoW91ITyflRtCD6k51H2gDxqPdbgzai3IuZRLueMtR0E9XHzz4bDj2yNRwcDlXmHwnXLpFJfBduiGbUpAUylD4b644ySEDt4zkYJO4qTg46zMjoKaT+vA1O6Cly67+R640q5RmUpud9twf5lEbqwfYpwn663tyJjisxbjbpIA3QEEEn1hRx7q/NTMPo8pAU4/e3FndSkQmwD/wDYa1uwbQkKXFnz2nEgFsSoIQCc/HS4cevFdB93IfxHr/S/8nnrPyP02LouMcXSKuMOb6FdYz/5cUjxUAPGrNK0qAUkggjIIryz4P5XSu1wHV3WTGnWptCVMPF9LuvJxpSsb+PazyG3LpmbvFivarUlxDZOpyIvAQvvLe+EK542ST3E5rls2dOJe6JzTZKrrnOPNGOx19KjxJbUtlL0dQW2rOCORHEHuIOQR3ipFDwKUpQClKUApSlAKUpQClKUApSlAKUpQClKUAqtuj7qltwYSyiQ8CVOAA9S2OK99s8h4nOCAasHFpbbUtaglKRkqJwABzquszSnEOXB4EPSzqwrihv7xPhtuR3qNATosdqLHQwwjS2gYA/3xPjW2goTigNUl9uMy488oJbbSVKUeQFV8BpZUq4zU6JLowhtfGO3xCO7PNR5nbcAVif/AE25swtiywBIkDPPP3NJ9ZBV/gHfXM9Iuk6ZbK4sEOISpSkLdIxsDjb18c91R8nJhjwc5EXLy68Wtzm/ReZVdI5rU+6uvxwkJACNfxyM7/sqB03sjF26HQZ8GOpcyN9xWG20FxSSTspRPYSFHUT48s5GsJJT4A4A8atbHCfcLciJHRIkNuhYQvghKcHVnBwT2kgcTkn72qrgmfbVxHrruzmuFXzuzZSl+8n8Dg7R8FfSW5W5uWgxmA6MpbfWtK+7cY8Ki3n4O+ktjaacltIeZcc0nydzWEnBO4Vgctsnc4HOvZFy+ka3VFyFMKeASw422k+9KlfXRM3pKgkC2PvtqOFNyltkY8ChKSPaDXfL2lzVLV6aeh1PRiVfRi3R7D0OhMKZDEifiTKS8yQAo4yCgk6MDA2x7K0FI1lYb0oXulB4FPcDVhFs8qdGR1b+iRHPUvRn06VNIAwjGPjY1b5B1bEYxUHSWyth4FBSvGOaFd/qr5zx2d1uU7bVs+z/AEL3A5OnpF7ruTbTc1WialTiiqFJI6xR+95BfrHBXhg8t+8BB4EGvMlKSW3GXEghW+niAfsNdl0Vkqct6Yryip1hKdJUclTah2CfcU55lJNSuD5bsi6peHb0I+dTyPnXiXlKwKzV2QBSlKAUrW4822AXXEoB4ajivjyyN8pZ+cFAb6Vo8si/KWfnBUWffbRbWku3C5wozalaQt6QlAJ44yTx2NAWNKqYnSewzQswrzb5GjGrqZKF6c8M4O3A1I88W35dH+cFATqVB88W35dH+cFfcW5wJb62Isxh55CQtbaHAVJSSQCRxxkHegJdKUoBSlKAq76etYZhcfLHg0od6MFS/elKh7RVmnhtVacO9IW06h/R4qlFOOa1AA+5Cveas6AVhXCs1Bvb6o9omOtkBxLKuryNtRGE/WRQFJKlrasMuc2Fl64OnqtAydB7KCB4Np1e+uTdtqEhfUSNTSSltClpxhWN0qA9HG1WvwiXl3o41Y2oCWw62pSxrTlIShIRjHjr+qosLpSZkQpmzrRHceCeuYWyU7qAOO16Rxx41W5mPDJmot6NGjP4Fbl0RyGvw7+f0kVrUSVL0Nx2iVKUG0ZGEgn9fMnwBrv7DFRaFKtJGduuaeAAL3AKzv6QPswU9xqH0XhyiWlviCuJHC1RnYrurrVLO6lJ04QQMjYnYnhwq5usd1xtl+K3rkxnQ42nUE6hwUnJ70k+3HdW3DwoYyem7ZFwOHQxE2nrJ+JPxWa593pKGXVNOwwhxOykqls5Hr7dfP8AKlr5Kn6Wx+/U0sSwusZzCZ0JIMtgEhPDrkc2z6+R5HB765zpMuM87Ekxc5kslZWU4SUbAE+IyKnq6WtB9DfkfpJKsiUzgYxxOvbjt6jVdHnRDKbTMet8SIJS1Mh+ShSlhwbtgDbdZJ48k7VGy8ZZFTrZtptdU1JFemE6srZaaU5IweynfccM9wINdSytlty0TYuUsPt+TkHbYp1IzzyCkj1rNROkPSS39H47rsVEeRMXpKmW1gKUnOnUcchXO9H+lse5WeVb3m1R5sYrltoSnKVaXOswn1bDB5VEwsWrEk4827LC+nJyKeuofhX128j0oVmvltQUkKTwO9fVWhVClYBB4VmgOb8jmPdIJhdkQ+s0gxg9EU5pZ2yE9sDOr0sD4ueWJvm6f8otn+Xn+JS/AgQnI5Smb5SlEcq2BznUD3jSFEj8kHiBW0eeN/8AgB/50Bq83T/lFt/y8/xKG3zx/wCotv8Al5/iVu/rn/sP06f1z/2H6dAUkNk28u3BwBVwjulFxUhOnrWj6Kkj4qRhSRvjtjJJJNy7d0Fa24Md6atHpdRp0g92tRCc78M5qC8m4Jv0DrBD+7IcQ/1erUWgMg77HCykDPxld5q7jstRmUMx20MstjCW20hKUjuAHCgICr3HbQ6JCHWHm06uocTha/zMEhW+BsTvUFuKt2dFaXgTwsTJTyFZ6kHYNpPccaeGCEqPHFXr7DL5b65tCy2rWgqSDoV3jPA1AsAJiOPO7ynXl+UHf0wdOBn70AADwFAWtKE4rGR30BmlKUBXRCF3q4KxuhtlvPsUr/VVjVZb06LzdMg9stL/AEMf6as6AVWdIVAQWkEZDkuOg+ouoqzqr6QgmLFIBOmdGO3/ALqR+2gOR+F63x3bQ1cFIPlMdaUIVk+io7jHDkK8qjSHGFCSk6upWlzQeB78+zavX/haWE9GFp5qebA9hNeNthTiVNNjKncISO8k1VZe12x33s+ufhzUt1q/lsfoaxJJM9/KcPyNYwMYAbQn9lTp6FOQJLaCQpTSgCOIJBqHY1J6qU0PSafKVDx0pP6iKsXXA00txXBCSo+yrRdjgpd3oUlpsVoctsV1FvYQHGUuYQCBlQBO1S/MFq+RN/X9tbLAkosduSc5EVoHP5oqfWTBWeYLV8ib95+2qq4WGCqeuKwy20ZlvkNainOk5QMjPDZZ91dRmqqYUi/QlqUAG4shRyeA1Nb0ZlPR6ng11TJh3CTAdcTqYcWhRaGlJIOSR7a39F146RwSDxXpJPPUkg/rNfHSd9uX0iuUhlYW0uQ4UqScgis9FE56SW8Yz92B9wJ/ZVGv2u3mfUJLXh7cl3hv8j3yyvGTaIMhQwp2O2s7Y3KQamHhVd0aTo6O2tO+0NkbnP3gqyq8PlxTx3LhcgqTGltRoylEMgMhalpBxqJzwPEAcvqiXW4O2nabelBRTqCWrep1RHfpRk1YdHCEWpmKSnrYg8ndAGMKTtw8Rg+oik1mem4CTBRHWFNBtSXnFJxgk5GAe+gOYjdJ47t1ZfcXcJcdlpzCvNbrWHFFONikE9kK3xzq4/lhb/k1y+gufZW1U29NT48d6Lbwl9KylaZCz2k4OMaOYJP+GpgXdz/yoPzq/wB2gK/+WFv+TXL6E59lfKOmdsW8GURropecEJt7ytJ/KIT2fbirPVd/wUH51f7tRmIt3belOpXBQuQsL3C1hOEhPhnhQGbatcy6y5qmXmmuqbZaDzZQo4KlKODyOUj2VtkvSZNwMKG6GA22HH3tAUoaiQlKQds9lRJIPLvrFtkTDPlxJ62XHGktuIWy0UJKVBQxgqVvlKqwysRr++26cCY2hTJP3ykAhSfWBpOO7PcaA2+QS/xtJ+aa/crRHtDzDslTV0lAvO9Yv7m16WkJ27HckVb18j01eygKqe3JhQ3pLl1lKS0gqKUtNZPgOxxPCtTDl2gJjruclmQ26sNuhDWlTKlHCcKGyhnAOw452xip17Q4u1v9S2XFpAWGxxXpIVj24xUe5ympESKiMtLhlvNlrB4pCgpR9QSk/UKAtqUpQFa2VI6QPJKk6XYqCkcyUqVk/pJqyqruX9HuFvmbY1qjuE8kuAY/TSge2rMUBmq3pFlNnkuggFgB/J/6ZC/9NWVa32w8ytpYylaSlXqIoDzb4X4z0l+ydS4ereWtrBXhGs6Sknln0q5i02FLikPCfEiraUnPWoK1dYknUMEjA4YNely1qXY4E1xtLz1uew6hXAqTqaUT3YJ1eytcq8OJS8hx2OF6860pB0JI4J+MQeNVuTOmmznsL3G4lkLEWNUtNNd/X/pO6Mzo8pUrS+t19akuuK6gttq2CMt8dQ7HHJ/VVldnGBbX0yVrS26ktZbSVKJVtgAbk71xsC8GG9FW6nsMrWlSs8G3DlQxwACsKHgCK6lJFwu6FJGY8EnCjnCninG3eAknfvV3g1JxsqrJjzVsp7aZ1PSaOfM2+tqUlua84gHsqNucbOOQKepV+v3U84X/AOUu/Q3f4FdtSpJqOFVc+kPWJSHXikgkr8kcATjG39hzz9RrSRdrs7LieXROvfjORVCS242oJUMkoHVpyRqBI35cONdvPlIhRXJDgKgkbITxWo7BI8ScAeJrkb8/KtLVsR2Q8pbkh109pIeUd/WAFKx7O6tV1saoOcuyNV18ceDtl2RwN46HTbS/GZlpbBkOBDamXSsHclWdQGMJ/wBnetvQW0yHHpd56lzyaJHdLC1gjW4UlIA5HifbivQD0tZKUeUxR1OFF4+kccAQOee6pbEXqrRa7f1aWzIfS64hKdkAKLqhtyyAn21DorptnzVy1SL2HtTLLxZVR3bWjfufuOhjo6tlCMAaUgYHhWw7isJ4VmrEpyFLtNvmuByZCjvLAwFONgnHdmtH8nbL+K4nzQq0pQHP3K3wLQy1cIURphbD6FK6pGC4DlBSABknCzgDicVMF7jfgJ/0F392oj0+FJvJbkTY7bMBW6FvJTrfI5jPBKT6sq701Yi7Wwf3jD+fT9tAavPkb5PP+hO/u08+Rvk8/wChO/u1t872z8Yw/n0/bQ3e2D+8Yfz6ftoCsN0YPSGGW25SPK21R1dZFcQCUgrSckADADnvFXMmKxLbLUllt5s7lDiQoH2GqUzFPgXNsBxcg9RbW8jCkncuceBxqz8RIxuSDMQ/cYSQ3IjLnAY0vx9KSfzkkjB8RnPcKAyejtl52uHv/wBEVXWSxWeRHdlqtsZQkPKWgFodlA7KRw22TkjvJqc+9d5SC7GjpipbAUGXylS3jzScEhIxzyTnuxv8QZDTMxtTJPkVxJW0FAgtvYJUkg7jIBOMbFKu+gNx6OWY8LXE+aFSIVpgW9S1QYceOpz01NNhJV6zU2lAKUpQEW5xfLYD0cLKFLT2FgZKFcUq9hwfZS2y/LITb6k6FkEOIz6CwcKHsIIqSdxVU5/Vlz607RJqgFnOzb2wSfUrYesD41AW1YPhWaUBUdWlq6SYbycsTmy6jmNQASseG2kjv7XdXHzrZKt5CZCMIyUpXxCsbZPdkb+2u5usVclgFghMllQdYUeShyPgRlJ8Ca0/0e8W0lxspSsaXEKHabUOIPiDVfxDBWVX/MuxJxch0z18GcGSCO1uRt6xV1Yr4m1wksyyVxwsobKRgtnbAPLSSQAo4wSAeRqqnRVwpC2HsakHY/GHI0vC3ejdmj3tHVOSOtTiG4QlT2CTgK1cB6WACeyOQqm4HVfLN6UVv2ZY8QlB0KWvodMz0ygPN9YylLiMkakTIxGRxGQ5WHemlvYCC8EthatCNcyMNSu4Zc3NcvC+ELoPNjplSS9b5ShlxtsOIUD+c3gK9dV98+EToo3CWmzw3LnLeBazLWtIQlQIJ1ryR6hj1iu4jwvNlLl6T+X6lHzx8zvPOEd0N3O6OoisocWiPGdUArrE6gSrvX2VYAzgZO/LkLrPcu9xW8chBBS0DwbRzUf986+lNG9Wa3X9ktpblsAva3wUtOcFHPeSnBAA3G+9Q0FHk/Z9E4LijsVnkkeFclxa21WuiS0Uf7s5jjGVZOzpNaRW/r/o0r2BKEkhW6c51DfbavQ7C25IeTIkKCzFYEZCuOV7F0+8JT60muKs8V6dNStCcr1YbBTsFY2J/JSNz6gOdelwoiIcVqO0TobGMnio8yfEnJPrrZwelqMrH2fYkcBx5RhK19nsvgbxWawBis1dHQilKUBUSLS95c5JhORmuuA65D0brApQwAoYUMHGx45wOGN8ebrh+Htv0A/xKuKUBT+brh+Htv0A/wASnm6fj+3tv0A/xKuKUBz8GwzI69a7ngo1JjpZjpSlhs7lICirnz2wABy3neQTvxu/8w1+7VlSgK3yCf8Ajd/5hr92vi3WcQ5TklyQ7IcWoqTrCQlsnGopAAwTgE+3vNWtKAUpSgFKUoBWmSy3IZWy8gLbWkpUk8wa3UoCriyHYLqIU9wqSo6Y8lX/ADPyVdy//wBceOQLStT7DUhlbMhtDjaxhSVDIIqvDM+3jEbM6PyadXh1A7go7K/xYP5RoC0IB4iqyUw7ElKnwkKWFjEmOD/aAcFp/KA94wOQxlN7goBEpa4agQCmSgt4J/KPZPsJqUidDeB6qWwv810GgOXv8F2b/WsBzyuOUBJaQMqbAJzgDjzyn0hjbPCvM/hUnuFVvtT0lHkbUUutLQA4h1wkg+KSPRr2eRHbS8qTb5jMd9Z1OJJBbeOw7Sc8cD0gQdhnIGK5zpFaOjd8yekttRGkAAeWMKyD/wDInfHH0wK38K+z4ef9qnHd7bfn6nqyyc6lX4I8NZ6M3N5tLjUeO6gjIU1cGFD6lbV8SbK/FbWqQYTBQArtXBp1Z34BCVEn3V6f/NL0UlAOQekT3Vq3H3Vpf1gCvn+afoqwQJXSOQrUcJS240lRPuOa7T7wYzWrs+HK9fz0IfSfkaehl1ZFimWy2rlzm21JcMmU0lLSXCQOrabPA/fAb8DwqzNqnqk5mNONFxWMlI1LUeSRzJ9wHEgCui6M2K22VnqujVpKVFODPmIKST7e2fUAB410cO3Bh0yHnVSJShhTzgGwznSkDZI8BxwMkneuB4tj0Z2U7k3y+Xn72RsjhleTNTsb28PAiWG0JtzWtaEh9Q07HIbT8UH6yeZ8AALqg4Ur1GKikl2LGMVFKMeyFKUrJ6FKUoBSlKAUpSgFKUoBSlKAUpSgFKUoBSlKAVg8qUoDBAI3qO9AhSFAyIkd0jgVtJUfrFKUBr80Wz8Ww/mE/ZWDabaP7uh8fwCfspShg+VWe1r9O2wleuOg/sqUzHYYRhlltsdyEAfqpSsS2MmwHevoUpTxCM0pSsgUpSgFKUoBSlKAUpSgFKUoBSlKAUpSgFKUoD//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44037" name="AutoShape 8" descr="data:image/jpeg;base64,/9j/4AAQSkZJRgABAQAAAQABAAD/2wBDAAkGBwgHBgkIBwgKCgkLDRYPDQwMDRsUFRAWIB0iIiAdHx8kKDQsJCYxJx8fLT0tMTU3Ojo6Iys/RD84QzQ5Ojf/2wBDAQoKCg0MDRoPDxo3JR8lNzc3Nzc3Nzc3Nzc3Nzc3Nzc3Nzc3Nzc3Nzc3Nzc3Nzc3Nzc3Nzc3Nzc3Nzc3Nzc3Nzf/wAARCABzAOIDASIAAhEBAxEB/8QAHAABAAIDAQEBAAAAAAAAAAAAAAQFAQMGBwII/8QATxAAAQMDAgIFBgcLCgUFAAAAAQIDBAAFERIhMUEGEyJRYRQVMnGBkQdSVJOUodEjQlNVYnKiscHS0xYXJCUzRYKVwvA0Q2NkkkRzg6Oy/8QAGwEBAAIDAQEAAAAAAAAAAAAAAAQFAQMGAgf/xAA0EQACAgECBAMFBQkAAAAAAAAAAQIDBBEhBRITMUFRcQZhgZHwFBYiscEzQlNicqHR4fH/2gAMAwEAAhEDEQA/APcaUrFACQKhzblHirS0oqcfUMoYaSVLV7BwHicDxrRIlPTX3Iltc6sIOl+VjIbPxUA7Ffr2HPJ2qXCgx4SFJjoIKzla1EqUs4xlSjuT66AiB27yMluLGioI7JkOFxYPilO3uUa+hHuukdZPjgj8HFOPrWasqh3CeiE0CpCnHHDpaZR6Tiu4frJOwGSdqAjyBLjMrekXZlppAypa2AAPbqqAp2+SgoW91ITyflRtCD6k51H2gDxqPdbgzai3IuZRLueMtR0E9XHzz4bDj2yNRwcDlXmHwnXLpFJfBduiGbUpAUylD4b644ySEDt4zkYJO4qTg46zMjoKaT+vA1O6Cly67+R640q5RmUpud9twf5lEbqwfYpwn663tyJjisxbjbpIA3QEEEn1hRx7q/NTMPo8pAU4/e3FndSkQmwD/wDYa1uwbQkKXFnz2nEgFsSoIQCc/HS4cevFdB93IfxHr/S/8nnrPyP02LouMcXSKuMOb6FdYz/5cUjxUAPGrNK0qAUkggjIIryz4P5XSu1wHV3WTGnWptCVMPF9LuvJxpSsb+PazyG3LpmbvFivarUlxDZOpyIvAQvvLe+EK542ST3E5rls2dOJe6JzTZKrrnOPNGOx19KjxJbUtlL0dQW2rOCORHEHuIOQR3ipFDwKUpQClKUApSlAKUpQClKUApSlAKUpQClKUAqtuj7qltwYSyiQ8CVOAA9S2OK99s8h4nOCAasHFpbbUtaglKRkqJwABzquszSnEOXB4EPSzqwrihv7xPhtuR3qNATosdqLHQwwjS2gYA/3xPjW2goTigNUl9uMy488oJbbSVKUeQFV8BpZUq4zU6JLowhtfGO3xCO7PNR5nbcAVif/AE25swtiywBIkDPPP3NJ9ZBV/gHfXM9Iuk6ZbK4sEOISpSkLdIxsDjb18c91R8nJhjwc5EXLy68Wtzm/ReZVdI5rU+6uvxwkJACNfxyM7/sqB03sjF26HQZ8GOpcyN9xWG20FxSSTspRPYSFHUT48s5GsJJT4A4A8atbHCfcLciJHRIkNuhYQvghKcHVnBwT2kgcTkn72qrgmfbVxHrruzmuFXzuzZSl+8n8Dg7R8FfSW5W5uWgxmA6MpbfWtK+7cY8Ki3n4O+ktjaacltIeZcc0nydzWEnBO4Vgctsnc4HOvZFy+ka3VFyFMKeASw422k+9KlfXRM3pKgkC2PvtqOFNyltkY8ChKSPaDXfL2lzVLV6aeh1PRiVfRi3R7D0OhMKZDEifiTKS8yQAo4yCgk6MDA2x7K0FI1lYb0oXulB4FPcDVhFs8qdGR1b+iRHPUvRn06VNIAwjGPjY1b5B1bEYxUHSWyth4FBSvGOaFd/qr5zx2d1uU7bVs+z/AEL3A5OnpF7ruTbTc1WialTiiqFJI6xR+95BfrHBXhg8t+8BB4EGvMlKSW3GXEghW+niAfsNdl0Vkqct6Yryip1hKdJUclTah2CfcU55lJNSuD5bsi6peHb0I+dTyPnXiXlKwKzV2QBSlKAUrW4822AXXEoB4ajivjyyN8pZ+cFAb6Vo8si/KWfnBUWffbRbWku3C5wozalaQt6QlAJ44yTx2NAWNKqYnSewzQswrzb5GjGrqZKF6c8M4O3A1I88W35dH+cFATqVB88W35dH+cFfcW5wJb62Isxh55CQtbaHAVJSSQCRxxkHegJdKUoBSlKAq76etYZhcfLHg0od6MFS/elKh7RVmnhtVacO9IW06h/R4qlFOOa1AA+5Cveas6AVhXCs1Bvb6o9omOtkBxLKuryNtRGE/WRQFJKlrasMuc2Fl64OnqtAydB7KCB4Np1e+uTdtqEhfUSNTSSltClpxhWN0qA9HG1WvwiXl3o41Y2oCWw62pSxrTlIShIRjHjr+qosLpSZkQpmzrRHceCeuYWyU7qAOO16Rxx41W5mPDJmot6NGjP4Fbl0RyGvw7+f0kVrUSVL0Nx2iVKUG0ZGEgn9fMnwBrv7DFRaFKtJGduuaeAAL3AKzv6QPswU9xqH0XhyiWlviCuJHC1RnYrurrVLO6lJ04QQMjYnYnhwq5usd1xtl+K3rkxnQ42nUE6hwUnJ70k+3HdW3DwoYyem7ZFwOHQxE2nrJ+JPxWa593pKGXVNOwwhxOykqls5Hr7dfP8AKlr5Kn6Wx+/U0sSwusZzCZ0JIMtgEhPDrkc2z6+R5HB765zpMuM87Ekxc5kslZWU4SUbAE+IyKnq6WtB9DfkfpJKsiUzgYxxOvbjt6jVdHnRDKbTMet8SIJS1Mh+ShSlhwbtgDbdZJ48k7VGy8ZZFTrZtptdU1JFemE6srZaaU5IweynfccM9wINdSytlty0TYuUsPt+TkHbYp1IzzyCkj1rNROkPSS39H47rsVEeRMXpKmW1gKUnOnUcchXO9H+lse5WeVb3m1R5sYrltoSnKVaXOswn1bDB5VEwsWrEk4827LC+nJyKeuofhX128j0oVmvltQUkKTwO9fVWhVClYBB4VmgOb8jmPdIJhdkQ+s0gxg9EU5pZ2yE9sDOr0sD4ueWJvm6f8otn+Xn+JS/AgQnI5Smb5SlEcq2BznUD3jSFEj8kHiBW0eeN/8AgB/50Bq83T/lFt/y8/xKG3zx/wCotv8Al5/iVu/rn/sP06f1z/2H6dAUkNk28u3BwBVwjulFxUhOnrWj6Kkj4qRhSRvjtjJJJNy7d0Fa24Md6atHpdRp0g92tRCc78M5qC8m4Jv0DrBD+7IcQ/1erUWgMg77HCykDPxld5q7jstRmUMx20MstjCW20hKUjuAHCgICr3HbQ6JCHWHm06uocTha/zMEhW+BsTvUFuKt2dFaXgTwsTJTyFZ6kHYNpPccaeGCEqPHFXr7DL5b65tCy2rWgqSDoV3jPA1AsAJiOPO7ynXl+UHf0wdOBn70AADwFAWtKE4rGR30BmlKUBXRCF3q4KxuhtlvPsUr/VVjVZb06LzdMg9stL/AEMf6as6AVWdIVAQWkEZDkuOg+ouoqzqr6QgmLFIBOmdGO3/ALqR+2gOR+F63x3bQ1cFIPlMdaUIVk+io7jHDkK8qjSHGFCSk6upWlzQeB78+zavX/haWE9GFp5qebA9hNeNthTiVNNjKncISO8k1VZe12x33s+ufhzUt1q/lsfoaxJJM9/KcPyNYwMYAbQn9lTp6FOQJLaCQpTSgCOIJBqHY1J6qU0PSafKVDx0pP6iKsXXA00txXBCSo+yrRdjgpd3oUlpsVoctsV1FvYQHGUuYQCBlQBO1S/MFq+RN/X9tbLAkosduSc5EVoHP5oqfWTBWeYLV8ib95+2qq4WGCqeuKwy20ZlvkNainOk5QMjPDZZ91dRmqqYUi/QlqUAG4shRyeA1Nb0ZlPR6ng11TJh3CTAdcTqYcWhRaGlJIOSR7a39F146RwSDxXpJPPUkg/rNfHSd9uX0iuUhlYW0uQ4UqScgis9FE56SW8Yz92B9wJ/ZVGv2u3mfUJLXh7cl3hv8j3yyvGTaIMhQwp2O2s7Y3KQamHhVd0aTo6O2tO+0NkbnP3gqyq8PlxTx3LhcgqTGltRoylEMgMhalpBxqJzwPEAcvqiXW4O2nabelBRTqCWrep1RHfpRk1YdHCEWpmKSnrYg8ndAGMKTtw8Rg+oik1mem4CTBRHWFNBtSXnFJxgk5GAe+gOYjdJ47t1ZfcXcJcdlpzCvNbrWHFFONikE9kK3xzq4/lhb/k1y+gufZW1U29NT48d6Lbwl9KylaZCz2k4OMaOYJP+GpgXdz/yoPzq/wB2gK/+WFv+TXL6E59lfKOmdsW8GURropecEJt7ytJ/KIT2fbirPVd/wUH51f7tRmIt3belOpXBQuQsL3C1hOEhPhnhQGbatcy6y5qmXmmuqbZaDzZQo4KlKODyOUj2VtkvSZNwMKG6GA22HH3tAUoaiQlKQds9lRJIPLvrFtkTDPlxJ62XHGktuIWy0UJKVBQxgqVvlKqwysRr++26cCY2hTJP3ykAhSfWBpOO7PcaA2+QS/xtJ+aa/crRHtDzDslTV0lAvO9Yv7m16WkJ27HckVb18j01eygKqe3JhQ3pLl1lKS0gqKUtNZPgOxxPCtTDl2gJjruclmQ26sNuhDWlTKlHCcKGyhnAOw452xip17Q4u1v9S2XFpAWGxxXpIVj24xUe5ympESKiMtLhlvNlrB4pCgpR9QSk/UKAtqUpQFa2VI6QPJKk6XYqCkcyUqVk/pJqyqruX9HuFvmbY1qjuE8kuAY/TSge2rMUBmq3pFlNnkuggFgB/J/6ZC/9NWVa32w8ytpYylaSlXqIoDzb4X4z0l+ydS4ereWtrBXhGs6Sknln0q5i02FLikPCfEiraUnPWoK1dYknUMEjA4YNely1qXY4E1xtLz1uew6hXAqTqaUT3YJ1eytcq8OJS8hx2OF6860pB0JI4J+MQeNVuTOmmznsL3G4lkLEWNUtNNd/X/pO6Mzo8pUrS+t19akuuK6gttq2CMt8dQ7HHJ/VVldnGBbX0yVrS26ktZbSVKJVtgAbk71xsC8GG9FW6nsMrWlSs8G3DlQxwACsKHgCK6lJFwu6FJGY8EnCjnCninG3eAknfvV3g1JxsqrJjzVsp7aZ1PSaOfM2+tqUlua84gHsqNucbOOQKepV+v3U84X/AOUu/Q3f4FdtSpJqOFVc+kPWJSHXikgkr8kcATjG39hzz9RrSRdrs7LieXROvfjORVCS242oJUMkoHVpyRqBI35cONdvPlIhRXJDgKgkbITxWo7BI8ScAeJrkb8/KtLVsR2Q8pbkh109pIeUd/WAFKx7O6tV1saoOcuyNV18ceDtl2RwN46HTbS/GZlpbBkOBDamXSsHclWdQGMJ/wBnetvQW0yHHpd56lzyaJHdLC1gjW4UlIA5HifbivQD0tZKUeUxR1OFF4+kccAQOee6pbEXqrRa7f1aWzIfS64hKdkAKLqhtyyAn21DorptnzVy1SL2HtTLLxZVR3bWjfufuOhjo6tlCMAaUgYHhWw7isJ4VmrEpyFLtNvmuByZCjvLAwFONgnHdmtH8nbL+K4nzQq0pQHP3K3wLQy1cIURphbD6FK6pGC4DlBSABknCzgDicVMF7jfgJ/0F392oj0+FJvJbkTY7bMBW6FvJTrfI5jPBKT6sq701Yi7Wwf3jD+fT9tAavPkb5PP+hO/u08+Rvk8/wChO/u1t872z8Yw/n0/bQ3e2D+8Yfz6ftoCsN0YPSGGW25SPK21R1dZFcQCUgrSckADADnvFXMmKxLbLUllt5s7lDiQoH2GqUzFPgXNsBxcg9RbW8jCkncuceBxqz8RIxuSDMQ/cYSQ3IjLnAY0vx9KSfzkkjB8RnPcKAyejtl52uHv/wBEVXWSxWeRHdlqtsZQkPKWgFodlA7KRw22TkjvJqc+9d5SC7GjpipbAUGXylS3jzScEhIxzyTnuxv8QZDTMxtTJPkVxJW0FAgtvYJUkg7jIBOMbFKu+gNx6OWY8LXE+aFSIVpgW9S1QYceOpz01NNhJV6zU2lAKUpQEW5xfLYD0cLKFLT2FgZKFcUq9hwfZS2y/LITb6k6FkEOIz6CwcKHsIIqSdxVU5/Vlz607RJqgFnOzb2wSfUrYesD41AW1YPhWaUBUdWlq6SYbycsTmy6jmNQASseG2kjv7XdXHzrZKt5CZCMIyUpXxCsbZPdkb+2u5usVclgFghMllQdYUeShyPgRlJ8Ca0/0e8W0lxspSsaXEKHabUOIPiDVfxDBWVX/MuxJxch0z18GcGSCO1uRt6xV1Yr4m1wksyyVxwsobKRgtnbAPLSSQAo4wSAeRqqnRVwpC2HsakHY/GHI0vC3ejdmj3tHVOSOtTiG4QlT2CTgK1cB6WACeyOQqm4HVfLN6UVv2ZY8QlB0KWvodMz0ygPN9YylLiMkakTIxGRxGQ5WHemlvYCC8EthatCNcyMNSu4Zc3NcvC+ELoPNjplSS9b5ShlxtsOIUD+c3gK9dV98+EToo3CWmzw3LnLeBazLWtIQlQIJ1ryR6hj1iu4jwvNlLl6T+X6lHzx8zvPOEd0N3O6OoisocWiPGdUArrE6gSrvX2VYAzgZO/LkLrPcu9xW8chBBS0DwbRzUf986+lNG9Wa3X9ktpblsAva3wUtOcFHPeSnBAA3G+9Q0FHk/Z9E4LijsVnkkeFclxa21WuiS0Uf7s5jjGVZOzpNaRW/r/o0r2BKEkhW6c51DfbavQ7C25IeTIkKCzFYEZCuOV7F0+8JT60muKs8V6dNStCcr1YbBTsFY2J/JSNz6gOdelwoiIcVqO0TobGMnio8yfEnJPrrZwelqMrH2fYkcBx5RhK19nsvgbxWawBis1dHQilKUBUSLS95c5JhORmuuA65D0brApQwAoYUMHGx45wOGN8ebrh+Htv0A/xKuKUBT+brh+Htv0A/wASnm6fj+3tv0A/xKuKUBz8GwzI69a7ngo1JjpZjpSlhs7lICirnz2wABy3neQTvxu/8w1+7VlSgK3yCf8Ajd/5hr92vi3WcQ5TklyQ7IcWoqTrCQlsnGopAAwTgE+3vNWtKAUpSgFKUoBWmSy3IZWy8gLbWkpUk8wa3UoCriyHYLqIU9wqSo6Y8lX/ADPyVdy//wBceOQLStT7DUhlbMhtDjaxhSVDIIqvDM+3jEbM6PyadXh1A7go7K/xYP5RoC0IB4iqyUw7ElKnwkKWFjEmOD/aAcFp/KA94wOQxlN7goBEpa4agQCmSgt4J/KPZPsJqUidDeB6qWwv810GgOXv8F2b/WsBzyuOUBJaQMqbAJzgDjzyn0hjbPCvM/hUnuFVvtT0lHkbUUutLQA4h1wkg+KSPRr2eRHbS8qTb5jMd9Z1OJJBbeOw7Sc8cD0gQdhnIGK5zpFaOjd8yekttRGkAAeWMKyD/wDInfHH0wK38K+z4ef9qnHd7bfn6nqyyc6lX4I8NZ6M3N5tLjUeO6gjIU1cGFD6lbV8SbK/FbWqQYTBQArtXBp1Z34BCVEn3V6f/NL0UlAOQekT3Vq3H3Vpf1gCvn+afoqwQJXSOQrUcJS240lRPuOa7T7wYzWrs+HK9fz0IfSfkaehl1ZFimWy2rlzm21JcMmU0lLSXCQOrabPA/fAb8DwqzNqnqk5mNONFxWMlI1LUeSRzJ9wHEgCui6M2K22VnqujVpKVFODPmIKST7e2fUAB410cO3Bh0yHnVSJShhTzgGwznSkDZI8BxwMkneuB4tj0Z2U7k3y+Xn72RsjhleTNTsb28PAiWG0JtzWtaEh9Q07HIbT8UH6yeZ8AALqg4Ur1GKikl2LGMVFKMeyFKUrJ6FKUoBSlKAUpSgFKUoBSlKAUpSgFKUoBSlKAVg8qUoDBAI3qO9AhSFAyIkd0jgVtJUfrFKUBr80Wz8Ww/mE/ZWDabaP7uh8fwCfspShg+VWe1r9O2wleuOg/sqUzHYYRhlltsdyEAfqpSsS2MmwHevoUpTxCM0pSsgUpSgFKUoBSlKAUpSgFKUoBSlKAUpSgFKUoD//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44038" name="AutoShape 10" descr="data:image/jpeg;base64,/9j/4AAQSkZJRgABAQAAAQABAAD/2wBDAAkGBwgHBgkIBwgKCgkLDRYPDQwMDRsUFRAWIB0iIiAdHx8kKDQsJCYxJx8fLT0tMTU3Ojo6Iys/RD84QzQ5Ojf/2wBDAQoKCg0MDRoPDxo3JR8lNzc3Nzc3Nzc3Nzc3Nzc3Nzc3Nzc3Nzc3Nzc3Nzc3Nzc3Nzc3Nzc3Nzc3Nzc3Nzc3Nzf/wAARCABzAOIDASIAAhEBAxEB/8QAHAABAAIDAQEBAAAAAAAAAAAAAAQFAQMGBwII/8QATxAAAQMDAgIFBgcLCgUFAAAAAQIDBAAFERIhMUEGEyJRYRQVMnGBkQdSVJOUodEjQlNVYnKiscHS0xYXJCUzRYKVwvA0Q2NkkkRzg6Oy/8QAGwEBAAIDAQEAAAAAAAAAAAAAAAQFAQMGAgf/xAA0EQACAgECBAMFBQkAAAAAAAAAAQIDBBEhBRITMUFRcQZhgZHwFBYiscEzQlNicqHR4fH/2gAMAwEAAhEDEQA/APcaUrFACQKhzblHirS0oqcfUMoYaSVLV7BwHicDxrRIlPTX3Iltc6sIOl+VjIbPxUA7Ffr2HPJ2qXCgx4SFJjoIKzla1EqUs4xlSjuT66AiB27yMluLGioI7JkOFxYPilO3uUa+hHuukdZPjgj8HFOPrWasqh3CeiE0CpCnHHDpaZR6Tiu4frJOwGSdqAjyBLjMrekXZlppAypa2AAPbqqAp2+SgoW91ITyflRtCD6k51H2gDxqPdbgzai3IuZRLueMtR0E9XHzz4bDj2yNRwcDlXmHwnXLpFJfBduiGbUpAUylD4b644ySEDt4zkYJO4qTg46zMjoKaT+vA1O6Cly67+R640q5RmUpud9twf5lEbqwfYpwn663tyJjisxbjbpIA3QEEEn1hRx7q/NTMPo8pAU4/e3FndSkQmwD/wDYa1uwbQkKXFnz2nEgFsSoIQCc/HS4cevFdB93IfxHr/S/8nnrPyP02LouMcXSKuMOb6FdYz/5cUjxUAPGrNK0qAUkggjIIryz4P5XSu1wHV3WTGnWptCVMPF9LuvJxpSsb+PazyG3LpmbvFivarUlxDZOpyIvAQvvLe+EK542ST3E5rls2dOJe6JzTZKrrnOPNGOx19KjxJbUtlL0dQW2rOCORHEHuIOQR3ipFDwKUpQClKUApSlAKUpQClKUApSlAKUpQClKUAqtuj7qltwYSyiQ8CVOAA9S2OK99s8h4nOCAasHFpbbUtaglKRkqJwABzquszSnEOXB4EPSzqwrihv7xPhtuR3qNATosdqLHQwwjS2gYA/3xPjW2goTigNUl9uMy488oJbbSVKUeQFV8BpZUq4zU6JLowhtfGO3xCO7PNR5nbcAVif/AE25swtiywBIkDPPP3NJ9ZBV/gHfXM9Iuk6ZbK4sEOISpSkLdIxsDjb18c91R8nJhjwc5EXLy68Wtzm/ReZVdI5rU+6uvxwkJACNfxyM7/sqB03sjF26HQZ8GOpcyN9xWG20FxSSTspRPYSFHUT48s5GsJJT4A4A8atbHCfcLciJHRIkNuhYQvghKcHVnBwT2kgcTkn72qrgmfbVxHrruzmuFXzuzZSl+8n8Dg7R8FfSW5W5uWgxmA6MpbfWtK+7cY8Ki3n4O+ktjaacltIeZcc0nydzWEnBO4Vgctsnc4HOvZFy+ka3VFyFMKeASw422k+9KlfXRM3pKgkC2PvtqOFNyltkY8ChKSPaDXfL2lzVLV6aeh1PRiVfRi3R7D0OhMKZDEifiTKS8yQAo4yCgk6MDA2x7K0FI1lYb0oXulB4FPcDVhFs8qdGR1b+iRHPUvRn06VNIAwjGPjY1b5B1bEYxUHSWyth4FBSvGOaFd/qr5zx2d1uU7bVs+z/AEL3A5OnpF7ruTbTc1WialTiiqFJI6xR+95BfrHBXhg8t+8BB4EGvMlKSW3GXEghW+niAfsNdl0Vkqct6Yryip1hKdJUclTah2CfcU55lJNSuD5bsi6peHb0I+dTyPnXiXlKwKzV2QBSlKAUrW4822AXXEoB4ajivjyyN8pZ+cFAb6Vo8si/KWfnBUWffbRbWku3C5wozalaQt6QlAJ44yTx2NAWNKqYnSewzQswrzb5GjGrqZKF6c8M4O3A1I88W35dH+cFATqVB88W35dH+cFfcW5wJb62Isxh55CQtbaHAVJSSQCRxxkHegJdKUoBSlKAq76etYZhcfLHg0od6MFS/elKh7RVmnhtVacO9IW06h/R4qlFOOa1AA+5Cveas6AVhXCs1Bvb6o9omOtkBxLKuryNtRGE/WRQFJKlrasMuc2Fl64OnqtAydB7KCB4Np1e+uTdtqEhfUSNTSSltClpxhWN0qA9HG1WvwiXl3o41Y2oCWw62pSxrTlIShIRjHjr+qosLpSZkQpmzrRHceCeuYWyU7qAOO16Rxx41W5mPDJmot6NGjP4Fbl0RyGvw7+f0kVrUSVL0Nx2iVKUG0ZGEgn9fMnwBrv7DFRaFKtJGduuaeAAL3AKzv6QPswU9xqH0XhyiWlviCuJHC1RnYrurrVLO6lJ04QQMjYnYnhwq5usd1xtl+K3rkxnQ42nUE6hwUnJ70k+3HdW3DwoYyem7ZFwOHQxE2nrJ+JPxWa593pKGXVNOwwhxOykqls5Hr7dfP8AKlr5Kn6Wx+/U0sSwusZzCZ0JIMtgEhPDrkc2z6+R5HB765zpMuM87Ekxc5kslZWU4SUbAE+IyKnq6WtB9DfkfpJKsiUzgYxxOvbjt6jVdHnRDKbTMet8SIJS1Mh+ShSlhwbtgDbdZJ48k7VGy8ZZFTrZtptdU1JFemE6srZaaU5IweynfccM9wINdSytlty0TYuUsPt+TkHbYp1IzzyCkj1rNROkPSS39H47rsVEeRMXpKmW1gKUnOnUcchXO9H+lse5WeVb3m1R5sYrltoSnKVaXOswn1bDB5VEwsWrEk4827LC+nJyKeuofhX128j0oVmvltQUkKTwO9fVWhVClYBB4VmgOb8jmPdIJhdkQ+s0gxg9EU5pZ2yE9sDOr0sD4ueWJvm6f8otn+Xn+JS/AgQnI5Smb5SlEcq2BznUD3jSFEj8kHiBW0eeN/8AgB/50Bq83T/lFt/y8/xKG3zx/wCotv8Al5/iVu/rn/sP06f1z/2H6dAUkNk28u3BwBVwjulFxUhOnrWj6Kkj4qRhSRvjtjJJJNy7d0Fa24Md6atHpdRp0g92tRCc78M5qC8m4Jv0DrBD+7IcQ/1erUWgMg77HCykDPxld5q7jstRmUMx20MstjCW20hKUjuAHCgICr3HbQ6JCHWHm06uocTha/zMEhW+BsTvUFuKt2dFaXgTwsTJTyFZ6kHYNpPccaeGCEqPHFXr7DL5b65tCy2rWgqSDoV3jPA1AsAJiOPO7ynXl+UHf0wdOBn70AADwFAWtKE4rGR30BmlKUBXRCF3q4KxuhtlvPsUr/VVjVZb06LzdMg9stL/AEMf6as6AVWdIVAQWkEZDkuOg+ouoqzqr6QgmLFIBOmdGO3/ALqR+2gOR+F63x3bQ1cFIPlMdaUIVk+io7jHDkK8qjSHGFCSk6upWlzQeB78+zavX/haWE9GFp5qebA9hNeNthTiVNNjKncISO8k1VZe12x33s+ufhzUt1q/lsfoaxJJM9/KcPyNYwMYAbQn9lTp6FOQJLaCQpTSgCOIJBqHY1J6qU0PSafKVDx0pP6iKsXXA00txXBCSo+yrRdjgpd3oUlpsVoctsV1FvYQHGUuYQCBlQBO1S/MFq+RN/X9tbLAkosduSc5EVoHP5oqfWTBWeYLV8ib95+2qq4WGCqeuKwy20ZlvkNainOk5QMjPDZZ91dRmqqYUi/QlqUAG4shRyeA1Nb0ZlPR6ng11TJh3CTAdcTqYcWhRaGlJIOSR7a39F146RwSDxXpJPPUkg/rNfHSd9uX0iuUhlYW0uQ4UqScgis9FE56SW8Yz92B9wJ/ZVGv2u3mfUJLXh7cl3hv8j3yyvGTaIMhQwp2O2s7Y3KQamHhVd0aTo6O2tO+0NkbnP3gqyq8PlxTx3LhcgqTGltRoylEMgMhalpBxqJzwPEAcvqiXW4O2nabelBRTqCWrep1RHfpRk1YdHCEWpmKSnrYg8ndAGMKTtw8Rg+oik1mem4CTBRHWFNBtSXnFJxgk5GAe+gOYjdJ47t1ZfcXcJcdlpzCvNbrWHFFONikE9kK3xzq4/lhb/k1y+gufZW1U29NT48d6Lbwl9KylaZCz2k4OMaOYJP+GpgXdz/yoPzq/wB2gK/+WFv+TXL6E59lfKOmdsW8GURropecEJt7ytJ/KIT2fbirPVd/wUH51f7tRmIt3belOpXBQuQsL3C1hOEhPhnhQGbatcy6y5qmXmmuqbZaDzZQo4KlKODyOUj2VtkvSZNwMKG6GA22HH3tAUoaiQlKQds9lRJIPLvrFtkTDPlxJ62XHGktuIWy0UJKVBQxgqVvlKqwysRr++26cCY2hTJP3ykAhSfWBpOO7PcaA2+QS/xtJ+aa/crRHtDzDslTV0lAvO9Yv7m16WkJ27HckVb18j01eygKqe3JhQ3pLl1lKS0gqKUtNZPgOxxPCtTDl2gJjruclmQ26sNuhDWlTKlHCcKGyhnAOw452xip17Q4u1v9S2XFpAWGxxXpIVj24xUe5ympESKiMtLhlvNlrB4pCgpR9QSk/UKAtqUpQFa2VI6QPJKk6XYqCkcyUqVk/pJqyqruX9HuFvmbY1qjuE8kuAY/TSge2rMUBmq3pFlNnkuggFgB/J/6ZC/9NWVa32w8ytpYylaSlXqIoDzb4X4z0l+ydS4ereWtrBXhGs6Sknln0q5i02FLikPCfEiraUnPWoK1dYknUMEjA4YNely1qXY4E1xtLz1uew6hXAqTqaUT3YJ1eytcq8OJS8hx2OF6860pB0JI4J+MQeNVuTOmmznsL3G4lkLEWNUtNNd/X/pO6Mzo8pUrS+t19akuuK6gttq2CMt8dQ7HHJ/VVldnGBbX0yVrS26ktZbSVKJVtgAbk71xsC8GG9FW6nsMrWlSs8G3DlQxwACsKHgCK6lJFwu6FJGY8EnCjnCninG3eAknfvV3g1JxsqrJjzVsp7aZ1PSaOfM2+tqUlua84gHsqNucbOOQKepV+v3U84X/AOUu/Q3f4FdtSpJqOFVc+kPWJSHXikgkr8kcATjG39hzz9RrSRdrs7LieXROvfjORVCS242oJUMkoHVpyRqBI35cONdvPlIhRXJDgKgkbITxWo7BI8ScAeJrkb8/KtLVsR2Q8pbkh109pIeUd/WAFKx7O6tV1saoOcuyNV18ceDtl2RwN46HTbS/GZlpbBkOBDamXSsHclWdQGMJ/wBnetvQW0yHHpd56lzyaJHdLC1gjW4UlIA5HifbivQD0tZKUeUxR1OFF4+kccAQOee6pbEXqrRa7f1aWzIfS64hKdkAKLqhtyyAn21DorptnzVy1SL2HtTLLxZVR3bWjfufuOhjo6tlCMAaUgYHhWw7isJ4VmrEpyFLtNvmuByZCjvLAwFONgnHdmtH8nbL+K4nzQq0pQHP3K3wLQy1cIURphbD6FK6pGC4DlBSABknCzgDicVMF7jfgJ/0F392oj0+FJvJbkTY7bMBW6FvJTrfI5jPBKT6sq701Yi7Wwf3jD+fT9tAavPkb5PP+hO/u08+Rvk8/wChO/u1t872z8Yw/n0/bQ3e2D+8Yfz6ftoCsN0YPSGGW25SPK21R1dZFcQCUgrSckADADnvFXMmKxLbLUllt5s7lDiQoH2GqUzFPgXNsBxcg9RbW8jCkncuceBxqz8RIxuSDMQ/cYSQ3IjLnAY0vx9KSfzkkjB8RnPcKAyejtl52uHv/wBEVXWSxWeRHdlqtsZQkPKWgFodlA7KRw22TkjvJqc+9d5SC7GjpipbAUGXylS3jzScEhIxzyTnuxv8QZDTMxtTJPkVxJW0FAgtvYJUkg7jIBOMbFKu+gNx6OWY8LXE+aFSIVpgW9S1QYceOpz01NNhJV6zU2lAKUpQEW5xfLYD0cLKFLT2FgZKFcUq9hwfZS2y/LITb6k6FkEOIz6CwcKHsIIqSdxVU5/Vlz607RJqgFnOzb2wSfUrYesD41AW1YPhWaUBUdWlq6SYbycsTmy6jmNQASseG2kjv7XdXHzrZKt5CZCMIyUpXxCsbZPdkb+2u5usVclgFghMllQdYUeShyPgRlJ8Ca0/0e8W0lxspSsaXEKHabUOIPiDVfxDBWVX/MuxJxch0z18GcGSCO1uRt6xV1Yr4m1wksyyVxwsobKRgtnbAPLSSQAo4wSAeRqqnRVwpC2HsakHY/GHI0vC3ejdmj3tHVOSOtTiG4QlT2CTgK1cB6WACeyOQqm4HVfLN6UVv2ZY8QlB0KWvodMz0ygPN9YylLiMkakTIxGRxGQ5WHemlvYCC8EthatCNcyMNSu4Zc3NcvC+ELoPNjplSS9b5ShlxtsOIUD+c3gK9dV98+EToo3CWmzw3LnLeBazLWtIQlQIJ1ryR6hj1iu4jwvNlLl6T+X6lHzx8zvPOEd0N3O6OoisocWiPGdUArrE6gSrvX2VYAzgZO/LkLrPcu9xW8chBBS0DwbRzUf986+lNG9Wa3X9ktpblsAva3wUtOcFHPeSnBAA3G+9Q0FHk/Z9E4LijsVnkkeFclxa21WuiS0Uf7s5jjGVZOzpNaRW/r/o0r2BKEkhW6c51DfbavQ7C25IeTIkKCzFYEZCuOV7F0+8JT60muKs8V6dNStCcr1YbBTsFY2J/JSNz6gOdelwoiIcVqO0TobGMnio8yfEnJPrrZwelqMrH2fYkcBx5RhK19nsvgbxWawBis1dHQilKUBUSLS95c5JhORmuuA65D0brApQwAoYUMHGx45wOGN8ebrh+Htv0A/xKuKUBT+brh+Htv0A/wASnm6fj+3tv0A/xKuKUBz8GwzI69a7ngo1JjpZjpSlhs7lICirnz2wABy3neQTvxu/8w1+7VlSgK3yCf8Ajd/5hr92vi3WcQ5TklyQ7IcWoqTrCQlsnGopAAwTgE+3vNWtKAUpSgFKUoBWmSy3IZWy8gLbWkpUk8wa3UoCriyHYLqIU9wqSo6Y8lX/ADPyVdy//wBceOQLStT7DUhlbMhtDjaxhSVDIIqvDM+3jEbM6PyadXh1A7go7K/xYP5RoC0IB4iqyUw7ElKnwkKWFjEmOD/aAcFp/KA94wOQxlN7goBEpa4agQCmSgt4J/KPZPsJqUidDeB6qWwv810GgOXv8F2b/WsBzyuOUBJaQMqbAJzgDjzyn0hjbPCvM/hUnuFVvtT0lHkbUUutLQA4h1wkg+KSPRr2eRHbS8qTb5jMd9Z1OJJBbeOw7Sc8cD0gQdhnIGK5zpFaOjd8yekttRGkAAeWMKyD/wDInfHH0wK38K+z4ef9qnHd7bfn6nqyyc6lX4I8NZ6M3N5tLjUeO6gjIU1cGFD6lbV8SbK/FbWqQYTBQArtXBp1Z34BCVEn3V6f/NL0UlAOQekT3Vq3H3Vpf1gCvn+afoqwQJXSOQrUcJS240lRPuOa7T7wYzWrs+HK9fz0IfSfkaehl1ZFimWy2rlzm21JcMmU0lLSXCQOrabPA/fAb8DwqzNqnqk5mNONFxWMlI1LUeSRzJ9wHEgCui6M2K22VnqujVpKVFODPmIKST7e2fUAB410cO3Bh0yHnVSJShhTzgGwznSkDZI8BxwMkneuB4tj0Z2U7k3y+Xn72RsjhleTNTsb28PAiWG0JtzWtaEh9Q07HIbT8UH6yeZ8AALqg4Ur1GKikl2LGMVFKMeyFKUrJ6FKUoBSlKAUpSgFKUoBSlKAUpSgFKUoBSlKAVg8qUoDBAI3qO9AhSFAyIkd0jgVtJUfrFKUBr80Wz8Ww/mE/ZWDabaP7uh8fwCfspShg+VWe1r9O2wleuOg/sqUzHYYRhlltsdyEAfqpSsS2MmwHevoUpTxCM0pSsgUpSgFKUoBSlKAUpSgFKUoBSlKAUpSgFKUoD//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44039" name="Picture 12" descr="http://t2.gstatic.com/images?q=tbn:ANd9GcRh_OJi4jeXlnYwQStHdRPvt2KKxKP5eWUTA-IBBkQcrS_fsqZxNQ"/>
          <p:cNvPicPr>
            <a:picLocks noChangeAspect="1" noChangeArrowheads="1"/>
          </p:cNvPicPr>
          <p:nvPr/>
        </p:nvPicPr>
        <p:blipFill>
          <a:blip r:embed="rId2" cstate="print"/>
          <a:srcRect/>
          <a:stretch>
            <a:fillRect/>
          </a:stretch>
        </p:blipFill>
        <p:spPr bwMode="auto">
          <a:xfrm>
            <a:off x="2209800" y="838200"/>
            <a:ext cx="4572000" cy="2587625"/>
          </a:xfrm>
          <a:prstGeom prst="rect">
            <a:avLst/>
          </a:prstGeom>
          <a:noFill/>
          <a:ln w="9525">
            <a:noFill/>
            <a:miter lim="800000"/>
            <a:headEnd/>
            <a:tailEnd/>
          </a:ln>
        </p:spPr>
      </p:pic>
      <p:pic>
        <p:nvPicPr>
          <p:cNvPr id="44040" name="Picture 14" descr="http://t3.gstatic.com/images?q=tbn:ANd9GcTeE1qsGrviSYonyPBuoeXuKhdsF9XBLitREZF1qsqmz4xx0WoTMg"/>
          <p:cNvPicPr>
            <a:picLocks noChangeAspect="1" noChangeArrowheads="1"/>
          </p:cNvPicPr>
          <p:nvPr/>
        </p:nvPicPr>
        <p:blipFill>
          <a:blip r:embed="rId3" cstate="print"/>
          <a:srcRect/>
          <a:stretch>
            <a:fillRect/>
          </a:stretch>
        </p:blipFill>
        <p:spPr bwMode="auto">
          <a:xfrm>
            <a:off x="1981200" y="3810000"/>
            <a:ext cx="520065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2949" name="Text Box 5"/>
          <p:cNvSpPr txBox="1">
            <a:spLocks noChangeArrowheads="1"/>
          </p:cNvSpPr>
          <p:nvPr/>
        </p:nvSpPr>
        <p:spPr bwMode="auto">
          <a:xfrm>
            <a:off x="381000" y="304800"/>
            <a:ext cx="4267200" cy="762000"/>
          </a:xfrm>
          <a:prstGeom prst="rect">
            <a:avLst/>
          </a:prstGeom>
          <a:solidFill>
            <a:schemeClr val="tx2"/>
          </a:solidFill>
          <a:ln w="9525">
            <a:noFill/>
            <a:miter lim="800000"/>
            <a:headEnd/>
            <a:tailEnd/>
          </a:ln>
          <a:effectLst/>
        </p:spPr>
        <p:txBody>
          <a:bodyPr>
            <a:spAutoFit/>
          </a:bodyPr>
          <a:lstStyle/>
          <a:p>
            <a:pPr fontAlgn="base">
              <a:spcBef>
                <a:spcPct val="50000"/>
              </a:spcBef>
              <a:spcAft>
                <a:spcPct val="0"/>
              </a:spcAft>
            </a:pPr>
            <a:r>
              <a:rPr lang="en-US" sz="4400" b="1">
                <a:solidFill>
                  <a:srgbClr val="FFFFFF"/>
                </a:solidFill>
              </a:rPr>
              <a:t>BLDC  MOTOR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outside rotor"/>
          <p:cNvPicPr>
            <a:picLocks noChangeAspect="1" noChangeArrowheads="1" noCrop="1"/>
          </p:cNvPicPr>
          <p:nvPr/>
        </p:nvPicPr>
        <p:blipFill>
          <a:blip r:embed="rId2" cstate="print">
            <a:lum bright="-24000"/>
          </a:blip>
          <a:srcRect/>
          <a:stretch>
            <a:fillRect/>
          </a:stretch>
        </p:blipFill>
        <p:spPr bwMode="auto">
          <a:xfrm>
            <a:off x="5226450" y="3786190"/>
            <a:ext cx="3917550" cy="2820991"/>
          </a:xfrm>
          <a:prstGeom prst="rect">
            <a:avLst/>
          </a:prstGeom>
          <a:noFill/>
        </p:spPr>
      </p:pic>
      <p:sp>
        <p:nvSpPr>
          <p:cNvPr id="68611" name="Text Box 3"/>
          <p:cNvSpPr txBox="1">
            <a:spLocks noChangeArrowheads="1"/>
          </p:cNvSpPr>
          <p:nvPr/>
        </p:nvSpPr>
        <p:spPr bwMode="auto">
          <a:xfrm>
            <a:off x="2667000" y="304800"/>
            <a:ext cx="4038600" cy="457200"/>
          </a:xfrm>
          <a:prstGeom prst="rect">
            <a:avLst/>
          </a:prstGeom>
          <a:noFill/>
          <a:ln w="9525">
            <a:noFill/>
            <a:miter lim="800000"/>
            <a:headEnd/>
            <a:tailEnd/>
          </a:ln>
          <a:effectLst/>
        </p:spPr>
        <p:txBody>
          <a:bodyPr>
            <a:spAutoFit/>
          </a:bodyPr>
          <a:lstStyle/>
          <a:p>
            <a:pPr eaLnBrk="0" hangingPunct="0">
              <a:spcBef>
                <a:spcPct val="50000"/>
              </a:spcBef>
            </a:pPr>
            <a:r>
              <a:rPr lang="en-US" b="1" u="sng">
                <a:solidFill>
                  <a:srgbClr val="FF9900"/>
                </a:solidFill>
                <a:latin typeface="Arial" charset="0"/>
              </a:rPr>
              <a:t>BLDC – OUTER  ROTOR</a:t>
            </a:r>
          </a:p>
        </p:txBody>
      </p:sp>
      <p:pic>
        <p:nvPicPr>
          <p:cNvPr id="10" name="Picture 3"/>
          <p:cNvPicPr>
            <a:picLocks noGrp="1" noChangeAspect="1" noChangeArrowheads="1"/>
          </p:cNvPicPr>
          <p:nvPr>
            <p:ph sz="quarter" idx="2"/>
          </p:nvPr>
        </p:nvPicPr>
        <p:blipFill>
          <a:blip r:embed="rId3" cstate="print"/>
          <a:srcRect/>
          <a:stretch>
            <a:fillRect/>
          </a:stretch>
        </p:blipFill>
        <p:spPr bwMode="auto">
          <a:xfrm>
            <a:off x="500034" y="4156911"/>
            <a:ext cx="4041775" cy="2701089"/>
          </a:xfrm>
          <a:prstGeom prst="rect">
            <a:avLst/>
          </a:prstGeom>
          <a:noFill/>
          <a:ln w="9525">
            <a:noFill/>
            <a:miter lim="800000"/>
            <a:headEnd/>
            <a:tailEnd/>
          </a:ln>
        </p:spPr>
      </p:pic>
      <p:sp>
        <p:nvSpPr>
          <p:cNvPr id="11" name="Rectangle 10"/>
          <p:cNvSpPr/>
          <p:nvPr/>
        </p:nvSpPr>
        <p:spPr>
          <a:xfrm>
            <a:off x="285720" y="1285860"/>
            <a:ext cx="8501122" cy="923330"/>
          </a:xfrm>
          <a:prstGeom prst="rect">
            <a:avLst/>
          </a:prstGeom>
        </p:spPr>
        <p:txBody>
          <a:bodyPr wrap="square">
            <a:spAutoFit/>
          </a:bodyPr>
          <a:lstStyle/>
          <a:p>
            <a:r>
              <a:rPr lang="en-IN" b="1" i="1" dirty="0" smtClean="0"/>
              <a:t>Outer-Rotor Motors. </a:t>
            </a:r>
            <a:r>
              <a:rPr lang="en-IN" i="1" dirty="0" smtClean="0"/>
              <a:t>These motors are generally used where relatively high rot</a:t>
            </a:r>
            <a:r>
              <a:rPr lang="en-IN" b="1" i="1" dirty="0" smtClean="0"/>
              <a:t>or</a:t>
            </a:r>
          </a:p>
          <a:p>
            <a:r>
              <a:rPr lang="en-IN" dirty="0" smtClean="0"/>
              <a:t>inertia is beneficial to system performance. Common applications are computer disk</a:t>
            </a:r>
          </a:p>
          <a:p>
            <a:r>
              <a:rPr lang="en-IN" dirty="0" smtClean="0"/>
              <a:t>drives and cooling fans.</a:t>
            </a:r>
            <a:endParaRPr lang="en-IN" dirty="0"/>
          </a:p>
        </p:txBody>
      </p:sp>
      <p:sp>
        <p:nvSpPr>
          <p:cNvPr id="12" name="Rectangle 11"/>
          <p:cNvSpPr/>
          <p:nvPr/>
        </p:nvSpPr>
        <p:spPr>
          <a:xfrm>
            <a:off x="285720" y="2214554"/>
            <a:ext cx="8643998" cy="646331"/>
          </a:xfrm>
          <a:prstGeom prst="rect">
            <a:avLst/>
          </a:prstGeom>
        </p:spPr>
        <p:txBody>
          <a:bodyPr wrap="square">
            <a:spAutoFit/>
          </a:bodyPr>
          <a:lstStyle/>
          <a:p>
            <a:r>
              <a:rPr lang="en-IN" dirty="0" smtClean="0"/>
              <a:t>The outer-rotor motor has much more magnetic material than the inner-rotor device, which means it is capable of more flux when the identical materials are used.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MOTORBLDCIMG"/>
          <p:cNvPicPr>
            <a:picLocks noChangeAspect="1" noChangeArrowheads="1" noCrop="1"/>
          </p:cNvPicPr>
          <p:nvPr/>
        </p:nvPicPr>
        <p:blipFill>
          <a:blip r:embed="rId2" cstate="print">
            <a:lum bright="-6000"/>
          </a:blip>
          <a:srcRect/>
          <a:stretch>
            <a:fillRect/>
          </a:stretch>
        </p:blipFill>
        <p:spPr bwMode="auto">
          <a:xfrm>
            <a:off x="2500298" y="3357562"/>
            <a:ext cx="2438400" cy="2438400"/>
          </a:xfrm>
          <a:prstGeom prst="rect">
            <a:avLst/>
          </a:prstGeom>
          <a:noFill/>
        </p:spPr>
      </p:pic>
      <p:sp>
        <p:nvSpPr>
          <p:cNvPr id="70659" name="Text Box 3"/>
          <p:cNvSpPr txBox="1">
            <a:spLocks noChangeArrowheads="1"/>
          </p:cNvSpPr>
          <p:nvPr/>
        </p:nvSpPr>
        <p:spPr bwMode="auto">
          <a:xfrm>
            <a:off x="2667000" y="304800"/>
            <a:ext cx="3657600" cy="457200"/>
          </a:xfrm>
          <a:prstGeom prst="rect">
            <a:avLst/>
          </a:prstGeom>
          <a:noFill/>
          <a:ln w="9525">
            <a:noFill/>
            <a:miter lim="800000"/>
            <a:headEnd/>
            <a:tailEnd/>
          </a:ln>
          <a:effectLst/>
        </p:spPr>
        <p:txBody>
          <a:bodyPr>
            <a:spAutoFit/>
          </a:bodyPr>
          <a:lstStyle/>
          <a:p>
            <a:pPr eaLnBrk="0" hangingPunct="0">
              <a:spcBef>
                <a:spcPct val="50000"/>
              </a:spcBef>
            </a:pPr>
            <a:r>
              <a:rPr lang="en-US" b="1" u="sng">
                <a:solidFill>
                  <a:srgbClr val="FF9900"/>
                </a:solidFill>
                <a:latin typeface="Arial" charset="0"/>
              </a:rPr>
              <a:t>BLDC – INSIDE ROTOR</a:t>
            </a:r>
          </a:p>
        </p:txBody>
      </p:sp>
      <p:sp>
        <p:nvSpPr>
          <p:cNvPr id="4" name="Rectangle 3"/>
          <p:cNvSpPr/>
          <p:nvPr/>
        </p:nvSpPr>
        <p:spPr>
          <a:xfrm>
            <a:off x="428596" y="1214422"/>
            <a:ext cx="8358246" cy="646331"/>
          </a:xfrm>
          <a:prstGeom prst="rect">
            <a:avLst/>
          </a:prstGeom>
        </p:spPr>
        <p:txBody>
          <a:bodyPr wrap="square">
            <a:spAutoFit/>
          </a:bodyPr>
          <a:lstStyle/>
          <a:p>
            <a:r>
              <a:rPr lang="en-IN" dirty="0" smtClean="0"/>
              <a:t>The inertia of the inner-rotor motor is lower because of its smaller rotor diameter.</a:t>
            </a:r>
          </a:p>
          <a:p>
            <a:r>
              <a:rPr lang="en-IN" dirty="0" smtClean="0"/>
              <a:t>Therefore, it accelerates more rapidly than the outer-rotor motor.</a:t>
            </a:r>
            <a:endParaRPr lang="en-IN" dirty="0"/>
          </a:p>
        </p:txBody>
      </p:sp>
      <p:sp>
        <p:nvSpPr>
          <p:cNvPr id="5" name="Rectangle 4"/>
          <p:cNvSpPr/>
          <p:nvPr/>
        </p:nvSpPr>
        <p:spPr>
          <a:xfrm>
            <a:off x="571472" y="1928802"/>
            <a:ext cx="7643866" cy="646331"/>
          </a:xfrm>
          <a:prstGeom prst="rect">
            <a:avLst/>
          </a:prstGeom>
        </p:spPr>
        <p:txBody>
          <a:bodyPr wrap="square">
            <a:spAutoFit/>
          </a:bodyPr>
          <a:lstStyle/>
          <a:p>
            <a:r>
              <a:rPr lang="en-IN" dirty="0" smtClean="0"/>
              <a:t>It would be necessary to use a higher-energy-product magnet to get the same performance from an inner rotor motor.</a:t>
            </a:r>
            <a:endParaRPr lang="en-I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750A0898-44AC-4858-BE88-D0436170A645}" type="slidenum">
              <a:rPr lang="en-US" altLang="zh-TW"/>
              <a:pPr/>
              <a:t>18</a:t>
            </a:fld>
            <a:endParaRPr lang="en-US" altLang="zh-TW"/>
          </a:p>
        </p:txBody>
      </p:sp>
      <p:sp>
        <p:nvSpPr>
          <p:cNvPr id="23555" name="Rectangle 3"/>
          <p:cNvSpPr>
            <a:spLocks noChangeArrowheads="1"/>
          </p:cNvSpPr>
          <p:nvPr/>
        </p:nvSpPr>
        <p:spPr bwMode="auto">
          <a:xfrm>
            <a:off x="250825" y="549275"/>
            <a:ext cx="6697663" cy="71438"/>
          </a:xfrm>
          <a:prstGeom prst="rect">
            <a:avLst/>
          </a:prstGeom>
          <a:gradFill rotWithShape="1">
            <a:gsLst>
              <a:gs pos="0">
                <a:schemeClr val="accent1"/>
              </a:gs>
              <a:gs pos="100000">
                <a:schemeClr val="bg1"/>
              </a:gs>
            </a:gsLst>
            <a:lin ang="0" scaled="1"/>
          </a:gradFill>
          <a:ln w="9525">
            <a:noFill/>
            <a:miter lim="800000"/>
            <a:headEnd/>
            <a:tailEnd/>
          </a:ln>
          <a:effectLst/>
        </p:spPr>
        <p:txBody>
          <a:bodyPr wrap="none" anchor="ctr"/>
          <a:lstStyle/>
          <a:p>
            <a:endParaRPr lang="en-IN"/>
          </a:p>
        </p:txBody>
      </p:sp>
      <p:sp>
        <p:nvSpPr>
          <p:cNvPr id="23556" name="WordArt 4"/>
          <p:cNvSpPr>
            <a:spLocks noChangeArrowheads="1" noChangeShapeType="1" noTextEdit="1"/>
          </p:cNvSpPr>
          <p:nvPr/>
        </p:nvSpPr>
        <p:spPr bwMode="auto">
          <a:xfrm>
            <a:off x="323850" y="260350"/>
            <a:ext cx="2879725" cy="215900"/>
          </a:xfrm>
          <a:prstGeom prst="rect">
            <a:avLst/>
          </a:prstGeom>
        </p:spPr>
        <p:txBody>
          <a:bodyPr wrap="none" fromWordArt="1">
            <a:prstTxWarp prst="textPlain">
              <a:avLst>
                <a:gd name="adj" fmla="val 50000"/>
              </a:avLst>
            </a:prstTxWarp>
          </a:bodyPr>
          <a:lstStyle/>
          <a:p>
            <a:pPr algn="ctr"/>
            <a:r>
              <a:rPr lang="en-IN" sz="3600" kern="10">
                <a:ln w="12700">
                  <a:solidFill>
                    <a:srgbClr val="3333CC"/>
                  </a:solidFill>
                  <a:round/>
                  <a:headEnd/>
                  <a:tailEnd/>
                </a:ln>
                <a:solidFill>
                  <a:srgbClr val="B2B2B2">
                    <a:alpha val="50000"/>
                  </a:srgbClr>
                </a:solidFill>
                <a:effectLst>
                  <a:outerShdw dist="45791" dir="2021404" algn="ctr" rotWithShape="0">
                    <a:srgbClr val="9999FF"/>
                  </a:outerShdw>
                </a:effectLst>
                <a:latin typeface="新細明體"/>
                <a:ea typeface="新細明體"/>
              </a:rPr>
              <a:t>2. BLDC motor structure</a:t>
            </a:r>
          </a:p>
        </p:txBody>
      </p:sp>
      <p:pic>
        <p:nvPicPr>
          <p:cNvPr id="23564" name="Picture 12"/>
          <p:cNvPicPr>
            <a:picLocks noChangeAspect="1" noChangeArrowheads="1"/>
          </p:cNvPicPr>
          <p:nvPr/>
        </p:nvPicPr>
        <p:blipFill>
          <a:blip r:embed="rId2" cstate="print"/>
          <a:srcRect l="33025" t="29318" r="30650" b="25110"/>
          <a:stretch>
            <a:fillRect/>
          </a:stretch>
        </p:blipFill>
        <p:spPr bwMode="auto">
          <a:xfrm>
            <a:off x="1042988" y="1268413"/>
            <a:ext cx="3022600" cy="2844800"/>
          </a:xfrm>
          <a:prstGeom prst="rect">
            <a:avLst/>
          </a:prstGeom>
          <a:noFill/>
          <a:ln w="9525">
            <a:noFill/>
            <a:miter lim="800000"/>
            <a:headEnd/>
            <a:tailEnd/>
          </a:ln>
          <a:effectLst/>
        </p:spPr>
      </p:pic>
      <p:pic>
        <p:nvPicPr>
          <p:cNvPr id="23565" name="Picture 13"/>
          <p:cNvPicPr>
            <a:picLocks noChangeAspect="1" noChangeArrowheads="1"/>
          </p:cNvPicPr>
          <p:nvPr/>
        </p:nvPicPr>
        <p:blipFill>
          <a:blip r:embed="rId3" cstate="print"/>
          <a:srcRect l="19727" t="17513" r="23421" b="33603"/>
          <a:stretch>
            <a:fillRect/>
          </a:stretch>
        </p:blipFill>
        <p:spPr bwMode="auto">
          <a:xfrm>
            <a:off x="3995738" y="1268413"/>
            <a:ext cx="4465637" cy="2879725"/>
          </a:xfrm>
          <a:prstGeom prst="rect">
            <a:avLst/>
          </a:prstGeom>
          <a:noFill/>
          <a:ln w="9525">
            <a:noFill/>
            <a:miter lim="800000"/>
            <a:headEnd/>
            <a:tailEnd/>
          </a:ln>
          <a:effectLst/>
        </p:spPr>
      </p:pic>
      <p:sp>
        <p:nvSpPr>
          <p:cNvPr id="23567" name="Rectangle 15"/>
          <p:cNvSpPr>
            <a:spLocks noChangeArrowheads="1"/>
          </p:cNvSpPr>
          <p:nvPr/>
        </p:nvSpPr>
        <p:spPr bwMode="auto">
          <a:xfrm>
            <a:off x="2484438" y="5084763"/>
            <a:ext cx="5543550" cy="1190625"/>
          </a:xfrm>
          <a:prstGeom prst="rect">
            <a:avLst/>
          </a:prstGeom>
          <a:noFill/>
          <a:ln w="9525">
            <a:noFill/>
            <a:miter lim="800000"/>
            <a:headEnd/>
            <a:tailEnd/>
          </a:ln>
          <a:effectLst/>
        </p:spPr>
        <p:txBody>
          <a:bodyPr>
            <a:spAutoFit/>
          </a:bodyPr>
          <a:lstStyle/>
          <a:p>
            <a:pPr marL="342900" indent="-342900">
              <a:buFontTx/>
              <a:buAutoNum type="alphaUcParenBoth"/>
            </a:pPr>
            <a:r>
              <a:rPr lang="en-US" b="0"/>
              <a:t>Cross-section view of a brushless dc motor</a:t>
            </a:r>
          </a:p>
          <a:p>
            <a:pPr marL="342900" indent="-342900">
              <a:buFontTx/>
              <a:buAutoNum type="alphaUcParenBoth"/>
            </a:pPr>
            <a:r>
              <a:rPr lang="en-US" b="0"/>
              <a:t>(B) A picture of a brushless dc motor</a:t>
            </a:r>
          </a:p>
          <a:p>
            <a:pPr marL="342900" indent="-342900"/>
            <a:endParaRPr lang="en-US" b="0"/>
          </a:p>
          <a:p>
            <a:pPr marL="342900" indent="-342900"/>
            <a:r>
              <a:rPr lang="en-US" b="0"/>
              <a:t>Fig1. Structure of a brushless dc motor</a:t>
            </a:r>
          </a:p>
        </p:txBody>
      </p:sp>
      <p:sp>
        <p:nvSpPr>
          <p:cNvPr id="23569" name="Rectangle 17"/>
          <p:cNvSpPr>
            <a:spLocks noChangeArrowheads="1"/>
          </p:cNvSpPr>
          <p:nvPr/>
        </p:nvSpPr>
        <p:spPr bwMode="auto">
          <a:xfrm>
            <a:off x="2339975" y="4221163"/>
            <a:ext cx="488950" cy="366712"/>
          </a:xfrm>
          <a:prstGeom prst="rect">
            <a:avLst/>
          </a:prstGeom>
          <a:noFill/>
          <a:ln w="9525">
            <a:noFill/>
            <a:miter lim="800000"/>
            <a:headEnd/>
            <a:tailEnd/>
          </a:ln>
          <a:effectLst/>
        </p:spPr>
        <p:txBody>
          <a:bodyPr wrap="none">
            <a:spAutoFit/>
          </a:bodyPr>
          <a:lstStyle/>
          <a:p>
            <a:r>
              <a:rPr lang="en-US" b="0"/>
              <a:t>(A)</a:t>
            </a:r>
          </a:p>
        </p:txBody>
      </p:sp>
      <p:sp>
        <p:nvSpPr>
          <p:cNvPr id="23570" name="Rectangle 18"/>
          <p:cNvSpPr>
            <a:spLocks noChangeArrowheads="1"/>
          </p:cNvSpPr>
          <p:nvPr/>
        </p:nvSpPr>
        <p:spPr bwMode="auto">
          <a:xfrm>
            <a:off x="6156325" y="4149725"/>
            <a:ext cx="488950" cy="366713"/>
          </a:xfrm>
          <a:prstGeom prst="rect">
            <a:avLst/>
          </a:prstGeom>
          <a:noFill/>
          <a:ln w="9525">
            <a:noFill/>
            <a:miter lim="800000"/>
            <a:headEnd/>
            <a:tailEnd/>
          </a:ln>
          <a:effectLst/>
        </p:spPr>
        <p:txBody>
          <a:bodyPr wrap="none">
            <a:spAutoFit/>
          </a:bodyPr>
          <a:lstStyle/>
          <a:p>
            <a:r>
              <a:rPr lang="en-US" b="0"/>
              <a:t>(B)</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fld id="{8C0078A4-3586-4718-B1C9-A762A4442FCC}" type="slidenum">
              <a:rPr lang="en-US" altLang="zh-TW"/>
              <a:pPr/>
              <a:t>19</a:t>
            </a:fld>
            <a:endParaRPr lang="en-US" altLang="zh-TW"/>
          </a:p>
        </p:txBody>
      </p:sp>
      <p:sp>
        <p:nvSpPr>
          <p:cNvPr id="10249" name="Rectangle 9"/>
          <p:cNvSpPr>
            <a:spLocks noChangeArrowheads="1"/>
          </p:cNvSpPr>
          <p:nvPr/>
        </p:nvSpPr>
        <p:spPr bwMode="auto">
          <a:xfrm>
            <a:off x="250825" y="549275"/>
            <a:ext cx="6697663" cy="71438"/>
          </a:xfrm>
          <a:prstGeom prst="rect">
            <a:avLst/>
          </a:prstGeom>
          <a:gradFill rotWithShape="1">
            <a:gsLst>
              <a:gs pos="0">
                <a:schemeClr val="accent1"/>
              </a:gs>
              <a:gs pos="100000">
                <a:schemeClr val="bg1"/>
              </a:gs>
            </a:gsLst>
            <a:lin ang="0" scaled="1"/>
          </a:gradFill>
          <a:ln w="9525">
            <a:noFill/>
            <a:miter lim="800000"/>
            <a:headEnd/>
            <a:tailEnd/>
          </a:ln>
          <a:effectLst/>
        </p:spPr>
        <p:txBody>
          <a:bodyPr wrap="none" anchor="ctr"/>
          <a:lstStyle/>
          <a:p>
            <a:endParaRPr lang="en-IN"/>
          </a:p>
        </p:txBody>
      </p:sp>
      <p:pic>
        <p:nvPicPr>
          <p:cNvPr id="10272" name="Picture 32" descr="bldc"/>
          <p:cNvPicPr>
            <a:picLocks noChangeAspect="1" noChangeArrowheads="1" noCrop="1"/>
          </p:cNvPicPr>
          <p:nvPr/>
        </p:nvPicPr>
        <p:blipFill>
          <a:blip r:embed="rId2" cstate="print"/>
          <a:srcRect/>
          <a:stretch>
            <a:fillRect/>
          </a:stretch>
        </p:blipFill>
        <p:spPr bwMode="auto">
          <a:xfrm>
            <a:off x="395288" y="765175"/>
            <a:ext cx="4391025" cy="3494088"/>
          </a:xfrm>
          <a:prstGeom prst="rect">
            <a:avLst/>
          </a:prstGeom>
          <a:noFill/>
        </p:spPr>
      </p:pic>
      <p:sp>
        <p:nvSpPr>
          <p:cNvPr id="10273" name="Rectangle 33"/>
          <p:cNvSpPr>
            <a:spLocks noChangeArrowheads="1"/>
          </p:cNvSpPr>
          <p:nvPr/>
        </p:nvSpPr>
        <p:spPr bwMode="auto">
          <a:xfrm>
            <a:off x="539750" y="4652963"/>
            <a:ext cx="8208963" cy="1766887"/>
          </a:xfrm>
          <a:prstGeom prst="rect">
            <a:avLst/>
          </a:prstGeom>
          <a:noFill/>
          <a:ln w="9525">
            <a:noFill/>
            <a:miter lim="800000"/>
            <a:headEnd/>
            <a:tailEnd/>
          </a:ln>
          <a:effectLst/>
        </p:spPr>
        <p:txBody>
          <a:bodyPr anchor="ctr">
            <a:spAutoFit/>
          </a:bodyPr>
          <a:lstStyle/>
          <a:p>
            <a:r>
              <a:rPr lang="en-US" altLang="zh-TW" sz="2200" b="0">
                <a:latin typeface="Times New Roman" charset="0"/>
              </a:rPr>
              <a:t>In a brushless DC motor the position of the coils (phases), with respect to the permanent magnet field, are sensed and the current switched electronically (commutated) to the appropriate phases. Hall Effect sensors are typically used to sense the rotor position. Otherwise, sensorless techniques are used.</a:t>
            </a:r>
          </a:p>
        </p:txBody>
      </p:sp>
      <p:sp>
        <p:nvSpPr>
          <p:cNvPr id="10274" name="WordArt 34"/>
          <p:cNvSpPr>
            <a:spLocks noChangeArrowheads="1" noChangeShapeType="1" noTextEdit="1"/>
          </p:cNvSpPr>
          <p:nvPr/>
        </p:nvSpPr>
        <p:spPr bwMode="auto">
          <a:xfrm>
            <a:off x="323850" y="260350"/>
            <a:ext cx="2879725" cy="215900"/>
          </a:xfrm>
          <a:prstGeom prst="rect">
            <a:avLst/>
          </a:prstGeom>
        </p:spPr>
        <p:txBody>
          <a:bodyPr wrap="none" fromWordArt="1">
            <a:prstTxWarp prst="textPlain">
              <a:avLst>
                <a:gd name="adj" fmla="val 50000"/>
              </a:avLst>
            </a:prstTxWarp>
          </a:bodyPr>
          <a:lstStyle/>
          <a:p>
            <a:pPr algn="ctr"/>
            <a:r>
              <a:rPr lang="en-IN" sz="3600" kern="10">
                <a:ln w="12700">
                  <a:solidFill>
                    <a:srgbClr val="3333CC"/>
                  </a:solidFill>
                  <a:round/>
                  <a:headEnd/>
                  <a:tailEnd/>
                </a:ln>
                <a:solidFill>
                  <a:srgbClr val="B2B2B2">
                    <a:alpha val="50000"/>
                  </a:srgbClr>
                </a:solidFill>
                <a:effectLst>
                  <a:outerShdw dist="45791" dir="2021404" algn="ctr" rotWithShape="0">
                    <a:srgbClr val="9999FF"/>
                  </a:outerShdw>
                </a:effectLst>
                <a:latin typeface="新細明體"/>
                <a:ea typeface="新細明體"/>
              </a:rPr>
              <a:t>2. BLDC motor structure</a:t>
            </a:r>
          </a:p>
        </p:txBody>
      </p:sp>
      <p:sp>
        <p:nvSpPr>
          <p:cNvPr id="10275" name="Rectangle 35"/>
          <p:cNvSpPr>
            <a:spLocks noChangeArrowheads="1"/>
          </p:cNvSpPr>
          <p:nvPr/>
        </p:nvSpPr>
        <p:spPr bwMode="auto">
          <a:xfrm>
            <a:off x="5219700" y="3933825"/>
            <a:ext cx="3348038" cy="336550"/>
          </a:xfrm>
          <a:prstGeom prst="rect">
            <a:avLst/>
          </a:prstGeom>
          <a:noFill/>
          <a:ln w="9525">
            <a:noFill/>
            <a:miter lim="800000"/>
            <a:headEnd/>
            <a:tailEnd/>
          </a:ln>
          <a:effectLst/>
        </p:spPr>
        <p:txBody>
          <a:bodyPr>
            <a:spAutoFit/>
          </a:bodyPr>
          <a:lstStyle/>
          <a:p>
            <a:r>
              <a:rPr lang="en-US" altLang="zh-TW" sz="1600" b="0">
                <a:solidFill>
                  <a:srgbClr val="0000FF"/>
                </a:solidFill>
              </a:rPr>
              <a:t>Fig 2. BLDC motor rotation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ctrTitle"/>
          </p:nvPr>
        </p:nvSpPr>
        <p:spPr>
          <a:xfrm>
            <a:off x="457200" y="1506538"/>
            <a:ext cx="8229600" cy="1470025"/>
          </a:xfrm>
        </p:spPr>
        <p:txBody>
          <a:bodyPr/>
          <a:lstStyle/>
          <a:p>
            <a:pPr eaLnBrk="1" hangingPunct="1"/>
            <a:r>
              <a:rPr sz="6600" b="1" smtClean="0"/>
              <a:t>Types of Actuators</a:t>
            </a:r>
          </a:p>
        </p:txBody>
      </p:sp>
      <p:sp>
        <p:nvSpPr>
          <p:cNvPr id="4" name="Subtitle 3"/>
          <p:cNvSpPr>
            <a:spLocks noGrp="1"/>
          </p:cNvSpPr>
          <p:nvPr>
            <p:ph type="subTitle" idx="1"/>
          </p:nvPr>
        </p:nvSpPr>
        <p:spPr>
          <a:xfrm>
            <a:off x="1295400" y="3200400"/>
            <a:ext cx="6400800" cy="3429000"/>
          </a:xfrm>
        </p:spPr>
        <p:txBody>
          <a:bodyPr/>
          <a:lstStyle/>
          <a:p>
            <a:r>
              <a:rPr lang="en-US" sz="3600" b="1" dirty="0" smtClean="0"/>
              <a:t>ELECTRIC</a:t>
            </a:r>
          </a:p>
          <a:p>
            <a:r>
              <a:rPr lang="en-US" sz="3600" b="1" dirty="0" smtClean="0"/>
              <a:t>PNEUMATIC</a:t>
            </a:r>
          </a:p>
          <a:p>
            <a:r>
              <a:rPr lang="en-US" sz="3600" b="1" dirty="0" smtClean="0"/>
              <a:t>HYDRAULIC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ph sz="quarter" idx="2"/>
          </p:nvPr>
        </p:nvGraphicFramePr>
        <p:xfrm>
          <a:off x="0" y="1401763"/>
          <a:ext cx="5000625" cy="3840162"/>
        </p:xfrm>
        <a:graphic>
          <a:graphicData uri="http://schemas.openxmlformats.org/presentationml/2006/ole">
            <p:oleObj spid="_x0000_s1026" name="Bitmap Image" r:id="rId3" imgW="3448531" imgH="2647619" progId="PBrush">
              <p:embed/>
            </p:oleObj>
          </a:graphicData>
        </a:graphic>
      </p:graphicFrame>
      <p:sp>
        <p:nvSpPr>
          <p:cNvPr id="8" name="Content Placeholder 7"/>
          <p:cNvSpPr>
            <a:spLocks noGrp="1"/>
          </p:cNvSpPr>
          <p:nvPr>
            <p:ph sz="quarter" idx="4"/>
          </p:nvPr>
        </p:nvSpPr>
        <p:spPr/>
        <p:txBody>
          <a:bodyPr>
            <a:normAutofit fontScale="92500"/>
          </a:bodyPr>
          <a:lstStyle/>
          <a:p>
            <a:r>
              <a:rPr lang="en-IN" dirty="0" smtClean="0"/>
              <a:t>As the phases are switched in sequence </a:t>
            </a:r>
            <a:r>
              <a:rPr lang="en-IN" i="1" dirty="0" smtClean="0"/>
              <a:t>A-B-C, the rotor moves to line</a:t>
            </a:r>
          </a:p>
          <a:p>
            <a:r>
              <a:rPr lang="en-IN" dirty="0" smtClean="0"/>
              <a:t>up with the subsequent phase. When the rotor has moved 180° electrical, it is necessary</a:t>
            </a:r>
          </a:p>
          <a:p>
            <a:r>
              <a:rPr lang="en-IN" dirty="0" smtClean="0"/>
              <a:t>to reverse the current in the windings, starting with phase A, in order to properly</a:t>
            </a:r>
          </a:p>
          <a:p>
            <a:r>
              <a:rPr lang="en-IN" dirty="0" smtClean="0"/>
              <a:t>polarize the stator poles with respect to the magnet poles.</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ctrTitle"/>
          </p:nvPr>
        </p:nvSpPr>
        <p:spPr>
          <a:xfrm>
            <a:off x="457200" y="1506538"/>
            <a:ext cx="8229600" cy="1470025"/>
          </a:xfrm>
        </p:spPr>
        <p:txBody>
          <a:bodyPr>
            <a:normAutofit/>
          </a:bodyPr>
          <a:lstStyle/>
          <a:p>
            <a:r>
              <a:rPr sz="4800" b="1" smtClean="0"/>
              <a:t>PNEUMATICS &amp; HYDRAULICS ACTUATORS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b="1" smtClean="0"/>
              <a:t>PNEUMATIC</a:t>
            </a:r>
            <a:endParaRPr lang="en-US" smtClean="0"/>
          </a:p>
        </p:txBody>
      </p:sp>
      <p:pic>
        <p:nvPicPr>
          <p:cNvPr id="27651" name="Picture 3" descr="index.jpeg"/>
          <p:cNvPicPr>
            <a:picLocks noChangeAspect="1"/>
          </p:cNvPicPr>
          <p:nvPr/>
        </p:nvPicPr>
        <p:blipFill>
          <a:blip r:embed="rId2"/>
          <a:srcRect/>
          <a:stretch>
            <a:fillRect/>
          </a:stretch>
        </p:blipFill>
        <p:spPr bwMode="auto">
          <a:xfrm>
            <a:off x="1524000" y="4343400"/>
            <a:ext cx="5105400" cy="2133600"/>
          </a:xfrm>
          <a:prstGeom prst="rect">
            <a:avLst/>
          </a:prstGeom>
          <a:noFill/>
          <a:ln w="9525">
            <a:noFill/>
            <a:miter lim="800000"/>
            <a:headEnd/>
            <a:tailEnd/>
          </a:ln>
        </p:spPr>
      </p:pic>
      <p:pic>
        <p:nvPicPr>
          <p:cNvPr id="27652" name="Picture 7" descr="index.jpegk.jpeg"/>
          <p:cNvPicPr>
            <a:picLocks noChangeAspect="1"/>
          </p:cNvPicPr>
          <p:nvPr/>
        </p:nvPicPr>
        <p:blipFill>
          <a:blip r:embed="rId3"/>
          <a:srcRect/>
          <a:stretch>
            <a:fillRect/>
          </a:stretch>
        </p:blipFill>
        <p:spPr bwMode="auto">
          <a:xfrm>
            <a:off x="1981200" y="1905000"/>
            <a:ext cx="4648200"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
          <p:cNvSpPr>
            <a:spLocks noChangeArrowheads="1"/>
          </p:cNvSpPr>
          <p:nvPr/>
        </p:nvSpPr>
        <p:spPr bwMode="auto">
          <a:xfrm>
            <a:off x="457200" y="304800"/>
            <a:ext cx="6172200" cy="533400"/>
          </a:xfrm>
          <a:prstGeom prst="rect">
            <a:avLst/>
          </a:prstGeom>
          <a:noFill/>
          <a:ln w="9525">
            <a:noFill/>
            <a:miter lim="800000"/>
            <a:headEnd/>
            <a:tailEnd/>
          </a:ln>
        </p:spPr>
        <p:txBody>
          <a:bodyPr>
            <a:spAutoFit/>
          </a:bodyPr>
          <a:lstStyle/>
          <a:p>
            <a:r>
              <a:rPr lang="en-US" sz="2800" b="1"/>
              <a:t>Pneumatic actuator</a:t>
            </a:r>
          </a:p>
        </p:txBody>
      </p:sp>
      <p:sp>
        <p:nvSpPr>
          <p:cNvPr id="56323" name="Rectangle 2"/>
          <p:cNvSpPr>
            <a:spLocks noChangeArrowheads="1"/>
          </p:cNvSpPr>
          <p:nvPr/>
        </p:nvSpPr>
        <p:spPr bwMode="auto">
          <a:xfrm>
            <a:off x="533400" y="838200"/>
            <a:ext cx="7924800" cy="1816100"/>
          </a:xfrm>
          <a:prstGeom prst="rect">
            <a:avLst/>
          </a:prstGeom>
          <a:noFill/>
          <a:ln w="9525">
            <a:noFill/>
            <a:miter lim="800000"/>
            <a:headEnd/>
            <a:tailEnd/>
          </a:ln>
        </p:spPr>
        <p:txBody>
          <a:bodyPr>
            <a:spAutoFit/>
          </a:bodyPr>
          <a:lstStyle/>
          <a:p>
            <a:r>
              <a:rPr lang="en-US"/>
              <a:t> </a:t>
            </a:r>
            <a:r>
              <a:rPr lang="en-US" sz="2800"/>
              <a:t>converts energy (typically in the form of compressed air) into mechanical motion. The motion can be rotary or linear, depending on the type of actuator. </a:t>
            </a:r>
          </a:p>
        </p:txBody>
      </p:sp>
      <p:pic>
        <p:nvPicPr>
          <p:cNvPr id="6" name="Picture 4" descr="pneumatic_actuator.gif"/>
          <p:cNvPicPr>
            <a:picLocks noChangeAspect="1"/>
          </p:cNvPicPr>
          <p:nvPr/>
        </p:nvPicPr>
        <p:blipFill>
          <a:blip r:embed="rId2" cstate="print"/>
          <a:srcRect/>
          <a:stretch>
            <a:fillRect/>
          </a:stretch>
        </p:blipFill>
        <p:spPr bwMode="auto">
          <a:xfrm>
            <a:off x="1071538" y="2143116"/>
            <a:ext cx="6848484" cy="3357586"/>
          </a:xfrm>
          <a:prstGeom prst="rect">
            <a:avLst/>
          </a:prstGeom>
          <a:noFill/>
          <a:ln w="9525">
            <a:noFill/>
            <a:miter lim="800000"/>
            <a:headEnd/>
            <a:tailEnd/>
          </a:ln>
        </p:spPr>
      </p:pic>
      <p:sp>
        <p:nvSpPr>
          <p:cNvPr id="5" name="Rectangle 4"/>
          <p:cNvSpPr/>
          <p:nvPr/>
        </p:nvSpPr>
        <p:spPr>
          <a:xfrm>
            <a:off x="428596" y="5572140"/>
            <a:ext cx="8501122" cy="1200329"/>
          </a:xfrm>
          <a:prstGeom prst="rect">
            <a:avLst/>
          </a:prstGeom>
        </p:spPr>
        <p:txBody>
          <a:bodyPr wrap="square">
            <a:spAutoFit/>
          </a:bodyPr>
          <a:lstStyle/>
          <a:p>
            <a:r>
              <a:rPr lang="en-US" dirty="0" smtClean="0"/>
              <a:t>convert energy formed by compressed air at high pressure into ether linear or rotary motion. Pneumatic energy is more desirable for main engine controls because it can quickly respond in starting and stopping as the power source does not need to be stored in reserve for operation.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box(in)">
                                      <p:cBhvr>
                                        <p:cTn id="7" dur="500"/>
                                        <p:tgtEl>
                                          <p:spTgt spid="5632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ChangeArrowheads="1"/>
          </p:cNvSpPr>
          <p:nvPr/>
        </p:nvSpPr>
        <p:spPr bwMode="auto">
          <a:xfrm>
            <a:off x="762000" y="304800"/>
            <a:ext cx="7696200" cy="3262313"/>
          </a:xfrm>
          <a:prstGeom prst="rect">
            <a:avLst/>
          </a:prstGeom>
          <a:noFill/>
          <a:ln w="9525">
            <a:noFill/>
            <a:miter lim="800000"/>
            <a:headEnd/>
            <a:tailEnd/>
          </a:ln>
        </p:spPr>
        <p:txBody>
          <a:bodyPr>
            <a:spAutoFit/>
          </a:bodyPr>
          <a:lstStyle/>
          <a:p>
            <a:endParaRPr lang="en-US" b="1"/>
          </a:p>
          <a:p>
            <a:endParaRPr lang="en-US" b="1"/>
          </a:p>
          <a:p>
            <a:endParaRPr lang="en-US" b="1"/>
          </a:p>
          <a:p>
            <a:r>
              <a:rPr lang="en-US" sz="3200" b="1"/>
              <a:t>Pneumatic artificial muscles</a:t>
            </a:r>
            <a:r>
              <a:rPr lang="en-US"/>
              <a:t> </a:t>
            </a:r>
          </a:p>
          <a:p>
            <a:endParaRPr lang="en-US"/>
          </a:p>
          <a:p>
            <a:endParaRPr lang="en-US"/>
          </a:p>
          <a:p>
            <a:r>
              <a:rPr lang="en-US" b="1"/>
              <a:t>    </a:t>
            </a:r>
            <a:r>
              <a:rPr lang="en-US" sz="2800" b="1"/>
              <a:t>(PAMs) are contractile or extensional devices operated by pressurized air filling a pneumatic bladder</a:t>
            </a:r>
            <a:r>
              <a:rPr lang="en-US" sz="2400" b="1"/>
              <a:t>.</a:t>
            </a:r>
            <a:endParaRPr lang="en-US" b="1"/>
          </a:p>
        </p:txBody>
      </p:sp>
      <p:pic>
        <p:nvPicPr>
          <p:cNvPr id="51203" name="Picture 2" descr="http://upload.wikimedia.org/wikipedia/commons/d/d0/Sam_animation-real-muscle.gif"/>
          <p:cNvPicPr>
            <a:picLocks noChangeAspect="1" noChangeArrowheads="1" noCrop="1"/>
          </p:cNvPicPr>
          <p:nvPr/>
        </p:nvPicPr>
        <p:blipFill>
          <a:blip r:embed="rId2"/>
          <a:srcRect/>
          <a:stretch>
            <a:fillRect/>
          </a:stretch>
        </p:blipFill>
        <p:spPr bwMode="auto">
          <a:xfrm>
            <a:off x="1905000" y="3733800"/>
            <a:ext cx="5181600" cy="1533525"/>
          </a:xfrm>
          <a:prstGeom prst="rect">
            <a:avLst/>
          </a:prstGeom>
          <a:noFill/>
          <a:ln w="9525">
            <a:noFill/>
            <a:miter lim="800000"/>
            <a:headEnd/>
            <a:tailEnd/>
          </a:ln>
        </p:spPr>
      </p:pic>
      <p:sp>
        <p:nvSpPr>
          <p:cNvPr id="51204" name="Rectangle 5"/>
          <p:cNvSpPr>
            <a:spLocks noChangeArrowheads="1"/>
          </p:cNvSpPr>
          <p:nvPr/>
        </p:nvSpPr>
        <p:spPr bwMode="auto">
          <a:xfrm>
            <a:off x="2286000" y="4876800"/>
            <a:ext cx="4572000" cy="400050"/>
          </a:xfrm>
          <a:prstGeom prst="rect">
            <a:avLst/>
          </a:prstGeom>
          <a:noFill/>
          <a:ln w="9525">
            <a:noFill/>
            <a:miter lim="800000"/>
            <a:headEnd/>
            <a:tailEnd/>
          </a:ln>
        </p:spPr>
        <p:txBody>
          <a:bodyPr>
            <a:spAutoFit/>
          </a:bodyPr>
          <a:lstStyle/>
          <a:p>
            <a:r>
              <a:rPr lang="en-US" sz="2000"/>
              <a:t>Air muscle contracting and extending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1202">
                                            <p:txEl>
                                              <p:pRg st="6" end="6"/>
                                            </p:txEl>
                                          </p:spTgt>
                                        </p:tgtEl>
                                        <p:attrNameLst>
                                          <p:attrName>style.visibility</p:attrName>
                                        </p:attrNameLst>
                                      </p:cBhvr>
                                      <p:to>
                                        <p:strVal val="visible"/>
                                      </p:to>
                                    </p:set>
                                    <p:animEffect transition="in" filter="dissolve">
                                      <p:cBhvr>
                                        <p:cTn id="7" dur="500"/>
                                        <p:tgtEl>
                                          <p:spTgt spid="51202">
                                            <p:txEl>
                                              <p:pRg st="6" end="6"/>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1203"/>
                                        </p:tgtEl>
                                        <p:attrNameLst>
                                          <p:attrName>style.visibility</p:attrName>
                                        </p:attrNameLst>
                                      </p:cBhvr>
                                      <p:to>
                                        <p:strVal val="visible"/>
                                      </p:to>
                                    </p:set>
                                    <p:animEffect transition="in" filter="fade">
                                      <p:cBhvr>
                                        <p:cTn id="11" dur="2000"/>
                                        <p:tgtEl>
                                          <p:spTgt spid="51203"/>
                                        </p:tgtEl>
                                      </p:cBhvr>
                                    </p:animEffect>
                                  </p:childTnLst>
                                </p:cTn>
                              </p:par>
                            </p:childTnLst>
                          </p:cTn>
                        </p:par>
                        <p:par>
                          <p:cTn id="12" fill="hold">
                            <p:stCondLst>
                              <p:cond delay="2500"/>
                            </p:stCondLst>
                            <p:childTnLst>
                              <p:par>
                                <p:cTn id="13" presetID="5" presetClass="entr" presetSubtype="10" fill="hold" nodeType="afterEffect">
                                  <p:stCondLst>
                                    <p:cond delay="0"/>
                                  </p:stCondLst>
                                  <p:childTnLst>
                                    <p:set>
                                      <p:cBhvr>
                                        <p:cTn id="14" dur="1" fill="hold">
                                          <p:stCondLst>
                                            <p:cond delay="0"/>
                                          </p:stCondLst>
                                        </p:cTn>
                                        <p:tgtEl>
                                          <p:spTgt spid="51204">
                                            <p:txEl>
                                              <p:pRg st="0" end="0"/>
                                            </p:txEl>
                                          </p:spTgt>
                                        </p:tgtEl>
                                        <p:attrNameLst>
                                          <p:attrName>style.visibility</p:attrName>
                                        </p:attrNameLst>
                                      </p:cBhvr>
                                      <p:to>
                                        <p:strVal val="visible"/>
                                      </p:to>
                                    </p:set>
                                    <p:animEffect transition="in" filter="checkerboard(across)">
                                      <p:cBhvr>
                                        <p:cTn id="15" dur="500"/>
                                        <p:tgtEl>
                                          <p:spTgt spid="5120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b="1" smtClean="0"/>
              <a:t>HYDRAULIC</a:t>
            </a:r>
            <a:endParaRPr lang="en-US" smtClean="0"/>
          </a:p>
        </p:txBody>
      </p:sp>
      <p:pic>
        <p:nvPicPr>
          <p:cNvPr id="25603" name="Picture 4" descr="electricactuator.gif"/>
          <p:cNvPicPr>
            <a:picLocks noChangeAspect="1"/>
          </p:cNvPicPr>
          <p:nvPr/>
        </p:nvPicPr>
        <p:blipFill>
          <a:blip r:embed="rId2"/>
          <a:srcRect/>
          <a:stretch>
            <a:fillRect/>
          </a:stretch>
        </p:blipFill>
        <p:spPr bwMode="auto">
          <a:xfrm>
            <a:off x="2209800" y="4419600"/>
            <a:ext cx="4953000" cy="2057400"/>
          </a:xfrm>
          <a:prstGeom prst="rect">
            <a:avLst/>
          </a:prstGeom>
          <a:noFill/>
          <a:ln w="9525">
            <a:noFill/>
            <a:miter lim="800000"/>
            <a:headEnd/>
            <a:tailEnd/>
          </a:ln>
        </p:spPr>
      </p:pic>
      <p:pic>
        <p:nvPicPr>
          <p:cNvPr id="25604" name="Picture 5" descr="Hydraulic-Linear-Actuator.png"/>
          <p:cNvPicPr>
            <a:picLocks noChangeAspect="1"/>
          </p:cNvPicPr>
          <p:nvPr/>
        </p:nvPicPr>
        <p:blipFill>
          <a:blip r:embed="rId3"/>
          <a:srcRect/>
          <a:stretch>
            <a:fillRect/>
          </a:stretch>
        </p:blipFill>
        <p:spPr bwMode="auto">
          <a:xfrm>
            <a:off x="1828800" y="1981200"/>
            <a:ext cx="60960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143000"/>
          </a:xfrm>
        </p:spPr>
        <p:txBody>
          <a:bodyPr>
            <a:normAutofit fontScale="90000"/>
          </a:bodyPr>
          <a:lstStyle/>
          <a:p>
            <a:pPr>
              <a:defRPr/>
            </a:pPr>
            <a:r>
              <a:rPr lang="en-US" sz="4400" b="1" dirty="0" smtClean="0"/>
              <a:t>Hydraulic actuator</a:t>
            </a:r>
            <a:r>
              <a:rPr lang="en-US" b="1" dirty="0" smtClean="0"/>
              <a:t/>
            </a:r>
            <a:br>
              <a:rPr lang="en-US" b="1" dirty="0" smtClean="0"/>
            </a:br>
            <a:endParaRPr lang="en-US" dirty="0"/>
          </a:p>
        </p:txBody>
      </p:sp>
      <p:sp>
        <p:nvSpPr>
          <p:cNvPr id="3" name="Content Placeholder 2"/>
          <p:cNvSpPr>
            <a:spLocks noGrp="1"/>
          </p:cNvSpPr>
          <p:nvPr>
            <p:ph idx="1"/>
          </p:nvPr>
        </p:nvSpPr>
        <p:spPr>
          <a:xfrm>
            <a:off x="1066800" y="1371600"/>
            <a:ext cx="7497763" cy="2667000"/>
          </a:xfrm>
        </p:spPr>
        <p:txBody>
          <a:bodyPr>
            <a:normAutofit fontScale="92500" lnSpcReduction="20000"/>
          </a:bodyPr>
          <a:lstStyle/>
          <a:p>
            <a:r>
              <a:rPr lang="en-US" sz="2000" b="1" smtClean="0"/>
              <a:t>A cylinder or fluid motor that converts hydraulic power into useful mechanical work. The mechanical motion produced may be linear, rotary, or oscillatory. Operation exhibits high force capability, high power per unit weight and volume, good mechanical stiffness, and high dynamic response. These features lead to wide use in precision control systems and in heavy-duty machine tool, mobile, marine, and aerospace applications.</a:t>
            </a:r>
            <a:r>
              <a:rPr lang="en-US" sz="2400" smtClean="0"/>
              <a:t> </a:t>
            </a:r>
            <a:br>
              <a:rPr lang="en-US" sz="2400" smtClean="0"/>
            </a:br>
            <a:r>
              <a:rPr lang="en-US" sz="2800" smtClean="0"/>
              <a:t/>
            </a:r>
            <a:br>
              <a:rPr lang="en-US" sz="2800" smtClean="0"/>
            </a:br>
            <a:endParaRPr lang="en-US" sz="2800" smtClean="0"/>
          </a:p>
        </p:txBody>
      </p:sp>
      <p:pic>
        <p:nvPicPr>
          <p:cNvPr id="5" name="Content Placeholder 3" descr="hydrualic_actuator.gif"/>
          <p:cNvPicPr>
            <a:picLocks noChangeAspect="1"/>
          </p:cNvPicPr>
          <p:nvPr/>
        </p:nvPicPr>
        <p:blipFill>
          <a:blip r:embed="rId2" cstate="print"/>
          <a:srcRect/>
          <a:stretch>
            <a:fillRect/>
          </a:stretch>
        </p:blipFill>
        <p:spPr bwMode="auto">
          <a:xfrm>
            <a:off x="1905000" y="3962400"/>
            <a:ext cx="5562600" cy="2325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1000"/>
                                        <p:tgtEl>
                                          <p:spTgt spid="3">
                                            <p:txEl>
                                              <p:pRg st="0" end="0"/>
                                            </p:txEl>
                                          </p:spTgt>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81000" y="1752600"/>
            <a:ext cx="8382000" cy="1570038"/>
          </a:xfrm>
          <a:prstGeom prst="rect">
            <a:avLst/>
          </a:prstGeom>
          <a:noFill/>
          <a:ln w="9525">
            <a:noFill/>
            <a:miter lim="800000"/>
            <a:headEnd/>
            <a:tailEnd/>
          </a:ln>
        </p:spPr>
        <p:txBody>
          <a:bodyPr>
            <a:spAutoFit/>
          </a:bodyPr>
          <a:lstStyle/>
          <a:p>
            <a:r>
              <a:rPr lang="en-US" sz="2400" b="1"/>
              <a:t>offer all the same advantages of pneumatic artificial muscles, such as compliance, light weight, low maintenance, and low cost, when compared to traditional fluidic cylinder actuators</a:t>
            </a:r>
            <a:r>
              <a:rPr lang="en-US" sz="2400"/>
              <a:t>.</a:t>
            </a:r>
          </a:p>
        </p:txBody>
      </p:sp>
      <p:sp>
        <p:nvSpPr>
          <p:cNvPr id="50179" name="TextBox 2"/>
          <p:cNvSpPr txBox="1">
            <a:spLocks noChangeArrowheads="1"/>
          </p:cNvSpPr>
          <p:nvPr/>
        </p:nvSpPr>
        <p:spPr bwMode="auto">
          <a:xfrm>
            <a:off x="533400" y="1066800"/>
            <a:ext cx="5029200" cy="523875"/>
          </a:xfrm>
          <a:prstGeom prst="rect">
            <a:avLst/>
          </a:prstGeom>
          <a:noFill/>
          <a:ln w="9525">
            <a:noFill/>
            <a:miter lim="800000"/>
            <a:headEnd/>
            <a:tailEnd/>
          </a:ln>
        </p:spPr>
        <p:txBody>
          <a:bodyPr>
            <a:spAutoFit/>
          </a:bodyPr>
          <a:lstStyle/>
          <a:p>
            <a:r>
              <a:rPr lang="en-US" sz="2800" b="1"/>
              <a:t>Hydraulic artificial muscles </a:t>
            </a:r>
          </a:p>
        </p:txBody>
      </p:sp>
      <p:pic>
        <p:nvPicPr>
          <p:cNvPr id="4" name="Picture 6" descr="01.jpg"/>
          <p:cNvPicPr>
            <a:picLocks noChangeAspect="1"/>
          </p:cNvPicPr>
          <p:nvPr/>
        </p:nvPicPr>
        <p:blipFill>
          <a:blip r:embed="rId2"/>
          <a:srcRect/>
          <a:stretch>
            <a:fillRect/>
          </a:stretch>
        </p:blipFill>
        <p:spPr bwMode="auto">
          <a:xfrm>
            <a:off x="533400" y="3962400"/>
            <a:ext cx="4038600" cy="1905000"/>
          </a:xfrm>
          <a:prstGeom prst="rect">
            <a:avLst/>
          </a:prstGeom>
          <a:noFill/>
          <a:ln w="9525">
            <a:noFill/>
            <a:miter lim="800000"/>
            <a:headEnd/>
            <a:tailEnd/>
          </a:ln>
        </p:spPr>
      </p:pic>
      <p:pic>
        <p:nvPicPr>
          <p:cNvPr id="7" name="Picture 6" descr="index.html.jpg"/>
          <p:cNvPicPr>
            <a:picLocks noChangeAspect="1"/>
          </p:cNvPicPr>
          <p:nvPr/>
        </p:nvPicPr>
        <p:blipFill>
          <a:blip r:embed="rId3"/>
          <a:srcRect/>
          <a:stretch>
            <a:fillRect/>
          </a:stretch>
        </p:blipFill>
        <p:spPr bwMode="auto">
          <a:xfrm>
            <a:off x="5257800" y="3505200"/>
            <a:ext cx="3048000" cy="2835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9"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par>
                          <p:cTn id="13" fill="hold">
                            <p:stCondLst>
                              <p:cond delay="1500"/>
                            </p:stCondLst>
                            <p:childTnLst>
                              <p:par>
                                <p:cTn id="14" presetID="5" presetClass="entr" presetSubtype="1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heckerboard(across)">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3" descr="250px-Linear_actuator_basic.gif"/>
          <p:cNvPicPr>
            <a:picLocks noChangeAspect="1"/>
          </p:cNvPicPr>
          <p:nvPr/>
        </p:nvPicPr>
        <p:blipFill>
          <a:blip r:embed="rId2" cstate="print"/>
          <a:srcRect/>
          <a:stretch>
            <a:fillRect/>
          </a:stretch>
        </p:blipFill>
        <p:spPr bwMode="auto">
          <a:xfrm>
            <a:off x="533400" y="609600"/>
            <a:ext cx="3124200" cy="5791200"/>
          </a:xfrm>
          <a:prstGeom prst="rect">
            <a:avLst/>
          </a:prstGeom>
          <a:noFill/>
          <a:ln w="9525">
            <a:noFill/>
            <a:miter lim="800000"/>
            <a:headEnd/>
            <a:tailEnd/>
          </a:ln>
        </p:spPr>
      </p:pic>
      <p:sp>
        <p:nvSpPr>
          <p:cNvPr id="5" name="Rectangle 4"/>
          <p:cNvSpPr>
            <a:spLocks noChangeArrowheads="1"/>
          </p:cNvSpPr>
          <p:nvPr/>
        </p:nvSpPr>
        <p:spPr bwMode="auto">
          <a:xfrm>
            <a:off x="4114800" y="1371600"/>
            <a:ext cx="4572000" cy="4400550"/>
          </a:xfrm>
          <a:prstGeom prst="rect">
            <a:avLst/>
          </a:prstGeom>
          <a:noFill/>
          <a:ln w="9525">
            <a:noFill/>
            <a:miter lim="800000"/>
            <a:headEnd/>
            <a:tailEnd/>
          </a:ln>
        </p:spPr>
        <p:txBody>
          <a:bodyPr>
            <a:spAutoFit/>
          </a:bodyPr>
          <a:lstStyle/>
          <a:p>
            <a:r>
              <a:rPr lang="en-US" sz="2000" b="1"/>
              <a:t>The system converts rotary motion (in the form of an electric motor) to linear motion. When an electrical source is applied to the motor, the threaded shaft is driven and the nut rides up and down the shaft in the corresponding direction. This action provides an extension and retraction capability for tasks requiring a linear displacement. Note that in this example the nut and red tube do not rotate, merely "ride" the threads on the spinning shaft up and down.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2050" name="Picture 2"/>
          <p:cNvPicPr>
            <a:picLocks noChangeAspect="1" noChangeArrowheads="1"/>
          </p:cNvPicPr>
          <p:nvPr/>
        </p:nvPicPr>
        <p:blipFill>
          <a:blip r:embed="rId2" cstate="print"/>
          <a:srcRect/>
          <a:stretch>
            <a:fillRect/>
          </a:stretch>
        </p:blipFill>
        <p:spPr bwMode="auto">
          <a:xfrm>
            <a:off x="395536" y="0"/>
            <a:ext cx="7776864"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b="1" smtClean="0"/>
              <a:t>ELECTRIC</a:t>
            </a:r>
            <a:endParaRPr lang="en-US" smtClean="0"/>
          </a:p>
        </p:txBody>
      </p:sp>
      <p:pic>
        <p:nvPicPr>
          <p:cNvPr id="23555" name="Content Placeholder 3" descr="ball_screw_actuator.jpg"/>
          <p:cNvPicPr>
            <a:picLocks noGrp="1" noChangeAspect="1"/>
          </p:cNvPicPr>
          <p:nvPr>
            <p:ph idx="1"/>
          </p:nvPr>
        </p:nvPicPr>
        <p:blipFill>
          <a:blip r:embed="rId2" cstate="print"/>
          <a:srcRect/>
          <a:stretch>
            <a:fillRect/>
          </a:stretch>
        </p:blipFill>
        <p:spPr>
          <a:xfrm>
            <a:off x="3500430" y="1714488"/>
            <a:ext cx="5257800" cy="2306638"/>
          </a:xfrm>
          <a:noFill/>
        </p:spPr>
      </p:pic>
      <p:pic>
        <p:nvPicPr>
          <p:cNvPr id="23556" name="Picture 7" descr="TN20972_ALTRA75 - Actuators - Hi Res.jpg"/>
          <p:cNvPicPr>
            <a:picLocks noChangeAspect="1"/>
          </p:cNvPicPr>
          <p:nvPr/>
        </p:nvPicPr>
        <p:blipFill>
          <a:blip r:embed="rId3" cstate="print"/>
          <a:srcRect/>
          <a:stretch>
            <a:fillRect/>
          </a:stretch>
        </p:blipFill>
        <p:spPr bwMode="auto">
          <a:xfrm>
            <a:off x="1676400" y="4419600"/>
            <a:ext cx="54102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3074" name="Picture 2"/>
          <p:cNvPicPr>
            <a:picLocks noGrp="1" noChangeAspect="1" noChangeArrowheads="1"/>
          </p:cNvPicPr>
          <p:nvPr>
            <p:ph idx="1"/>
          </p:nvPr>
        </p:nvPicPr>
        <p:blipFill>
          <a:blip r:embed="rId2" cstate="print"/>
          <a:stretch>
            <a:fillRect/>
          </a:stretch>
        </p:blipFill>
        <p:spPr bwMode="auto">
          <a:xfrm>
            <a:off x="1592309" y="1935163"/>
            <a:ext cx="5959382" cy="4389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4098" name="Picture 2"/>
          <p:cNvPicPr>
            <a:picLocks noChangeAspect="1" noChangeArrowheads="1"/>
          </p:cNvPicPr>
          <p:nvPr/>
        </p:nvPicPr>
        <p:blipFill>
          <a:blip r:embed="rId2" cstate="print"/>
          <a:srcRect/>
          <a:stretch>
            <a:fillRect/>
          </a:stretch>
        </p:blipFill>
        <p:spPr bwMode="auto">
          <a:xfrm>
            <a:off x="0" y="1247775"/>
            <a:ext cx="10591800" cy="43624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itle 1"/>
          <p:cNvSpPr>
            <a:spLocks noGrp="1"/>
          </p:cNvSpPr>
          <p:nvPr>
            <p:ph type="ctrTitle"/>
          </p:nvPr>
        </p:nvSpPr>
        <p:spPr>
          <a:xfrm>
            <a:off x="457200" y="1506538"/>
            <a:ext cx="8229600" cy="1470025"/>
          </a:xfrm>
        </p:spPr>
        <p:txBody>
          <a:bodyPr/>
          <a:lstStyle/>
          <a:p>
            <a:pPr eaLnBrk="1" hangingPunct="1"/>
            <a:r>
              <a:rPr sz="6600" b="1" smtClean="0"/>
              <a:t>ELECTRIC  MOTORS</a:t>
            </a:r>
          </a:p>
        </p:txBody>
      </p:sp>
      <p:sp>
        <p:nvSpPr>
          <p:cNvPr id="3" name="Subtitle 2"/>
          <p:cNvSpPr>
            <a:spLocks noGrp="1"/>
          </p:cNvSpPr>
          <p:nvPr>
            <p:ph type="subTitle" idx="1"/>
          </p:nvPr>
        </p:nvSpPr>
        <p:spPr>
          <a:xfrm>
            <a:off x="381000" y="3200400"/>
            <a:ext cx="8534400" cy="3352800"/>
          </a:xfrm>
        </p:spPr>
        <p:txBody>
          <a:bodyPr/>
          <a:lstStyle/>
          <a:p>
            <a:pPr eaLnBrk="1" hangingPunct="1"/>
            <a:r>
              <a:rPr lang="en-US" sz="4000" b="1" smtClean="0"/>
              <a:t>is an electromechanical device that converts electrical energy into mechanical energy</a:t>
            </a:r>
            <a:r>
              <a:rPr lang="en-US" b="1"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smtClean="0"/>
              <a:t>DC  Motors</a:t>
            </a:r>
          </a:p>
        </p:txBody>
      </p:sp>
      <p:pic>
        <p:nvPicPr>
          <p:cNvPr id="34819" name="Content Placeholder 3" descr="images.jpegs.jpeg"/>
          <p:cNvPicPr>
            <a:picLocks noGrp="1" noChangeAspect="1"/>
          </p:cNvPicPr>
          <p:nvPr>
            <p:ph idx="1"/>
          </p:nvPr>
        </p:nvPicPr>
        <p:blipFill>
          <a:blip r:embed="rId2" cstate="print"/>
          <a:srcRect/>
          <a:stretch>
            <a:fillRect/>
          </a:stretch>
        </p:blipFill>
        <p:spPr>
          <a:xfrm>
            <a:off x="457200" y="1676400"/>
            <a:ext cx="3352800" cy="1733550"/>
          </a:xfrm>
        </p:spPr>
      </p:pic>
      <p:pic>
        <p:nvPicPr>
          <p:cNvPr id="34820" name="Picture 4" descr="220px-Ejs_Open_Source_Direct_Current_Electrical_Motor_Model_Java_Applet_(_DC_Motor_)_80_degree_split_ring.gif"/>
          <p:cNvPicPr>
            <a:picLocks noChangeAspect="1"/>
          </p:cNvPicPr>
          <p:nvPr/>
        </p:nvPicPr>
        <p:blipFill>
          <a:blip r:embed="rId3" cstate="print"/>
          <a:srcRect/>
          <a:stretch>
            <a:fillRect/>
          </a:stretch>
        </p:blipFill>
        <p:spPr bwMode="auto">
          <a:xfrm>
            <a:off x="5257800" y="1066800"/>
            <a:ext cx="3162300" cy="2819400"/>
          </a:xfrm>
          <a:prstGeom prst="rect">
            <a:avLst/>
          </a:prstGeom>
          <a:noFill/>
          <a:ln w="9525">
            <a:noFill/>
            <a:miter lim="800000"/>
            <a:headEnd/>
            <a:tailEnd/>
          </a:ln>
        </p:spPr>
      </p:pic>
      <p:pic>
        <p:nvPicPr>
          <p:cNvPr id="34821" name="Picture 5" descr="j.jpeg"/>
          <p:cNvPicPr>
            <a:picLocks noChangeAspect="1"/>
          </p:cNvPicPr>
          <p:nvPr/>
        </p:nvPicPr>
        <p:blipFill>
          <a:blip r:embed="rId4" cstate="print"/>
          <a:srcRect/>
          <a:stretch>
            <a:fillRect/>
          </a:stretch>
        </p:blipFill>
        <p:spPr bwMode="auto">
          <a:xfrm>
            <a:off x="381000" y="4267200"/>
            <a:ext cx="2466975" cy="1847850"/>
          </a:xfrm>
          <a:prstGeom prst="rect">
            <a:avLst/>
          </a:prstGeom>
          <a:noFill/>
          <a:ln w="9525">
            <a:noFill/>
            <a:miter lim="800000"/>
            <a:headEnd/>
            <a:tailEnd/>
          </a:ln>
        </p:spPr>
      </p:pic>
      <p:pic>
        <p:nvPicPr>
          <p:cNvPr id="34822" name="Picture 6" descr="dc.jpg"/>
          <p:cNvPicPr>
            <a:picLocks noChangeAspect="1"/>
          </p:cNvPicPr>
          <p:nvPr/>
        </p:nvPicPr>
        <p:blipFill>
          <a:blip r:embed="rId5" cstate="print"/>
          <a:srcRect/>
          <a:stretch>
            <a:fillRect/>
          </a:stretch>
        </p:blipFill>
        <p:spPr bwMode="auto">
          <a:xfrm>
            <a:off x="5105400" y="4419600"/>
            <a:ext cx="2743200" cy="1762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AC  Motor</a:t>
            </a:r>
          </a:p>
        </p:txBody>
      </p:sp>
      <p:pic>
        <p:nvPicPr>
          <p:cNvPr id="35843" name="Content Placeholder 3" descr="acmot.gif"/>
          <p:cNvPicPr>
            <a:picLocks noGrp="1" noChangeAspect="1"/>
          </p:cNvPicPr>
          <p:nvPr>
            <p:ph idx="1"/>
          </p:nvPr>
        </p:nvPicPr>
        <p:blipFill>
          <a:blip r:embed="rId2" cstate="print"/>
          <a:srcRect/>
          <a:stretch>
            <a:fillRect/>
          </a:stretch>
        </p:blipFill>
        <p:spPr>
          <a:xfrm>
            <a:off x="990600" y="1752600"/>
            <a:ext cx="2895600" cy="2289175"/>
          </a:xfrm>
        </p:spPr>
      </p:pic>
      <p:pic>
        <p:nvPicPr>
          <p:cNvPr id="35844" name="Picture 4" descr="hgj.jpg"/>
          <p:cNvPicPr>
            <a:picLocks noChangeAspect="1"/>
          </p:cNvPicPr>
          <p:nvPr/>
        </p:nvPicPr>
        <p:blipFill>
          <a:blip r:embed="rId3" cstate="print"/>
          <a:srcRect/>
          <a:stretch>
            <a:fillRect/>
          </a:stretch>
        </p:blipFill>
        <p:spPr bwMode="auto">
          <a:xfrm>
            <a:off x="609600" y="4343400"/>
            <a:ext cx="2873375" cy="2209800"/>
          </a:xfrm>
          <a:prstGeom prst="rect">
            <a:avLst/>
          </a:prstGeom>
          <a:noFill/>
          <a:ln w="9525">
            <a:noFill/>
            <a:miter lim="800000"/>
            <a:headEnd/>
            <a:tailEnd/>
          </a:ln>
        </p:spPr>
      </p:pic>
      <p:pic>
        <p:nvPicPr>
          <p:cNvPr id="35845" name="Picture 5" descr="images.jpegg.jpeg"/>
          <p:cNvPicPr>
            <a:picLocks noChangeAspect="1"/>
          </p:cNvPicPr>
          <p:nvPr/>
        </p:nvPicPr>
        <p:blipFill>
          <a:blip r:embed="rId4" cstate="print"/>
          <a:srcRect/>
          <a:stretch>
            <a:fillRect/>
          </a:stretch>
        </p:blipFill>
        <p:spPr bwMode="auto">
          <a:xfrm>
            <a:off x="4953000" y="4343400"/>
            <a:ext cx="3505200" cy="2152650"/>
          </a:xfrm>
          <a:prstGeom prst="rect">
            <a:avLst/>
          </a:prstGeom>
          <a:noFill/>
          <a:ln w="9525">
            <a:noFill/>
            <a:miter lim="800000"/>
            <a:headEnd/>
            <a:tailEnd/>
          </a:ln>
        </p:spPr>
      </p:pic>
      <p:pic>
        <p:nvPicPr>
          <p:cNvPr id="35846" name="Picture 6" descr="AC Indukction Motor1.jpg"/>
          <p:cNvPicPr>
            <a:picLocks noChangeAspect="1"/>
          </p:cNvPicPr>
          <p:nvPr/>
        </p:nvPicPr>
        <p:blipFill>
          <a:blip r:embed="rId5" cstate="print"/>
          <a:srcRect/>
          <a:stretch>
            <a:fillRect/>
          </a:stretch>
        </p:blipFill>
        <p:spPr bwMode="auto">
          <a:xfrm>
            <a:off x="4267200" y="1524000"/>
            <a:ext cx="4548188" cy="2747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ctrTitle"/>
          </p:nvPr>
        </p:nvSpPr>
        <p:spPr>
          <a:xfrm>
            <a:off x="685800" y="1447800"/>
            <a:ext cx="7772400" cy="1470025"/>
          </a:xfrm>
        </p:spPr>
        <p:txBody>
          <a:bodyPr/>
          <a:lstStyle/>
          <a:p>
            <a:r>
              <a:rPr sz="6000" b="1" smtClean="0"/>
              <a:t>STEPPER MOTOR</a:t>
            </a:r>
            <a:endParaRPr sz="6000" smtClean="0"/>
          </a:p>
        </p:txBody>
      </p:sp>
      <p:sp>
        <p:nvSpPr>
          <p:cNvPr id="39939" name="Subtitle 2"/>
          <p:cNvSpPr>
            <a:spLocks noGrp="1"/>
          </p:cNvSpPr>
          <p:nvPr>
            <p:ph type="subTitle" idx="1"/>
          </p:nvPr>
        </p:nvSpPr>
        <p:spPr>
          <a:xfrm>
            <a:off x="838200" y="3429000"/>
            <a:ext cx="7848600" cy="2743200"/>
          </a:xfrm>
        </p:spPr>
        <p:txBody>
          <a:bodyPr/>
          <a:lstStyle/>
          <a:p>
            <a:r>
              <a:rPr lang="en-US" sz="2800" b="1" smtClean="0"/>
              <a:t> </a:t>
            </a:r>
            <a:r>
              <a:rPr lang="en-US" sz="4000" b="1" smtClean="0"/>
              <a:t>(or step motor) is a brushless DC electric motor that divides a full rotation into a number of equal steps.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1000" fill="hold"/>
                                        <p:tgtEl>
                                          <p:spTgt spid="39939">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993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7772400" cy="650776"/>
          </a:xfrm>
        </p:spPr>
        <p:txBody>
          <a:bodyPr>
            <a:normAutofit fontScale="90000"/>
          </a:bodyPr>
          <a:lstStyle/>
          <a:p>
            <a:pPr>
              <a:defRPr/>
            </a:pPr>
            <a:r>
              <a:rPr lang="en-US" dirty="0" smtClean="0"/>
              <a:t/>
            </a:r>
            <a:br>
              <a:rPr lang="en-US" dirty="0" smtClean="0"/>
            </a:br>
            <a:r>
              <a:rPr lang="en-US" dirty="0" smtClean="0"/>
              <a:t/>
            </a:r>
            <a:br>
              <a:rPr lang="en-US" dirty="0" smtClean="0"/>
            </a:br>
            <a:r>
              <a:rPr lang="en-US" b="1" dirty="0" smtClean="0">
                <a:latin typeface="Arial Black" pitchFamily="34" charset="0"/>
              </a:rPr>
              <a:t>Types</a:t>
            </a:r>
            <a:r>
              <a:rPr lang="en-US" dirty="0" smtClean="0"/>
              <a:t/>
            </a:r>
            <a:br>
              <a:rPr lang="en-US" dirty="0" smtClean="0"/>
            </a:br>
            <a:r>
              <a:rPr lang="en-US" dirty="0" smtClean="0"/>
              <a:t>  </a:t>
            </a:r>
            <a:endParaRPr lang="en-US" dirty="0"/>
          </a:p>
        </p:txBody>
      </p:sp>
      <p:sp>
        <p:nvSpPr>
          <p:cNvPr id="40963" name="Content Placeholder 2"/>
          <p:cNvSpPr>
            <a:spLocks noGrp="1"/>
          </p:cNvSpPr>
          <p:nvPr>
            <p:ph idx="1"/>
          </p:nvPr>
        </p:nvSpPr>
        <p:spPr/>
        <p:txBody>
          <a:bodyPr/>
          <a:lstStyle/>
          <a:p>
            <a:r>
              <a:rPr lang="en-US" sz="4000" dirty="0" smtClean="0"/>
              <a:t>Permanent magnet</a:t>
            </a:r>
          </a:p>
          <a:p>
            <a:r>
              <a:rPr lang="en-US" sz="4000" dirty="0" smtClean="0"/>
              <a:t>Hybrid synchronous stepper</a:t>
            </a:r>
          </a:p>
          <a:p>
            <a:r>
              <a:rPr lang="en-US" sz="4000" dirty="0" smtClean="0"/>
              <a:t>Variable reluctance stepper</a:t>
            </a:r>
          </a:p>
          <a:p>
            <a:pPr>
              <a:buFont typeface="Wingdings 2" pitchFamily="18" charset="2"/>
              <a:buNone/>
            </a:pPr>
            <a:endParaRPr lang="en-US" sz="4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10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4096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anim calcmode="lin" valueType="num">
                                      <p:cBhvr additive="base">
                                        <p:cTn id="11" dur="1000" fill="hold"/>
                                        <p:tgtEl>
                                          <p:spTgt spid="40963">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4096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0963">
                                            <p:txEl>
                                              <p:pRg st="2" end="2"/>
                                            </p:txEl>
                                          </p:spTgt>
                                        </p:tgtEl>
                                        <p:attrNameLst>
                                          <p:attrName>style.visibility</p:attrName>
                                        </p:attrNameLst>
                                      </p:cBhvr>
                                      <p:to>
                                        <p:strVal val="visible"/>
                                      </p:to>
                                    </p:set>
                                    <p:anim calcmode="lin" valueType="num">
                                      <p:cBhvr additive="base">
                                        <p:cTn id="15" dur="1000" fill="hold"/>
                                        <p:tgtEl>
                                          <p:spTgt spid="40963">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4096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a:xfrm>
            <a:off x="381000" y="1371600"/>
            <a:ext cx="8229600" cy="5105400"/>
          </a:xfrm>
        </p:spPr>
        <p:txBody>
          <a:bodyPr/>
          <a:lstStyle/>
          <a:p>
            <a:r>
              <a:rPr lang="en-US" sz="4000" b="1" smtClean="0"/>
              <a:t>Permanent magnet stepper</a:t>
            </a:r>
          </a:p>
        </p:txBody>
      </p:sp>
      <p:sp>
        <p:nvSpPr>
          <p:cNvPr id="41987" name="Rectangle 3"/>
          <p:cNvSpPr>
            <a:spLocks noChangeArrowheads="1"/>
          </p:cNvSpPr>
          <p:nvPr/>
        </p:nvSpPr>
        <p:spPr bwMode="auto">
          <a:xfrm>
            <a:off x="1143000" y="2057400"/>
            <a:ext cx="7010400" cy="2678113"/>
          </a:xfrm>
          <a:prstGeom prst="rect">
            <a:avLst/>
          </a:prstGeom>
          <a:noFill/>
          <a:ln w="9525">
            <a:noFill/>
            <a:miter lim="800000"/>
            <a:headEnd/>
            <a:tailEnd/>
          </a:ln>
        </p:spPr>
        <p:txBody>
          <a:bodyPr>
            <a:spAutoFit/>
          </a:bodyPr>
          <a:lstStyle/>
          <a:p>
            <a:r>
              <a:rPr lang="en-US" sz="2800"/>
              <a:t>PM stepper motors generally are thought of as low-torque, large step-angle devices. Torque developed by the stepper motors is far below that for equivalent-size hybrid stepper motors, and step angle generally is 90 or 45°.</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checkerboard(across)">
                                      <p:cBhvr>
                                        <p:cTn id="7" dur="20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TotalTime>
  <Words>682</Words>
  <Application>Microsoft Office PowerPoint</Application>
  <PresentationFormat>On-screen Show (4:3)</PresentationFormat>
  <Paragraphs>68</Paragraphs>
  <Slides>31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Flow</vt:lpstr>
      <vt:lpstr>Bitmap Image</vt:lpstr>
      <vt:lpstr>ACTUATORS</vt:lpstr>
      <vt:lpstr>Types of Actuators</vt:lpstr>
      <vt:lpstr>ELECTRIC</vt:lpstr>
      <vt:lpstr>ELECTRIC  MOTORS</vt:lpstr>
      <vt:lpstr>DC  Motors</vt:lpstr>
      <vt:lpstr>AC  Motor</vt:lpstr>
      <vt:lpstr>STEPPER MOTOR</vt:lpstr>
      <vt:lpstr>  Types   </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PNEUMATICS &amp; HYDRAULICS ACTUATORS </vt:lpstr>
      <vt:lpstr>PNEUMATIC</vt:lpstr>
      <vt:lpstr>Slide 23</vt:lpstr>
      <vt:lpstr>Slide 24</vt:lpstr>
      <vt:lpstr>HYDRAULIC</vt:lpstr>
      <vt:lpstr>Hydraulic actuator </vt:lpstr>
      <vt:lpstr>Slide 27</vt:lpstr>
      <vt:lpstr>Slide 28</vt:lpstr>
      <vt:lpstr>Slide 29</vt:lpstr>
      <vt:lpstr>Slide 30</vt:lpstr>
      <vt:lpstr>Slide 31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Brushless DC motor</dc:title>
  <dc:creator>DELL</dc:creator>
  <cp:lastModifiedBy>Lenovo</cp:lastModifiedBy>
  <cp:revision>41</cp:revision>
  <dcterms:created xsi:type="dcterms:W3CDTF">2013-02-26T12:24:50Z</dcterms:created>
  <dcterms:modified xsi:type="dcterms:W3CDTF">2013-03-20T14:09:02Z</dcterms:modified>
</cp:coreProperties>
</file>