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56" r:id="rId13"/>
    <p:sldId id="269" r:id="rId14"/>
    <p:sldId id="25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96D70-C4E3-4A8D-BE61-225622783B3B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DA4B6-C3EF-4814-8C7C-64F194B762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96D70-C4E3-4A8D-BE61-225622783B3B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DA4B6-C3EF-4814-8C7C-64F194B762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96D70-C4E3-4A8D-BE61-225622783B3B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DA4B6-C3EF-4814-8C7C-64F194B762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96D70-C4E3-4A8D-BE61-225622783B3B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DA4B6-C3EF-4814-8C7C-64F194B762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96D70-C4E3-4A8D-BE61-225622783B3B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DA4B6-C3EF-4814-8C7C-64F194B762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96D70-C4E3-4A8D-BE61-225622783B3B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DA4B6-C3EF-4814-8C7C-64F194B762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96D70-C4E3-4A8D-BE61-225622783B3B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DA4B6-C3EF-4814-8C7C-64F194B762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96D70-C4E3-4A8D-BE61-225622783B3B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DA4B6-C3EF-4814-8C7C-64F194B762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96D70-C4E3-4A8D-BE61-225622783B3B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DA4B6-C3EF-4814-8C7C-64F194B762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96D70-C4E3-4A8D-BE61-225622783B3B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DA4B6-C3EF-4814-8C7C-64F194B762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96D70-C4E3-4A8D-BE61-225622783B3B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DA4B6-C3EF-4814-8C7C-64F194B762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796D70-C4E3-4A8D-BE61-225622783B3B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3DA4B6-C3EF-4814-8C7C-64F194B762E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ROBOT CLASSIFICATION</a:t>
            </a:r>
          </a:p>
        </p:txBody>
      </p:sp>
      <p:sp>
        <p:nvSpPr>
          <p:cNvPr id="19353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 smtClean="0"/>
              <a:t>Robots may be classified, based on:</a:t>
            </a:r>
          </a:p>
          <a:p>
            <a:pPr>
              <a:spcBef>
                <a:spcPct val="50000"/>
              </a:spcBef>
              <a:buFontTx/>
              <a:buAutoNum type="arabicParenR"/>
            </a:pPr>
            <a:r>
              <a:rPr lang="en-US" dirty="0" smtClean="0">
                <a:latin typeface="Arial" pitchFamily="34" charset="0"/>
              </a:rPr>
              <a:t>Depending on Configuration</a:t>
            </a:r>
          </a:p>
          <a:p>
            <a:pPr>
              <a:spcBef>
                <a:spcPct val="50000"/>
              </a:spcBef>
              <a:buFontTx/>
              <a:buAutoNum type="arabicParenR"/>
            </a:pPr>
            <a:r>
              <a:rPr lang="en-US" dirty="0" smtClean="0">
                <a:latin typeface="Arial" pitchFamily="34" charset="0"/>
              </a:rPr>
              <a:t>Depending on type of control system</a:t>
            </a:r>
          </a:p>
          <a:p>
            <a:pPr>
              <a:spcBef>
                <a:spcPct val="50000"/>
              </a:spcBef>
              <a:buFontTx/>
              <a:buAutoNum type="arabicParenR"/>
            </a:pPr>
            <a:r>
              <a:rPr lang="en-US" dirty="0" smtClean="0">
                <a:latin typeface="Arial" pitchFamily="34" charset="0"/>
              </a:rPr>
              <a:t>Fixed or variable sequence </a:t>
            </a:r>
          </a:p>
          <a:p>
            <a:pPr>
              <a:spcBef>
                <a:spcPct val="50000"/>
              </a:spcBef>
              <a:buFontTx/>
              <a:buAutoNum type="arabicParenR"/>
            </a:pPr>
            <a:r>
              <a:rPr lang="en-US" dirty="0" smtClean="0">
                <a:latin typeface="Arial" pitchFamily="34" charset="0"/>
              </a:rPr>
              <a:t>Point to Point or continuous controlling robots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1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400" b="1" smtClean="0"/>
              <a:t>Application, Uses and Advantages of SCARA robot</a:t>
            </a:r>
            <a:r>
              <a:rPr lang="en-US" sz="2400" smtClean="0"/>
              <a:t/>
            </a:r>
            <a:br>
              <a:rPr lang="en-US" sz="2400" smtClean="0"/>
            </a:br>
            <a:endParaRPr lang="en-US" sz="240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 smtClean="0"/>
              <a:t>   SCARA robot is used for- assembly operations.</a:t>
            </a:r>
            <a:br>
              <a:rPr lang="en-US" sz="1800" smtClean="0"/>
            </a:br>
            <a:r>
              <a:rPr lang="en-US" sz="1800" smtClean="0"/>
              <a:t>		             -	three axes to traverse.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 smtClean="0"/>
              <a:t>				- as machine tools.</a:t>
            </a:r>
            <a:br>
              <a:rPr lang="en-US" sz="1800" smtClean="0"/>
            </a:br>
            <a:r>
              <a:rPr lang="en-US" sz="1800" smtClean="0"/>
              <a:t>			- pick and place operations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 smtClean="0"/>
              <a:t>ADVANTAGES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 smtClean="0"/>
              <a:t>	-High speed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 smtClean="0"/>
              <a:t>	-Large work area for floor space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 smtClean="0"/>
              <a:t>	-Height axis rigid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 smtClean="0"/>
              <a:t>	-Easy to program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 smtClean="0"/>
              <a:t>DISADVANTAGES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 smtClean="0"/>
              <a:t>	-Limited applications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 smtClean="0"/>
              <a:t>	-highly complex arm</a:t>
            </a:r>
            <a:endParaRPr lang="en-IN" sz="1800" smtClean="0"/>
          </a:p>
        </p:txBody>
      </p:sp>
      <p:pic>
        <p:nvPicPr>
          <p:cNvPr id="55299" name="Picture 4" descr="scara-robot,  What is robot, what are the types of robot, types of robots,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2150" y="2924175"/>
            <a:ext cx="4641850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5508625" cy="1143000"/>
          </a:xfrm>
        </p:spPr>
        <p:txBody>
          <a:bodyPr/>
          <a:lstStyle/>
          <a:p>
            <a:r>
              <a:rPr lang="en-US" sz="2400" smtClean="0"/>
              <a:t>Jointed-Arm Robot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1800" smtClean="0"/>
              <a:t>Configuration similar to human arm</a:t>
            </a:r>
          </a:p>
          <a:p>
            <a:r>
              <a:rPr lang="en-US" sz="1800" smtClean="0"/>
              <a:t> The links are connected by two rotational joints corresponding to human shoulder and elbow</a:t>
            </a:r>
          </a:p>
          <a:p>
            <a:r>
              <a:rPr lang="en-US" sz="1800" smtClean="0"/>
              <a:t>Awrist is attached to the end of the forearm</a:t>
            </a:r>
          </a:p>
          <a:p>
            <a:r>
              <a:rPr lang="en-US" sz="1800" smtClean="0"/>
              <a:t>Notation TRR:</a:t>
            </a:r>
          </a:p>
        </p:txBody>
      </p:sp>
      <p:pic>
        <p:nvPicPr>
          <p:cNvPr id="59396" name="Picture 4" descr="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3357563"/>
            <a:ext cx="4495800" cy="294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7" name="Picture 6" descr="http://www.spinellis.gr/blog/20080517/kuk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25" y="857250"/>
            <a:ext cx="3309938" cy="463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9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200" b="1" smtClean="0"/>
              <a:t>Application, Uses and Advantages of Articulated robot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773238"/>
            <a:ext cx="9144000" cy="435292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 smtClean="0"/>
              <a:t/>
            </a:r>
            <a:br>
              <a:rPr lang="en-US" sz="1800" smtClean="0"/>
            </a:br>
            <a:r>
              <a:rPr lang="en-US" sz="1800" smtClean="0"/>
              <a:t>       Articulated robot is used for  - diecasting.</a:t>
            </a:r>
            <a:br>
              <a:rPr lang="en-US" sz="1800" smtClean="0"/>
            </a:br>
            <a:r>
              <a:rPr lang="en-US" sz="1800" smtClean="0"/>
              <a:t>				- carrier robot.</a:t>
            </a:r>
            <a:br>
              <a:rPr lang="en-US" sz="1800" smtClean="0"/>
            </a:br>
            <a:r>
              <a:rPr lang="en-US" sz="1800" smtClean="0"/>
              <a:t>				- gas welding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 smtClean="0"/>
              <a:t>					- high-performance hardware.</a:t>
            </a:r>
            <a:br>
              <a:rPr lang="en-US" sz="1800" smtClean="0"/>
            </a:br>
            <a:r>
              <a:rPr lang="en-US" sz="1800" smtClean="0"/>
              <a:t>				- arc welding.</a:t>
            </a:r>
            <a:br>
              <a:rPr lang="en-US" sz="1800" smtClean="0"/>
            </a:br>
            <a:r>
              <a:rPr lang="en-US" sz="1800" smtClean="0"/>
              <a:t>				-Synchronous Positioning Control Technique</a:t>
            </a:r>
            <a:br>
              <a:rPr lang="en-US" sz="1800" smtClean="0"/>
            </a:br>
            <a:r>
              <a:rPr lang="en-US" sz="1800" smtClean="0"/>
              <a:t>				- rapidly calculation and integration.</a:t>
            </a:r>
            <a:br>
              <a:rPr lang="en-US" sz="1800" smtClean="0"/>
            </a:br>
            <a:r>
              <a:rPr lang="en-US" sz="1800" smtClean="0"/>
              <a:t>				- assembly operations.</a:t>
            </a:r>
            <a:br>
              <a:rPr lang="en-US" sz="1800" smtClean="0"/>
            </a:br>
            <a:r>
              <a:rPr lang="en-US" sz="1800" smtClean="0"/>
              <a:t>				- spray painting.</a:t>
            </a:r>
            <a:endParaRPr lang="en-IN" sz="1800" smtClean="0"/>
          </a:p>
          <a:p>
            <a:pPr>
              <a:lnSpc>
                <a:spcPct val="80000"/>
              </a:lnSpc>
            </a:pPr>
            <a:endParaRPr lang="en-IN" sz="180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Robot Classification Based On Kinematic Structure</a:t>
            </a:r>
            <a:endParaRPr lang="en-IN" sz="4000" dirty="0" smtClean="0"/>
          </a:p>
        </p:txBody>
      </p:sp>
      <p:sp>
        <p:nvSpPr>
          <p:cNvPr id="43011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9600" indent="-609600">
              <a:buFont typeface="Arial" pitchFamily="34" charset="0"/>
              <a:buNone/>
            </a:pPr>
            <a:r>
              <a:rPr lang="en-US" dirty="0" smtClean="0"/>
              <a:t>		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Normally, robot manipulators are classified </a:t>
            </a:r>
          </a:p>
          <a:p>
            <a:pPr marL="609600" indent="-609600" algn="just">
              <a:buFont typeface="Arial" pitchFamily="34" charset="0"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according to their arm geometry or kinematic</a:t>
            </a:r>
          </a:p>
          <a:p>
            <a:pPr marL="609600" indent="-609600" algn="just">
              <a:buFont typeface="Arial" pitchFamily="34" charset="0"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structure </a:t>
            </a:r>
            <a:r>
              <a:rPr lang="en-US" dirty="0" smtClean="0"/>
              <a:t>	</a:t>
            </a:r>
            <a:endParaRPr lang="en-US" dirty="0" smtClean="0"/>
          </a:p>
          <a:p>
            <a:pPr marL="609600" indent="-609600" algn="just">
              <a:buFont typeface="Arial" pitchFamily="34" charset="0"/>
              <a:buNone/>
            </a:pPr>
            <a:r>
              <a:rPr lang="en-US" dirty="0" smtClean="0"/>
              <a:t>	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CartesianTypeConfiguration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(LOO)</a:t>
            </a:r>
          </a:p>
          <a:p>
            <a:pPr marL="609600" indent="-609600">
              <a:buFontTx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Cylindrical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Type Configuration (TLO)</a:t>
            </a:r>
          </a:p>
          <a:p>
            <a:pPr marL="609600" indent="-609600">
              <a:buFontTx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Spherical Type Configuration (TRL)</a:t>
            </a:r>
          </a:p>
          <a:p>
            <a:pPr marL="609600" indent="-609600">
              <a:buFontTx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SCARA Type Configuration (VRO)</a:t>
            </a:r>
          </a:p>
          <a:p>
            <a:pPr marL="609600" indent="-609600">
              <a:buFontTx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Revolute Type Configuration (RRR/TRR)</a:t>
            </a:r>
          </a:p>
          <a:p>
            <a:pPr marL="609600" indent="-609600">
              <a:buFontTx/>
              <a:buChar char="n"/>
            </a:pPr>
            <a:endParaRPr lang="en-I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1028" descr="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0425" y="0"/>
            <a:ext cx="305752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79388" y="228600"/>
            <a:ext cx="7488237" cy="1066800"/>
          </a:xfrm>
        </p:spPr>
        <p:txBody>
          <a:bodyPr>
            <a:normAutofit/>
          </a:bodyPr>
          <a:lstStyle/>
          <a:p>
            <a:r>
              <a:rPr lang="en-US" sz="2400" smtClean="0"/>
              <a:t>Cartesian Coordinate </a:t>
            </a:r>
            <a:br>
              <a:rPr lang="en-US" sz="2400" smtClean="0"/>
            </a:br>
            <a:r>
              <a:rPr lang="en-US" sz="2400" smtClean="0"/>
              <a:t>Body-and-Arm Assembly</a:t>
            </a:r>
          </a:p>
        </p:txBody>
      </p:sp>
      <p:sp>
        <p:nvSpPr>
          <p:cNvPr id="45060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4191000" cy="30575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1800" smtClean="0"/>
              <a:t>Notation LOO:</a:t>
            </a:r>
          </a:p>
          <a:p>
            <a:pPr>
              <a:lnSpc>
                <a:spcPct val="90000"/>
              </a:lnSpc>
            </a:pPr>
            <a:r>
              <a:rPr lang="en-US" sz="1800" smtClean="0"/>
              <a:t>Consists of three sliding joints, two of which are orthogonal</a:t>
            </a:r>
          </a:p>
          <a:p>
            <a:pPr>
              <a:lnSpc>
                <a:spcPct val="90000"/>
              </a:lnSpc>
            </a:pPr>
            <a:r>
              <a:rPr lang="en-US" sz="1800" smtClean="0"/>
              <a:t>Other names include rectilinear robot and x-y-z robot</a:t>
            </a:r>
          </a:p>
          <a:p>
            <a:pPr>
              <a:lnSpc>
                <a:spcPct val="90000"/>
              </a:lnSpc>
            </a:pPr>
            <a:r>
              <a:rPr lang="en-US" sz="1800" smtClean="0"/>
              <a:t> These are low technology robot</a:t>
            </a:r>
          </a:p>
          <a:p>
            <a:pPr>
              <a:lnSpc>
                <a:spcPct val="90000"/>
              </a:lnSpc>
            </a:pPr>
            <a:endParaRPr lang="en-US" sz="2800" smtClean="0"/>
          </a:p>
        </p:txBody>
      </p:sp>
      <p:pic>
        <p:nvPicPr>
          <p:cNvPr id="45061" name="Picture 1030" descr="04903405010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8175" y="3860800"/>
            <a:ext cx="2890838" cy="253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smtClean="0"/>
              <a:t>Application, Uses and Advantages of Cartesian robot or Gantry robot</a:t>
            </a:r>
            <a:endParaRPr lang="en-IN" sz="2400" b="1" smtClean="0"/>
          </a:p>
        </p:txBody>
      </p:sp>
      <p:pic>
        <p:nvPicPr>
          <p:cNvPr id="46083" name="Picture Placeholder 4" descr="gantry-robot-342246, What is robot, what are the types of robot, types of robots,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508625" y="1125538"/>
            <a:ext cx="3635375" cy="2665412"/>
          </a:xfrm>
        </p:spPr>
      </p:pic>
      <p:sp>
        <p:nvSpPr>
          <p:cNvPr id="46084" name="Rectangle 2"/>
          <p:cNvSpPr>
            <a:spLocks noChangeArrowheads="1"/>
          </p:cNvSpPr>
          <p:nvPr/>
        </p:nvSpPr>
        <p:spPr bwMode="auto">
          <a:xfrm>
            <a:off x="0" y="1541463"/>
            <a:ext cx="5867400" cy="540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200">
                <a:ea typeface="Times New Roman" pitchFamily="18" charset="0"/>
              </a:rPr>
              <a:t/>
            </a:r>
            <a:br>
              <a:rPr lang="en-US" sz="1200">
                <a:ea typeface="Times New Roman" pitchFamily="18" charset="0"/>
              </a:rPr>
            </a:br>
            <a:r>
              <a:rPr lang="en-US" sz="1200">
                <a:ea typeface="Times New Roman" pitchFamily="18" charset="0"/>
              </a:rPr>
              <a:t>1</a:t>
            </a:r>
            <a:r>
              <a:rPr lang="en-US" sz="1400">
                <a:ea typeface="Times New Roman" pitchFamily="18" charset="0"/>
              </a:rPr>
              <a:t>.  </a:t>
            </a:r>
            <a:r>
              <a:rPr lang="en-US" sz="1600" b="1">
                <a:ea typeface="Times New Roman" pitchFamily="18" charset="0"/>
              </a:rPr>
              <a:t>  Cartesian robot is used in - CNC machine..</a:t>
            </a:r>
            <a:br>
              <a:rPr lang="en-US" sz="1600" b="1">
                <a:ea typeface="Times New Roman" pitchFamily="18" charset="0"/>
              </a:rPr>
            </a:br>
            <a:r>
              <a:rPr lang="en-US" sz="1600" b="1">
                <a:ea typeface="Times New Roman" pitchFamily="18" charset="0"/>
              </a:rPr>
              <a:t>			   - drawing           		machines and milling.</a:t>
            </a:r>
            <a:br>
              <a:rPr lang="en-US" sz="1600" b="1">
                <a:ea typeface="Times New Roman" pitchFamily="18" charset="0"/>
              </a:rPr>
            </a:br>
            <a:r>
              <a:rPr lang="en-US" sz="1600" b="1">
                <a:ea typeface="Times New Roman" pitchFamily="18" charset="0"/>
              </a:rPr>
              <a:t/>
            </a:r>
            <a:br>
              <a:rPr lang="en-US" sz="1600" b="1">
                <a:ea typeface="Times New Roman" pitchFamily="18" charset="0"/>
              </a:rPr>
            </a:br>
            <a:r>
              <a:rPr lang="en-US" sz="1600" b="1">
                <a:ea typeface="Times New Roman" pitchFamily="18" charset="0"/>
              </a:rPr>
              <a:t>			-glue gun testing plant.</a:t>
            </a:r>
            <a:br>
              <a:rPr lang="en-US" sz="1600" b="1">
                <a:ea typeface="Times New Roman" pitchFamily="18" charset="0"/>
              </a:rPr>
            </a:br>
            <a:r>
              <a:rPr lang="en-US" sz="1600" b="1">
                <a:ea typeface="Times New Roman" pitchFamily="18" charset="0"/>
              </a:rPr>
              <a:t>			-handling machine tools.</a:t>
            </a:r>
            <a:br>
              <a:rPr lang="en-US" sz="1600" b="1">
                <a:ea typeface="Times New Roman" pitchFamily="18" charset="0"/>
              </a:rPr>
            </a:br>
            <a:r>
              <a:rPr lang="en-US" sz="1600" b="1">
                <a:ea typeface="Times New Roman" pitchFamily="18" charset="0"/>
              </a:rPr>
              <a:t>			-assembly operations.</a:t>
            </a:r>
            <a:br>
              <a:rPr lang="en-US" sz="1600" b="1">
                <a:ea typeface="Times New Roman" pitchFamily="18" charset="0"/>
              </a:rPr>
            </a:br>
            <a:r>
              <a:rPr lang="en-US" sz="1600" b="1">
                <a:ea typeface="Times New Roman" pitchFamily="18" charset="0"/>
              </a:rPr>
              <a:t>			-arc welding.</a:t>
            </a:r>
          </a:p>
          <a:p>
            <a:r>
              <a:rPr lang="en-US" sz="1600" b="1">
                <a:ea typeface="Times New Roman" pitchFamily="18" charset="0"/>
              </a:rPr>
              <a:t>ADVANTAGES</a:t>
            </a:r>
          </a:p>
          <a:p>
            <a:r>
              <a:rPr lang="en-US" sz="1600" b="1">
                <a:ea typeface="Times New Roman" pitchFamily="18" charset="0"/>
              </a:rPr>
              <a:t>	simple controls</a:t>
            </a:r>
          </a:p>
          <a:p>
            <a:r>
              <a:rPr lang="en-US" sz="1600" b="1">
                <a:ea typeface="Times New Roman" pitchFamily="18" charset="0"/>
              </a:rPr>
              <a:t>	easy to visualize</a:t>
            </a:r>
          </a:p>
          <a:p>
            <a:r>
              <a:rPr lang="en-US" sz="1600" b="1">
                <a:ea typeface="Times New Roman" pitchFamily="18" charset="0"/>
              </a:rPr>
              <a:t>	rigid structure</a:t>
            </a:r>
          </a:p>
          <a:p>
            <a:r>
              <a:rPr lang="en-US" sz="1600" b="1">
                <a:ea typeface="Times New Roman" pitchFamily="18" charset="0"/>
              </a:rPr>
              <a:t>	easy to program</a:t>
            </a:r>
          </a:p>
          <a:p>
            <a:r>
              <a:rPr lang="en-US" sz="1600" b="1">
                <a:ea typeface="Times New Roman" pitchFamily="18" charset="0"/>
              </a:rPr>
              <a:t>	good accuracy and repeatability</a:t>
            </a:r>
          </a:p>
          <a:p>
            <a:r>
              <a:rPr lang="en-US" sz="1600" b="1">
                <a:ea typeface="Times New Roman" pitchFamily="18" charset="0"/>
              </a:rPr>
              <a:t>DISADVANTAGES</a:t>
            </a:r>
          </a:p>
          <a:p>
            <a:r>
              <a:rPr lang="en-US" sz="1600" b="1">
                <a:ea typeface="Times New Roman" pitchFamily="18" charset="0"/>
              </a:rPr>
              <a:t>	exposed guiding surfaces need covering to 	prevent corrosion</a:t>
            </a:r>
          </a:p>
          <a:p>
            <a:r>
              <a:rPr lang="en-US" sz="1600" b="1">
                <a:ea typeface="Times New Roman" pitchFamily="18" charset="0"/>
              </a:rPr>
              <a:t>	Requires large floor space</a:t>
            </a:r>
          </a:p>
          <a:p>
            <a:r>
              <a:rPr lang="en-US" sz="1600" b="1">
                <a:ea typeface="Times New Roman" pitchFamily="18" charset="0"/>
              </a:rPr>
              <a:t>	can reach only infront of itself</a:t>
            </a:r>
          </a:p>
          <a:p>
            <a:r>
              <a:rPr lang="en-US" sz="1600" b="1">
                <a:ea typeface="Times New Roman" pitchFamily="18" charset="0"/>
              </a:rPr>
              <a:t>	Iimited in movement</a:t>
            </a:r>
          </a:p>
          <a:p>
            <a:endParaRPr lang="en-US" sz="1600" b="1">
              <a:ea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2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smtClean="0"/>
              <a:t>Cylindrical Body-and-Arm Assembly</a:t>
            </a:r>
          </a:p>
        </p:txBody>
      </p:sp>
      <p:sp>
        <p:nvSpPr>
          <p:cNvPr id="1945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81000" y="1125538"/>
            <a:ext cx="4876800" cy="5399087"/>
          </a:xfrm>
        </p:spPr>
        <p:txBody>
          <a:bodyPr>
            <a:normAutofit/>
          </a:bodyPr>
          <a:lstStyle/>
          <a:p>
            <a:r>
              <a:rPr lang="en-US" sz="1800" smtClean="0"/>
              <a:t>Notation TLO:</a:t>
            </a:r>
          </a:p>
          <a:p>
            <a:r>
              <a:rPr lang="en-US" sz="1800" smtClean="0"/>
              <a:t>Consists of a vertical column, relative to which an arm assembly is moved up or down</a:t>
            </a:r>
          </a:p>
          <a:p>
            <a:r>
              <a:rPr lang="en-US" sz="1800" smtClean="0"/>
              <a:t>The arm can be moved radially in or out relative to the column</a:t>
            </a:r>
          </a:p>
          <a:p>
            <a:r>
              <a:rPr lang="en-US" sz="1800" smtClean="0"/>
              <a:t> cylindrical work space</a:t>
            </a:r>
          </a:p>
          <a:p>
            <a:r>
              <a:rPr lang="en-US" sz="1800" smtClean="0"/>
              <a:t> Have one rotary joint at the base and linear joints to connect tne succeeding links</a:t>
            </a:r>
          </a:p>
        </p:txBody>
      </p:sp>
      <p:pic>
        <p:nvPicPr>
          <p:cNvPr id="48132" name="Picture 1028" descr="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75" y="1000125"/>
            <a:ext cx="30162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3" name="Picture 4" descr="http://www.industrial-electricity.com/images/14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4752975"/>
            <a:ext cx="2308225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9" name="Rectangle 7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100" b="1" smtClean="0"/>
              <a:t>Application, Uses and Advantages of Cylindrical robot or spherical robot</a:t>
            </a:r>
            <a:r>
              <a:rPr lang="en-US" sz="2100" smtClean="0"/>
              <a:t/>
            </a:r>
            <a:br>
              <a:rPr lang="en-US" sz="2100" smtClean="0"/>
            </a:br>
            <a:endParaRPr lang="en-US" sz="210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196975"/>
            <a:ext cx="5473700" cy="4929188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 smtClean="0"/>
              <a:t>1.   Cylindrical robot  is used in -controlling 		cylindrical coordinate system.</a:t>
            </a:r>
            <a:br>
              <a:rPr lang="en-US" sz="1800" smtClean="0"/>
            </a:br>
            <a:r>
              <a:rPr lang="en-US" sz="1800" smtClean="0"/>
              <a:t>		-handling at machine tools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 smtClean="0"/>
              <a:t>			-gearing and belt system.</a:t>
            </a:r>
            <a:br>
              <a:rPr lang="en-US" sz="1800" smtClean="0"/>
            </a:br>
            <a:r>
              <a:rPr lang="en-US" sz="1800" smtClean="0"/>
              <a:t>		-assembly operations.</a:t>
            </a:r>
            <a:br>
              <a:rPr lang="en-US" sz="1800" smtClean="0"/>
            </a:br>
            <a:r>
              <a:rPr lang="en-US" sz="1800" smtClean="0"/>
              <a:t>		- Grinders and grinding machines</a:t>
            </a:r>
            <a:br>
              <a:rPr lang="en-US" sz="1800" smtClean="0"/>
            </a:br>
            <a:r>
              <a:rPr lang="en-US" sz="1800" smtClean="0"/>
              <a:t>		- spot welding.</a:t>
            </a:r>
            <a:br>
              <a:rPr lang="en-US" sz="1800" smtClean="0"/>
            </a:br>
            <a:r>
              <a:rPr lang="en-US" sz="1800" smtClean="0"/>
              <a:t>		-diecasting machines.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 smtClean="0"/>
              <a:t>			-component handling machines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 smtClean="0"/>
              <a:t>ADVANTAGES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 smtClean="0"/>
              <a:t>	rigid structure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 smtClean="0"/>
              <a:t>	easy to program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 smtClean="0"/>
              <a:t>	good repeatability and accuracy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 smtClean="0"/>
              <a:t>	Larger workspace than cartesian robot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 smtClean="0"/>
              <a:t>DISADVNTAGES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 smtClean="0"/>
              <a:t>	can’t reach above itself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 smtClean="0"/>
              <a:t>	linear axes hard to seal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 smtClean="0"/>
              <a:t>	requires sophisticated contro system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1800" smtClean="0"/>
              <a:t>	cannot each around obstacles</a:t>
            </a:r>
            <a:endParaRPr lang="en-IN" sz="1800" smtClean="0"/>
          </a:p>
        </p:txBody>
      </p:sp>
      <p:pic>
        <p:nvPicPr>
          <p:cNvPr id="49155" name="Picture 4" descr="cylindrical-robot,  What is robot, what are the types of robot, types of robots,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2774950"/>
            <a:ext cx="32766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7162800" cy="1066800"/>
          </a:xfrm>
        </p:spPr>
        <p:txBody>
          <a:bodyPr>
            <a:normAutofit/>
          </a:bodyPr>
          <a:lstStyle/>
          <a:p>
            <a:r>
              <a:rPr lang="en-US" sz="2400" smtClean="0"/>
              <a:t>Polar Coordinate </a:t>
            </a:r>
            <a:br>
              <a:rPr lang="en-US" sz="2400" smtClean="0"/>
            </a:br>
            <a:r>
              <a:rPr lang="en-US" sz="2400" smtClean="0"/>
              <a:t>Body-and-Arm Assembly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70000"/>
              </a:lnSpc>
              <a:buFont typeface="Wingdings" pitchFamily="2" charset="2"/>
              <a:buNone/>
            </a:pPr>
            <a:endParaRPr lang="en-US" sz="3000" smtClean="0"/>
          </a:p>
          <a:p>
            <a:pPr>
              <a:lnSpc>
                <a:spcPct val="70000"/>
              </a:lnSpc>
            </a:pPr>
            <a:r>
              <a:rPr lang="en-US" sz="1800" smtClean="0"/>
              <a:t>Notation TRL</a:t>
            </a:r>
            <a:r>
              <a:rPr lang="en-US" sz="3000" smtClean="0"/>
              <a:t>:</a:t>
            </a:r>
          </a:p>
          <a:p>
            <a:pPr>
              <a:lnSpc>
                <a:spcPct val="70000"/>
              </a:lnSpc>
              <a:buFont typeface="Wingdings" pitchFamily="2" charset="2"/>
              <a:buNone/>
            </a:pPr>
            <a:endParaRPr lang="en-US" sz="3000" smtClean="0"/>
          </a:p>
          <a:p>
            <a:pPr>
              <a:lnSpc>
                <a:spcPct val="70000"/>
              </a:lnSpc>
              <a:buFont typeface="Wingdings" pitchFamily="2" charset="2"/>
              <a:buNone/>
            </a:pPr>
            <a:endParaRPr lang="en-US" sz="3000" smtClean="0"/>
          </a:p>
          <a:p>
            <a:pPr>
              <a:lnSpc>
                <a:spcPct val="70000"/>
              </a:lnSpc>
              <a:buFont typeface="Wingdings" pitchFamily="2" charset="2"/>
              <a:buNone/>
            </a:pPr>
            <a:endParaRPr lang="en-US" sz="3000" smtClean="0"/>
          </a:p>
          <a:p>
            <a:pPr>
              <a:lnSpc>
                <a:spcPct val="70000"/>
              </a:lnSpc>
              <a:buFont typeface="Wingdings" pitchFamily="2" charset="2"/>
              <a:buNone/>
            </a:pPr>
            <a:endParaRPr lang="en-US" sz="3000" smtClean="0"/>
          </a:p>
          <a:p>
            <a:pPr>
              <a:lnSpc>
                <a:spcPct val="70000"/>
              </a:lnSpc>
              <a:buFont typeface="Wingdings" pitchFamily="2" charset="2"/>
              <a:buNone/>
            </a:pPr>
            <a:endParaRPr lang="en-US" sz="3000" smtClean="0"/>
          </a:p>
          <a:p>
            <a:pPr>
              <a:lnSpc>
                <a:spcPct val="70000"/>
              </a:lnSpc>
              <a:buFont typeface="Wingdings" pitchFamily="2" charset="2"/>
              <a:buNone/>
            </a:pPr>
            <a:endParaRPr lang="en-US" sz="3000" smtClean="0"/>
          </a:p>
          <a:p>
            <a:pPr>
              <a:lnSpc>
                <a:spcPct val="70000"/>
              </a:lnSpc>
            </a:pPr>
            <a:r>
              <a:rPr lang="en-US" sz="1800" smtClean="0"/>
              <a:t>Consists of a sliding arm (L joint) actuated relative to the body, which can rotate about both a vertical axis (T joint) and horizontal axis (R joint)</a:t>
            </a:r>
          </a:p>
          <a:p>
            <a:pPr>
              <a:lnSpc>
                <a:spcPct val="70000"/>
              </a:lnSpc>
            </a:pPr>
            <a:r>
              <a:rPr lang="en-US" sz="1800" smtClean="0"/>
              <a:t> Also called spherical robot</a:t>
            </a:r>
          </a:p>
        </p:txBody>
      </p:sp>
      <p:pic>
        <p:nvPicPr>
          <p:cNvPr id="51204" name="Picture 4" descr="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1600200"/>
            <a:ext cx="4038600" cy="313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5" name="Picture 5" descr="http://www.robotmatrix.org/images/PolarRobot.gif"/>
          <p:cNvPicPr>
            <a:picLocks noChangeAspect="1" noChangeArrowheads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571500" y="2643188"/>
            <a:ext cx="2428875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9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400" b="1" smtClean="0"/>
              <a:t>Application, Uses and Advantages of Polar robot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8413"/>
            <a:ext cx="8229600" cy="485775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n-US" sz="2600" smtClean="0"/>
              <a:t> </a:t>
            </a:r>
            <a:r>
              <a:rPr lang="en-US" sz="1800" smtClean="0"/>
              <a:t>  Polar robot is used for   - spot welding.</a:t>
            </a:r>
          </a:p>
          <a:p>
            <a:pPr lvl="4">
              <a:lnSpc>
                <a:spcPct val="80000"/>
              </a:lnSpc>
              <a:buFont typeface="Arial" pitchFamily="34" charset="0"/>
              <a:buNone/>
            </a:pPr>
            <a:r>
              <a:rPr lang="en-US" smtClean="0"/>
              <a:t>             -  rotational motion.</a:t>
            </a:r>
            <a:br>
              <a:rPr lang="en-US" smtClean="0"/>
            </a:br>
            <a:r>
              <a:rPr lang="en-US" smtClean="0"/>
              <a:t>         - polar environments.</a:t>
            </a:r>
            <a:br>
              <a:rPr lang="en-US" smtClean="0"/>
            </a:br>
            <a:r>
              <a:rPr lang="en-US" smtClean="0"/>
              <a:t>         -  arc welding.</a:t>
            </a:r>
            <a:br>
              <a:rPr lang="en-US" smtClean="0"/>
            </a:br>
            <a:r>
              <a:rPr lang="en-US" smtClean="0"/>
              <a:t>         - medical benefits.</a:t>
            </a:r>
          </a:p>
          <a:p>
            <a:pPr lvl="4">
              <a:lnSpc>
                <a:spcPct val="80000"/>
              </a:lnSpc>
              <a:buFont typeface="Arial" pitchFamily="34" charset="0"/>
              <a:buNone/>
            </a:pPr>
            <a:r>
              <a:rPr lang="en-US" smtClean="0"/>
              <a:t>             - gas welding.</a:t>
            </a:r>
          </a:p>
          <a:p>
            <a:pPr lvl="4">
              <a:lnSpc>
                <a:spcPct val="80000"/>
              </a:lnSpc>
              <a:buFont typeface="Arial" pitchFamily="34" charset="0"/>
              <a:buNone/>
            </a:pPr>
            <a:r>
              <a:rPr lang="en-IN" smtClean="0"/>
              <a:t>ADVANTAGES</a:t>
            </a:r>
          </a:p>
          <a:p>
            <a:pPr lvl="4">
              <a:lnSpc>
                <a:spcPct val="80000"/>
              </a:lnSpc>
              <a:buFont typeface="Arial" pitchFamily="34" charset="0"/>
              <a:buNone/>
            </a:pPr>
            <a:r>
              <a:rPr lang="en-IN" smtClean="0"/>
              <a:t>  	-simple design</a:t>
            </a:r>
          </a:p>
          <a:p>
            <a:pPr lvl="4">
              <a:lnSpc>
                <a:spcPct val="80000"/>
              </a:lnSpc>
              <a:buFont typeface="Arial" pitchFamily="34" charset="0"/>
              <a:buNone/>
            </a:pPr>
            <a:r>
              <a:rPr lang="en-IN" smtClean="0"/>
              <a:t>	-high payloads</a:t>
            </a:r>
          </a:p>
          <a:p>
            <a:pPr lvl="4">
              <a:lnSpc>
                <a:spcPct val="80000"/>
              </a:lnSpc>
              <a:buFont typeface="Arial" pitchFamily="34" charset="0"/>
              <a:buNone/>
            </a:pPr>
            <a:r>
              <a:rPr lang="en-IN" smtClean="0"/>
              <a:t>	-light weight</a:t>
            </a:r>
          </a:p>
          <a:p>
            <a:pPr lvl="4">
              <a:lnSpc>
                <a:spcPct val="80000"/>
              </a:lnSpc>
              <a:buFont typeface="Arial" pitchFamily="34" charset="0"/>
              <a:buNone/>
            </a:pPr>
            <a:r>
              <a:rPr lang="en-IN" smtClean="0"/>
              <a:t>	-easy to programme</a:t>
            </a:r>
          </a:p>
          <a:p>
            <a:pPr lvl="4">
              <a:lnSpc>
                <a:spcPct val="80000"/>
              </a:lnSpc>
              <a:buFont typeface="Arial" pitchFamily="34" charset="0"/>
              <a:buNone/>
            </a:pPr>
            <a:r>
              <a:rPr lang="en-IN" smtClean="0"/>
              <a:t>	-good precision</a:t>
            </a:r>
          </a:p>
          <a:p>
            <a:pPr lvl="4">
              <a:lnSpc>
                <a:spcPct val="80000"/>
              </a:lnSpc>
              <a:buFont typeface="Arial" pitchFamily="34" charset="0"/>
              <a:buNone/>
            </a:pPr>
            <a:r>
              <a:rPr lang="en-IN" smtClean="0"/>
              <a:t>DISADVANTAGES</a:t>
            </a:r>
          </a:p>
          <a:p>
            <a:pPr lvl="4">
              <a:lnSpc>
                <a:spcPct val="80000"/>
              </a:lnSpc>
              <a:buFont typeface="Arial" pitchFamily="34" charset="0"/>
              <a:buNone/>
            </a:pPr>
            <a:r>
              <a:rPr lang="en-IN" smtClean="0"/>
              <a:t>	-sophisticated control system</a:t>
            </a:r>
          </a:p>
          <a:p>
            <a:pPr lvl="4">
              <a:lnSpc>
                <a:spcPct val="80000"/>
              </a:lnSpc>
              <a:buFont typeface="Arial" pitchFamily="34" charset="0"/>
              <a:buNone/>
            </a:pPr>
            <a:r>
              <a:rPr lang="en-IN" smtClean="0"/>
              <a:t>	-limited vertical movement</a:t>
            </a:r>
          </a:p>
          <a:p>
            <a:pPr lvl="4">
              <a:lnSpc>
                <a:spcPct val="80000"/>
              </a:lnSpc>
              <a:buFont typeface="Arial" pitchFamily="34" charset="0"/>
              <a:buNone/>
            </a:pPr>
            <a:r>
              <a:rPr lang="en-IN" smtClean="0"/>
              <a:t>	-lower mechanical rigidity</a:t>
            </a:r>
          </a:p>
          <a:p>
            <a:pPr lvl="4">
              <a:lnSpc>
                <a:spcPct val="80000"/>
              </a:lnSpc>
              <a:buFont typeface="Arial" pitchFamily="34" charset="0"/>
              <a:buNone/>
            </a:pPr>
            <a:r>
              <a:rPr lang="en-IN" smtClean="0"/>
              <a:t>	-positional error is proportional to the radius of arm movement</a:t>
            </a:r>
          </a:p>
          <a:p>
            <a:pPr>
              <a:lnSpc>
                <a:spcPct val="80000"/>
              </a:lnSpc>
            </a:pPr>
            <a:endParaRPr lang="en-IN" sz="180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5508625" cy="1143000"/>
          </a:xfrm>
        </p:spPr>
        <p:txBody>
          <a:bodyPr/>
          <a:lstStyle/>
          <a:p>
            <a:r>
              <a:rPr lang="en-US" sz="2400" smtClean="0"/>
              <a:t>SCARA ROBOT</a:t>
            </a:r>
          </a:p>
        </p:txBody>
      </p:sp>
      <p:sp>
        <p:nvSpPr>
          <p:cNvPr id="2253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81000" y="1693863"/>
            <a:ext cx="4648200" cy="483076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800" smtClean="0"/>
              <a:t>Notation VRO</a:t>
            </a:r>
          </a:p>
          <a:p>
            <a:pPr>
              <a:lnSpc>
                <a:spcPct val="90000"/>
              </a:lnSpc>
            </a:pPr>
            <a:r>
              <a:rPr lang="en-US" sz="1800" smtClean="0"/>
              <a:t>SCARA stands for Selectively Compliant Assembly Robot Arm</a:t>
            </a:r>
          </a:p>
          <a:p>
            <a:pPr>
              <a:lnSpc>
                <a:spcPct val="90000"/>
              </a:lnSpc>
            </a:pPr>
            <a:r>
              <a:rPr lang="en-US" sz="1800" smtClean="0"/>
              <a:t>Similar to jointed-arm robot except that vertical axes are used for shoulder and elbow joints to be compliant in horizontal direction for vertical insertion tasks</a:t>
            </a:r>
          </a:p>
        </p:txBody>
      </p:sp>
      <p:pic>
        <p:nvPicPr>
          <p:cNvPr id="54276" name="Picture 1028" descr="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3" y="0"/>
            <a:ext cx="354647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7" name="Picture 1030" descr="IBM754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5" y="3835400"/>
            <a:ext cx="3101975" cy="302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294</Words>
  <Application>Microsoft Office PowerPoint</Application>
  <PresentationFormat>On-screen Show (4:3)</PresentationFormat>
  <Paragraphs>102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ROBOT CLASSIFICATION</vt:lpstr>
      <vt:lpstr>Robot Classification Based On Kinematic Structure</vt:lpstr>
      <vt:lpstr>Cartesian Coordinate  Body-and-Arm Assembly</vt:lpstr>
      <vt:lpstr>Application, Uses and Advantages of Cartesian robot or Gantry robot</vt:lpstr>
      <vt:lpstr>Cylindrical Body-and-Arm Assembly</vt:lpstr>
      <vt:lpstr>Application, Uses and Advantages of Cylindrical robot or spherical robot </vt:lpstr>
      <vt:lpstr>Polar Coordinate  Body-and-Arm Assembly</vt:lpstr>
      <vt:lpstr>Application, Uses and Advantages of Polar robot</vt:lpstr>
      <vt:lpstr>SCARA ROBOT</vt:lpstr>
      <vt:lpstr>Application, Uses and Advantages of SCARA robot </vt:lpstr>
      <vt:lpstr>Jointed-Arm Robot</vt:lpstr>
      <vt:lpstr>Slide 12</vt:lpstr>
      <vt:lpstr>Application, Uses and Advantages of Articulated robot</vt:lpstr>
      <vt:lpstr>Slide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ROBOT CLASSIFICATION</dc:title>
  <dc:creator>microsoft</dc:creator>
  <cp:lastModifiedBy>microsoft</cp:lastModifiedBy>
  <cp:revision>3</cp:revision>
  <dcterms:created xsi:type="dcterms:W3CDTF">2013-02-19T17:09:43Z</dcterms:created>
  <dcterms:modified xsi:type="dcterms:W3CDTF">2013-02-19T17:22:23Z</dcterms:modified>
</cp:coreProperties>
</file>