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5" r:id="rId2"/>
    <p:sldId id="266" r:id="rId3"/>
    <p:sldId id="284" r:id="rId4"/>
    <p:sldId id="267" r:id="rId5"/>
    <p:sldId id="268" r:id="rId6"/>
    <p:sldId id="269" r:id="rId7"/>
    <p:sldId id="271" r:id="rId8"/>
    <p:sldId id="272" r:id="rId9"/>
    <p:sldId id="276" r:id="rId10"/>
    <p:sldId id="278" r:id="rId11"/>
    <p:sldId id="280" r:id="rId12"/>
    <p:sldId id="282" r:id="rId13"/>
    <p:sldId id="259" r:id="rId14"/>
    <p:sldId id="257" r:id="rId15"/>
    <p:sldId id="258" r:id="rId16"/>
    <p:sldId id="263" r:id="rId17"/>
    <p:sldId id="262" r:id="rId18"/>
    <p:sldId id="256"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895" autoAdjust="0"/>
    <p:restoredTop sz="94660"/>
  </p:normalViewPr>
  <p:slideViewPr>
    <p:cSldViewPr>
      <p:cViewPr varScale="1">
        <p:scale>
          <a:sx n="69" d="100"/>
          <a:sy n="69" d="100"/>
        </p:scale>
        <p:origin x="-115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71A616-6E7A-4E54-91E9-98992B6C8D79}" type="datetimeFigureOut">
              <a:rPr lang="en-IN" smtClean="0"/>
              <a:pPr/>
              <a:t>17-05-2013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6472AA-C8B6-40A2-BC50-23A1EC0D76AE}" type="slidenum">
              <a:rPr lang="en-IN" smtClean="0"/>
              <a:pPr/>
              <a:t>‹#›</a:t>
            </a:fld>
            <a:endParaRPr lang="en-IN"/>
          </a:p>
        </p:txBody>
      </p:sp>
    </p:spTree>
    <p:extLst>
      <p:ext uri="{BB962C8B-B14F-4D97-AF65-F5344CB8AC3E}">
        <p14:creationId xmlns:p14="http://schemas.microsoft.com/office/powerpoint/2010/main" val="3886989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9E6472AA-C8B6-40A2-BC50-23A1EC0D76AE}" type="slidenum">
              <a:rPr lang="en-IN" smtClean="0"/>
              <a:pPr/>
              <a:t>13</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p:txBody>
          <a:bodyPr/>
          <a:lstStyle>
            <a:lvl1pPr>
              <a:defRPr/>
            </a:lvl1pPr>
          </a:lstStyle>
          <a:p>
            <a:pPr>
              <a:defRPr/>
            </a:pPr>
            <a:endParaRPr lang="en-US"/>
          </a:p>
        </p:txBody>
      </p:sp>
      <p:sp>
        <p:nvSpPr>
          <p:cNvPr id="6" name="Rectangle 3"/>
          <p:cNvSpPr>
            <a:spLocks noGrp="1" noChangeArrowheads="1"/>
          </p:cNvSpPr>
          <p:nvPr>
            <p:ph type="sldNum" sz="quarter" idx="11"/>
          </p:nvPr>
        </p:nvSpPr>
        <p:spPr/>
        <p:txBody>
          <a:bodyPr/>
          <a:lstStyle>
            <a:lvl1pPr>
              <a:defRPr/>
            </a:lvl1pPr>
          </a:lstStyle>
          <a:p>
            <a:pPr>
              <a:defRPr/>
            </a:pPr>
            <a:fld id="{B877FE95-717D-4800-AD7D-D094FE209ADE}" type="slidenum">
              <a:rPr lang="en-US"/>
              <a:pPr>
                <a:defRPr/>
              </a:pPr>
              <a:t>‹#›</a:t>
            </a:fld>
            <a:endParaRPr lang="en-US"/>
          </a:p>
        </p:txBody>
      </p:sp>
      <p:sp>
        <p:nvSpPr>
          <p:cNvPr id="7" name="Rectangle 16"/>
          <p:cNvSpPr>
            <a:spLocks noGrp="1" noChangeArrowheads="1"/>
          </p:cNvSpPr>
          <p:nvPr>
            <p:ph type="dt" sz="half" idx="12"/>
          </p:nvPr>
        </p:nvSpPr>
        <p:spPr/>
        <p:txBody>
          <a:bodyPr/>
          <a:lstStyle>
            <a:lvl1pPr>
              <a:defRPr/>
            </a:lvl1pPr>
          </a:lstStyle>
          <a:p>
            <a:pPr>
              <a:defRPr/>
            </a:pPr>
            <a:fld id="{77E16460-6973-46CD-9597-30BF0AB77BB9}" type="datetime1">
              <a:rPr lang="en-US"/>
              <a:pPr>
                <a:defRPr/>
              </a:pPr>
              <a:t>5/17/2013</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356350"/>
            <a:ext cx="2133600" cy="365125"/>
          </a:xfrm>
        </p:spPr>
        <p:txBody>
          <a:bodyPr/>
          <a:lstStyle>
            <a:lvl1pPr>
              <a:defRPr/>
            </a:lvl1pPr>
          </a:lstStyle>
          <a:p>
            <a:pPr>
              <a:defRPr/>
            </a:pPr>
            <a:fld id="{C7FF5938-4F05-44B5-8197-8DE5278C7F55}" type="datetimeFigureOut">
              <a:rPr lang="en-IN"/>
              <a:pPr>
                <a:defRPr/>
              </a:pPr>
              <a:t>17-05-2013</a:t>
            </a:fld>
            <a:endParaRPr lang="en-IN"/>
          </a:p>
        </p:txBody>
      </p:sp>
      <p:sp>
        <p:nvSpPr>
          <p:cNvPr id="7" name="Footer Placeholder 6"/>
          <p:cNvSpPr>
            <a:spLocks noGrp="1"/>
          </p:cNvSpPr>
          <p:nvPr>
            <p:ph type="ftr" sz="quarter" idx="11"/>
          </p:nvPr>
        </p:nvSpPr>
        <p:spPr>
          <a:xfrm>
            <a:off x="3124200" y="6356350"/>
            <a:ext cx="2895600" cy="365125"/>
          </a:xfrm>
        </p:spPr>
        <p:txBody>
          <a:bodyPr/>
          <a:lstStyle>
            <a:lvl1pPr>
              <a:defRPr/>
            </a:lvl1pPr>
          </a:lstStyle>
          <a:p>
            <a:pPr>
              <a:defRPr/>
            </a:pPr>
            <a:endParaRPr lang="en-IN"/>
          </a:p>
        </p:txBody>
      </p:sp>
      <p:sp>
        <p:nvSpPr>
          <p:cNvPr id="8" name="Slide Number Placeholder 7"/>
          <p:cNvSpPr>
            <a:spLocks noGrp="1"/>
          </p:cNvSpPr>
          <p:nvPr>
            <p:ph type="sldNum" sz="quarter" idx="12"/>
          </p:nvPr>
        </p:nvSpPr>
        <p:spPr>
          <a:xfrm>
            <a:off x="6553200" y="6356350"/>
            <a:ext cx="2133600" cy="365125"/>
          </a:xfrm>
        </p:spPr>
        <p:txBody>
          <a:bodyPr/>
          <a:lstStyle>
            <a:lvl1pPr>
              <a:defRPr/>
            </a:lvl1pPr>
          </a:lstStyle>
          <a:p>
            <a:pPr>
              <a:defRPr/>
            </a:pPr>
            <a:fld id="{A40C6F77-8625-401A-9C54-A3989F8A4ADA}" type="slidenum">
              <a:rPr lang="en-IN"/>
              <a:pPr>
                <a:defRPr/>
              </a:pPr>
              <a:t>‹#›</a:t>
            </a:fld>
            <a:endParaRPr lang="en-I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356350"/>
            <a:ext cx="2133600" cy="365125"/>
          </a:xfrm>
        </p:spPr>
        <p:txBody>
          <a:bodyPr/>
          <a:lstStyle>
            <a:lvl1pPr>
              <a:defRPr/>
            </a:lvl1pPr>
          </a:lstStyle>
          <a:p>
            <a:pPr>
              <a:defRPr/>
            </a:pPr>
            <a:fld id="{FD1A8DE1-B71D-4B6F-AAD4-B0A0E5EA8014}" type="datetimeFigureOut">
              <a:rPr lang="en-IN"/>
              <a:pPr>
                <a:defRPr/>
              </a:pPr>
              <a:t>17-05-2013</a:t>
            </a:fld>
            <a:endParaRPr lang="en-IN"/>
          </a:p>
        </p:txBody>
      </p:sp>
      <p:sp>
        <p:nvSpPr>
          <p:cNvPr id="7" name="Footer Placeholder 6"/>
          <p:cNvSpPr>
            <a:spLocks noGrp="1"/>
          </p:cNvSpPr>
          <p:nvPr>
            <p:ph type="ftr" sz="quarter" idx="11"/>
          </p:nvPr>
        </p:nvSpPr>
        <p:spPr>
          <a:xfrm>
            <a:off x="3124200" y="6356350"/>
            <a:ext cx="2895600" cy="365125"/>
          </a:xfrm>
        </p:spPr>
        <p:txBody>
          <a:bodyPr/>
          <a:lstStyle>
            <a:lvl1pPr>
              <a:defRPr/>
            </a:lvl1pPr>
          </a:lstStyle>
          <a:p>
            <a:pPr>
              <a:defRPr/>
            </a:pPr>
            <a:endParaRPr lang="en-IN"/>
          </a:p>
        </p:txBody>
      </p:sp>
      <p:sp>
        <p:nvSpPr>
          <p:cNvPr id="8" name="Slide Number Placeholder 7"/>
          <p:cNvSpPr>
            <a:spLocks noGrp="1"/>
          </p:cNvSpPr>
          <p:nvPr>
            <p:ph type="sldNum" sz="quarter" idx="12"/>
          </p:nvPr>
        </p:nvSpPr>
        <p:spPr>
          <a:xfrm>
            <a:off x="6553200" y="6356350"/>
            <a:ext cx="2133600" cy="365125"/>
          </a:xfrm>
        </p:spPr>
        <p:txBody>
          <a:bodyPr/>
          <a:lstStyle>
            <a:lvl1pPr>
              <a:defRPr/>
            </a:lvl1pPr>
          </a:lstStyle>
          <a:p>
            <a:pPr>
              <a:defRPr/>
            </a:pPr>
            <a:fld id="{9B1E5C11-090A-474B-B979-93039807F602}" type="slidenum">
              <a:rPr lang="en-IN"/>
              <a:pPr>
                <a:defRPr/>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B86E61-FC99-4833-85BC-4DAF2C06F635}" type="datetimeFigureOut">
              <a:rPr lang="en-IN" smtClean="0"/>
              <a:pPr/>
              <a:t>17-05-2013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80E0820-900C-4C53-9D0E-D20F2E5C2A10}"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B86E61-FC99-4833-85BC-4DAF2C06F635}" type="datetimeFigureOut">
              <a:rPr lang="en-IN" smtClean="0"/>
              <a:pPr/>
              <a:t>17-05-2013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0E0820-900C-4C53-9D0E-D20F2E5C2A10}"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hyperlink" Target="http://prime.jsc.nasa.gov/ROV/images/controller.gif"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4.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215900" y="1412874"/>
            <a:ext cx="2427274" cy="4298613"/>
          </a:xfrm>
          <a:prstGeom prst="rect">
            <a:avLst/>
          </a:prstGeom>
          <a:noFill/>
          <a:ln w="9525">
            <a:noFill/>
            <a:miter lim="800000"/>
            <a:headEnd/>
            <a:tailEnd/>
          </a:ln>
        </p:spPr>
        <p:txBody>
          <a:bodyPr wrap="square">
            <a:spAutoFit/>
          </a:bodyPr>
          <a:lstStyle/>
          <a:p>
            <a:pPr>
              <a:spcBef>
                <a:spcPts val="500"/>
              </a:spcBef>
              <a:spcAft>
                <a:spcPts val="500"/>
              </a:spcAft>
            </a:pPr>
            <a:r>
              <a:rPr lang="en-US" altLang="ar-SA" sz="2400" b="1" dirty="0">
                <a:latin typeface="Times New Roman" pitchFamily="18" charset="0"/>
                <a:ea typeface="Times New Roman (Arabic)"/>
                <a:cs typeface="Times New Roman (Arabic)"/>
              </a:rPr>
              <a:t> </a:t>
            </a:r>
            <a:r>
              <a:rPr lang="en-US" altLang="ar-SA" sz="2400" dirty="0">
                <a:latin typeface="Times New Roman" pitchFamily="18" charset="0"/>
                <a:ea typeface="Times New Roman (Arabic)"/>
                <a:cs typeface="Times New Roman (Arabic)"/>
              </a:rPr>
              <a:t>– Arm or Manipulator</a:t>
            </a:r>
          </a:p>
          <a:p>
            <a:pPr>
              <a:spcBef>
                <a:spcPts val="500"/>
              </a:spcBef>
              <a:spcAft>
                <a:spcPts val="500"/>
              </a:spcAft>
            </a:pPr>
            <a:r>
              <a:rPr lang="en-US" altLang="ar-SA" sz="2400" dirty="0">
                <a:latin typeface="Times New Roman" pitchFamily="18" charset="0"/>
                <a:ea typeface="Times New Roman (Arabic)"/>
                <a:cs typeface="Times New Roman (Arabic)"/>
              </a:rPr>
              <a:t> – End effectors</a:t>
            </a:r>
          </a:p>
          <a:p>
            <a:pPr>
              <a:spcBef>
                <a:spcPts val="500"/>
              </a:spcBef>
              <a:spcAft>
                <a:spcPts val="500"/>
              </a:spcAft>
            </a:pPr>
            <a:r>
              <a:rPr lang="en-US" altLang="ar-SA" sz="2400" dirty="0">
                <a:latin typeface="Times New Roman" pitchFamily="18" charset="0"/>
                <a:ea typeface="Times New Roman (Arabic)"/>
                <a:cs typeface="Times New Roman (Arabic)"/>
              </a:rPr>
              <a:t> – Drive Mechanism</a:t>
            </a:r>
          </a:p>
          <a:p>
            <a:pPr>
              <a:spcBef>
                <a:spcPts val="500"/>
              </a:spcBef>
              <a:spcAft>
                <a:spcPts val="500"/>
              </a:spcAft>
            </a:pPr>
            <a:r>
              <a:rPr lang="en-US" altLang="ar-SA" sz="2400" dirty="0">
                <a:latin typeface="Times New Roman" pitchFamily="18" charset="0"/>
                <a:ea typeface="Times New Roman (Arabic)"/>
                <a:cs typeface="Times New Roman (Arabic)"/>
              </a:rPr>
              <a:t> – Controller</a:t>
            </a:r>
          </a:p>
          <a:p>
            <a:pPr>
              <a:spcBef>
                <a:spcPts val="500"/>
              </a:spcBef>
              <a:spcAft>
                <a:spcPts val="500"/>
              </a:spcAft>
            </a:pPr>
            <a:r>
              <a:rPr lang="en-US" altLang="ar-SA" sz="2400" dirty="0">
                <a:latin typeface="Times New Roman" pitchFamily="18" charset="0"/>
                <a:ea typeface="Times New Roman (Arabic)"/>
                <a:cs typeface="Times New Roman (Arabic)"/>
              </a:rPr>
              <a:t> – Custom features: e.g. sensors and </a:t>
            </a:r>
            <a:r>
              <a:rPr lang="en-US" altLang="ar-SA" sz="2400" dirty="0">
                <a:latin typeface="Calibri" pitchFamily="34" charset="0"/>
                <a:ea typeface="Times New Roman (Arabic)"/>
                <a:cs typeface="Times New Roman (Arabic)"/>
              </a:rPr>
              <a:t>transducers</a:t>
            </a:r>
          </a:p>
        </p:txBody>
      </p:sp>
      <p:sp>
        <p:nvSpPr>
          <p:cNvPr id="13317" name="Text Box 5"/>
          <p:cNvSpPr txBox="1">
            <a:spLocks noChangeArrowheads="1"/>
          </p:cNvSpPr>
          <p:nvPr/>
        </p:nvSpPr>
        <p:spPr bwMode="auto">
          <a:xfrm>
            <a:off x="457200" y="425450"/>
            <a:ext cx="8223250" cy="579438"/>
          </a:xfrm>
          <a:prstGeom prst="rect">
            <a:avLst/>
          </a:prstGeom>
          <a:noFill/>
          <a:ln w="9525">
            <a:noFill/>
            <a:miter lim="800000"/>
            <a:headEnd/>
            <a:tailEnd/>
          </a:ln>
          <a:effectLst/>
        </p:spPr>
        <p:txBody>
          <a:bodyPr>
            <a:spAutoFit/>
          </a:bodyPr>
          <a:lstStyle/>
          <a:p>
            <a:pPr>
              <a:spcBef>
                <a:spcPct val="50000"/>
              </a:spcBef>
            </a:pPr>
            <a:r>
              <a:rPr lang="en-US" altLang="ar-SA" sz="3200" b="1">
                <a:latin typeface="Calibri" pitchFamily="34" charset="0"/>
                <a:ea typeface="Times New Roman (Arabic)"/>
                <a:cs typeface="Times New Roman (Arabic)"/>
              </a:rPr>
              <a:t>                   ROBOT ANATOMY</a:t>
            </a:r>
          </a:p>
        </p:txBody>
      </p:sp>
      <p:pic>
        <p:nvPicPr>
          <p:cNvPr id="20484" name="Picture 3" descr="6dof"/>
          <p:cNvPicPr>
            <a:picLocks noChangeAspect="1" noChangeArrowheads="1"/>
          </p:cNvPicPr>
          <p:nvPr/>
        </p:nvPicPr>
        <p:blipFill>
          <a:blip r:embed="rId2"/>
          <a:srcRect/>
          <a:stretch>
            <a:fillRect/>
          </a:stretch>
        </p:blipFill>
        <p:spPr bwMode="auto">
          <a:xfrm>
            <a:off x="4356100" y="1989138"/>
            <a:ext cx="3744913" cy="4572000"/>
          </a:xfrm>
          <a:prstGeom prst="rect">
            <a:avLst/>
          </a:prstGeom>
          <a:noFill/>
          <a:ln w="9525">
            <a:noFill/>
            <a:miter lim="800000"/>
            <a:headEnd/>
            <a:tailEnd/>
          </a:ln>
        </p:spPr>
      </p:pic>
      <p:grpSp>
        <p:nvGrpSpPr>
          <p:cNvPr id="2" name="Group 10"/>
          <p:cNvGrpSpPr>
            <a:grpSpLocks/>
          </p:cNvGrpSpPr>
          <p:nvPr/>
        </p:nvGrpSpPr>
        <p:grpSpPr bwMode="auto">
          <a:xfrm>
            <a:off x="5435600" y="2781300"/>
            <a:ext cx="3708400" cy="990600"/>
            <a:chOff x="2592" y="1632"/>
            <a:chExt cx="2336" cy="624"/>
          </a:xfrm>
        </p:grpSpPr>
        <p:sp>
          <p:nvSpPr>
            <p:cNvPr id="20494" name="Text Box 11"/>
            <p:cNvSpPr txBox="1">
              <a:spLocks noChangeArrowheads="1"/>
            </p:cNvSpPr>
            <p:nvPr/>
          </p:nvSpPr>
          <p:spPr bwMode="auto">
            <a:xfrm>
              <a:off x="4452" y="1632"/>
              <a:ext cx="476" cy="233"/>
            </a:xfrm>
            <a:prstGeom prst="rect">
              <a:avLst/>
            </a:prstGeom>
            <a:noFill/>
            <a:ln w="9525">
              <a:noFill/>
              <a:miter lim="800000"/>
              <a:headEnd/>
              <a:tailEnd/>
            </a:ln>
          </p:spPr>
          <p:txBody>
            <a:bodyPr>
              <a:spAutoFit/>
            </a:bodyPr>
            <a:lstStyle/>
            <a:p>
              <a:pPr algn="r" rtl="1">
                <a:spcBef>
                  <a:spcPct val="50000"/>
                </a:spcBef>
              </a:pPr>
              <a:r>
                <a:rPr lang="en-US">
                  <a:latin typeface="Times New Roman (Hebrew)"/>
                  <a:ea typeface="Times New Roman (Hebrew)"/>
                  <a:cs typeface="Times New Roman (Hebrew)"/>
                </a:rPr>
                <a:t>Links</a:t>
              </a:r>
            </a:p>
          </p:txBody>
        </p:sp>
        <p:sp>
          <p:nvSpPr>
            <p:cNvPr id="20495" name="Line 12"/>
            <p:cNvSpPr>
              <a:spLocks noChangeShapeType="1"/>
            </p:cNvSpPr>
            <p:nvPr/>
          </p:nvSpPr>
          <p:spPr bwMode="auto">
            <a:xfrm flipH="1">
              <a:off x="3024" y="1776"/>
              <a:ext cx="1680" cy="48"/>
            </a:xfrm>
            <a:prstGeom prst="line">
              <a:avLst/>
            </a:prstGeom>
            <a:noFill/>
            <a:ln w="9525">
              <a:solidFill>
                <a:schemeClr val="tx1"/>
              </a:solidFill>
              <a:round/>
              <a:headEnd/>
              <a:tailEnd type="triangle" w="med" len="med"/>
            </a:ln>
          </p:spPr>
          <p:txBody>
            <a:bodyPr wrap="none" anchor="ctr"/>
            <a:lstStyle/>
            <a:p>
              <a:endParaRPr lang="en-US"/>
            </a:p>
          </p:txBody>
        </p:sp>
        <p:sp>
          <p:nvSpPr>
            <p:cNvPr id="20496" name="Line 13"/>
            <p:cNvSpPr>
              <a:spLocks noChangeShapeType="1"/>
            </p:cNvSpPr>
            <p:nvPr/>
          </p:nvSpPr>
          <p:spPr bwMode="auto">
            <a:xfrm flipH="1">
              <a:off x="2592" y="1776"/>
              <a:ext cx="2112" cy="480"/>
            </a:xfrm>
            <a:prstGeom prst="line">
              <a:avLst/>
            </a:prstGeom>
            <a:noFill/>
            <a:ln w="9525">
              <a:solidFill>
                <a:schemeClr val="tx1"/>
              </a:solidFill>
              <a:round/>
              <a:headEnd/>
              <a:tailEnd type="triangle" w="med" len="med"/>
            </a:ln>
          </p:spPr>
          <p:txBody>
            <a:bodyPr wrap="none" anchor="ctr"/>
            <a:lstStyle/>
            <a:p>
              <a:endParaRPr lang="en-US"/>
            </a:p>
          </p:txBody>
        </p:sp>
        <p:sp>
          <p:nvSpPr>
            <p:cNvPr id="20497" name="Line 14"/>
            <p:cNvSpPr>
              <a:spLocks noChangeShapeType="1"/>
            </p:cNvSpPr>
            <p:nvPr/>
          </p:nvSpPr>
          <p:spPr bwMode="auto">
            <a:xfrm flipH="1">
              <a:off x="3552" y="1776"/>
              <a:ext cx="1152" cy="384"/>
            </a:xfrm>
            <a:prstGeom prst="line">
              <a:avLst/>
            </a:prstGeom>
            <a:noFill/>
            <a:ln w="9525">
              <a:solidFill>
                <a:schemeClr val="tx1"/>
              </a:solidFill>
              <a:round/>
              <a:headEnd/>
              <a:tailEnd type="triangle" w="med" len="med"/>
            </a:ln>
          </p:spPr>
          <p:txBody>
            <a:bodyPr wrap="none" anchor="ctr"/>
            <a:lstStyle/>
            <a:p>
              <a:endParaRPr lang="en-US"/>
            </a:p>
          </p:txBody>
        </p:sp>
      </p:grpSp>
      <p:grpSp>
        <p:nvGrpSpPr>
          <p:cNvPr id="3" name="Group 4"/>
          <p:cNvGrpSpPr>
            <a:grpSpLocks/>
          </p:cNvGrpSpPr>
          <p:nvPr/>
        </p:nvGrpSpPr>
        <p:grpSpPr bwMode="auto">
          <a:xfrm>
            <a:off x="2571736" y="2420939"/>
            <a:ext cx="4137039" cy="2436822"/>
            <a:chOff x="603" y="1440"/>
            <a:chExt cx="2661" cy="1541"/>
          </a:xfrm>
        </p:grpSpPr>
        <p:sp>
          <p:nvSpPr>
            <p:cNvPr id="20489" name="Text Box 5"/>
            <p:cNvSpPr txBox="1">
              <a:spLocks noChangeArrowheads="1"/>
            </p:cNvSpPr>
            <p:nvPr/>
          </p:nvSpPr>
          <p:spPr bwMode="auto">
            <a:xfrm>
              <a:off x="603" y="2574"/>
              <a:ext cx="499" cy="407"/>
            </a:xfrm>
            <a:prstGeom prst="rect">
              <a:avLst/>
            </a:prstGeom>
            <a:noFill/>
            <a:ln w="9525">
              <a:noFill/>
              <a:miter lim="800000"/>
              <a:headEnd/>
              <a:tailEnd/>
            </a:ln>
          </p:spPr>
          <p:txBody>
            <a:bodyPr>
              <a:spAutoFit/>
            </a:bodyPr>
            <a:lstStyle/>
            <a:p>
              <a:pPr>
                <a:spcBef>
                  <a:spcPct val="50000"/>
                </a:spcBef>
              </a:pPr>
              <a:r>
                <a:rPr lang="en-US">
                  <a:latin typeface="Times New Roman (Hebrew)"/>
                  <a:ea typeface="Times New Roman (Hebrew)"/>
                  <a:cs typeface="Times New Roman (Hebrew)"/>
                </a:rPr>
                <a:t>Joints:</a:t>
              </a:r>
            </a:p>
          </p:txBody>
        </p:sp>
        <p:sp>
          <p:nvSpPr>
            <p:cNvPr id="20490" name="Line 6"/>
            <p:cNvSpPr>
              <a:spLocks noChangeShapeType="1"/>
            </p:cNvSpPr>
            <p:nvPr/>
          </p:nvSpPr>
          <p:spPr bwMode="auto">
            <a:xfrm flipV="1">
              <a:off x="912" y="1440"/>
              <a:ext cx="1872" cy="1008"/>
            </a:xfrm>
            <a:prstGeom prst="line">
              <a:avLst/>
            </a:prstGeom>
            <a:noFill/>
            <a:ln w="9525">
              <a:solidFill>
                <a:schemeClr val="tx1"/>
              </a:solidFill>
              <a:round/>
              <a:headEnd/>
              <a:tailEnd type="triangle" w="med" len="med"/>
            </a:ln>
          </p:spPr>
          <p:txBody>
            <a:bodyPr wrap="none" anchor="ctr"/>
            <a:lstStyle/>
            <a:p>
              <a:endParaRPr lang="en-US"/>
            </a:p>
          </p:txBody>
        </p:sp>
        <p:sp>
          <p:nvSpPr>
            <p:cNvPr id="20491" name="Line 7"/>
            <p:cNvSpPr>
              <a:spLocks noChangeShapeType="1"/>
            </p:cNvSpPr>
            <p:nvPr/>
          </p:nvSpPr>
          <p:spPr bwMode="auto">
            <a:xfrm flipV="1">
              <a:off x="912" y="2064"/>
              <a:ext cx="1248" cy="384"/>
            </a:xfrm>
            <a:prstGeom prst="line">
              <a:avLst/>
            </a:prstGeom>
            <a:noFill/>
            <a:ln w="9525">
              <a:solidFill>
                <a:schemeClr val="tx1"/>
              </a:solidFill>
              <a:round/>
              <a:headEnd/>
              <a:tailEnd type="triangle" w="med" len="med"/>
            </a:ln>
          </p:spPr>
          <p:txBody>
            <a:bodyPr wrap="none" anchor="ctr"/>
            <a:lstStyle/>
            <a:p>
              <a:endParaRPr lang="en-US"/>
            </a:p>
          </p:txBody>
        </p:sp>
        <p:sp>
          <p:nvSpPr>
            <p:cNvPr id="20492" name="Line 8"/>
            <p:cNvSpPr>
              <a:spLocks noChangeShapeType="1"/>
            </p:cNvSpPr>
            <p:nvPr/>
          </p:nvSpPr>
          <p:spPr bwMode="auto">
            <a:xfrm>
              <a:off x="912" y="2448"/>
              <a:ext cx="1680" cy="528"/>
            </a:xfrm>
            <a:prstGeom prst="line">
              <a:avLst/>
            </a:prstGeom>
            <a:noFill/>
            <a:ln w="9525">
              <a:solidFill>
                <a:schemeClr val="tx1"/>
              </a:solidFill>
              <a:round/>
              <a:headEnd/>
              <a:tailEnd type="triangle" w="med" len="med"/>
            </a:ln>
          </p:spPr>
          <p:txBody>
            <a:bodyPr wrap="none" anchor="ctr"/>
            <a:lstStyle/>
            <a:p>
              <a:endParaRPr lang="en-US"/>
            </a:p>
          </p:txBody>
        </p:sp>
        <p:sp>
          <p:nvSpPr>
            <p:cNvPr id="20493" name="Line 9"/>
            <p:cNvSpPr>
              <a:spLocks noChangeShapeType="1"/>
            </p:cNvSpPr>
            <p:nvPr/>
          </p:nvSpPr>
          <p:spPr bwMode="auto">
            <a:xfrm>
              <a:off x="912" y="2448"/>
              <a:ext cx="2352" cy="0"/>
            </a:xfrm>
            <a:prstGeom prst="line">
              <a:avLst/>
            </a:prstGeom>
            <a:noFill/>
            <a:ln w="9525">
              <a:solidFill>
                <a:schemeClr val="tx1"/>
              </a:solidFill>
              <a:round/>
              <a:headEnd/>
              <a:tailEnd type="triangle" w="med" len="med"/>
            </a:ln>
          </p:spPr>
          <p:txBody>
            <a:bodyPr wrap="none" anchor="ctr"/>
            <a:lstStyle/>
            <a:p>
              <a:endParaRPr lang="en-US"/>
            </a:p>
          </p:txBody>
        </p:sp>
      </p:grpSp>
      <p:sp>
        <p:nvSpPr>
          <p:cNvPr id="20487" name="Rectangle 28"/>
          <p:cNvSpPr>
            <a:spLocks noChangeArrowheads="1"/>
          </p:cNvSpPr>
          <p:nvPr/>
        </p:nvSpPr>
        <p:spPr bwMode="auto">
          <a:xfrm>
            <a:off x="6084888" y="6308725"/>
            <a:ext cx="1655762" cy="369888"/>
          </a:xfrm>
          <a:prstGeom prst="rect">
            <a:avLst/>
          </a:prstGeom>
          <a:noFill/>
          <a:ln w="9525">
            <a:noFill/>
            <a:miter lim="800000"/>
            <a:headEnd/>
            <a:tailEnd/>
          </a:ln>
        </p:spPr>
        <p:txBody>
          <a:bodyPr>
            <a:spAutoFit/>
          </a:bodyPr>
          <a:lstStyle/>
          <a:p>
            <a:pPr algn="r" rtl="1">
              <a:spcBef>
                <a:spcPct val="50000"/>
              </a:spcBef>
            </a:pPr>
            <a:r>
              <a:rPr lang="en-US" dirty="0">
                <a:latin typeface="Times New Roman (Hebrew)"/>
                <a:ea typeface="Times New Roman (Hebrew)"/>
                <a:cs typeface="Times New Roman (Hebrew)"/>
              </a:rPr>
              <a:t>Robot </a:t>
            </a:r>
            <a:r>
              <a:rPr lang="en-US" dirty="0" smtClean="0">
                <a:latin typeface="Times New Roman (Hebrew)"/>
                <a:ea typeface="Times New Roman (Hebrew)"/>
                <a:cs typeface="Times New Roman (Hebrew)"/>
              </a:rPr>
              <a:t>Base</a:t>
            </a:r>
            <a:endParaRPr lang="en-US" dirty="0">
              <a:latin typeface="Times New Roman (Hebrew)"/>
              <a:ea typeface="Times New Roman (Hebrew)"/>
              <a:cs typeface="Times New Roman (Hebrew)"/>
            </a:endParaRPr>
          </a:p>
        </p:txBody>
      </p:sp>
      <p:sp>
        <p:nvSpPr>
          <p:cNvPr id="20488" name="Rectangle 29"/>
          <p:cNvSpPr>
            <a:spLocks noChangeArrowheads="1"/>
          </p:cNvSpPr>
          <p:nvPr/>
        </p:nvSpPr>
        <p:spPr bwMode="auto">
          <a:xfrm>
            <a:off x="7885113" y="4149725"/>
            <a:ext cx="1008062" cy="646113"/>
          </a:xfrm>
          <a:prstGeom prst="rect">
            <a:avLst/>
          </a:prstGeom>
          <a:noFill/>
          <a:ln w="9525">
            <a:noFill/>
            <a:miter lim="800000"/>
            <a:headEnd/>
            <a:tailEnd/>
          </a:ln>
        </p:spPr>
        <p:txBody>
          <a:bodyPr>
            <a:spAutoFit/>
          </a:bodyPr>
          <a:lstStyle/>
          <a:p>
            <a:pPr algn="r" rtl="1">
              <a:spcBef>
                <a:spcPct val="50000"/>
              </a:spcBef>
            </a:pPr>
            <a:r>
              <a:rPr lang="en-US">
                <a:latin typeface="Times New Roman (Hebrew)"/>
                <a:ea typeface="Times New Roman (Hebrew)"/>
                <a:cs typeface="Times New Roman (Hebrew)"/>
              </a:rPr>
              <a:t>End Effector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ox(in)">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ox(in)">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ROTATIONAL JOINT ( R)</a:t>
            </a:r>
            <a:endParaRPr lang="en-IN" smtClean="0"/>
          </a:p>
        </p:txBody>
      </p:sp>
      <p:sp>
        <p:nvSpPr>
          <p:cNvPr id="31747" name="Content Placeholder 2"/>
          <p:cNvSpPr>
            <a:spLocks noGrp="1"/>
          </p:cNvSpPr>
          <p:nvPr>
            <p:ph idx="1"/>
          </p:nvPr>
        </p:nvSpPr>
        <p:spPr>
          <a:xfrm>
            <a:off x="457200" y="1600200"/>
            <a:ext cx="9299575" cy="2044700"/>
          </a:xfrm>
        </p:spPr>
        <p:txBody>
          <a:bodyPr/>
          <a:lstStyle/>
          <a:p>
            <a:pPr>
              <a:buFont typeface="Arial" pitchFamily="34" charset="0"/>
              <a:buNone/>
            </a:pPr>
            <a:r>
              <a:rPr lang="en-US" smtClean="0"/>
              <a:t> This type provides a rotational relative motion of the joints, with the axis of rotation perpendicular to the axes of the input and output links</a:t>
            </a:r>
          </a:p>
          <a:p>
            <a:endParaRPr lang="en-IN" smtClean="0"/>
          </a:p>
        </p:txBody>
      </p:sp>
      <p:pic>
        <p:nvPicPr>
          <p:cNvPr id="31748" name="Picture 4" descr="8"/>
          <p:cNvPicPr>
            <a:picLocks noChangeAspect="1" noChangeArrowheads="1"/>
          </p:cNvPicPr>
          <p:nvPr/>
        </p:nvPicPr>
        <p:blipFill>
          <a:blip r:embed="rId2"/>
          <a:srcRect/>
          <a:stretch>
            <a:fillRect/>
          </a:stretch>
        </p:blipFill>
        <p:spPr bwMode="auto">
          <a:xfrm>
            <a:off x="250825" y="3789363"/>
            <a:ext cx="3121025" cy="1643062"/>
          </a:xfrm>
          <a:prstGeom prst="rect">
            <a:avLst/>
          </a:prstGeom>
          <a:noFill/>
          <a:ln w="9525">
            <a:noFill/>
            <a:miter lim="800000"/>
            <a:headEnd/>
            <a:tailEnd/>
          </a:ln>
        </p:spPr>
      </p:pic>
      <p:pic>
        <p:nvPicPr>
          <p:cNvPr id="31749" name="Picture 8" descr="rotational"/>
          <p:cNvPicPr>
            <a:picLocks noChangeAspect="1" noChangeArrowheads="1"/>
          </p:cNvPicPr>
          <p:nvPr/>
        </p:nvPicPr>
        <p:blipFill>
          <a:blip r:embed="rId3"/>
          <a:srcRect/>
          <a:stretch>
            <a:fillRect/>
          </a:stretch>
        </p:blipFill>
        <p:spPr bwMode="auto">
          <a:xfrm>
            <a:off x="4859338" y="4005263"/>
            <a:ext cx="3097212" cy="1474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REVOLVING JOINT (V)</a:t>
            </a:r>
            <a:endParaRPr lang="en-IN" smtClean="0"/>
          </a:p>
        </p:txBody>
      </p:sp>
      <p:sp>
        <p:nvSpPr>
          <p:cNvPr id="32771" name="Content Placeholder 2"/>
          <p:cNvSpPr>
            <a:spLocks noGrp="1"/>
          </p:cNvSpPr>
          <p:nvPr>
            <p:ph idx="1"/>
          </p:nvPr>
        </p:nvSpPr>
        <p:spPr>
          <a:xfrm>
            <a:off x="457200" y="1600200"/>
            <a:ext cx="8229600" cy="2044700"/>
          </a:xfrm>
        </p:spPr>
        <p:txBody>
          <a:bodyPr/>
          <a:lstStyle/>
          <a:p>
            <a:pPr>
              <a:buFont typeface="Arial" pitchFamily="34" charset="0"/>
              <a:buNone/>
            </a:pPr>
            <a:r>
              <a:rPr lang="en-US" smtClean="0"/>
              <a:t> In this types, the axis of the input link is parallel to the axis of rotation of the joint, and the axis of the output link is perpendicular to the axis of rotation</a:t>
            </a:r>
          </a:p>
          <a:p>
            <a:pPr>
              <a:buFont typeface="Arial" pitchFamily="34" charset="0"/>
              <a:buNone/>
            </a:pPr>
            <a:endParaRPr lang="en-US" smtClean="0"/>
          </a:p>
          <a:p>
            <a:endParaRPr lang="en-IN" smtClean="0"/>
          </a:p>
        </p:txBody>
      </p:sp>
      <p:pic>
        <p:nvPicPr>
          <p:cNvPr id="32772" name="Content Placeholder 6" descr="8"/>
          <p:cNvPicPr>
            <a:picLocks noChangeAspect="1" noChangeArrowheads="1"/>
          </p:cNvPicPr>
          <p:nvPr/>
        </p:nvPicPr>
        <p:blipFill>
          <a:blip r:embed="rId2"/>
          <a:srcRect/>
          <a:stretch>
            <a:fillRect/>
          </a:stretch>
        </p:blipFill>
        <p:spPr bwMode="auto">
          <a:xfrm>
            <a:off x="2916238" y="3860800"/>
            <a:ext cx="2571750" cy="1704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TWISTING JOINT</a:t>
            </a:r>
            <a:endParaRPr lang="en-IN" smtClean="0"/>
          </a:p>
        </p:txBody>
      </p:sp>
      <p:sp>
        <p:nvSpPr>
          <p:cNvPr id="33795" name="Content Placeholder 2"/>
          <p:cNvSpPr>
            <a:spLocks noGrp="1"/>
          </p:cNvSpPr>
          <p:nvPr>
            <p:ph idx="1"/>
          </p:nvPr>
        </p:nvSpPr>
        <p:spPr/>
        <p:txBody>
          <a:bodyPr/>
          <a:lstStyle/>
          <a:p>
            <a:pPr>
              <a:buFont typeface="Arial" pitchFamily="34" charset="0"/>
              <a:buNone/>
            </a:pPr>
            <a:r>
              <a:rPr lang="en-US" smtClean="0"/>
              <a:t> This joint also involves a rotary motion, but the</a:t>
            </a:r>
          </a:p>
          <a:p>
            <a:pPr>
              <a:buFont typeface="Arial" pitchFamily="34" charset="0"/>
              <a:buNone/>
            </a:pPr>
            <a:r>
              <a:rPr lang="en-US" smtClean="0"/>
              <a:t>   axis of rotation is parallel to the axes of the two links</a:t>
            </a:r>
          </a:p>
          <a:p>
            <a:endParaRPr lang="en-IN" smtClean="0"/>
          </a:p>
        </p:txBody>
      </p:sp>
      <p:pic>
        <p:nvPicPr>
          <p:cNvPr id="33796" name="Picture 5" descr="8"/>
          <p:cNvPicPr>
            <a:picLocks noChangeAspect="1" noChangeArrowheads="1"/>
          </p:cNvPicPr>
          <p:nvPr/>
        </p:nvPicPr>
        <p:blipFill>
          <a:blip r:embed="rId2"/>
          <a:srcRect/>
          <a:stretch>
            <a:fillRect/>
          </a:stretch>
        </p:blipFill>
        <p:spPr bwMode="auto">
          <a:xfrm>
            <a:off x="900113" y="3644900"/>
            <a:ext cx="3143250" cy="2071688"/>
          </a:xfrm>
          <a:prstGeom prst="rect">
            <a:avLst/>
          </a:prstGeom>
          <a:noFill/>
          <a:ln w="9525">
            <a:noFill/>
            <a:miter lim="800000"/>
            <a:headEnd/>
            <a:tailEnd/>
          </a:ln>
        </p:spPr>
      </p:pic>
      <p:pic>
        <p:nvPicPr>
          <p:cNvPr id="6" name="Picture 1028" descr="8"/>
          <p:cNvPicPr>
            <a:picLocks noChangeAspect="1" noChangeArrowheads="1"/>
          </p:cNvPicPr>
          <p:nvPr/>
        </p:nvPicPr>
        <p:blipFill>
          <a:blip r:embed="rId3"/>
          <a:srcRect/>
          <a:stretch>
            <a:fillRect/>
          </a:stretch>
        </p:blipFill>
        <p:spPr bwMode="auto">
          <a:xfrm>
            <a:off x="5143504" y="2786058"/>
            <a:ext cx="3546475"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ROBOT CONTROLLER</a:t>
            </a:r>
            <a:endParaRPr lang="en-IN" dirty="0"/>
          </a:p>
        </p:txBody>
      </p:sp>
      <p:pic>
        <p:nvPicPr>
          <p:cNvPr id="1027" name="Picture 3"/>
          <p:cNvPicPr>
            <a:picLocks noGrp="1" noChangeAspect="1" noChangeArrowheads="1"/>
          </p:cNvPicPr>
          <p:nvPr>
            <p:ph idx="1"/>
          </p:nvPr>
        </p:nvPicPr>
        <p:blipFill>
          <a:blip r:embed="rId3" cstate="print"/>
          <a:srcRect/>
          <a:stretch>
            <a:fillRect/>
          </a:stretch>
        </p:blipFill>
        <p:spPr bwMode="auto">
          <a:xfrm>
            <a:off x="457200" y="2556370"/>
            <a:ext cx="8229600" cy="26136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58204" cy="5626121"/>
          </a:xfrm>
        </p:spPr>
        <p:txBody>
          <a:bodyPr>
            <a:normAutofit/>
          </a:bodyPr>
          <a:lstStyle/>
          <a:p>
            <a:endParaRPr lang="en-IN" dirty="0"/>
          </a:p>
          <a:p>
            <a:r>
              <a:rPr lang="en-IN" dirty="0"/>
              <a:t> Humans pick things up without thinking about the steps involved. In order for a robot or a robotic arm to pick up or move something, someone has to tell it to perform several actions in a particular order — from moving the arm, to rotating the “wrist” to opening and closing the “hand” or “fingers.” .So, we can control each joint through computer interface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ROBOT CONTROLLER</a:t>
            </a:r>
            <a:endParaRPr lang="en-IN" dirty="0"/>
          </a:p>
        </p:txBody>
      </p:sp>
      <p:sp>
        <p:nvSpPr>
          <p:cNvPr id="3" name="Content Placeholder 2"/>
          <p:cNvSpPr>
            <a:spLocks noGrp="1"/>
          </p:cNvSpPr>
          <p:nvPr>
            <p:ph sz="half" idx="2"/>
          </p:nvPr>
        </p:nvSpPr>
        <p:spPr>
          <a:xfrm>
            <a:off x="457200" y="1340768"/>
            <a:ext cx="3970784" cy="4785395"/>
          </a:xfrm>
        </p:spPr>
        <p:txBody>
          <a:bodyPr>
            <a:normAutofit fontScale="92500" lnSpcReduction="10000"/>
          </a:bodyPr>
          <a:lstStyle/>
          <a:p>
            <a:pPr>
              <a:buNone/>
            </a:pPr>
            <a:endParaRPr lang="en-US" dirty="0" smtClean="0"/>
          </a:p>
          <a:p>
            <a:r>
              <a:rPr lang="en-US" dirty="0"/>
              <a:t>The controller is the robot's brain and controls the robot's movements. It's usually a computer of some type which is used to store information about the robot and the work environment and to store and execute programs which operate the robot. The control system contains programs, data algorithms, logic analysis and various other processing activities which enable the robot to perform. </a:t>
            </a:r>
            <a:endParaRPr lang="en-IN" dirty="0"/>
          </a:p>
          <a:p>
            <a:endParaRPr lang="en-IN" dirty="0"/>
          </a:p>
        </p:txBody>
      </p:sp>
      <p:pic>
        <p:nvPicPr>
          <p:cNvPr id="7" name="Content Placeholder 6" descr="controller pic">
            <a:hlinkClick r:id="rId2" tgtFrame="_new"/>
          </p:cNvPr>
          <p:cNvPicPr>
            <a:picLocks noGrp="1"/>
          </p:cNvPicPr>
          <p:nvPr>
            <p:ph sz="quarter" idx="4"/>
          </p:nvPr>
        </p:nvPicPr>
        <p:blipFill>
          <a:blip r:embed="rId3" cstate="print"/>
          <a:srcRect/>
          <a:stretch>
            <a:fillRect/>
          </a:stretch>
        </p:blipFill>
        <p:spPr bwMode="auto">
          <a:xfrm>
            <a:off x="4644008" y="1772816"/>
            <a:ext cx="4499991" cy="43204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428604"/>
            <a:ext cx="8186766" cy="5697559"/>
          </a:xfrm>
        </p:spPr>
        <p:txBody>
          <a:bodyPr>
            <a:normAutofit fontScale="92500" lnSpcReduction="20000"/>
          </a:bodyPr>
          <a:lstStyle/>
          <a:p>
            <a:r>
              <a:rPr lang="en-US" dirty="0" smtClean="0"/>
              <a:t>The  control system helps to get your robot actuators  to do what you want without going out of control. </a:t>
            </a:r>
          </a:p>
          <a:p>
            <a:r>
              <a:rPr lang="en-US" dirty="0" smtClean="0"/>
              <a:t>The sensor  on the actuator will determine what is changing.</a:t>
            </a:r>
          </a:p>
          <a:p>
            <a:r>
              <a:rPr lang="en-US" dirty="0" smtClean="0"/>
              <a:t> The program you write defines what the final result should be.</a:t>
            </a:r>
          </a:p>
          <a:p>
            <a:r>
              <a:rPr lang="en-US" dirty="0" smtClean="0"/>
              <a:t> The actuator actually makes the change.</a:t>
            </a:r>
          </a:p>
          <a:p>
            <a:r>
              <a:rPr lang="en-US" dirty="0" smtClean="0"/>
              <a:t> Another sensor could sense the environment, giving the robot a higher-level sense of where to go. </a:t>
            </a:r>
          </a:p>
          <a:p>
            <a:r>
              <a:rPr lang="en-US" dirty="0" smtClean="0"/>
              <a:t>Adding intelligence to the robot means adding new sequences to the program.</a:t>
            </a:r>
            <a:endParaRPr lang="en-IN" dirty="0" smtClean="0"/>
          </a:p>
          <a:p>
            <a:endParaRPr lang="en-IN"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p:cNvSpPr>
            <a:spLocks noGrp="1"/>
          </p:cNvSpPr>
          <p:nvPr>
            <p:ph sz="half" idx="2"/>
          </p:nvPr>
        </p:nvSpPr>
        <p:spPr>
          <a:xfrm>
            <a:off x="457200" y="428604"/>
            <a:ext cx="3829048" cy="5697559"/>
          </a:xfrm>
        </p:spPr>
        <p:txBody>
          <a:bodyPr/>
          <a:lstStyle/>
          <a:p>
            <a:pPr lvl="0"/>
            <a:r>
              <a:rPr lang="en-US" dirty="0" smtClean="0"/>
              <a:t>This type of control does not require the use of sensors, since state is not fed back into the system. </a:t>
            </a:r>
          </a:p>
          <a:p>
            <a:pPr lvl="0"/>
            <a:r>
              <a:rPr lang="en-US" dirty="0" smtClean="0"/>
              <a:t>Such systems can operate (perform repetitive, state-independent tasks) only if they are extremely well calibrated and their environment does not change in a way that affects their performance. </a:t>
            </a:r>
          </a:p>
          <a:p>
            <a:endParaRPr lang="en-US" dirty="0"/>
          </a:p>
        </p:txBody>
      </p:sp>
      <p:pic>
        <p:nvPicPr>
          <p:cNvPr id="1026" name="Picture 2"/>
          <p:cNvPicPr>
            <a:picLocks noChangeAspect="1" noChangeArrowheads="1"/>
          </p:cNvPicPr>
          <p:nvPr/>
        </p:nvPicPr>
        <p:blipFill>
          <a:blip r:embed="rId2"/>
          <a:srcRect/>
          <a:stretch>
            <a:fillRect/>
          </a:stretch>
        </p:blipFill>
        <p:spPr bwMode="auto">
          <a:xfrm>
            <a:off x="4943290" y="714356"/>
            <a:ext cx="4200710" cy="1285884"/>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279108" y="3286124"/>
            <a:ext cx="4864892" cy="20717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14412" y="285728"/>
            <a:ext cx="8229600" cy="1143000"/>
          </a:xfrm>
        </p:spPr>
        <p:txBody>
          <a:bodyPr>
            <a:normAutofit/>
          </a:bodyPr>
          <a:lstStyle/>
          <a:p>
            <a:r>
              <a:rPr lang="en-US" sz="2400" dirty="0" smtClean="0">
                <a:latin typeface="Times New Roman" pitchFamily="18" charset="0"/>
                <a:cs typeface="Times New Roman" pitchFamily="18" charset="0"/>
              </a:rPr>
              <a:t>CLOSED LOOP SYSTEM</a:t>
            </a:r>
            <a:endParaRPr lang="en-US" sz="2400"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2" cstate="print"/>
          <a:stretch>
            <a:fillRect/>
          </a:stretch>
        </p:blipFill>
        <p:spPr bwMode="auto">
          <a:xfrm>
            <a:off x="-857288" y="2071678"/>
            <a:ext cx="6619875" cy="3467100"/>
          </a:xfrm>
          <a:prstGeom prst="rect">
            <a:avLst/>
          </a:prstGeom>
          <a:noFill/>
          <a:ln w="9525">
            <a:noFill/>
            <a:miter lim="800000"/>
            <a:headEnd/>
            <a:tailEnd/>
          </a:ln>
        </p:spPr>
      </p:pic>
      <p:sp>
        <p:nvSpPr>
          <p:cNvPr id="10" name="Content Placeholder 9"/>
          <p:cNvSpPr>
            <a:spLocks noGrp="1"/>
          </p:cNvSpPr>
          <p:nvPr>
            <p:ph sz="quarter" idx="4294967295"/>
          </p:nvPr>
        </p:nvSpPr>
        <p:spPr>
          <a:xfrm>
            <a:off x="5287963" y="571500"/>
            <a:ext cx="3856037" cy="5554663"/>
          </a:xfrm>
        </p:spPr>
        <p:txBody>
          <a:bodyPr>
            <a:normAutofit fontScale="85000" lnSpcReduction="20000"/>
          </a:bodyPr>
          <a:lstStyle/>
          <a:p>
            <a:r>
              <a:rPr lang="en-IN" u="sng" dirty="0" smtClean="0"/>
              <a:t>Feedback Control Loop</a:t>
            </a:r>
            <a:br>
              <a:rPr lang="en-IN" u="sng" dirty="0" smtClean="0"/>
            </a:br>
            <a:r>
              <a:rPr lang="en-IN" dirty="0" smtClean="0"/>
              <a:t>Determine rotor position and/or speed from one or more sensors. Position of robot arm is monitored by a position sensor, power to the actuator is altered so that the movement of the arm conforms to the</a:t>
            </a:r>
            <a:br>
              <a:rPr lang="en-IN" dirty="0" smtClean="0"/>
            </a:br>
            <a:r>
              <a:rPr lang="en-IN" dirty="0" smtClean="0"/>
              <a:t>desired path in terms of direction and/or velocity. Errors in positioning are corrected.</a:t>
            </a:r>
          </a:p>
          <a:p>
            <a:endParaRPr lang="en-IN"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2490787" y="2071678"/>
            <a:ext cx="5918893" cy="276305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p:cNvSpPr>
          <p:nvPr>
            <p:ph type="title"/>
          </p:nvPr>
        </p:nvSpPr>
        <p:spPr>
          <a:xfrm>
            <a:off x="457200" y="274638"/>
            <a:ext cx="6043626" cy="725470"/>
          </a:xfrm>
        </p:spPr>
        <p:txBody>
          <a:bodyPr>
            <a:normAutofit fontScale="90000"/>
          </a:bodyPr>
          <a:lstStyle/>
          <a:p>
            <a:r>
              <a:rPr lang="en-US" sz="4000" smtClean="0"/>
              <a:t>ROBOT ARM  (MANIPULATOR)</a:t>
            </a:r>
          </a:p>
        </p:txBody>
      </p:sp>
      <p:pic>
        <p:nvPicPr>
          <p:cNvPr id="79877" name="Picture 3" descr="Robot Arm Tutorial"/>
          <p:cNvPicPr>
            <a:picLocks noGrp="1" noChangeAspect="1" noChangeArrowheads="1"/>
          </p:cNvPicPr>
          <p:nvPr>
            <p:ph sz="half" idx="1"/>
          </p:nvPr>
        </p:nvPicPr>
        <p:blipFill>
          <a:blip r:embed="rId2"/>
          <a:srcRect/>
          <a:stretch>
            <a:fillRect/>
          </a:stretch>
        </p:blipFill>
        <p:spPr>
          <a:xfrm>
            <a:off x="250825" y="1412875"/>
            <a:ext cx="2667000" cy="2016125"/>
          </a:xfrm>
          <a:noFill/>
          <a:ln/>
        </p:spPr>
      </p:pic>
      <p:sp>
        <p:nvSpPr>
          <p:cNvPr id="79891" name="Rectangle 19"/>
          <p:cNvSpPr>
            <a:spLocks noGrp="1"/>
          </p:cNvSpPr>
          <p:nvPr>
            <p:ph sz="quarter" idx="2"/>
          </p:nvPr>
        </p:nvSpPr>
        <p:spPr>
          <a:xfrm>
            <a:off x="3143240" y="928670"/>
            <a:ext cx="4038600" cy="604838"/>
          </a:xfrm>
        </p:spPr>
        <p:txBody>
          <a:bodyPr>
            <a:normAutofit lnSpcReduction="10000"/>
          </a:bodyPr>
          <a:lstStyle/>
          <a:p>
            <a:r>
              <a:rPr lang="en-IN" sz="1800" dirty="0" smtClean="0"/>
              <a:t>The most common manufacturing robot is the robotic arm</a:t>
            </a:r>
            <a:endParaRPr lang="en-US" sz="1800" dirty="0" smtClean="0"/>
          </a:p>
        </p:txBody>
      </p:sp>
      <p:sp>
        <p:nvSpPr>
          <p:cNvPr id="79892" name="Rectangle 20"/>
          <p:cNvSpPr>
            <a:spLocks noChangeArrowheads="1"/>
          </p:cNvSpPr>
          <p:nvPr/>
        </p:nvSpPr>
        <p:spPr bwMode="auto">
          <a:xfrm>
            <a:off x="3000364" y="1500174"/>
            <a:ext cx="4357717" cy="1338828"/>
          </a:xfrm>
          <a:prstGeom prst="rect">
            <a:avLst/>
          </a:prstGeom>
          <a:noFill/>
          <a:ln w="9525">
            <a:noFill/>
            <a:miter lim="800000"/>
            <a:headEnd/>
            <a:tailEnd/>
          </a:ln>
          <a:effectLst/>
        </p:spPr>
        <p:txBody>
          <a:bodyPr wrap="square">
            <a:spAutoFit/>
          </a:bodyPr>
          <a:lstStyle/>
          <a:p>
            <a:pPr>
              <a:spcBef>
                <a:spcPct val="50000"/>
              </a:spcBef>
              <a:buFont typeface="Arial" pitchFamily="34" charset="0"/>
              <a:buChar char="•"/>
            </a:pPr>
            <a:r>
              <a:rPr lang="en-IN" dirty="0"/>
              <a:t>The robot arm is probably the most mathematically complex robot you could ever build. </a:t>
            </a:r>
          </a:p>
          <a:p>
            <a:pPr>
              <a:spcBef>
                <a:spcPct val="50000"/>
              </a:spcBef>
              <a:buFont typeface="Arial" pitchFamily="34" charset="0"/>
              <a:buChar char="•"/>
            </a:pPr>
            <a:endParaRPr lang="en-IN" dirty="0">
              <a:latin typeface="Calibri" pitchFamily="34" charset="0"/>
            </a:endParaRPr>
          </a:p>
        </p:txBody>
      </p:sp>
      <p:sp>
        <p:nvSpPr>
          <p:cNvPr id="79893" name="Rectangle 21"/>
          <p:cNvSpPr>
            <a:spLocks noChangeArrowheads="1"/>
          </p:cNvSpPr>
          <p:nvPr/>
        </p:nvSpPr>
        <p:spPr bwMode="auto">
          <a:xfrm>
            <a:off x="3000364" y="2428868"/>
            <a:ext cx="4429155" cy="923330"/>
          </a:xfrm>
          <a:prstGeom prst="rect">
            <a:avLst/>
          </a:prstGeom>
          <a:noFill/>
          <a:ln w="9525">
            <a:noFill/>
            <a:miter lim="800000"/>
            <a:headEnd/>
            <a:tailEnd/>
          </a:ln>
          <a:effectLst/>
        </p:spPr>
        <p:txBody>
          <a:bodyPr wrap="square">
            <a:spAutoFit/>
          </a:bodyPr>
          <a:lstStyle/>
          <a:p>
            <a:r>
              <a:rPr lang="en-US" altLang="he-IL" dirty="0"/>
              <a:t>A collection of links inter- connected by flexible joints. At the end of the robot there is a tool or end-</a:t>
            </a:r>
            <a:r>
              <a:rPr lang="en-US" altLang="he-IL" dirty="0" err="1"/>
              <a:t>effector</a:t>
            </a:r>
            <a:endParaRPr lang="en-US" dirty="0"/>
          </a:p>
        </p:txBody>
      </p:sp>
      <p:pic>
        <p:nvPicPr>
          <p:cNvPr id="79894" name="Picture 4" descr="Human Arm"/>
          <p:cNvPicPr>
            <a:picLocks noGrp="1" noChangeAspect="1" noChangeArrowheads="1"/>
          </p:cNvPicPr>
          <p:nvPr>
            <p:ph sz="quarter" idx="3"/>
          </p:nvPr>
        </p:nvPicPr>
        <p:blipFill>
          <a:blip r:embed="rId3"/>
          <a:srcRect/>
          <a:stretch>
            <a:fillRect/>
          </a:stretch>
        </p:blipFill>
        <p:spPr>
          <a:xfrm>
            <a:off x="0" y="4000504"/>
            <a:ext cx="1916113" cy="2187575"/>
          </a:xfrm>
          <a:noFill/>
          <a:ln/>
        </p:spPr>
      </p:pic>
      <p:pic>
        <p:nvPicPr>
          <p:cNvPr id="10" name="Content Placeholder 3" descr="4 DOF Denso Robot Arm"/>
          <p:cNvPicPr>
            <a:picLocks/>
          </p:cNvPicPr>
          <p:nvPr/>
        </p:nvPicPr>
        <p:blipFill>
          <a:blip r:embed="rId4"/>
          <a:srcRect/>
          <a:stretch>
            <a:fillRect/>
          </a:stretch>
        </p:blipFill>
        <p:spPr>
          <a:xfrm>
            <a:off x="2071670" y="3571875"/>
            <a:ext cx="2286000" cy="3286125"/>
          </a:xfrm>
          <a:prstGeom prst="rect">
            <a:avLst/>
          </a:prstGeom>
        </p:spPr>
      </p:pic>
      <p:pic>
        <p:nvPicPr>
          <p:cNvPr id="11" name="Picture 3" descr="3 DOF Denso Robot Arm"/>
          <p:cNvPicPr>
            <a:picLocks noChangeAspect="1" noChangeArrowheads="1"/>
          </p:cNvPicPr>
          <p:nvPr/>
        </p:nvPicPr>
        <p:blipFill>
          <a:blip r:embed="rId5"/>
          <a:srcRect/>
          <a:stretch>
            <a:fillRect/>
          </a:stretch>
        </p:blipFill>
        <p:spPr bwMode="auto">
          <a:xfrm>
            <a:off x="5143504" y="4584906"/>
            <a:ext cx="2000248" cy="2090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Grp="1"/>
          </p:cNvSpPr>
          <p:nvPr>
            <p:ph type="body" sz="half" idx="1"/>
          </p:nvPr>
        </p:nvSpPr>
        <p:spPr>
          <a:xfrm>
            <a:off x="457200" y="404813"/>
            <a:ext cx="4038600" cy="5721350"/>
          </a:xfrm>
        </p:spPr>
        <p:txBody>
          <a:bodyPr/>
          <a:lstStyle/>
          <a:p>
            <a:pPr lvl="1">
              <a:buFont typeface="Arial" pitchFamily="34" charset="0"/>
              <a:buNone/>
            </a:pPr>
            <a:r>
              <a:rPr lang="en-US" sz="2000" b="1" smtClean="0"/>
              <a:t>Grippers</a:t>
            </a:r>
            <a:r>
              <a:rPr lang="en-US" sz="2000" smtClean="0"/>
              <a:t> – to grasp and manipulate objects (e.g., parts) during work cycle</a:t>
            </a:r>
          </a:p>
          <a:p>
            <a:pPr>
              <a:buFontTx/>
              <a:buNone/>
            </a:pPr>
            <a:r>
              <a:rPr lang="en-GB" sz="2000" smtClean="0"/>
              <a:t>		:mechanical, magnetic and 	pneumatic. </a:t>
            </a:r>
          </a:p>
          <a:p>
            <a:pPr>
              <a:buFontTx/>
              <a:buNone/>
            </a:pPr>
            <a:endParaRPr lang="en-GB" sz="2000" smtClean="0"/>
          </a:p>
          <a:p>
            <a:endParaRPr lang="en-US" sz="2000" smtClean="0"/>
          </a:p>
        </p:txBody>
      </p:sp>
      <p:pic>
        <p:nvPicPr>
          <p:cNvPr id="108557" name="Picture 8" descr="http://www.societyofrobots.com/images/mechanics_staticsrobotgripper.jpg"/>
          <p:cNvPicPr>
            <a:picLocks noGrp="1" noChangeAspect="1" noChangeArrowheads="1"/>
          </p:cNvPicPr>
          <p:nvPr>
            <p:ph sz="quarter" idx="2"/>
          </p:nvPr>
        </p:nvPicPr>
        <p:blipFill>
          <a:blip r:embed="rId2"/>
          <a:srcRect/>
          <a:stretch>
            <a:fillRect/>
          </a:stretch>
        </p:blipFill>
        <p:spPr>
          <a:xfrm>
            <a:off x="4932363" y="1916113"/>
            <a:ext cx="2114550" cy="2095500"/>
          </a:xfrm>
          <a:noFill/>
          <a:ln/>
        </p:spPr>
      </p:pic>
      <p:sp>
        <p:nvSpPr>
          <p:cNvPr id="108548" name="Rectangle 4"/>
          <p:cNvSpPr>
            <a:spLocks noChangeArrowheads="1"/>
          </p:cNvSpPr>
          <p:nvPr/>
        </p:nvSpPr>
        <p:spPr bwMode="auto">
          <a:xfrm>
            <a:off x="684213" y="4005263"/>
            <a:ext cx="8712200" cy="641350"/>
          </a:xfrm>
          <a:prstGeom prst="rect">
            <a:avLst/>
          </a:prstGeom>
          <a:noFill/>
          <a:ln w="9525">
            <a:noFill/>
            <a:miter lim="800000"/>
            <a:headEnd/>
            <a:tailEnd/>
          </a:ln>
          <a:effectLst/>
        </p:spPr>
        <p:txBody>
          <a:bodyPr>
            <a:spAutoFit/>
          </a:bodyPr>
          <a:lstStyle/>
          <a:p>
            <a:r>
              <a:rPr lang="en-GB" b="1"/>
              <a:t>Tools: </a:t>
            </a:r>
            <a:r>
              <a:rPr lang="en-GB"/>
              <a:t>Tools are used where a specific operation needs to be carried out such as welding, painting drilling etc.  - the tool is attached to the robotic arm</a:t>
            </a:r>
          </a:p>
        </p:txBody>
      </p:sp>
      <p:pic>
        <p:nvPicPr>
          <p:cNvPr id="108552" name="Picture 12" descr="http://i.ehow.com/images/GlobalPhoto/Articles/4909876/162313_Full.jpg"/>
          <p:cNvPicPr>
            <a:picLocks noGrp="1" noChangeAspect="1" noChangeArrowheads="1"/>
          </p:cNvPicPr>
          <p:nvPr>
            <p:ph sz="half" idx="4294967295"/>
          </p:nvPr>
        </p:nvPicPr>
        <p:blipFill>
          <a:blip r:embed="rId3"/>
          <a:srcRect t="10001" b="6667"/>
          <a:stretch>
            <a:fillRect/>
          </a:stretch>
        </p:blipFill>
        <p:spPr>
          <a:xfrm>
            <a:off x="2051050" y="2133600"/>
            <a:ext cx="1887538" cy="1887538"/>
          </a:xfrm>
          <a:noFill/>
          <a:ln/>
        </p:spPr>
      </p:pic>
      <p:pic>
        <p:nvPicPr>
          <p:cNvPr id="108560" name="Picture 16" descr="http://img.directindustry.com/images_di/photo-g/articulated-painting-robot-380108.jpg"/>
          <p:cNvPicPr>
            <a:picLocks noGrp="1" noChangeAspect="1" noChangeArrowheads="1"/>
          </p:cNvPicPr>
          <p:nvPr>
            <p:ph sz="quarter" idx="3"/>
          </p:nvPr>
        </p:nvPicPr>
        <p:blipFill>
          <a:blip r:embed="rId4"/>
          <a:srcRect/>
          <a:stretch>
            <a:fillRect/>
          </a:stretch>
        </p:blipFill>
        <p:spPr>
          <a:xfrm>
            <a:off x="1619250" y="4868863"/>
            <a:ext cx="1716088" cy="1625600"/>
          </a:xfrm>
          <a:noFill/>
          <a:ln/>
        </p:spPr>
      </p:pic>
      <p:pic>
        <p:nvPicPr>
          <p:cNvPr id="108563" name="Picture 14" descr="http://img.directindustry.com/images_di/photo-g/robot-and-automated-tig-welding-torch-106152.jpg"/>
          <p:cNvPicPr>
            <a:picLocks noChangeAspect="1" noChangeArrowheads="1"/>
          </p:cNvPicPr>
          <p:nvPr/>
        </p:nvPicPr>
        <p:blipFill>
          <a:blip r:embed="rId5" cstate="print"/>
          <a:srcRect/>
          <a:stretch>
            <a:fillRect/>
          </a:stretch>
        </p:blipFill>
        <p:spPr bwMode="auto">
          <a:xfrm>
            <a:off x="4284663" y="4719638"/>
            <a:ext cx="1460500" cy="2138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smtClean="0"/>
              <a:t>ROBOT LINK</a:t>
            </a:r>
          </a:p>
        </p:txBody>
      </p:sp>
      <p:sp>
        <p:nvSpPr>
          <p:cNvPr id="1028" name="Rectangle 4"/>
          <p:cNvSpPr>
            <a:spLocks noGrp="1" noChangeArrowheads="1"/>
          </p:cNvSpPr>
          <p:nvPr>
            <p:ph type="body" sz="half" idx="1"/>
          </p:nvPr>
        </p:nvSpPr>
        <p:spPr/>
        <p:txBody>
          <a:bodyPr/>
          <a:lstStyle/>
          <a:p>
            <a:r>
              <a:rPr lang="en-US" sz="2800" smtClean="0"/>
              <a:t>Links are rigid components that form a chain connected together by joints</a:t>
            </a:r>
          </a:p>
          <a:p>
            <a:r>
              <a:rPr lang="en-US" sz="2800" smtClean="0"/>
              <a:t>Each joint has two links, known as an input link and an output link</a:t>
            </a:r>
          </a:p>
        </p:txBody>
      </p:sp>
      <p:graphicFrame>
        <p:nvGraphicFramePr>
          <p:cNvPr id="1026" name="Object 5"/>
          <p:cNvGraphicFramePr>
            <a:graphicFrameLocks noGrp="1" noChangeAspect="1"/>
          </p:cNvGraphicFramePr>
          <p:nvPr>
            <p:ph sz="half" idx="2"/>
          </p:nvPr>
        </p:nvGraphicFramePr>
        <p:xfrm>
          <a:off x="5243513" y="3395663"/>
          <a:ext cx="2847975" cy="1057275"/>
        </p:xfrm>
        <a:graphic>
          <a:graphicData uri="http://schemas.openxmlformats.org/presentationml/2006/ole">
            <mc:AlternateContent xmlns:mc="http://schemas.openxmlformats.org/markup-compatibility/2006">
              <mc:Choice xmlns:v="urn:schemas-microsoft-com:vml" Requires="v">
                <p:oleObj spid="_x0000_s3075" name="Visio" r:id="rId3" imgW="2848051" imgH="1057656" progId="">
                  <p:embed/>
                </p:oleObj>
              </mc:Choice>
              <mc:Fallback>
                <p:oleObj name="Visio" r:id="rId3" imgW="2848051" imgH="1057656" progId="">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3513" y="3395663"/>
                        <a:ext cx="2847975"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Slide Number Placeholder 5"/>
          <p:cNvSpPr>
            <a:spLocks noGrp="1"/>
          </p:cNvSpPr>
          <p:nvPr>
            <p:ph type="sldNum" sz="quarter" idx="11"/>
          </p:nvPr>
        </p:nvSpPr>
        <p:spPr/>
        <p:txBody>
          <a:bodyPr/>
          <a:lstStyle/>
          <a:p>
            <a:pPr>
              <a:defRPr/>
            </a:pPr>
            <a:fld id="{05DAEF05-7EB9-438F-9CA6-4576EAF3BF96}" type="slidenum">
              <a:rPr lang="en-US" smtClean="0"/>
              <a:pPr>
                <a:defRPr/>
              </a:pPr>
              <a:t>4</a:t>
            </a:fld>
            <a:endParaRPr lang="en-US" smtClean="0"/>
          </a:p>
        </p:txBody>
      </p:sp>
      <p:sp>
        <p:nvSpPr>
          <p:cNvPr id="2053" name="Date Placeholder 4"/>
          <p:cNvSpPr>
            <a:spLocks noGrp="1"/>
          </p:cNvSpPr>
          <p:nvPr>
            <p:ph type="dt" sz="quarter" idx="12"/>
          </p:nvPr>
        </p:nvSpPr>
        <p:spPr/>
        <p:txBody>
          <a:bodyPr/>
          <a:lstStyle/>
          <a:p>
            <a:pPr>
              <a:defRPr/>
            </a:pPr>
            <a:fld id="{74FF274C-386D-4DCC-97BC-DC0B788ADB38}" type="datetime1">
              <a:rPr lang="en-US" smtClean="0"/>
              <a:pPr>
                <a:defRPr/>
              </a:pPr>
              <a:t>5/17/2013</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r>
              <a:rPr lang="en-US" smtClean="0"/>
              <a:t> JOINT</a:t>
            </a:r>
          </a:p>
        </p:txBody>
      </p:sp>
      <p:sp>
        <p:nvSpPr>
          <p:cNvPr id="1028" name="Rectangle 4"/>
          <p:cNvSpPr>
            <a:spLocks noGrp="1" noChangeArrowheads="1"/>
          </p:cNvSpPr>
          <p:nvPr>
            <p:ph type="body" sz="half" idx="1"/>
          </p:nvPr>
        </p:nvSpPr>
        <p:spPr/>
        <p:txBody>
          <a:bodyPr>
            <a:normAutofit/>
          </a:bodyPr>
          <a:lstStyle/>
          <a:p>
            <a:pPr>
              <a:lnSpc>
                <a:spcPct val="70000"/>
              </a:lnSpc>
            </a:pPr>
            <a:r>
              <a:rPr lang="en-US" sz="2200" smtClean="0"/>
              <a:t>A joint of robot is similar to a joint in the human body</a:t>
            </a:r>
          </a:p>
          <a:p>
            <a:pPr>
              <a:lnSpc>
                <a:spcPct val="70000"/>
              </a:lnSpc>
            </a:pPr>
            <a:endParaRPr lang="en-US" sz="2200" smtClean="0"/>
          </a:p>
          <a:p>
            <a:pPr>
              <a:lnSpc>
                <a:spcPct val="70000"/>
              </a:lnSpc>
            </a:pPr>
            <a:r>
              <a:rPr lang="en-US" sz="2200" smtClean="0"/>
              <a:t>Relative movements between the various components of the body, arm and the wrist are provided by a series of joints</a:t>
            </a:r>
          </a:p>
          <a:p>
            <a:pPr>
              <a:lnSpc>
                <a:spcPct val="70000"/>
              </a:lnSpc>
            </a:pPr>
            <a:endParaRPr lang="en-US" sz="2200" smtClean="0"/>
          </a:p>
          <a:p>
            <a:pPr>
              <a:lnSpc>
                <a:spcPct val="70000"/>
              </a:lnSpc>
            </a:pPr>
            <a:r>
              <a:rPr lang="en-US" sz="2200" smtClean="0"/>
              <a:t>Each joint gives the robot with a degree-of-freedom (DOF) of motion</a:t>
            </a:r>
          </a:p>
          <a:p>
            <a:pPr>
              <a:lnSpc>
                <a:spcPct val="70000"/>
              </a:lnSpc>
              <a:buFont typeface="Arial" pitchFamily="34" charset="0"/>
              <a:buNone/>
            </a:pPr>
            <a:endParaRPr lang="en-US" sz="2200" smtClean="0"/>
          </a:p>
          <a:p>
            <a:pPr>
              <a:lnSpc>
                <a:spcPct val="70000"/>
              </a:lnSpc>
            </a:pPr>
            <a:r>
              <a:rPr lang="en-US" sz="2200" smtClean="0"/>
              <a:t>In the nearly all cases, only 1 DOF is allowed to a joint</a:t>
            </a:r>
          </a:p>
        </p:txBody>
      </p:sp>
      <p:graphicFrame>
        <p:nvGraphicFramePr>
          <p:cNvPr id="2050" name="Object 6"/>
          <p:cNvGraphicFramePr>
            <a:graphicFrameLocks noGrp="1" noChangeAspect="1"/>
          </p:cNvGraphicFramePr>
          <p:nvPr>
            <p:ph sz="half" idx="2"/>
          </p:nvPr>
        </p:nvGraphicFramePr>
        <p:xfrm>
          <a:off x="5243513" y="3422650"/>
          <a:ext cx="2847975" cy="1003300"/>
        </p:xfrm>
        <a:graphic>
          <a:graphicData uri="http://schemas.openxmlformats.org/presentationml/2006/ole">
            <mc:AlternateContent xmlns:mc="http://schemas.openxmlformats.org/markup-compatibility/2006">
              <mc:Choice xmlns:v="urn:schemas-microsoft-com:vml" Requires="v">
                <p:oleObj spid="_x0000_s4099" name="Visio" r:id="rId3" imgW="2848051" imgH="1002792" progId="">
                  <p:embed/>
                </p:oleObj>
              </mc:Choice>
              <mc:Fallback>
                <p:oleObj name="Visio" r:id="rId3" imgW="2848051" imgH="1002792" progId="">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3513" y="3422650"/>
                        <a:ext cx="2847975" cy="100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0" name="Slide Number Placeholder 5"/>
          <p:cNvSpPr>
            <a:spLocks noGrp="1"/>
          </p:cNvSpPr>
          <p:nvPr>
            <p:ph type="sldNum" sz="quarter" idx="11"/>
          </p:nvPr>
        </p:nvSpPr>
        <p:spPr/>
        <p:txBody>
          <a:bodyPr/>
          <a:lstStyle/>
          <a:p>
            <a:pPr>
              <a:defRPr/>
            </a:pPr>
            <a:fld id="{08C8BEA6-9DD5-41DB-B1B9-4B6BA1DD2753}" type="slidenum">
              <a:rPr lang="en-US" smtClean="0"/>
              <a:pPr>
                <a:defRPr/>
              </a:pPr>
              <a:t>5</a:t>
            </a:fld>
            <a:endParaRPr lang="en-US" smtClean="0"/>
          </a:p>
        </p:txBody>
      </p:sp>
      <p:sp>
        <p:nvSpPr>
          <p:cNvPr id="1029" name="Date Placeholder 4"/>
          <p:cNvSpPr>
            <a:spLocks noGrp="1"/>
          </p:cNvSpPr>
          <p:nvPr>
            <p:ph type="dt" sz="quarter" idx="12"/>
          </p:nvPr>
        </p:nvSpPr>
        <p:spPr/>
        <p:txBody>
          <a:bodyPr/>
          <a:lstStyle/>
          <a:p>
            <a:pPr>
              <a:defRPr/>
            </a:pPr>
            <a:fld id="{091543F1-770C-4C36-AE1A-0F955FE11541}" type="datetime1">
              <a:rPr lang="en-US" smtClean="0"/>
              <a:pPr>
                <a:defRPr/>
              </a:pPr>
              <a:t>5/17/2013</a:t>
            </a:fld>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fontAlgn="auto">
              <a:spcBef>
                <a:spcPts val="0"/>
              </a:spcBef>
              <a:spcAft>
                <a:spcPts val="0"/>
              </a:spcAft>
              <a:defRPr/>
            </a:pPr>
            <a:r>
              <a:rPr lang="tr-TR" sz="4400" dirty="0">
                <a:solidFill>
                  <a:schemeClr val="tx2"/>
                </a:solidFill>
                <a:effectLst>
                  <a:outerShdw blurRad="38100" dist="38100" dir="2700000" algn="tl">
                    <a:srgbClr val="000000"/>
                  </a:outerShdw>
                </a:effectLst>
                <a:latin typeface="Arial" charset="0"/>
                <a:cs typeface="+mn-cs"/>
              </a:rPr>
              <a:t> </a:t>
            </a:r>
          </a:p>
        </p:txBody>
      </p:sp>
      <p:pic>
        <p:nvPicPr>
          <p:cNvPr id="26627" name="Picture 6" descr="joint"/>
          <p:cNvPicPr>
            <a:picLocks noChangeAspect="1" noChangeArrowheads="1"/>
          </p:cNvPicPr>
          <p:nvPr/>
        </p:nvPicPr>
        <p:blipFill>
          <a:blip r:embed="rId2"/>
          <a:srcRect/>
          <a:stretch>
            <a:fillRect/>
          </a:stretch>
        </p:blipFill>
        <p:spPr bwMode="auto">
          <a:xfrm>
            <a:off x="6934200" y="76200"/>
            <a:ext cx="1905000" cy="1752600"/>
          </a:xfrm>
          <a:prstGeom prst="rect">
            <a:avLst/>
          </a:prstGeom>
          <a:noFill/>
          <a:ln w="9525">
            <a:noFill/>
            <a:miter lim="800000"/>
            <a:headEnd/>
            <a:tailEnd/>
          </a:ln>
        </p:spPr>
      </p:pic>
      <p:sp>
        <p:nvSpPr>
          <p:cNvPr id="26628" name="Text Box 7"/>
          <p:cNvSpPr txBox="1">
            <a:spLocks noChangeArrowheads="1"/>
          </p:cNvSpPr>
          <p:nvPr/>
        </p:nvSpPr>
        <p:spPr bwMode="auto">
          <a:xfrm>
            <a:off x="7239000" y="1752600"/>
            <a:ext cx="1538288" cy="396875"/>
          </a:xfrm>
          <a:prstGeom prst="rect">
            <a:avLst/>
          </a:prstGeom>
          <a:noFill/>
          <a:ln w="9525">
            <a:noFill/>
            <a:miter lim="800000"/>
            <a:headEnd/>
            <a:tailEnd/>
          </a:ln>
        </p:spPr>
        <p:txBody>
          <a:bodyPr wrap="none">
            <a:spAutoFit/>
          </a:bodyPr>
          <a:lstStyle/>
          <a:p>
            <a:r>
              <a:rPr lang="en-US" sz="2000"/>
              <a:t>A robot joint</a:t>
            </a:r>
          </a:p>
        </p:txBody>
      </p:sp>
      <p:sp>
        <p:nvSpPr>
          <p:cNvPr id="26629" name="Rectangle 3"/>
          <p:cNvSpPr txBox="1">
            <a:spLocks noChangeArrowheads="1"/>
          </p:cNvSpPr>
          <p:nvPr/>
        </p:nvSpPr>
        <p:spPr bwMode="auto">
          <a:xfrm>
            <a:off x="457200" y="1341438"/>
            <a:ext cx="8229600" cy="1727200"/>
          </a:xfrm>
          <a:prstGeom prst="rect">
            <a:avLst/>
          </a:prstGeom>
          <a:noFill/>
          <a:ln w="9525">
            <a:noFill/>
            <a:miter lim="800000"/>
            <a:headEnd/>
            <a:tailEnd/>
          </a:ln>
        </p:spPr>
        <p:txBody>
          <a:bodyPr/>
          <a:lstStyle/>
          <a:p>
            <a:pPr marL="609600" indent="-609600">
              <a:spcBef>
                <a:spcPct val="20000"/>
              </a:spcBef>
              <a:buFontTx/>
              <a:buAutoNum type="arabicPeriod"/>
            </a:pPr>
            <a:r>
              <a:rPr lang="en-US" sz="3200">
                <a:latin typeface="Calibri" pitchFamily="34" charset="0"/>
              </a:rPr>
              <a:t>Linear joint</a:t>
            </a:r>
          </a:p>
          <a:p>
            <a:pPr marL="609600" indent="-609600">
              <a:spcBef>
                <a:spcPct val="20000"/>
              </a:spcBef>
              <a:buFontTx/>
              <a:buAutoNum type="arabicPeriod"/>
            </a:pPr>
            <a:r>
              <a:rPr lang="en-US" sz="3200">
                <a:latin typeface="Calibri" pitchFamily="34" charset="0"/>
              </a:rPr>
              <a:t>Orthogonal joint</a:t>
            </a:r>
          </a:p>
          <a:p>
            <a:pPr marL="609600" indent="-609600">
              <a:spcBef>
                <a:spcPct val="20000"/>
              </a:spcBef>
              <a:buFontTx/>
              <a:buAutoNum type="arabicPeriod"/>
            </a:pPr>
            <a:r>
              <a:rPr lang="en-US" sz="3200">
                <a:latin typeface="Calibri" pitchFamily="34" charset="0"/>
              </a:rPr>
              <a:t>Rotational joint</a:t>
            </a:r>
          </a:p>
          <a:p>
            <a:pPr marL="609600" indent="-609600">
              <a:spcBef>
                <a:spcPct val="20000"/>
              </a:spcBef>
              <a:buFontTx/>
              <a:buAutoNum type="arabicPeriod"/>
            </a:pPr>
            <a:r>
              <a:rPr lang="en-US" sz="3200">
                <a:latin typeface="Calibri" pitchFamily="34" charset="0"/>
              </a:rPr>
              <a:t>Twisting joint</a:t>
            </a:r>
          </a:p>
          <a:p>
            <a:pPr marL="609600" indent="-609600">
              <a:spcBef>
                <a:spcPct val="20000"/>
              </a:spcBef>
              <a:buFontTx/>
              <a:buAutoNum type="arabicPeriod"/>
            </a:pPr>
            <a:r>
              <a:rPr lang="en-US" sz="3200">
                <a:latin typeface="Calibri" pitchFamily="34" charset="0"/>
              </a:rPr>
              <a:t>Revolving joint</a:t>
            </a:r>
          </a:p>
        </p:txBody>
      </p:sp>
      <p:sp>
        <p:nvSpPr>
          <p:cNvPr id="8" name="Title 7"/>
          <p:cNvSpPr>
            <a:spLocks noGrp="1"/>
          </p:cNvSpPr>
          <p:nvPr>
            <p:ph type="title"/>
          </p:nvPr>
        </p:nvSpPr>
        <p:spPr>
          <a:xfrm>
            <a:off x="457200" y="274638"/>
            <a:ext cx="8229600" cy="706437"/>
          </a:xfrm>
        </p:spPr>
        <p:txBody>
          <a:bodyPr rtlCol="0">
            <a:normAutofit fontScale="90000"/>
          </a:bodyPr>
          <a:lstStyle/>
          <a:p>
            <a:pPr fontAlgn="auto">
              <a:spcAft>
                <a:spcPts val="0"/>
              </a:spcAft>
              <a:defRPr/>
            </a:pPr>
            <a:r>
              <a:rPr lang="en-US" dirty="0" smtClean="0"/>
              <a:t>Types of joints</a:t>
            </a:r>
            <a:endParaRPr lang="en-IN"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smtClean="0"/>
              <a:t>LINEAR JOINTS </a:t>
            </a:r>
            <a:endParaRPr lang="en-IN" smtClean="0"/>
          </a:p>
        </p:txBody>
      </p:sp>
      <p:sp>
        <p:nvSpPr>
          <p:cNvPr id="6" name="Content Placeholder 5"/>
          <p:cNvSpPr>
            <a:spLocks noGrp="1"/>
          </p:cNvSpPr>
          <p:nvPr>
            <p:ph idx="1"/>
          </p:nvPr>
        </p:nvSpPr>
        <p:spPr>
          <a:xfrm>
            <a:off x="457200" y="1412875"/>
            <a:ext cx="8229600" cy="1728788"/>
          </a:xfrm>
        </p:spPr>
        <p:txBody>
          <a:bodyPr>
            <a:normAutofit fontScale="70000" lnSpcReduction="20000"/>
          </a:bodyPr>
          <a:lstStyle/>
          <a:p>
            <a:pPr>
              <a:lnSpc>
                <a:spcPct val="80000"/>
              </a:lnSpc>
              <a:buFont typeface="Arial" pitchFamily="34" charset="0"/>
              <a:buNone/>
            </a:pPr>
            <a:r>
              <a:rPr lang="en-US" sz="3000" smtClean="0"/>
              <a:t>Linear joints are also known as prismatic joints as the cross section of the joint is considered as a prism. These joints permit links to move in a linear relationship.</a:t>
            </a:r>
          </a:p>
          <a:p>
            <a:pPr>
              <a:lnSpc>
                <a:spcPct val="80000"/>
              </a:lnSpc>
              <a:buFont typeface="Arial" pitchFamily="34" charset="0"/>
              <a:buNone/>
            </a:pPr>
            <a:endParaRPr lang="en-US" sz="3000" smtClean="0"/>
          </a:p>
          <a:p>
            <a:pPr>
              <a:lnSpc>
                <a:spcPct val="80000"/>
              </a:lnSpc>
              <a:buFont typeface="Arial" pitchFamily="34" charset="0"/>
              <a:buNone/>
            </a:pPr>
            <a:endParaRPr lang="en-US" sz="3000" smtClean="0"/>
          </a:p>
          <a:p>
            <a:pPr>
              <a:lnSpc>
                <a:spcPct val="80000"/>
              </a:lnSpc>
              <a:buFont typeface="Arial" pitchFamily="34" charset="0"/>
              <a:buNone/>
            </a:pPr>
            <a:r>
              <a:rPr lang="en-IN" sz="3000" smtClean="0"/>
              <a:t>Two types : prismatic joint</a:t>
            </a:r>
          </a:p>
          <a:p>
            <a:pPr>
              <a:lnSpc>
                <a:spcPct val="80000"/>
              </a:lnSpc>
              <a:buFont typeface="Arial" pitchFamily="34" charset="0"/>
              <a:buNone/>
            </a:pPr>
            <a:r>
              <a:rPr lang="en-IN" sz="3000" smtClean="0"/>
              <a:t>			: orthogonal joint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a:xfrm>
            <a:off x="214282" y="0"/>
            <a:ext cx="4040188" cy="639762"/>
          </a:xfrm>
        </p:spPr>
        <p:txBody>
          <a:bodyPr/>
          <a:lstStyle/>
          <a:p>
            <a:r>
              <a:rPr lang="en-US" dirty="0" smtClean="0"/>
              <a:t>PRISMATIC JOINT  (L)</a:t>
            </a:r>
            <a:endParaRPr lang="en-US" dirty="0"/>
          </a:p>
        </p:txBody>
      </p:sp>
      <p:sp>
        <p:nvSpPr>
          <p:cNvPr id="11" name="Content Placeholder 10"/>
          <p:cNvSpPr>
            <a:spLocks noGrp="1"/>
          </p:cNvSpPr>
          <p:nvPr>
            <p:ph sz="half" idx="2"/>
          </p:nvPr>
        </p:nvSpPr>
        <p:spPr>
          <a:xfrm>
            <a:off x="214282" y="785794"/>
            <a:ext cx="4040188" cy="2571768"/>
          </a:xfrm>
        </p:spPr>
        <p:txBody>
          <a:bodyPr/>
          <a:lstStyle/>
          <a:p>
            <a:r>
              <a:rPr lang="en-US" dirty="0" smtClean="0">
                <a:latin typeface="Calibri" pitchFamily="34" charset="0"/>
              </a:rPr>
              <a:t>The relative movement between the input link and the output link is a linear sliding motion, with the axes of the two links being parallel  </a:t>
            </a:r>
          </a:p>
          <a:p>
            <a:endParaRPr lang="en-US" dirty="0"/>
          </a:p>
        </p:txBody>
      </p:sp>
      <p:sp>
        <p:nvSpPr>
          <p:cNvPr id="12" name="Text Placeholder 11"/>
          <p:cNvSpPr>
            <a:spLocks noGrp="1"/>
          </p:cNvSpPr>
          <p:nvPr>
            <p:ph type="body" sz="quarter" idx="3"/>
          </p:nvPr>
        </p:nvSpPr>
        <p:spPr>
          <a:xfrm>
            <a:off x="4643438" y="0"/>
            <a:ext cx="4041775" cy="639762"/>
          </a:xfrm>
        </p:spPr>
        <p:txBody>
          <a:bodyPr/>
          <a:lstStyle/>
          <a:p>
            <a:r>
              <a:rPr lang="en-US" dirty="0" smtClean="0"/>
              <a:t>ORTHOGONAL JOINT(O)</a:t>
            </a:r>
            <a:endParaRPr lang="en-US" dirty="0"/>
          </a:p>
        </p:txBody>
      </p:sp>
      <p:sp>
        <p:nvSpPr>
          <p:cNvPr id="13" name="Content Placeholder 12"/>
          <p:cNvSpPr>
            <a:spLocks noGrp="1"/>
          </p:cNvSpPr>
          <p:nvPr>
            <p:ph sz="quarter" idx="4"/>
          </p:nvPr>
        </p:nvSpPr>
        <p:spPr>
          <a:xfrm>
            <a:off x="4645025" y="642919"/>
            <a:ext cx="4041775" cy="3286148"/>
          </a:xfrm>
        </p:spPr>
        <p:txBody>
          <a:bodyPr/>
          <a:lstStyle/>
          <a:p>
            <a:r>
              <a:rPr lang="en-US" dirty="0" smtClean="0">
                <a:latin typeface="Calibri" pitchFamily="34" charset="0"/>
              </a:rPr>
              <a:t>This is also linear sliding motion, but the input and output links</a:t>
            </a:r>
          </a:p>
          <a:p>
            <a:r>
              <a:rPr lang="en-US" dirty="0" smtClean="0">
                <a:latin typeface="Calibri" pitchFamily="34" charset="0"/>
              </a:rPr>
              <a:t>are perpendicular to each other during the move</a:t>
            </a:r>
          </a:p>
          <a:p>
            <a:endParaRPr lang="en-US" dirty="0"/>
          </a:p>
        </p:txBody>
      </p:sp>
      <p:pic>
        <p:nvPicPr>
          <p:cNvPr id="28676" name="Picture 4" descr="8"/>
          <p:cNvPicPr>
            <a:picLocks noChangeAspect="1" noChangeArrowheads="1"/>
          </p:cNvPicPr>
          <p:nvPr/>
        </p:nvPicPr>
        <p:blipFill>
          <a:blip r:embed="rId2"/>
          <a:srcRect/>
          <a:stretch>
            <a:fillRect/>
          </a:stretch>
        </p:blipFill>
        <p:spPr bwMode="auto">
          <a:xfrm>
            <a:off x="142844" y="4286256"/>
            <a:ext cx="2891118" cy="1143008"/>
          </a:xfrm>
          <a:prstGeom prst="rect">
            <a:avLst/>
          </a:prstGeom>
          <a:noFill/>
          <a:ln w="9525">
            <a:noFill/>
            <a:miter lim="800000"/>
            <a:headEnd/>
            <a:tailEnd/>
          </a:ln>
        </p:spPr>
      </p:pic>
      <p:pic>
        <p:nvPicPr>
          <p:cNvPr id="6" name="Picture 1028" descr="8"/>
          <p:cNvPicPr>
            <a:picLocks noChangeAspect="1" noChangeArrowheads="1"/>
          </p:cNvPicPr>
          <p:nvPr/>
        </p:nvPicPr>
        <p:blipFill>
          <a:blip r:embed="rId3"/>
          <a:srcRect/>
          <a:stretch>
            <a:fillRect/>
          </a:stretch>
        </p:blipFill>
        <p:spPr bwMode="auto">
          <a:xfrm>
            <a:off x="3143240" y="3000372"/>
            <a:ext cx="2928958" cy="4014771"/>
          </a:xfrm>
          <a:prstGeom prst="rect">
            <a:avLst/>
          </a:prstGeom>
          <a:noFill/>
          <a:ln w="9525">
            <a:noFill/>
            <a:miter lim="800000"/>
            <a:headEnd/>
            <a:tailEnd/>
          </a:ln>
        </p:spPr>
      </p:pic>
      <p:pic>
        <p:nvPicPr>
          <p:cNvPr id="14" name="Picture 5" descr="8"/>
          <p:cNvPicPr>
            <a:picLocks noChangeAspect="1" noChangeArrowheads="1"/>
          </p:cNvPicPr>
          <p:nvPr/>
        </p:nvPicPr>
        <p:blipFill>
          <a:blip r:embed="rId4"/>
          <a:srcRect/>
          <a:stretch>
            <a:fillRect/>
          </a:stretch>
        </p:blipFill>
        <p:spPr bwMode="auto">
          <a:xfrm>
            <a:off x="6072198" y="4500570"/>
            <a:ext cx="2606235" cy="10731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REVOLUTE JOINTS</a:t>
            </a:r>
            <a:endParaRPr lang="en-IN" smtClean="0"/>
          </a:p>
        </p:txBody>
      </p:sp>
      <p:sp>
        <p:nvSpPr>
          <p:cNvPr id="30723" name="Content Placeholder 2"/>
          <p:cNvSpPr>
            <a:spLocks noGrp="1"/>
          </p:cNvSpPr>
          <p:nvPr>
            <p:ph idx="1"/>
          </p:nvPr>
        </p:nvSpPr>
        <p:spPr/>
        <p:txBody>
          <a:bodyPr/>
          <a:lstStyle/>
          <a:p>
            <a:r>
              <a:rPr lang="en-US" smtClean="0"/>
              <a:t>Revolute joints permit only angular motion between the links.The various types are</a:t>
            </a:r>
          </a:p>
          <a:p>
            <a:r>
              <a:rPr lang="en-US" smtClean="0"/>
              <a:t> Rotational (R)</a:t>
            </a:r>
          </a:p>
          <a:p>
            <a:r>
              <a:rPr lang="en-US" smtClean="0"/>
              <a:t>Twisting (T)</a:t>
            </a:r>
          </a:p>
          <a:p>
            <a:r>
              <a:rPr lang="en-US" smtClean="0"/>
              <a:t> Revolving (V)</a:t>
            </a:r>
            <a:endParaRPr lang="en-IN"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726</Words>
  <Application>Microsoft Office PowerPoint</Application>
  <PresentationFormat>On-screen Show (4:3)</PresentationFormat>
  <Paragraphs>80</Paragraphs>
  <Slides>19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Office Theme</vt:lpstr>
      <vt:lpstr>Visio</vt:lpstr>
      <vt:lpstr>PowerPoint Presentation</vt:lpstr>
      <vt:lpstr>ROBOT ARM  (MANIPULATOR)</vt:lpstr>
      <vt:lpstr>PowerPoint Presentation</vt:lpstr>
      <vt:lpstr>ROBOT LINK</vt:lpstr>
      <vt:lpstr> JOINT</vt:lpstr>
      <vt:lpstr>Types of joints</vt:lpstr>
      <vt:lpstr>LINEAR JOINTS </vt:lpstr>
      <vt:lpstr>PowerPoint Presentation</vt:lpstr>
      <vt:lpstr>REVOLUTE JOINTS</vt:lpstr>
      <vt:lpstr>ROTATIONAL JOINT ( R)</vt:lpstr>
      <vt:lpstr>REVOLVING JOINT (V)</vt:lpstr>
      <vt:lpstr>TWISTING JOINT</vt:lpstr>
      <vt:lpstr>ROBOT CONTROLLER</vt:lpstr>
      <vt:lpstr>PowerPoint Presentation</vt:lpstr>
      <vt:lpstr>ROBOT CONTROLLER</vt:lpstr>
      <vt:lpstr>PowerPoint Presentation</vt:lpstr>
      <vt:lpstr>PowerPoint Presentation</vt:lpstr>
      <vt:lpstr>CLOSED LOOP SYSTEM</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ANIL</cp:lastModifiedBy>
  <cp:revision>36</cp:revision>
  <dcterms:created xsi:type="dcterms:W3CDTF">2013-02-17T15:33:06Z</dcterms:created>
  <dcterms:modified xsi:type="dcterms:W3CDTF">2013-05-17T16:57:17Z</dcterms:modified>
</cp:coreProperties>
</file>