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9" r:id="rId5"/>
    <p:sldId id="256" r:id="rId6"/>
    <p:sldId id="257" r:id="rId7"/>
    <p:sldId id="258" r:id="rId8"/>
    <p:sldId id="264" r:id="rId9"/>
    <p:sldId id="271" r:id="rId10"/>
    <p:sldId id="268" r:id="rId11"/>
    <p:sldId id="269" r:id="rId12"/>
    <p:sldId id="270" r:id="rId13"/>
    <p:sldId id="266" r:id="rId14"/>
    <p:sldId id="267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F88A-DD46-4EE0-926B-C69048BB1555}" type="datetimeFigureOut">
              <a:rPr lang="en-IN" smtClean="0"/>
              <a:pPr/>
              <a:t>20-03-2013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DEF8-F354-4385-B2D6-727974D10A47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roboticsbible.com/spot-welding-robot.html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robot is seen as a machine that is able to modify the environment in which it operates.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Accomplished by -actions that are conditioned 	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by certain rules of behavior</a:t>
            </a:r>
          </a:p>
          <a:p>
            <a:pPr lvl="2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-data the robot acquires on its status and on               		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4074" cy="667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861" y="0"/>
            <a:ext cx="91698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004"/>
            <a:ext cx="9156457" cy="678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IN" dirty="0" smtClean="0"/>
              <a:t>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Greater flexibility, </a:t>
            </a:r>
            <a:r>
              <a:rPr lang="en-IN" sz="4000" dirty="0" err="1" smtClean="0">
                <a:latin typeface="Times New Roman" pitchFamily="18" charset="0"/>
                <a:cs typeface="Times New Roman" pitchFamily="18" charset="0"/>
              </a:rPr>
              <a:t>reprogrammability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IN" sz="4000" dirty="0" smtClean="0">
                <a:latin typeface="Times New Roman" pitchFamily="18" charset="0"/>
                <a:cs typeface="Times New Roman" pitchFamily="18" charset="0"/>
              </a:rPr>
            </a:br>
            <a:endParaRPr lang="en-IN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Greater response time to inputs than humans </a:t>
            </a:r>
            <a:br>
              <a:rPr lang="en-IN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 Improved product quality </a:t>
            </a:r>
            <a:br>
              <a:rPr lang="en-IN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   </a:t>
            </a: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 Maximize capital intensive equipment in multiple work shifts </a:t>
            </a:r>
            <a:br>
              <a:rPr lang="en-IN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 Accident reduction </a:t>
            </a:r>
            <a:br>
              <a:rPr lang="en-IN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  Reduction of hazardous exposure for human workers </a:t>
            </a:r>
          </a:p>
          <a:p>
            <a:pPr>
              <a:buNone/>
            </a:pPr>
            <a:endParaRPr lang="en-IN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            Automation less susceptible to work stoppages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rmAutofit/>
          </a:bodyPr>
          <a:lstStyle/>
          <a:p>
            <a:r>
              <a:rPr lang="en-IN" sz="3200" b="1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IN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Replacement of human labour </a:t>
            </a:r>
          </a:p>
          <a:p>
            <a:pPr lvl="0">
              <a:lnSpc>
                <a:spcPct val="15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More unemployment </a:t>
            </a:r>
          </a:p>
          <a:p>
            <a:pPr lvl="0">
              <a:lnSpc>
                <a:spcPct val="15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Significant retraining costs for both unemployed and users of new technology </a:t>
            </a:r>
          </a:p>
          <a:p>
            <a:pPr lvl="0">
              <a:lnSpc>
                <a:spcPct val="15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Advertised technology does not always disclose some of the hidden disadvantages </a:t>
            </a:r>
          </a:p>
          <a:p>
            <a:pPr>
              <a:lnSpc>
                <a:spcPct val="15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Hidden costs because of the associated technology that must be purchased and integrated into a functioning cell. Typically, a functioning cell will cost 3 - 10 times the cost of the robot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ANATOMY</a:t>
            </a:r>
            <a:endParaRPr lang="en-IN" dirty="0"/>
          </a:p>
        </p:txBody>
      </p:sp>
      <p:pic>
        <p:nvPicPr>
          <p:cNvPr id="17410" name="Picture 2" descr="http://www.bbc.co.uk/bitesize/standard/computing/images/robot_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060848"/>
            <a:ext cx="4230156" cy="3518893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3529" y="2560796"/>
            <a:ext cx="4176464" cy="29381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Robotics is commonly defined as the science studying the intelligent connection between perception and action.</a:t>
            </a:r>
            <a:r>
              <a:rPr lang="en-US" sz="1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3200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3248"/>
            <a:ext cx="7901014" cy="29829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essential component of a robot </a:t>
            </a:r>
          </a:p>
          <a:p>
            <a:r>
              <a:rPr lang="en-US" dirty="0" smtClean="0"/>
              <a:t>T he </a:t>
            </a:r>
            <a:r>
              <a:rPr lang="en-US" i="1" dirty="0" smtClean="0"/>
              <a:t>mechanical system </a:t>
            </a:r>
            <a:r>
              <a:rPr lang="en-US" dirty="0" smtClean="0"/>
              <a:t>with a locomotion apparatus (wheels, crawlers, mechanical legs) </a:t>
            </a:r>
          </a:p>
          <a:p>
            <a:r>
              <a:rPr lang="en-US" dirty="0" smtClean="0"/>
              <a:t>A </a:t>
            </a:r>
            <a:r>
              <a:rPr lang="en-US" i="1" dirty="0" smtClean="0"/>
              <a:t>manipulation apparatus </a:t>
            </a:r>
            <a:r>
              <a:rPr lang="en-US" dirty="0" smtClean="0"/>
              <a:t>(mechanical arms, end-effectors, artificial hands).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500042"/>
            <a:ext cx="3829048" cy="5626121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capability to exert an action, both locomotion and manipulation, is provided by an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actuation system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-motion                          control system ,drives, transmission systems</a:t>
            </a:r>
          </a:p>
          <a:p>
            <a:r>
              <a:rPr lang="en-US" sz="2400" dirty="0" smtClean="0"/>
              <a:t>The capability for perception is achieved by  a </a:t>
            </a:r>
            <a:r>
              <a:rPr lang="en-US" sz="2400" i="1" dirty="0" smtClean="0">
                <a:solidFill>
                  <a:srgbClr val="FF0000"/>
                </a:solidFill>
              </a:rPr>
              <a:t>sensory system </a:t>
            </a:r>
            <a:r>
              <a:rPr lang="en-US" sz="2400" i="1" dirty="0" smtClean="0"/>
              <a:t>which can </a:t>
            </a:r>
            <a:r>
              <a:rPr lang="en-US" sz="2400" dirty="0" smtClean="0"/>
              <a:t>acquire data on the internal status of the mechanical system a</a:t>
            </a:r>
            <a:r>
              <a:rPr lang="en-US" sz="2400" i="1" dirty="0" smtClean="0"/>
              <a:t>s well as on the external status of </a:t>
            </a:r>
            <a:r>
              <a:rPr lang="en-US" sz="2400" dirty="0" smtClean="0"/>
              <a:t>the environment</a:t>
            </a:r>
            <a:r>
              <a:rPr lang="en-US" sz="2400" i="1" dirty="0" smtClean="0"/>
              <a:t>.</a:t>
            </a:r>
          </a:p>
          <a:p>
            <a:r>
              <a:rPr lang="en-US" sz="2400" dirty="0" smtClean="0"/>
              <a:t>The capability for connecting action to perception in an Intelligent fashion is provided by a </a:t>
            </a:r>
            <a:r>
              <a:rPr lang="en-US" sz="2400" i="1" dirty="0" smtClean="0">
                <a:solidFill>
                  <a:srgbClr val="FF0000"/>
                </a:solidFill>
              </a:rPr>
              <a:t>control system </a:t>
            </a:r>
            <a:r>
              <a:rPr lang="en-US" sz="2400" i="1" dirty="0" smtClean="0"/>
              <a:t>which can command the execution of the </a:t>
            </a:r>
            <a:r>
              <a:rPr lang="en-US" sz="2400" dirty="0" smtClean="0"/>
              <a:t>action depending on the </a:t>
            </a:r>
            <a:r>
              <a:rPr lang="en-US" sz="2000" dirty="0" smtClean="0"/>
              <a:t>constraints imposed by the robot and the environment</a:t>
            </a:r>
            <a:endParaRPr lang="en-US" sz="2400" i="1" dirty="0" smtClean="0"/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5000636"/>
            <a:ext cx="4070379" cy="157163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Therefore, it can be recognized that robotics is an interdisciplinary subject</a:t>
            </a:r>
          </a:p>
          <a:p>
            <a:r>
              <a:rPr lang="en-US" dirty="0" smtClean="0"/>
              <a:t>concerning the areas of </a:t>
            </a:r>
            <a:r>
              <a:rPr lang="en-US" i="1" dirty="0" smtClean="0"/>
              <a:t>mechanics, control , computers, and electronics.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0042"/>
            <a:ext cx="41434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CELL LAYOUT</a:t>
            </a: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robots are arranged in an automated industry?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7544" y="404665"/>
            <a:ext cx="4032448" cy="3528392"/>
          </a:xfrm>
        </p:spPr>
        <p:txBody>
          <a:bodyPr>
            <a:normAutofit/>
          </a:bodyPr>
          <a:lstStyle/>
          <a:p>
            <a:r>
              <a:rPr lang="en-IN" dirty="0" smtClean="0"/>
              <a:t>Robot-</a:t>
            </a:r>
            <a:r>
              <a:rPr lang="en-IN" dirty="0" err="1" smtClean="0"/>
              <a:t>centered</a:t>
            </a:r>
            <a:r>
              <a:rPr lang="en-IN" dirty="0" smtClean="0"/>
              <a:t> cell</a:t>
            </a:r>
          </a:p>
          <a:p>
            <a:pPr lvl="1"/>
            <a:r>
              <a:rPr lang="en-IN" dirty="0" smtClean="0"/>
              <a:t> commonly used layouts in the industrial applications. In this arrangement, </a:t>
            </a:r>
            <a:r>
              <a:rPr lang="en-IN" i="1" dirty="0" smtClean="0"/>
              <a:t>a single robot</a:t>
            </a:r>
            <a:r>
              <a:rPr lang="en-IN" dirty="0" smtClean="0"/>
              <a:t> will be incorporated at the </a:t>
            </a:r>
            <a:r>
              <a:rPr lang="en-IN" i="1" dirty="0" smtClean="0"/>
              <a:t>centre</a:t>
            </a:r>
            <a:r>
              <a:rPr lang="en-IN" dirty="0" smtClean="0"/>
              <a:t> of the work cell for performing operations on several machines that are set in a </a:t>
            </a:r>
            <a:r>
              <a:rPr lang="en-IN" i="1" dirty="0" smtClean="0"/>
              <a:t>semi-circle form</a:t>
            </a:r>
            <a:r>
              <a:rPr lang="en-IN" dirty="0" smtClean="0"/>
              <a:t>.</a:t>
            </a:r>
            <a:endParaRPr lang="en-IN" dirty="0"/>
          </a:p>
        </p:txBody>
      </p:sp>
      <p:pic>
        <p:nvPicPr>
          <p:cNvPr id="1028" name="Picture 4" descr="http://www.roboticsbible.com/wp-content/uploads/2011/12/robot-centered-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4664"/>
            <a:ext cx="3384375" cy="3303523"/>
          </a:xfrm>
          <a:prstGeom prst="rect">
            <a:avLst/>
          </a:prstGeom>
          <a:noFill/>
        </p:spPr>
      </p:pic>
      <p:pic>
        <p:nvPicPr>
          <p:cNvPr id="1030" name="Picture 6" descr="http://www.webcomfg.com/images/robo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356992"/>
            <a:ext cx="435648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14282" y="214290"/>
            <a:ext cx="4040188" cy="639762"/>
          </a:xfrm>
        </p:spPr>
        <p:txBody>
          <a:bodyPr/>
          <a:lstStyle/>
          <a:p>
            <a:r>
              <a:rPr lang="en-US" dirty="0" smtClean="0"/>
              <a:t>MOBILE ROBOT WORKCELL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14282" y="928670"/>
            <a:ext cx="4643470" cy="57150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In the mobile robot work cells, the robots are arranged to move at different places in the cell. It is made possible by attaching the robot in a </a:t>
            </a:r>
            <a:r>
              <a:rPr lang="en-IN" sz="2100" i="1" dirty="0" smtClean="0">
                <a:latin typeface="Times New Roman" pitchFamily="18" charset="0"/>
                <a:cs typeface="Times New Roman" pitchFamily="18" charset="0"/>
              </a:rPr>
              <a:t>movable bottom</a:t>
            </a: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, which is connected to the </a:t>
            </a:r>
            <a:r>
              <a:rPr lang="en-IN" sz="2100" i="1" dirty="0" smtClean="0">
                <a:latin typeface="Times New Roman" pitchFamily="18" charset="0"/>
                <a:cs typeface="Times New Roman" pitchFamily="18" charset="0"/>
              </a:rPr>
              <a:t>rail system</a:t>
            </a: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. This system can be done by either anyone of the following methods:</a:t>
            </a:r>
          </a:p>
          <a:p>
            <a:pPr>
              <a:lnSpc>
                <a:spcPct val="120000"/>
              </a:lnSpc>
            </a:pP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Overhead rail system</a:t>
            </a:r>
          </a:p>
          <a:p>
            <a:pPr>
              <a:lnSpc>
                <a:spcPct val="120000"/>
              </a:lnSpc>
            </a:pP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Floor track </a:t>
            </a:r>
            <a:r>
              <a:rPr lang="en-IN" sz="2100" dirty="0" err="1" smtClean="0">
                <a:latin typeface="Times New Roman" pitchFamily="18" charset="0"/>
                <a:cs typeface="Times New Roman" pitchFamily="18" charset="0"/>
              </a:rPr>
              <a:t>systemIn</a:t>
            </a: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 the mobile robot work cells, the robots are arranged to move at different places in the cell. It is made possible by attaching the robot in a </a:t>
            </a:r>
            <a:r>
              <a:rPr lang="en-IN" sz="2100" i="1" dirty="0" smtClean="0">
                <a:latin typeface="Times New Roman" pitchFamily="18" charset="0"/>
                <a:cs typeface="Times New Roman" pitchFamily="18" charset="0"/>
              </a:rPr>
              <a:t>movable bottom</a:t>
            </a: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, which is connected to the </a:t>
            </a:r>
            <a:r>
              <a:rPr lang="en-IN" sz="2100" i="1" dirty="0" smtClean="0">
                <a:latin typeface="Times New Roman" pitchFamily="18" charset="0"/>
                <a:cs typeface="Times New Roman" pitchFamily="18" charset="0"/>
              </a:rPr>
              <a:t>rail system</a:t>
            </a: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. This system can be done by either anyone of the following methods:</a:t>
            </a:r>
          </a:p>
          <a:p>
            <a:pPr>
              <a:lnSpc>
                <a:spcPct val="120000"/>
              </a:lnSpc>
            </a:pP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Overhead rail system</a:t>
            </a:r>
          </a:p>
          <a:p>
            <a:pPr>
              <a:lnSpc>
                <a:spcPct val="120000"/>
              </a:lnSpc>
            </a:pPr>
            <a:r>
              <a:rPr lang="en-IN" sz="2100" dirty="0" smtClean="0">
                <a:latin typeface="Times New Roman" pitchFamily="18" charset="0"/>
                <a:cs typeface="Times New Roman" pitchFamily="18" charset="0"/>
              </a:rPr>
              <a:t>Floor track system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571480"/>
            <a:ext cx="435768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IN-LINE ROBOT CELL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214422"/>
            <a:ext cx="3757610" cy="542928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An In-Line robot cell arrangement has a </a:t>
            </a:r>
            <a:r>
              <a:rPr lang="en-IN" sz="2600" i="1" dirty="0" smtClean="0">
                <a:latin typeface="Times New Roman" pitchFamily="18" charset="0"/>
                <a:cs typeface="Times New Roman" pitchFamily="18" charset="0"/>
              </a:rPr>
              <a:t>movable conveyor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 with the work parts. This conveyor travels near the </a:t>
            </a:r>
            <a:r>
              <a:rPr lang="en-IN" sz="2600" i="1" dirty="0" smtClean="0">
                <a:latin typeface="Times New Roman" pitchFamily="18" charset="0"/>
                <a:cs typeface="Times New Roman" pitchFamily="18" charset="0"/>
              </a:rPr>
              <a:t>robots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 for performing a function on the work parts. This type of arrangement is mostly used in the </a:t>
            </a:r>
            <a:r>
              <a:rPr lang="en-IN" sz="2600" i="1" dirty="0" smtClean="0">
                <a:latin typeface="Times New Roman" pitchFamily="18" charset="0"/>
                <a:cs typeface="Times New Roman" pitchFamily="18" charset="0"/>
              </a:rPr>
              <a:t>automobile industries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 for assembling the car bodies. To be more specific, the robots are placed beside the assembly line to carry out some operations like 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  <a:hlinkClick r:id="rId2" tooltip="Spot welding"/>
              </a:rPr>
              <a:t>spot welding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IN" dirty="0"/>
          </a:p>
        </p:txBody>
      </p:sp>
      <p:pic>
        <p:nvPicPr>
          <p:cNvPr id="4098" name="Picture 2" descr="http://www.roboticsbible.com/wp-content/uploads/2011/12/in-line-robot-work-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60648"/>
            <a:ext cx="4176464" cy="2155596"/>
          </a:xfrm>
          <a:prstGeom prst="rect">
            <a:avLst/>
          </a:prstGeom>
          <a:noFill/>
        </p:spPr>
      </p:pic>
      <p:pic>
        <p:nvPicPr>
          <p:cNvPr id="10" name="Picture 7" descr="vyroba-lakov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36912"/>
            <a:ext cx="3859213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6858048" cy="272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electronicsteacher.com/robotics/images/mars-small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857496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14620"/>
            <a:ext cx="22479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2857496"/>
            <a:ext cx="21240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496"/>
            <a:ext cx="2322542" cy="162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5572164" cy="72547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AUTONOMOUS ROBOTS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5214974" cy="5643602"/>
          </a:xfrm>
        </p:spPr>
        <p:txBody>
          <a:bodyPr>
            <a:noAutofit/>
          </a:bodyPr>
          <a:lstStyle/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Autonomous robots are self supporting or in other words self contained.  In a way they rely on their own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‘brains’. </a:t>
            </a:r>
          </a:p>
          <a:p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    Autonomous robots run a program that give them the opportunity to decide on the action to perform depending on their surroundings.  At times these robots even learn new 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behavior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  They start out with a short routine and adapt this routine to be more successful at the task they perform.  The most successful routine will be repeated as such their </a:t>
            </a:r>
            <a:r>
              <a:rPr lang="en-IN" sz="2000" dirty="0" err="1" smtClean="0">
                <a:latin typeface="Times New Roman" pitchFamily="18" charset="0"/>
                <a:cs typeface="Times New Roman" pitchFamily="18" charset="0"/>
              </a:rPr>
              <a:t>behavior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is shaped.  Autonomous robots can learn to walk or avoid obstacles they find in their way.  Think about a six legged robot, at first the legs move ad random, after a little while the robot adjust its program and performs a pattern which enables it to move in a direction.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928670"/>
            <a:ext cx="26860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643570" y="3500438"/>
            <a:ext cx="3308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Autonomous Underwater Vehicle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857628"/>
            <a:ext cx="2857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6072198" y="6143644"/>
            <a:ext cx="2556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Unmanned Aerial Vehicle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518</Words>
  <Application>Microsoft Office PowerPoint</Application>
  <PresentationFormat>On-screen Show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ROBOTICS</vt:lpstr>
      <vt:lpstr>     Robotics is commonly defined as the science studying the intelligent connection between perception and action. </vt:lpstr>
      <vt:lpstr>Slide 3</vt:lpstr>
      <vt:lpstr>ROBOT CELL LAYOUT</vt:lpstr>
      <vt:lpstr>Slide 5</vt:lpstr>
      <vt:lpstr>Slide 6</vt:lpstr>
      <vt:lpstr>IN-LINE ROBOT CELL</vt:lpstr>
      <vt:lpstr>Slide 8</vt:lpstr>
      <vt:lpstr>AUTONOMOUS ROBOTS</vt:lpstr>
      <vt:lpstr>Slide 10</vt:lpstr>
      <vt:lpstr>Slide 11</vt:lpstr>
      <vt:lpstr>Slide 12</vt:lpstr>
      <vt:lpstr>ADVANTAGES</vt:lpstr>
      <vt:lpstr>DISADVANTAGES  </vt:lpstr>
      <vt:lpstr>ROBOT ANATOMY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Lenovo</cp:lastModifiedBy>
  <cp:revision>43</cp:revision>
  <dcterms:created xsi:type="dcterms:W3CDTF">2013-02-13T13:48:25Z</dcterms:created>
  <dcterms:modified xsi:type="dcterms:W3CDTF">2013-03-20T18:22:29Z</dcterms:modified>
</cp:coreProperties>
</file>