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4" r:id="rId5"/>
    <p:sldId id="260" r:id="rId6"/>
    <p:sldId id="261" r:id="rId7"/>
    <p:sldId id="262" r:id="rId8"/>
    <p:sldId id="266" r:id="rId9"/>
    <p:sldId id="258" r:id="rId10"/>
    <p:sldId id="267" r:id="rId11"/>
    <p:sldId id="265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41097-F81E-40B1-9C33-E61C0F2DAAD4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4FD78-F07A-484A-B5AF-E9C465D805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ROBOTICS AND AUTOMATION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543800" cy="530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563880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A robot is a machine that is able to modify its operations depending upon the environment which it works.</a:t>
            </a:r>
            <a:endParaRPr lang="en-US" sz="2400" b="1" dirty="0" smtClean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"/>
            <a:ext cx="8229600" cy="6324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DEFINITION</a:t>
            </a:r>
          </a:p>
          <a:p>
            <a:pPr>
              <a:defRPr/>
            </a:pPr>
            <a:r>
              <a:rPr lang="en-US" b="1" dirty="0" smtClean="0">
                <a:cs typeface="Times New Roman" pitchFamily="18" charset="0"/>
              </a:rPr>
              <a:t>“</a:t>
            </a:r>
            <a:r>
              <a:rPr lang="en-US" dirty="0" smtClean="0">
                <a:cs typeface="Times New Roman" pitchFamily="18" charset="0"/>
              </a:rPr>
              <a:t>A reprogrammable, multifunctional manipulator designed to move material, parts, tools, or specialized devices through various programmed motions for the performance of a variety of tasks.</a:t>
            </a:r>
            <a:r>
              <a:rPr lang="en-US" b="1" dirty="0" smtClean="0">
                <a:cs typeface="Times New Roman" pitchFamily="18" charset="0"/>
              </a:rPr>
              <a:t>”</a:t>
            </a:r>
          </a:p>
          <a:p>
            <a:pPr>
              <a:defRPr/>
            </a:pPr>
            <a:r>
              <a:rPr lang="en-US" b="1" dirty="0" smtClean="0">
                <a:cs typeface="Times New Roman" pitchFamily="18" charset="0"/>
              </a:rPr>
              <a:t>-Robot Institute of America, </a:t>
            </a:r>
            <a:r>
              <a:rPr lang="en-US" b="1" dirty="0" smtClean="0">
                <a:cs typeface="Times New Roman" pitchFamily="18" charset="0"/>
              </a:rPr>
              <a:t>1979</a:t>
            </a:r>
          </a:p>
          <a:p>
            <a:pPr>
              <a:defRPr/>
            </a:pPr>
            <a:r>
              <a:rPr lang="en-US" b="1" dirty="0" smtClean="0">
                <a:cs typeface="Times New Roman" pitchFamily="18" charset="0"/>
              </a:rPr>
              <a:t>“A ROBOT IS A PROGRAMMABLE ARM SIMULATOR”</a:t>
            </a:r>
            <a:endParaRPr lang="en-US" b="1" dirty="0" smtClean="0">
              <a:cs typeface="Times New Roman" pitchFamily="18" charset="0"/>
            </a:endParaRP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ROBOTS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4038600" cy="4830763"/>
          </a:xfrm>
        </p:spPr>
        <p:txBody>
          <a:bodyPr>
            <a:normAutofit fontScale="92500"/>
          </a:bodyPr>
          <a:lstStyle/>
          <a:p>
            <a:r>
              <a:rPr lang="en-IN" dirty="0" smtClean="0"/>
              <a:t>This concept was introduced by the Czech playwright</a:t>
            </a:r>
          </a:p>
          <a:p>
            <a:r>
              <a:rPr lang="en-IN" dirty="0" err="1" smtClean="0"/>
              <a:t>Karel</a:t>
            </a:r>
            <a:r>
              <a:rPr lang="en-IN" dirty="0" smtClean="0"/>
              <a:t> ˇCapek who wrote the play </a:t>
            </a:r>
            <a:r>
              <a:rPr lang="en-IN" i="1" dirty="0" err="1" smtClean="0"/>
              <a:t>Rossum’s</a:t>
            </a:r>
            <a:r>
              <a:rPr lang="en-IN" i="1" dirty="0" smtClean="0"/>
              <a:t> Universal Robots (R.U.R.)</a:t>
            </a:r>
          </a:p>
          <a:p>
            <a:r>
              <a:rPr lang="en-IN" dirty="0" smtClean="0"/>
              <a:t>in 1920. On that occasion he coined the term </a:t>
            </a:r>
            <a:r>
              <a:rPr lang="en-IN" i="1" dirty="0" smtClean="0"/>
              <a:t>robot — derived from the </a:t>
            </a:r>
            <a:r>
              <a:rPr lang="en-IN" i="1" dirty="0" smtClean="0"/>
              <a:t>term </a:t>
            </a:r>
            <a:r>
              <a:rPr lang="en-IN" i="1" dirty="0" err="1" smtClean="0"/>
              <a:t>robota</a:t>
            </a:r>
            <a:r>
              <a:rPr lang="en-IN" i="1" dirty="0" smtClean="0"/>
              <a:t> that means executive </a:t>
            </a:r>
            <a:r>
              <a:rPr lang="en-IN" i="1" dirty="0" smtClean="0"/>
              <a:t>labour</a:t>
            </a:r>
          </a:p>
          <a:p>
            <a:r>
              <a:rPr lang="en-IN" dirty="0" err="1" smtClean="0"/>
              <a:t>Rossum’s</a:t>
            </a:r>
            <a:r>
              <a:rPr lang="en-IN" dirty="0" smtClean="0"/>
              <a:t> robots were represented as creatures</a:t>
            </a:r>
          </a:p>
          <a:p>
            <a:r>
              <a:rPr lang="en-IN" dirty="0" smtClean="0"/>
              <a:t>made with organic material.</a:t>
            </a:r>
            <a:endParaRPr lang="en-IN" dirty="0"/>
          </a:p>
        </p:txBody>
      </p:sp>
      <p:pic>
        <p:nvPicPr>
          <p:cNvPr id="7" name="Content Placeholder 6" descr="images[4]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524000"/>
            <a:ext cx="4903305" cy="4572000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381000"/>
            <a:ext cx="8153400" cy="5745163"/>
          </a:xfrm>
        </p:spPr>
        <p:txBody>
          <a:bodyPr>
            <a:normAutofit fontScale="92500"/>
          </a:bodyPr>
          <a:lstStyle/>
          <a:p>
            <a:r>
              <a:rPr lang="en-IN" dirty="0" smtClean="0"/>
              <a:t>The image of the robot as a mechanical </a:t>
            </a:r>
            <a:r>
              <a:rPr lang="en-IN" dirty="0" err="1" smtClean="0"/>
              <a:t>artifact</a:t>
            </a:r>
            <a:r>
              <a:rPr lang="en-IN" dirty="0" smtClean="0"/>
              <a:t> starts </a:t>
            </a:r>
            <a:r>
              <a:rPr lang="en-IN" dirty="0" smtClean="0"/>
              <a:t>in the 1940s when the Russian Isaac Asimov, the well-known </a:t>
            </a:r>
            <a:r>
              <a:rPr lang="en-IN" dirty="0" smtClean="0"/>
              <a:t>science fiction </a:t>
            </a:r>
            <a:r>
              <a:rPr lang="en-IN" dirty="0" smtClean="0"/>
              <a:t>writer, conceived the robot as an automaton of human appearance </a:t>
            </a:r>
            <a:r>
              <a:rPr lang="en-IN" dirty="0" smtClean="0"/>
              <a:t>but devoid </a:t>
            </a:r>
            <a:r>
              <a:rPr lang="en-IN" dirty="0" smtClean="0"/>
              <a:t>of feelings</a:t>
            </a:r>
            <a:r>
              <a:rPr lang="en-IN" dirty="0" smtClean="0"/>
              <a:t>.</a:t>
            </a:r>
          </a:p>
          <a:p>
            <a:r>
              <a:rPr lang="en-IN" dirty="0" smtClean="0"/>
              <a:t> </a:t>
            </a:r>
            <a:r>
              <a:rPr lang="en-IN" dirty="0" smtClean="0"/>
              <a:t>Its behaviour was dictated by a “</a:t>
            </a:r>
            <a:r>
              <a:rPr lang="en-IN" dirty="0" err="1" smtClean="0"/>
              <a:t>positronic</a:t>
            </a:r>
            <a:r>
              <a:rPr lang="en-IN" dirty="0" smtClean="0"/>
              <a:t>” brain </a:t>
            </a:r>
            <a:r>
              <a:rPr lang="en-IN" dirty="0" smtClean="0"/>
              <a:t>programmed by </a:t>
            </a:r>
            <a:r>
              <a:rPr lang="en-IN" dirty="0" smtClean="0"/>
              <a:t>a human being in such a way as to satisfy certain rules of </a:t>
            </a:r>
            <a:r>
              <a:rPr lang="en-IN" dirty="0" smtClean="0"/>
              <a:t>ethical conduct</a:t>
            </a:r>
            <a:r>
              <a:rPr lang="en-IN" dirty="0" smtClean="0"/>
              <a:t>. </a:t>
            </a:r>
            <a:endParaRPr lang="en-IN" dirty="0" smtClean="0"/>
          </a:p>
          <a:p>
            <a:r>
              <a:rPr lang="en-IN" dirty="0" smtClean="0"/>
              <a:t>The </a:t>
            </a:r>
            <a:r>
              <a:rPr lang="en-IN" dirty="0" smtClean="0"/>
              <a:t>term </a:t>
            </a:r>
            <a:r>
              <a:rPr lang="en-IN" i="1" dirty="0" smtClean="0"/>
              <a:t>robotics was then introduced by Asimov as the </a:t>
            </a:r>
            <a:r>
              <a:rPr lang="en-IN" i="1" dirty="0" smtClean="0"/>
              <a:t>science </a:t>
            </a:r>
            <a:r>
              <a:rPr lang="en-IN" dirty="0" smtClean="0"/>
              <a:t>devoted </a:t>
            </a:r>
            <a:r>
              <a:rPr lang="en-IN" dirty="0" smtClean="0"/>
              <a:t>to the study of robots which was based on the </a:t>
            </a:r>
            <a:r>
              <a:rPr lang="en-IN" i="1" dirty="0" smtClean="0"/>
              <a:t>three </a:t>
            </a:r>
            <a:r>
              <a:rPr lang="en-IN" i="1" dirty="0" smtClean="0"/>
              <a:t>fundamental laws</a:t>
            </a:r>
            <a:r>
              <a:rPr lang="en-IN" i="1" dirty="0" smtClean="0"/>
              <a:t>:</a:t>
            </a:r>
            <a:endParaRPr lang="en-IN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Asimov’s laws for robotics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/>
              <a:t>1. A robot may not injure a human being or, through inaction, allow a </a:t>
            </a:r>
            <a:r>
              <a:rPr lang="en-IN" dirty="0" smtClean="0"/>
              <a:t>human being </a:t>
            </a:r>
            <a:r>
              <a:rPr lang="en-IN" dirty="0" smtClean="0"/>
              <a:t>to come to harm.</a:t>
            </a:r>
          </a:p>
          <a:p>
            <a:r>
              <a:rPr lang="en-IN" dirty="0" smtClean="0"/>
              <a:t>2. A robot must obey the orders given by human beings, except when </a:t>
            </a:r>
            <a:r>
              <a:rPr lang="en-IN" dirty="0" smtClean="0"/>
              <a:t>such orders </a:t>
            </a:r>
            <a:r>
              <a:rPr lang="en-IN" dirty="0" smtClean="0"/>
              <a:t>would conflict with the first law.</a:t>
            </a:r>
          </a:p>
          <a:p>
            <a:r>
              <a:rPr lang="en-IN" dirty="0" smtClean="0"/>
              <a:t>3. A robot must protect its own existence, as long as such protection </a:t>
            </a:r>
            <a:r>
              <a:rPr lang="en-IN" dirty="0" smtClean="0"/>
              <a:t>does not </a:t>
            </a:r>
            <a:r>
              <a:rPr lang="en-IN" dirty="0" smtClean="0"/>
              <a:t>conflict with the first or second law.</a:t>
            </a:r>
            <a:endParaRPr lang="en-IN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29544"/>
            <a:ext cx="8229600" cy="3267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81165" y="3810000"/>
            <a:ext cx="412706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AutoShape 2" descr="data:image/jpeg;base64,/9j/4AAQSkZJRgABAQAAAQABAAD/2wCEAAkGBwgHBgkIBwgKCgkLDRYPDQwMDRsUFRAWIB0iIiAdHx8kKDQsJCYxJx8fLT0tMTU3Ojo6Iys/RD84QzQ5OjcBCgoKDQwNGg8PGjclHyU3Nzc3Nzc3Nzc3Nzc3Nzc3Nzc3Nzc3Nzc3Nzc3Nzc3Nzc3Nzc3Nzc3Nzc3Nzc3Nzc3N//AABEIAFcAfAMBIgACEQEDEQH/xAAbAAABBQEBAAAAAAAAAAAAAAAFAAIEBgcDAf/EAD0QAAIBAwIEAgcGBAQHAAAAAAECAwAEEQUhBhIxQRNRImFxgZGhsQcUMsHR4SNSYvAVM0JyNlOCorLC8f/EABkBAAMBAQEAAAAAAAAAAAAAAAMEBQIAAf/EACIRAAIDAAICAwEBAQAAAAAAAAECAAMRBBIhMSJBURNxMv/aAAwDAQACEQMRAD8AsCsKrv2hf8KXR8nj/wDNaIyaiiMQgz16nyoZrrpq+lzWDHw/F5TzeWGB/KoVdqBxKrVtkyYvXpkXPpHG1ezwvFO8JUl1YrjzqxcIyLayt95hWLxNkmfAPu5huPZ6qrO4VdEUA0wEkxXPLjJxTvHlHcfD9qvd00WqQzjMBt405ubkBZ8Z7jp061WYrPS7hZRBc3kkq5ZVW25i6jucdPLehJb3+vM2V6/cCuxeQlj19WK8zjy+FGuGl1Ke/WO1jKxK/pyFByAevsdqJ8Z2EZt4721gjUhmEjIoXK42JHurTWhXCGZVdHYSp8wxvj4UwyDPWjXBvK+vQiRUfIYKGA2OOv1rRr2yjurd4ZUjKupBBoN3KWlwpEKlTOuiZZYWkd5bSkT8lyhHLGy4V1/3eee1HOEJGhd4mUAzSFdxv6K5/WiF9pU1rpNsCiGS3iCyKiqyyKAcnf49jVIspZ1ukRZ3Rg2AwOcGiqRehwwbA1t5mwaYf45zt6P5ii7SDzqs2mt2DShI72KViAAUcEt++1SZtQVwFVz37dalM/U4RHAhI0Qf9o84HD3h5/zJ0HwyfyrMM+qtS1ApLA0N20QjkUj+IRihNpwzpTW0Zkglkk5Rztzt+Lv02punlJWmNAtSznxLM2j3/wB4lIj9EuSMuO9I6PMGX704ij3yysM9KNtrNqxy0jufPB/OmNq1m45SjOO4ZQamad3I1pzJR34Qj/xmC5S4FwqgPcQOf+kBWGxJ6npUTjeWS3+6WjpyQjmblikXZRgdhtsenrq+XV9HLavDCZIVKkBkAHL7KzTUNLiF6baO7uJUSAsGZABuTt17/wB9qf47G20M/wBeovYOlZA+5Fi1XxLkG2VQzw+GVK4DE52OPbt7KZw7fTWN0xtZQpkTlkBUEleuxOwO3zqLqloLSaOQrFHblsIADh+XAO3u39tcEnVrzxoo8wiXnEZ/l5s4+G1VlAHkRBiT7mg8PavpNzLBaQR3aO7YWIIpPy9/zq4XXD1rqelTWNy0sAkO0gjRnUeo74yMj2Gs7+zWPl1y6u0TCxwnww2/LzNt8gRWkm9n/mUe6o/JH8rcSP1bYmmAbH7NtLsLuO5i1C+dkORkoP8A1rnxXe2XD0sEHhzTyTKXBeYKqjIHlk+yrC97KAWaUgAZJ8qz/j/+Jc2l5PKfEZSkcbqDyIN8+0n+81ioG+0f18zT7WnwgXV+Lp5hNaWsCQBeaNjzliw6HrjFArMrzmSRAwwTjAztv+VWHjELbWcdoqKPDkVC5YlnAU4byAOTigemwpLY3zFQZFCchJ6Z5s/Sq9KoE+IyJWFi3yMn8PTWkmpQXOpFnWCQNJ4abunYHcb56fDyrU9Hk0jURNJpqRxyRNgiQ5IBGxIz33rGbCKZVmkTmQxhZN8DKjy9e9XvgaFvut1cyFmadxksN8jIpbm1gr2/IXjsd6iWPV7a9+8rJFb2d3kksZpApX1Dfp3qdYx/dYfD8eDc82FhjwPV+Hf21EUAnPYV6Rv2qaScjmCCw3rroDnc0IfWbJehmb2R4+ppkmswPgLDIYsbhiBzer2VoVtPdENr/HG/+UOn9f7fWqzxZc21vcxGNZDOXBflzjbGAfnU48QkABLQYH80v7UM1Kc38iXHhKs8J5kUYIY+vPfypjjgrYCfUFd5Q5Bi6rataNBdDLLnlWVCSmTn2UCBAl54zhc7c21OllK8yrzekPSLIAfzqXpq310fBtmCqi7ofwn2g7ZNV/8AJN3Zffs8SFrG6uYl5WkkCso6DA7Hy3q2YJ8qz7Try6isYUjlaIEAskWEGe/SnSs0uTI7t7WJqLeO1hMq1LiAS+O8QBEroB3ywFZRxvcm54luBFIfDjVIVcNnI6nf2t8qNRovKMgfCgENuJLqVsekHLL7Mn9flRuIApLQfJUkATvxZftqJsE8OONYbdByo/MQSBkN5Eb7UKlfxhH4cUNvsV5gcBthnfHurtNGt3dyqrxhS4Acncjp09x+NdLq3EBZAebkj5gqtv8A3023p9MUACJt5JM4rLJDaKZFDB3xljuQN8fIfOrJoWr3MGmRJAI1BJ6rnuf3qv3Fhi2Dt+JgGX2cpJz8PnRayiENtGgzsN80HkFSkLx1PaFn1m/I9G5Kf7UX9K8XUL8jJvZvc1QOpx513yFwOYUicjwgxhlh/KPnXVc1xJw+O1dUBc4QFj5AZokGPcedhTZPE8BzCFMgGV5umalxaXqM4BisLlgeh8IgfGp8HDOsuN7PkB7vKv61juq+dmiN8Sm3lldTRrOYiZAMSAb5/qHt7/vUJGljchWdD09E4PsrTIeDNSkUeJPbRexmY/Sq1xloH+BXVqolW4lnRpGIh5QOUgeZz1NO08oO3X7iN1AQdhFozs+noHDgqdiw2I7Y+nuqazCu/wBntlBfyXFlqKMREiyRqsmCM46gb9x5VfI+H9IixixjfH/MJf60jynVLCI5Q21iZ6XVUJJA2oIQbew++8sys0eEf0gucZ27Z61tUNvbW4xb28MQ/ojC/Sqn9ojzpLpF3DcvEYpnX8IcDI3PKR6RxnbyzWeNeC/UD3Ou/wCdmeaTbC81Njao+HZmhRmGe5ye3vrzUI2stRvhdGI3MLiMROCcAg7jtkbdaKrrs1pqQu7WHT2aJpF8QW/KJELEEsNt8Z7bA9KZb29hJby3+qaUtwZ7lkV0vmjbmyScp1xuP1qn2PbsR4iWfHBCVxw1dS6Ba3unudVeU4ZYEwV2IJOeuDtVu07gnT0toTctcGTkBZOcAKcbjYZ+dLgPVba4sDp0FvNE1ru7OBysWJbbfPerTzVJvtsB6GOVgZogmLhnRod1sUY+cjM31NTF06wUYWytgB2ES/pUktTealSx/YSB4dJ0uE5jsLYHzMYJ+JqanLGMRqqDyUYplenHnXpJPudHmQ0F4s1NtP0K5liz4zAJGM43JolIcd6oX2h5CRXKzMDkRhQwwO5zRONWHtAMxa3VCRAA1K9Qnk1fwwr5Zo3IJTy22J3qNqep3WoxQ273Ms5jkcqC3MMk7BRjm95/+8YvudzH4tzOEuJJ3aQ9By4BG3TJJb4V10TTf8Rugkd5DC4bKHm9Nj6gPLHzq+VRPlJ2lvAlk+zBrhtduWZVCJbFZc9c8wx9DWmtJgVXOHdPtNKtytog8STHiy55jIR5n47UYLsRUTlWC2wsJQpQouGK81CK2QF9yxwAO5qvcU3Mt7pEsXLGLYqfF9Hnf1cudhv3qTrcNzNGhhjLlDkBTXLTorhji4hZF7hsUqvdHDCOhKmqPb3M30uzu79jC0ZSJQVYn/T2OKm8Ui2ttTSW1uOR3Qs0aj8Dbf8Aaew7b1py6fABhY1XPkAKF3vCFjeO7vzBm6kgN9RVQc1S+nwJNNBC4Pcr/BetzWIuJVsJ7iKQIp5JFXkYc2QAcZ6+edhWlpLzIGwRkZwar+jcOwaZgh/EK/gAGFX3efro6owMUpyLFd9WFrUquGdeb1V5mm5rzNLwkj0jSpV06MZM1Vda4TGp30lxK6ENjGWYcuAB2pUqJVYyHVnjKGGGQV4Bs/8AUR7nf9acfs/snUgMAex5n2+dKlTB5d37B/xT8lr0jTfuFqITJ4hBJzjFEBGKVKlmJJ0woGeJ74QpeEBSpVidPQoFe0qVdOjhXua8pV06emvKVKunT//Z"/>
          <p:cNvSpPr>
            <a:spLocks noChangeAspect="1" noChangeArrowheads="1"/>
          </p:cNvSpPr>
          <p:nvPr/>
        </p:nvSpPr>
        <p:spPr bwMode="auto">
          <a:xfrm>
            <a:off x="0" y="-395288"/>
            <a:ext cx="1181100" cy="828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25605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76200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7620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Automation is a technology that is concerned with the use of mechanical, electronic, and computer-based systems in the operation and control of production</a:t>
            </a:r>
          </a:p>
          <a:p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Fixed automation </a:t>
            </a:r>
          </a:p>
          <a:p>
            <a:r>
              <a:rPr lang="en-US" dirty="0" smtClean="0"/>
              <a:t>Programmable automation</a:t>
            </a:r>
          </a:p>
          <a:p>
            <a:r>
              <a:rPr lang="en-US" dirty="0" smtClean="0"/>
              <a:t>Flexible automation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car manufacturing industry</a:t>
            </a:r>
            <a:endParaRPr lang="en-IN" dirty="0"/>
          </a:p>
        </p:txBody>
      </p:sp>
      <p:pic>
        <p:nvPicPr>
          <p:cNvPr id="7" name="Picture Placeholder 6" descr="kuka_punktschweissen580[1]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67" r="5667"/>
          <a:stretch>
            <a:fillRect/>
          </a:stretch>
        </p:blipFill>
        <p:spPr>
          <a:xfrm>
            <a:off x="228600" y="473076"/>
            <a:ext cx="4038600" cy="3028950"/>
          </a:xfrm>
        </p:spPr>
      </p:pic>
      <p:pic>
        <p:nvPicPr>
          <p:cNvPr id="2050" name="Picture 2" descr="http://www.hyperwrite.com/Articles/images/robot_welding_ir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1" y="457200"/>
            <a:ext cx="4727956" cy="31242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Demerits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Fixed automation</a:t>
            </a:r>
          </a:p>
          <a:p>
            <a:pPr lvl="1"/>
            <a:r>
              <a:rPr lang="en-US" dirty="0" smtClean="0"/>
              <a:t>Since the Initial investment cost is high if the volume of production turns to be lower than anticipated, then the unit cost becomes greater than anticipated.</a:t>
            </a:r>
          </a:p>
          <a:p>
            <a:pPr lvl="1"/>
            <a:r>
              <a:rPr lang="en-US" dirty="0" smtClean="0"/>
              <a:t>Tendency of the product to become outdated is high as there is no change incorporated on the basis of customers demand.</a:t>
            </a:r>
          </a:p>
          <a:p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erits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Programmable automation</a:t>
            </a:r>
          </a:p>
          <a:p>
            <a:pPr lvl="1"/>
            <a:r>
              <a:rPr lang="en-US" dirty="0" smtClean="0"/>
              <a:t>Production equipment is adaptable to variations in the product configurations</a:t>
            </a:r>
          </a:p>
          <a:p>
            <a:pPr lvl="1"/>
            <a:r>
              <a:rPr lang="en-US" dirty="0" smtClean="0"/>
              <a:t>Adaptability is achieved by operating the production equipment under the control of program</a:t>
            </a:r>
          </a:p>
          <a:p>
            <a:pPr lvl="1"/>
            <a:r>
              <a:rPr lang="en-US" dirty="0" smtClean="0"/>
              <a:t>Different and unique products can be made economically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Flexible automation=</a:t>
            </a:r>
            <a:r>
              <a:rPr lang="en-US" dirty="0" err="1" smtClean="0"/>
              <a:t>fixed+programmable</a:t>
            </a:r>
            <a:endParaRPr lang="en-US" dirty="0" smtClean="0"/>
          </a:p>
          <a:p>
            <a:pPr lvl="1"/>
            <a:r>
              <a:rPr lang="en-US" dirty="0" smtClean="0"/>
              <a:t>Bulk production</a:t>
            </a:r>
          </a:p>
          <a:p>
            <a:pPr lvl="1"/>
            <a:r>
              <a:rPr lang="en-US" dirty="0" smtClean="0"/>
              <a:t>Versatility in production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 between automation and robotics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from mistakes</a:t>
            </a:r>
          </a:p>
          <a:p>
            <a:r>
              <a:rPr lang="en-US" dirty="0" smtClean="0"/>
              <a:t>Reaction to stimuli</a:t>
            </a:r>
          </a:p>
          <a:p>
            <a:r>
              <a:rPr lang="en-US" dirty="0" smtClean="0"/>
              <a:t>Artificial intelligence</a:t>
            </a:r>
            <a:endParaRPr lang="en-IN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105400" y="19050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286000" y="1905000"/>
            <a:ext cx="3886200" cy="2590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8200" y="4495800"/>
            <a:ext cx="2197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Adaptable algorithms</a:t>
            </a:r>
            <a:endParaRPr lang="en-IN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191000" y="2514600"/>
            <a:ext cx="2438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495800" y="2514600"/>
            <a:ext cx="2133600" cy="2057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10000" y="4648200"/>
            <a:ext cx="1448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Programming</a:t>
            </a:r>
            <a:endParaRPr lang="en-IN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4572000" y="2971800"/>
            <a:ext cx="32766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5486400" y="2971800"/>
            <a:ext cx="236220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19600" y="6019800"/>
            <a:ext cx="474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Smart sensors, control techniques, programming</a:t>
            </a:r>
            <a:endParaRPr lang="en-IN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Robotics is a prominent component of manufacturing automation</a:t>
            </a:r>
          </a:p>
          <a:p>
            <a:pPr lvl="1"/>
            <a:r>
              <a:rPr lang="en-US" dirty="0" smtClean="0"/>
              <a:t>Successful implementation of robotics in useful applications is obviously a function of the technology and programming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477</Words>
  <Application>Microsoft Office PowerPoint</Application>
  <PresentationFormat>On-screen Show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ROBOTICS AND AUTOMATION</vt:lpstr>
      <vt:lpstr>AUTOMATION</vt:lpstr>
      <vt:lpstr>AUTOMATION</vt:lpstr>
      <vt:lpstr>Automated car manufacturing industry</vt:lpstr>
      <vt:lpstr>Demerits</vt:lpstr>
      <vt:lpstr>Merits</vt:lpstr>
      <vt:lpstr>Slide 7</vt:lpstr>
      <vt:lpstr>Difference between automation and robotics</vt:lpstr>
      <vt:lpstr>ROBOTICS</vt:lpstr>
      <vt:lpstr>Slide 10</vt:lpstr>
      <vt:lpstr>Slide 11</vt:lpstr>
      <vt:lpstr>HISTORY OF ROBOTS</vt:lpstr>
      <vt:lpstr>Slide 13</vt:lpstr>
      <vt:lpstr>Asimov’s laws for robotics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ROBOTICS AND AUTOMATION</dc:title>
  <dc:creator>microsoft</dc:creator>
  <cp:lastModifiedBy>DELL</cp:lastModifiedBy>
  <cp:revision>31</cp:revision>
  <dcterms:created xsi:type="dcterms:W3CDTF">2013-02-12T21:54:11Z</dcterms:created>
  <dcterms:modified xsi:type="dcterms:W3CDTF">2013-02-12T17:05:11Z</dcterms:modified>
</cp:coreProperties>
</file>