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7"/>
  </p:notesMasterIdLst>
  <p:sldIdLst>
    <p:sldId id="256" r:id="rId2"/>
    <p:sldId id="257" r:id="rId3"/>
    <p:sldId id="258" r:id="rId4"/>
    <p:sldId id="259" r:id="rId5"/>
    <p:sldId id="262" r:id="rId6"/>
    <p:sldId id="263" r:id="rId7"/>
    <p:sldId id="264" r:id="rId8"/>
    <p:sldId id="266" r:id="rId9"/>
    <p:sldId id="260" r:id="rId10"/>
    <p:sldId id="265" r:id="rId11"/>
    <p:sldId id="267" r:id="rId12"/>
    <p:sldId id="268" r:id="rId13"/>
    <p:sldId id="269" r:id="rId14"/>
    <p:sldId id="270" r:id="rId15"/>
    <p:sldId id="26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D82956-C1FE-4A29-851F-EC1220C34BDD}" type="datetimeFigureOut">
              <a:rPr lang="en-US" smtClean="0"/>
              <a:t>7/30/2014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E3064-3021-44CE-8DE5-3621598AF4B0}" type="slidenum">
              <a:rPr lang="en-US" smtClean="0"/>
              <a:t>‹#›</a:t>
            </a:fld>
            <a:endParaRPr lang="en-US"/>
          </a:p>
        </p:txBody>
      </p:sp>
    </p:spTree>
    <p:extLst>
      <p:ext uri="{BB962C8B-B14F-4D97-AF65-F5344CB8AC3E}">
        <p14:creationId xmlns:p14="http://schemas.microsoft.com/office/powerpoint/2010/main" val="1513963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4E3064-3021-44CE-8DE5-3621598AF4B0}" type="slidenum">
              <a:rPr lang="en-US" smtClean="0"/>
              <a:t>5</a:t>
            </a:fld>
            <a:endParaRPr lang="en-US"/>
          </a:p>
        </p:txBody>
      </p:sp>
    </p:spTree>
    <p:extLst>
      <p:ext uri="{BB962C8B-B14F-4D97-AF65-F5344CB8AC3E}">
        <p14:creationId xmlns:p14="http://schemas.microsoft.com/office/powerpoint/2010/main" val="3239395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01A098-4270-4CCB-B0B1-E56DC21845EE}"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6175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0C1FBF-B196-412D-BF13-B56979F6435D}"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6504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4630C6-4BD3-4F60-94ED-7253EFD27370}"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06283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421EF9-DC6B-4F57-B9F0-95E88D5B18C3}"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5103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277ED8-F6E3-433A-A34F-7723BD989230}"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78964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F792-5A3F-4057-B878-9993B4687ACF}"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6029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F8475D-0A92-4616-89AD-8C02D5DE9965}"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841192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F91096-6744-41E4-91A2-7F86B67720F4}"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8856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F6A920-35E4-4131-99D8-98952E2B2FF1}"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3884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90BC53-A6C6-4AF5-AA78-92CAD03647D9}" type="datetime1">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8731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670A6F-4C1F-459E-A7B4-FF8EDB791F81}" type="datetime1">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0920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F82EDA8-917A-4BD5-B207-E5191395CB2C}" type="datetime1">
              <a:rPr lang="en-US" smtClean="0"/>
              <a:t>7/30/2014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9206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3C38188-275D-42C5-9DE2-0E7912C5F6CE}" type="datetime1">
              <a:rPr lang="en-US" smtClean="0"/>
              <a:t>7/30/2014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4759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103EC-A59D-497F-A410-29360A733458}" type="datetime1">
              <a:rPr lang="en-US" smtClean="0"/>
              <a:t>7/30/2014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30682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28C0C5-9EAD-401A-BCC1-A06F2FBFD892}" type="datetime1">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23694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5D9D3-5EA3-4364-B7B2-3C93A30BC4C7}" type="datetime1">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5804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07601C-1F86-40E7-85C1-4C268DF7D345}" type="datetime1">
              <a:rPr lang="en-US" smtClean="0"/>
              <a:t>7/30/2014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2782400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Industrial Electronics</a:t>
            </a:r>
            <a:endParaRPr lang="en-US" dirty="0"/>
          </a:p>
        </p:txBody>
      </p:sp>
      <p:sp>
        <p:nvSpPr>
          <p:cNvPr id="3" name="Subtitle 2"/>
          <p:cNvSpPr>
            <a:spLocks noGrp="1"/>
          </p:cNvSpPr>
          <p:nvPr>
            <p:ph type="subTitle" idx="1"/>
          </p:nvPr>
        </p:nvSpPr>
        <p:spPr>
          <a:xfrm>
            <a:off x="9389258" y="4910667"/>
            <a:ext cx="2802742" cy="1947333"/>
          </a:xfrm>
          <a:ln>
            <a:noFill/>
          </a:ln>
        </p:spPr>
        <p:txBody>
          <a:bodyPr>
            <a:normAutofit fontScale="77500" lnSpcReduction="20000"/>
          </a:bodyPr>
          <a:lstStyle/>
          <a:p>
            <a:r>
              <a:rPr lang="en-US" dirty="0" smtClean="0"/>
              <a:t>         </a:t>
            </a:r>
            <a:r>
              <a:rPr lang="en-US" sz="2300" dirty="0" smtClean="0">
                <a:solidFill>
                  <a:srgbClr val="FFFF00"/>
                </a:solidFill>
              </a:rPr>
              <a:t>ANNA JOY</a:t>
            </a:r>
          </a:p>
          <a:p>
            <a:r>
              <a:rPr lang="en-US" sz="2300" dirty="0" smtClean="0">
                <a:solidFill>
                  <a:srgbClr val="FFFF00"/>
                </a:solidFill>
              </a:rPr>
              <a:t>          M Tech, P E </a:t>
            </a:r>
          </a:p>
          <a:p>
            <a:r>
              <a:rPr lang="en-US" sz="2300" dirty="0" smtClean="0">
                <a:solidFill>
                  <a:srgbClr val="FFFF00"/>
                </a:solidFill>
              </a:rPr>
              <a:t>          NO:6</a:t>
            </a:r>
          </a:p>
          <a:p>
            <a:endParaRPr lang="en-US" dirty="0"/>
          </a:p>
          <a:p>
            <a:endParaRPr lang="en-US" dirty="0" smtClean="0"/>
          </a:p>
          <a:p>
            <a:r>
              <a:rPr lang="en-US" dirty="0"/>
              <a:t> </a:t>
            </a:r>
            <a:r>
              <a:rPr lang="en-US" dirty="0"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09026476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777285"/>
            <a:ext cx="8534400" cy="4868213"/>
          </a:xfrm>
        </p:spPr>
        <p:txBody>
          <a:bodyPr>
            <a:normAutofit/>
          </a:bodyPr>
          <a:lstStyle/>
          <a:p>
            <a:r>
              <a:rPr lang="en-US" sz="2000" b="1" u="sng" dirty="0" smtClean="0">
                <a:solidFill>
                  <a:schemeClr val="tx1"/>
                </a:solidFill>
                <a:latin typeface="Arial" panose="020B0604020202020204" pitchFamily="34" charset="0"/>
              </a:rPr>
              <a:t>FEATURES</a:t>
            </a:r>
            <a:r>
              <a:rPr lang="en-US" sz="1600" b="1" u="sng" dirty="0" smtClean="0">
                <a:solidFill>
                  <a:schemeClr val="tx1"/>
                </a:solidFill>
                <a:latin typeface="Arial" panose="020B0604020202020204" pitchFamily="34" charset="0"/>
              </a:rPr>
              <a:t/>
            </a:r>
            <a:br>
              <a:rPr lang="en-US" sz="1600" b="1" u="sng" dirty="0" smtClean="0">
                <a:solidFill>
                  <a:schemeClr val="tx1"/>
                </a:solidFill>
                <a:latin typeface="Arial" panose="020B0604020202020204" pitchFamily="34" charset="0"/>
              </a:rPr>
            </a:br>
            <a:r>
              <a:rPr lang="en-US" sz="1600" b="1" u="sng" dirty="0">
                <a:solidFill>
                  <a:schemeClr val="tx1"/>
                </a:solidFill>
                <a:latin typeface="Arial" panose="020B0604020202020204" pitchFamily="34" charset="0"/>
              </a:rPr>
              <a:t/>
            </a:r>
            <a:br>
              <a:rPr lang="en-US" sz="1600" b="1" u="sng" dirty="0">
                <a:solidFill>
                  <a:schemeClr val="tx1"/>
                </a:solidFill>
                <a:latin typeface="Arial" panose="020B0604020202020204" pitchFamily="34" charset="0"/>
              </a:rPr>
            </a:br>
            <a:r>
              <a:rPr lang="en-US" sz="1600" dirty="0">
                <a:solidFill>
                  <a:schemeClr val="tx1"/>
                </a:solidFill>
                <a:latin typeface="PSOsymclas"/>
              </a:rPr>
              <a:t> </a:t>
            </a:r>
            <a:r>
              <a:rPr lang="en-US" sz="1800" dirty="0" smtClean="0">
                <a:solidFill>
                  <a:schemeClr val="tx1"/>
                </a:solidFill>
                <a:latin typeface="PSOsymclas"/>
              </a:rPr>
              <a:t>1. </a:t>
            </a:r>
            <a:r>
              <a:rPr lang="en-US" sz="1800" b="1" dirty="0" smtClean="0">
                <a:solidFill>
                  <a:schemeClr val="tx1"/>
                </a:solidFill>
                <a:latin typeface="Arial" panose="020B0604020202020204" pitchFamily="34" charset="0"/>
              </a:rPr>
              <a:t>OVER </a:t>
            </a:r>
            <a:r>
              <a:rPr lang="en-US" sz="1800" b="1" dirty="0">
                <a:solidFill>
                  <a:schemeClr val="tx1"/>
                </a:solidFill>
                <a:latin typeface="Arial" panose="020B0604020202020204" pitchFamily="34" charset="0"/>
              </a:rPr>
              <a:t>250kHz </a:t>
            </a:r>
            <a:r>
              <a:rPr lang="en-US" sz="1800" b="1" dirty="0" smtClean="0">
                <a:solidFill>
                  <a:schemeClr val="tx1"/>
                </a:solidFill>
                <a:latin typeface="Arial" panose="020B0604020202020204" pitchFamily="34" charset="0"/>
              </a:rPr>
              <a:t>TRANSIMPEDANCE BANDWIDTH</a:t>
            </a:r>
            <a:br>
              <a:rPr lang="en-US" sz="1800" b="1" dirty="0" smtClean="0">
                <a:solidFill>
                  <a:schemeClr val="tx1"/>
                </a:solidFill>
                <a:latin typeface="Arial" panose="020B0604020202020204" pitchFamily="34" charset="0"/>
              </a:rPr>
            </a:br>
            <a:r>
              <a:rPr lang="en-US" sz="1800" b="1" dirty="0" smtClean="0">
                <a:solidFill>
                  <a:schemeClr val="tx1"/>
                </a:solidFill>
                <a:latin typeface="Arial" panose="020B0604020202020204" pitchFamily="34" charset="0"/>
              </a:rPr>
              <a:t> 2. </a:t>
            </a:r>
            <a:r>
              <a:rPr lang="en-US" sz="1800" dirty="0" smtClean="0">
                <a:solidFill>
                  <a:schemeClr val="tx1"/>
                </a:solidFill>
                <a:latin typeface="PSOsymclas"/>
              </a:rPr>
              <a:t> </a:t>
            </a:r>
            <a:r>
              <a:rPr lang="en-US" sz="1800" b="1" dirty="0">
                <a:solidFill>
                  <a:schemeClr val="tx1"/>
                </a:solidFill>
                <a:latin typeface="Arial" panose="020B0604020202020204" pitchFamily="34" charset="0"/>
              </a:rPr>
              <a:t>DYNAMIC RANGE: 5 Decades</a:t>
            </a:r>
            <a:br>
              <a:rPr lang="en-US" sz="1800" b="1" dirty="0">
                <a:solidFill>
                  <a:schemeClr val="tx1"/>
                </a:solidFill>
                <a:latin typeface="Arial" panose="020B0604020202020204" pitchFamily="34" charset="0"/>
              </a:rPr>
            </a:br>
            <a:r>
              <a:rPr lang="en-US" sz="1800" b="1" dirty="0" smtClean="0">
                <a:solidFill>
                  <a:schemeClr val="tx1"/>
                </a:solidFill>
                <a:latin typeface="Arial" panose="020B0604020202020204" pitchFamily="34" charset="0"/>
              </a:rPr>
              <a:t> 3. </a:t>
            </a:r>
            <a:r>
              <a:rPr lang="en-US" sz="1800" dirty="0" smtClean="0">
                <a:solidFill>
                  <a:schemeClr val="tx1"/>
                </a:solidFill>
                <a:latin typeface="PSOsymclas"/>
              </a:rPr>
              <a:t> </a:t>
            </a:r>
            <a:r>
              <a:rPr lang="en-US" sz="1800" b="1" dirty="0">
                <a:solidFill>
                  <a:schemeClr val="tx1"/>
                </a:solidFill>
                <a:latin typeface="Arial" panose="020B0604020202020204" pitchFamily="34" charset="0"/>
              </a:rPr>
              <a:t>EXCELLENT LONG-TERM </a:t>
            </a:r>
            <a:r>
              <a:rPr lang="en-US" sz="1800" b="1" dirty="0" smtClean="0">
                <a:solidFill>
                  <a:schemeClr val="tx1"/>
                </a:solidFill>
                <a:latin typeface="Arial" panose="020B0604020202020204" pitchFamily="34" charset="0"/>
              </a:rPr>
              <a:t>STABILITY</a:t>
            </a:r>
            <a:br>
              <a:rPr lang="en-US" sz="1800" b="1" dirty="0" smtClean="0">
                <a:solidFill>
                  <a:schemeClr val="tx1"/>
                </a:solidFill>
                <a:latin typeface="Arial" panose="020B0604020202020204" pitchFamily="34" charset="0"/>
              </a:rPr>
            </a:br>
            <a:r>
              <a:rPr lang="en-US" sz="1800" dirty="0" smtClean="0">
                <a:solidFill>
                  <a:schemeClr val="tx1"/>
                </a:solidFill>
                <a:latin typeface="PSOsymclas"/>
              </a:rPr>
              <a:t> </a:t>
            </a:r>
            <a:r>
              <a:rPr lang="en-US" sz="1800" b="1" dirty="0" smtClean="0">
                <a:solidFill>
                  <a:schemeClr val="tx1"/>
                </a:solidFill>
                <a:latin typeface="Arial" panose="020B0604020202020204" pitchFamily="34" charset="0"/>
              </a:rPr>
              <a:t>4. </a:t>
            </a:r>
            <a:r>
              <a:rPr lang="en-US" sz="1800" dirty="0" smtClean="0">
                <a:solidFill>
                  <a:schemeClr val="tx1"/>
                </a:solidFill>
                <a:latin typeface="PSOsymclas"/>
              </a:rPr>
              <a:t> </a:t>
            </a:r>
            <a:r>
              <a:rPr lang="en-US" sz="1800" b="1" dirty="0">
                <a:solidFill>
                  <a:schemeClr val="tx1"/>
                </a:solidFill>
                <a:latin typeface="Arial" panose="020B0604020202020204" pitchFamily="34" charset="0"/>
              </a:rPr>
              <a:t>BIAS CURRENT: </a:t>
            </a:r>
            <a:r>
              <a:rPr lang="en-US" sz="1800" b="1" dirty="0" smtClean="0">
                <a:solidFill>
                  <a:schemeClr val="tx1"/>
                </a:solidFill>
                <a:latin typeface="Arial" panose="020B0604020202020204" pitchFamily="34" charset="0"/>
              </a:rPr>
              <a:t>3pA</a:t>
            </a:r>
            <a:br>
              <a:rPr lang="en-US" sz="1800" b="1" dirty="0" smtClean="0">
                <a:solidFill>
                  <a:schemeClr val="tx1"/>
                </a:solidFill>
                <a:latin typeface="Arial" panose="020B0604020202020204" pitchFamily="34" charset="0"/>
              </a:rPr>
            </a:br>
            <a:r>
              <a:rPr lang="en-US" sz="1800" b="1" dirty="0" smtClean="0">
                <a:solidFill>
                  <a:schemeClr val="tx1"/>
                </a:solidFill>
                <a:latin typeface="Arial" panose="020B0604020202020204" pitchFamily="34" charset="0"/>
              </a:rPr>
              <a:t> 5. GAIN </a:t>
            </a:r>
            <a:r>
              <a:rPr lang="en-US" sz="1800" b="1" dirty="0">
                <a:solidFill>
                  <a:schemeClr val="tx1"/>
                </a:solidFill>
                <a:latin typeface="Arial" panose="020B0604020202020204" pitchFamily="34" charset="0"/>
              </a:rPr>
              <a:t>BANDWIDTH: </a:t>
            </a:r>
            <a:r>
              <a:rPr lang="en-US" sz="1800" b="1" dirty="0" smtClean="0">
                <a:solidFill>
                  <a:schemeClr val="tx1"/>
                </a:solidFill>
                <a:latin typeface="Arial" panose="020B0604020202020204" pitchFamily="34" charset="0"/>
              </a:rPr>
              <a:t>18MHz</a:t>
            </a:r>
            <a:r>
              <a:rPr lang="en-US" sz="1800" b="1" dirty="0">
                <a:solidFill>
                  <a:schemeClr val="tx1"/>
                </a:solidFill>
                <a:latin typeface="Arial" panose="020B0604020202020204" pitchFamily="34" charset="0"/>
              </a:rPr>
              <a:t/>
            </a:r>
            <a:br>
              <a:rPr lang="en-US" sz="1800" b="1" dirty="0">
                <a:solidFill>
                  <a:schemeClr val="tx1"/>
                </a:solidFill>
                <a:latin typeface="Arial" panose="020B0604020202020204" pitchFamily="34" charset="0"/>
              </a:rPr>
            </a:br>
            <a:r>
              <a:rPr lang="en-US" sz="1800" b="1" dirty="0" smtClean="0">
                <a:solidFill>
                  <a:schemeClr val="tx1"/>
                </a:solidFill>
                <a:latin typeface="Arial" panose="020B0604020202020204" pitchFamily="34" charset="0"/>
              </a:rPr>
              <a:t> 6.</a:t>
            </a:r>
            <a:r>
              <a:rPr lang="en-US" sz="1800" dirty="0" smtClean="0">
                <a:solidFill>
                  <a:schemeClr val="tx1"/>
                </a:solidFill>
                <a:latin typeface="PSOsymclas"/>
              </a:rPr>
              <a:t> </a:t>
            </a:r>
            <a:r>
              <a:rPr lang="en-US" sz="1800" b="1" dirty="0">
                <a:solidFill>
                  <a:schemeClr val="tx1"/>
                </a:solidFill>
                <a:latin typeface="Arial" panose="020B0604020202020204" pitchFamily="34" charset="0"/>
              </a:rPr>
              <a:t>FAST OVERLOAD </a:t>
            </a:r>
            <a:r>
              <a:rPr lang="en-US" sz="1800" b="1" dirty="0" smtClean="0">
                <a:solidFill>
                  <a:schemeClr val="tx1"/>
                </a:solidFill>
                <a:latin typeface="Arial" panose="020B0604020202020204" pitchFamily="34" charset="0"/>
              </a:rPr>
              <a:t>RECOVERY</a:t>
            </a:r>
            <a:br>
              <a:rPr lang="en-US" sz="1800" b="1" dirty="0" smtClean="0">
                <a:solidFill>
                  <a:schemeClr val="tx1"/>
                </a:solidFill>
                <a:latin typeface="Arial" panose="020B0604020202020204" pitchFamily="34" charset="0"/>
              </a:rPr>
            </a:br>
            <a:r>
              <a:rPr lang="en-US" sz="1800" dirty="0" smtClean="0">
                <a:solidFill>
                  <a:schemeClr val="tx1"/>
                </a:solidFill>
                <a:latin typeface="PSOsymclas"/>
              </a:rPr>
              <a:t> 7.</a:t>
            </a:r>
            <a:r>
              <a:rPr lang="en-US" sz="1800" b="1" dirty="0" smtClean="0">
                <a:solidFill>
                  <a:schemeClr val="tx1"/>
                </a:solidFill>
                <a:latin typeface="Arial" panose="020B0604020202020204" pitchFamily="34" charset="0"/>
              </a:rPr>
              <a:t>SUPPLY </a:t>
            </a:r>
            <a:r>
              <a:rPr lang="en-US" sz="1800" b="1" dirty="0">
                <a:solidFill>
                  <a:schemeClr val="tx1"/>
                </a:solidFill>
                <a:latin typeface="Arial" panose="020B0604020202020204" pitchFamily="34" charset="0"/>
              </a:rPr>
              <a:t>RANGE: 2.7V to 5.5V</a:t>
            </a:r>
            <a:br>
              <a:rPr lang="en-US" sz="1800" b="1" dirty="0">
                <a:solidFill>
                  <a:schemeClr val="tx1"/>
                </a:solidFill>
                <a:latin typeface="Arial" panose="020B0604020202020204" pitchFamily="34" charset="0"/>
              </a:rPr>
            </a:br>
            <a:r>
              <a:rPr lang="en-US" sz="1800" dirty="0">
                <a:solidFill>
                  <a:schemeClr val="tx1"/>
                </a:solidFill>
                <a:latin typeface="PSOsymclas"/>
              </a:rPr>
              <a:t> 8</a:t>
            </a:r>
            <a:r>
              <a:rPr lang="en-US" sz="1800" dirty="0" smtClean="0">
                <a:solidFill>
                  <a:schemeClr val="tx1"/>
                </a:solidFill>
                <a:latin typeface="PSOsymclas"/>
              </a:rPr>
              <a:t>.</a:t>
            </a:r>
            <a:r>
              <a:rPr lang="en-US" sz="1800" b="1" dirty="0" smtClean="0">
                <a:solidFill>
                  <a:schemeClr val="tx1"/>
                </a:solidFill>
                <a:latin typeface="Arial" panose="020B0604020202020204" pitchFamily="34" charset="0"/>
              </a:rPr>
              <a:t>SINGLE </a:t>
            </a:r>
            <a:r>
              <a:rPr lang="en-US" sz="1800" b="1" dirty="0">
                <a:solidFill>
                  <a:schemeClr val="tx1"/>
                </a:solidFill>
                <a:latin typeface="Arial" panose="020B0604020202020204" pitchFamily="34" charset="0"/>
              </a:rPr>
              <a:t>AND DUAL VERSIONS</a:t>
            </a:r>
            <a:br>
              <a:rPr lang="en-US" sz="1800" b="1" dirty="0">
                <a:solidFill>
                  <a:schemeClr val="tx1"/>
                </a:solidFill>
                <a:latin typeface="Arial" panose="020B0604020202020204" pitchFamily="34" charset="0"/>
              </a:rPr>
            </a:br>
            <a:r>
              <a:rPr lang="en-US" sz="1800" dirty="0">
                <a:solidFill>
                  <a:schemeClr val="tx1"/>
                </a:solidFill>
                <a:latin typeface="PSOsymclas"/>
              </a:rPr>
              <a:t> </a:t>
            </a:r>
            <a:endParaRPr lang="en-US" sz="1800" dirty="0">
              <a:solidFill>
                <a:schemeClr val="tx1"/>
              </a:solidFill>
            </a:endParaRPr>
          </a:p>
        </p:txBody>
      </p:sp>
      <p:sp>
        <p:nvSpPr>
          <p:cNvPr id="3" name="Content Placeholder 2"/>
          <p:cNvSpPr>
            <a:spLocks noGrp="1"/>
          </p:cNvSpPr>
          <p:nvPr>
            <p:ph idx="1"/>
          </p:nvPr>
        </p:nvSpPr>
        <p:spPr>
          <a:xfrm>
            <a:off x="684212" y="685800"/>
            <a:ext cx="8534400" cy="1336183"/>
          </a:xfrm>
        </p:spPr>
        <p:txBody>
          <a:bodyPr>
            <a:normAutofit/>
          </a:bodyPr>
          <a:lstStyle/>
          <a:p>
            <a:r>
              <a:rPr lang="en-US" sz="2800" b="1" u="sng" dirty="0" smtClean="0">
                <a:solidFill>
                  <a:schemeClr val="tx1"/>
                </a:solidFill>
                <a:latin typeface="Arial" panose="020B0604020202020204" pitchFamily="34" charset="0"/>
              </a:rPr>
              <a:t>OPA381 and OPA2381</a:t>
            </a:r>
            <a:endParaRPr lang="en-US" sz="2800" u="sng"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84550880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558346"/>
            <a:ext cx="8534400" cy="2588651"/>
          </a:xfrm>
        </p:spPr>
        <p:txBody>
          <a:bodyPr>
            <a:noAutofit/>
          </a:bodyPr>
          <a:lstStyle/>
          <a:p>
            <a:pPr>
              <a:lnSpc>
                <a:spcPct val="150000"/>
              </a:lnSpc>
            </a:pPr>
            <a:r>
              <a:rPr lang="en-US" sz="2800" b="1" dirty="0" smtClean="0">
                <a:latin typeface="Arial" panose="020B0604020202020204" pitchFamily="34" charset="0"/>
              </a:rPr>
              <a:t> </a:t>
            </a:r>
            <a:r>
              <a:rPr lang="en-US" sz="2800" b="1" dirty="0" smtClean="0">
                <a:solidFill>
                  <a:schemeClr val="tx1"/>
                </a:solidFill>
                <a:latin typeface="Arial" panose="020B0604020202020204" pitchFamily="34" charset="0"/>
              </a:rPr>
              <a:t>PRECISION I - V </a:t>
            </a:r>
            <a:r>
              <a:rPr lang="en-US" sz="2800" b="1" dirty="0">
                <a:solidFill>
                  <a:schemeClr val="tx1"/>
                </a:solidFill>
                <a:latin typeface="Arial" panose="020B0604020202020204" pitchFamily="34" charset="0"/>
              </a:rPr>
              <a:t>CONVERSION</a:t>
            </a:r>
            <a:br>
              <a:rPr lang="en-US" sz="2800" b="1" dirty="0">
                <a:solidFill>
                  <a:schemeClr val="tx1"/>
                </a:solidFill>
                <a:latin typeface="Arial" panose="020B0604020202020204" pitchFamily="34" charset="0"/>
              </a:rPr>
            </a:br>
            <a:r>
              <a:rPr lang="en-US" sz="2800" dirty="0">
                <a:solidFill>
                  <a:schemeClr val="tx1"/>
                </a:solidFill>
                <a:latin typeface="PSOsymclas"/>
              </a:rPr>
              <a:t> </a:t>
            </a:r>
            <a:r>
              <a:rPr lang="en-US" sz="2800" b="1" dirty="0">
                <a:solidFill>
                  <a:schemeClr val="tx1"/>
                </a:solidFill>
                <a:latin typeface="Arial" panose="020B0604020202020204" pitchFamily="34" charset="0"/>
              </a:rPr>
              <a:t>PHOTODIODE </a:t>
            </a:r>
            <a:r>
              <a:rPr lang="en-US" sz="2800" b="1" dirty="0" smtClean="0">
                <a:solidFill>
                  <a:schemeClr val="tx1"/>
                </a:solidFill>
                <a:latin typeface="Arial" panose="020B0604020202020204" pitchFamily="34" charset="0"/>
              </a:rPr>
              <a:t>MONITORING</a:t>
            </a:r>
            <a:br>
              <a:rPr lang="en-US" sz="2800" b="1" dirty="0" smtClean="0">
                <a:solidFill>
                  <a:schemeClr val="tx1"/>
                </a:solidFill>
                <a:latin typeface="Arial" panose="020B0604020202020204" pitchFamily="34" charset="0"/>
              </a:rPr>
            </a:br>
            <a:r>
              <a:rPr lang="en-US" sz="2800" b="1" dirty="0" smtClean="0">
                <a:solidFill>
                  <a:schemeClr val="tx1"/>
                </a:solidFill>
                <a:latin typeface="Arial" panose="020B0604020202020204" pitchFamily="34" charset="0"/>
              </a:rPr>
              <a:t> OPTICAL AMPLIFIERS</a:t>
            </a:r>
            <a:br>
              <a:rPr lang="en-US" sz="2800" b="1" dirty="0" smtClean="0">
                <a:solidFill>
                  <a:schemeClr val="tx1"/>
                </a:solidFill>
                <a:latin typeface="Arial" panose="020B0604020202020204" pitchFamily="34" charset="0"/>
              </a:rPr>
            </a:br>
            <a:r>
              <a:rPr lang="en-US" sz="2800" b="1" dirty="0" smtClean="0">
                <a:solidFill>
                  <a:schemeClr val="tx1"/>
                </a:solidFill>
                <a:latin typeface="Arial" panose="020B0604020202020204" pitchFamily="34" charset="0"/>
              </a:rPr>
              <a:t> PHOTOLAB EQUIPMENT</a:t>
            </a:r>
            <a:endParaRPr lang="en-US" sz="2800" dirty="0">
              <a:solidFill>
                <a:schemeClr val="tx1"/>
              </a:solidFill>
            </a:endParaRPr>
          </a:p>
        </p:txBody>
      </p:sp>
      <p:sp>
        <p:nvSpPr>
          <p:cNvPr id="3" name="Content Placeholder 2"/>
          <p:cNvSpPr>
            <a:spLocks noGrp="1"/>
          </p:cNvSpPr>
          <p:nvPr>
            <p:ph idx="1"/>
          </p:nvPr>
        </p:nvSpPr>
        <p:spPr>
          <a:xfrm>
            <a:off x="684212" y="685801"/>
            <a:ext cx="8534400" cy="872544"/>
          </a:xfrm>
        </p:spPr>
        <p:txBody>
          <a:bodyPr>
            <a:normAutofit/>
          </a:bodyPr>
          <a:lstStyle/>
          <a:p>
            <a:pPr marL="2286000" lvl="5" indent="0">
              <a:buNone/>
            </a:pPr>
            <a:r>
              <a:rPr lang="en-US" sz="4000" u="sng" dirty="0" smtClean="0">
                <a:solidFill>
                  <a:schemeClr val="tx1"/>
                </a:solidFill>
              </a:rPr>
              <a:t>APPLICATION</a:t>
            </a:r>
            <a:endParaRPr lang="en-US" sz="4000" u="sng"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8088038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solidFill>
                  <a:schemeClr val="tx1"/>
                </a:solidFill>
              </a:rPr>
              <a:t>Circuit diagram of OPA381</a:t>
            </a:r>
            <a:endParaRPr lang="en-US" sz="2800"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9403" y="2134830"/>
            <a:ext cx="7096259" cy="3881437"/>
          </a:xfrm>
        </p:spPr>
      </p:pic>
      <p:sp>
        <p:nvSpPr>
          <p:cNvPr id="3" name="Slide Number Placeholder 2"/>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16195934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55" y="1442434"/>
            <a:ext cx="10146920" cy="4461813"/>
          </a:xfrm>
        </p:spPr>
        <p:txBody>
          <a:bodyPr/>
          <a:lstStyle/>
          <a:p>
            <a:endParaRPr lang="en-US" dirty="0"/>
          </a:p>
        </p:txBody>
      </p:sp>
      <p:sp>
        <p:nvSpPr>
          <p:cNvPr id="7" name="Content Placeholder 6"/>
          <p:cNvSpPr>
            <a:spLocks noGrp="1"/>
          </p:cNvSpPr>
          <p:nvPr>
            <p:ph idx="1"/>
          </p:nvPr>
        </p:nvSpPr>
        <p:spPr>
          <a:xfrm>
            <a:off x="684212" y="685801"/>
            <a:ext cx="8534400" cy="962696"/>
          </a:xfrm>
        </p:spPr>
        <p:txBody>
          <a:bodyPr>
            <a:normAutofit/>
          </a:bodyPr>
          <a:lstStyle/>
          <a:p>
            <a:pPr marL="0" indent="0">
              <a:buNone/>
            </a:pPr>
            <a:r>
              <a:rPr lang="en-US" sz="3200" u="sng" dirty="0" smtClean="0">
                <a:solidFill>
                  <a:schemeClr val="tx1"/>
                </a:solidFill>
              </a:rPr>
              <a:t>DAC USING I-V CONVERTER</a:t>
            </a:r>
            <a:endParaRPr lang="en-US" sz="3200" u="sng" dirty="0">
              <a:solidFill>
                <a:schemeClr val="tx1"/>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5" y="1442434"/>
            <a:ext cx="10244328" cy="5048517"/>
          </a:xfrm>
          <a:prstGeom prst="rect">
            <a:avLst/>
          </a:prstGeom>
        </p:spPr>
      </p:pic>
    </p:spTree>
    <p:extLst>
      <p:ext uri="{BB962C8B-B14F-4D97-AF65-F5344CB8AC3E}">
        <p14:creationId xmlns:p14="http://schemas.microsoft.com/office/powerpoint/2010/main" val="329361638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240924"/>
            <a:ext cx="8534400" cy="2472744"/>
          </a:xfrm>
        </p:spPr>
        <p:txBody>
          <a:bodyPr>
            <a:normAutofit/>
          </a:bodyPr>
          <a:lstStyle/>
          <a:p>
            <a:r>
              <a:rPr lang="en-US" dirty="0" smtClean="0">
                <a:solidFill>
                  <a:schemeClr val="tx1"/>
                </a:solidFill>
              </a:rPr>
              <a:t>V</a:t>
            </a:r>
            <a:r>
              <a:rPr lang="en-US" sz="2400" dirty="0" smtClean="0">
                <a:solidFill>
                  <a:schemeClr val="tx1"/>
                </a:solidFill>
              </a:rPr>
              <a:t>0</a:t>
            </a:r>
            <a:r>
              <a:rPr lang="en-US" dirty="0" smtClean="0">
                <a:solidFill>
                  <a:schemeClr val="tx1"/>
                </a:solidFill>
              </a:rPr>
              <a:t>=I</a:t>
            </a:r>
            <a:r>
              <a:rPr lang="en-US" sz="2400" dirty="0" smtClean="0">
                <a:solidFill>
                  <a:schemeClr val="tx1"/>
                </a:solidFill>
              </a:rPr>
              <a:t>0</a:t>
            </a:r>
            <a:r>
              <a:rPr lang="en-US" dirty="0" smtClean="0">
                <a:solidFill>
                  <a:schemeClr val="tx1"/>
                </a:solidFill>
              </a:rPr>
              <a:t>*R</a:t>
            </a:r>
            <a:r>
              <a:rPr lang="en-US" sz="2400" dirty="0" smtClean="0">
                <a:solidFill>
                  <a:schemeClr val="tx1"/>
                </a:solidFill>
              </a:rPr>
              <a:t>F</a:t>
            </a:r>
            <a:br>
              <a:rPr lang="en-US" sz="2400" dirty="0" smtClean="0">
                <a:solidFill>
                  <a:schemeClr val="tx1"/>
                </a:solidFill>
              </a:rPr>
            </a:br>
            <a:r>
              <a:rPr lang="en-US" sz="2400" dirty="0" smtClean="0"/>
              <a:t/>
            </a:r>
            <a:br>
              <a:rPr lang="en-US" sz="2400" dirty="0" smtClean="0"/>
            </a:br>
            <a:r>
              <a:rPr lang="en-US" sz="2400" dirty="0"/>
              <a:t/>
            </a:r>
            <a:br>
              <a:rPr lang="en-US" sz="2400" dirty="0"/>
            </a:br>
            <a:endParaRPr lang="en-US" sz="2400" dirty="0"/>
          </a:p>
        </p:txBody>
      </p:sp>
      <p:sp>
        <p:nvSpPr>
          <p:cNvPr id="3" name="Content Placeholder 2"/>
          <p:cNvSpPr>
            <a:spLocks noGrp="1"/>
          </p:cNvSpPr>
          <p:nvPr>
            <p:ph idx="1"/>
          </p:nvPr>
        </p:nvSpPr>
        <p:spPr>
          <a:xfrm>
            <a:off x="684212" y="685801"/>
            <a:ext cx="8534400" cy="1168758"/>
          </a:xfrm>
        </p:spPr>
        <p:txBody>
          <a:bodyPr>
            <a:normAutofit/>
          </a:bodyPr>
          <a:lstStyle/>
          <a:p>
            <a:pPr marL="0" indent="0">
              <a:buNone/>
            </a:pPr>
            <a:r>
              <a:rPr lang="en-US" sz="2800" dirty="0" smtClean="0">
                <a:solidFill>
                  <a:schemeClr val="tx1"/>
                </a:solidFill>
              </a:rPr>
              <a:t>I</a:t>
            </a:r>
            <a:r>
              <a:rPr lang="en-US" sz="1800" dirty="0" smtClean="0">
                <a:solidFill>
                  <a:schemeClr val="tx1"/>
                </a:solidFill>
              </a:rPr>
              <a:t>0</a:t>
            </a:r>
            <a:r>
              <a:rPr lang="en-US" sz="2400" dirty="0" smtClean="0">
                <a:solidFill>
                  <a:schemeClr val="tx1"/>
                </a:solidFill>
              </a:rPr>
              <a:t>=</a:t>
            </a:r>
            <a:r>
              <a:rPr lang="en-US" sz="2400" dirty="0" err="1" smtClean="0">
                <a:solidFill>
                  <a:schemeClr val="tx1"/>
                </a:solidFill>
              </a:rPr>
              <a:t>V</a:t>
            </a:r>
            <a:r>
              <a:rPr lang="en-US" dirty="0" err="1" smtClean="0">
                <a:solidFill>
                  <a:schemeClr val="tx1"/>
                </a:solidFill>
              </a:rPr>
              <a:t>ref</a:t>
            </a:r>
            <a:r>
              <a:rPr lang="en-US" sz="2400" dirty="0" smtClean="0">
                <a:solidFill>
                  <a:schemeClr val="tx1"/>
                </a:solidFill>
              </a:rPr>
              <a:t>/R</a:t>
            </a:r>
            <a:r>
              <a:rPr lang="en-US" dirty="0" smtClean="0">
                <a:solidFill>
                  <a:schemeClr val="tx1"/>
                </a:solidFill>
              </a:rPr>
              <a:t>1</a:t>
            </a:r>
            <a:r>
              <a:rPr lang="en-US" sz="2400" dirty="0" smtClean="0">
                <a:solidFill>
                  <a:schemeClr val="tx1"/>
                </a:solidFill>
              </a:rPr>
              <a:t> (D</a:t>
            </a:r>
            <a:r>
              <a:rPr lang="en-US" sz="1800" dirty="0" smtClean="0">
                <a:solidFill>
                  <a:schemeClr val="tx1"/>
                </a:solidFill>
              </a:rPr>
              <a:t>7</a:t>
            </a:r>
            <a:r>
              <a:rPr lang="en-US" sz="2400" dirty="0" smtClean="0">
                <a:solidFill>
                  <a:schemeClr val="tx1"/>
                </a:solidFill>
              </a:rPr>
              <a:t>/2 + D</a:t>
            </a:r>
            <a:r>
              <a:rPr lang="en-US" sz="1800" dirty="0" smtClean="0">
                <a:solidFill>
                  <a:schemeClr val="tx1"/>
                </a:solidFill>
              </a:rPr>
              <a:t>6</a:t>
            </a:r>
            <a:r>
              <a:rPr lang="en-US" sz="2400" dirty="0" smtClean="0">
                <a:solidFill>
                  <a:schemeClr val="tx1"/>
                </a:solidFill>
              </a:rPr>
              <a:t>/4  + D</a:t>
            </a:r>
            <a:r>
              <a:rPr lang="en-US" sz="1800" dirty="0" smtClean="0">
                <a:solidFill>
                  <a:schemeClr val="tx1"/>
                </a:solidFill>
              </a:rPr>
              <a:t>5</a:t>
            </a:r>
            <a:r>
              <a:rPr lang="en-US" sz="2400" dirty="0" smtClean="0">
                <a:solidFill>
                  <a:schemeClr val="tx1"/>
                </a:solidFill>
              </a:rPr>
              <a:t>/8………..+D</a:t>
            </a:r>
            <a:r>
              <a:rPr lang="en-US" sz="1800" dirty="0" smtClean="0">
                <a:solidFill>
                  <a:schemeClr val="tx1"/>
                </a:solidFill>
              </a:rPr>
              <a:t>0</a:t>
            </a:r>
            <a:r>
              <a:rPr lang="en-US" sz="2400" dirty="0" smtClean="0">
                <a:solidFill>
                  <a:schemeClr val="tx1"/>
                </a:solidFill>
              </a:rPr>
              <a:t>/256)</a:t>
            </a:r>
          </a:p>
          <a:p>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35301445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3855" y="1799216"/>
            <a:ext cx="8534400" cy="1507067"/>
          </a:xfrm>
        </p:spPr>
        <p:txBody>
          <a:bodyPr>
            <a:normAutofit/>
          </a:bodyPr>
          <a:lstStyle/>
          <a:p>
            <a:r>
              <a:rPr lang="en-US" sz="4800" dirty="0" smtClean="0"/>
              <a:t>THANK YOU</a:t>
            </a:r>
            <a:endParaRPr lang="en-US" sz="4800"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209421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609860"/>
            <a:ext cx="8534400" cy="3786388"/>
          </a:xfrm>
        </p:spPr>
        <p:txBody>
          <a:bodyPr>
            <a:normAutofit/>
          </a:bodyPr>
          <a:lstStyle/>
          <a:p>
            <a:r>
              <a:rPr lang="en-US" sz="2800" dirty="0" smtClean="0">
                <a:solidFill>
                  <a:schemeClr val="tx1"/>
                </a:solidFill>
              </a:rPr>
              <a:t>V-I  </a:t>
            </a:r>
            <a:r>
              <a:rPr lang="en-US" sz="2800" cap="none" dirty="0" smtClean="0">
                <a:solidFill>
                  <a:schemeClr val="tx1"/>
                </a:solidFill>
              </a:rPr>
              <a:t>converter with floating load</a:t>
            </a:r>
            <a:br>
              <a:rPr lang="en-US" sz="2800" cap="none" dirty="0" smtClean="0">
                <a:solidFill>
                  <a:schemeClr val="tx1"/>
                </a:solidFill>
              </a:rPr>
            </a:br>
            <a:r>
              <a:rPr lang="en-US" sz="2800" cap="none" dirty="0" smtClean="0">
                <a:solidFill>
                  <a:schemeClr val="tx1"/>
                </a:solidFill>
              </a:rPr>
              <a:t/>
            </a:r>
            <a:br>
              <a:rPr lang="en-US" sz="2800" cap="none" dirty="0" smtClean="0">
                <a:solidFill>
                  <a:schemeClr val="tx1"/>
                </a:solidFill>
              </a:rPr>
            </a:br>
            <a:r>
              <a:rPr lang="en-US" sz="2800" cap="none" dirty="0" smtClean="0">
                <a:solidFill>
                  <a:schemeClr val="tx1"/>
                </a:solidFill>
              </a:rPr>
              <a:t>V-I  converter with grounded load</a:t>
            </a:r>
            <a:endParaRPr lang="en-US" sz="2800" cap="none" dirty="0">
              <a:solidFill>
                <a:schemeClr val="tx1"/>
              </a:solidFill>
            </a:endParaRPr>
          </a:p>
        </p:txBody>
      </p:sp>
      <p:sp>
        <p:nvSpPr>
          <p:cNvPr id="3" name="Content Placeholder 2"/>
          <p:cNvSpPr>
            <a:spLocks noGrp="1"/>
          </p:cNvSpPr>
          <p:nvPr>
            <p:ph idx="1"/>
          </p:nvPr>
        </p:nvSpPr>
        <p:spPr>
          <a:xfrm>
            <a:off x="684212" y="154546"/>
            <a:ext cx="8534400" cy="1455313"/>
          </a:xfrm>
        </p:spPr>
        <p:txBody>
          <a:bodyPr>
            <a:normAutofit/>
          </a:bodyPr>
          <a:lstStyle/>
          <a:p>
            <a:pPr marL="0" indent="0" algn="ctr">
              <a:buNone/>
            </a:pPr>
            <a:r>
              <a:rPr lang="en-US" sz="2800" u="sng" dirty="0" smtClean="0">
                <a:solidFill>
                  <a:schemeClr val="tx1"/>
                </a:solidFill>
              </a:rPr>
              <a:t>Voltage to current converter(</a:t>
            </a:r>
            <a:r>
              <a:rPr lang="en-US" sz="2800" u="sng" dirty="0" err="1" smtClean="0">
                <a:solidFill>
                  <a:schemeClr val="tx1"/>
                </a:solidFill>
              </a:rPr>
              <a:t>Transconductance</a:t>
            </a:r>
            <a:r>
              <a:rPr lang="en-US" sz="2800" u="sng" dirty="0" smtClean="0">
                <a:solidFill>
                  <a:schemeClr val="tx1"/>
                </a:solidFill>
              </a:rPr>
              <a:t> Amplifier)</a:t>
            </a:r>
            <a:endParaRPr lang="en-US" sz="2800" u="sng"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0637687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03042"/>
            <a:ext cx="6311499" cy="4191358"/>
          </a:xfrm>
        </p:spPr>
        <p:txBody>
          <a:bodyPr/>
          <a:lstStyle/>
          <a:p>
            <a:endParaRPr lang="en-US" b="1" dirty="0"/>
          </a:p>
        </p:txBody>
      </p:sp>
      <p:sp>
        <p:nvSpPr>
          <p:cNvPr id="3" name="Content Placeholder 2"/>
          <p:cNvSpPr>
            <a:spLocks noGrp="1"/>
          </p:cNvSpPr>
          <p:nvPr>
            <p:ph idx="1"/>
          </p:nvPr>
        </p:nvSpPr>
        <p:spPr>
          <a:xfrm>
            <a:off x="684212" y="685800"/>
            <a:ext cx="8534400" cy="949817"/>
          </a:xfrm>
        </p:spPr>
        <p:txBody>
          <a:bodyPr>
            <a:normAutofit/>
          </a:bodyPr>
          <a:lstStyle/>
          <a:p>
            <a:pPr marL="0" indent="0">
              <a:buNone/>
            </a:pPr>
            <a:r>
              <a:rPr lang="en-US" sz="3600" dirty="0" smtClean="0">
                <a:solidFill>
                  <a:schemeClr val="tx1"/>
                </a:solidFill>
              </a:rPr>
              <a:t>V-I Converter with floating load</a:t>
            </a:r>
            <a:endParaRPr lang="en-US" sz="3600"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12" y="1790163"/>
            <a:ext cx="6311499" cy="4191357"/>
          </a:xfrm>
          <a:prstGeom prst="rect">
            <a:avLst/>
          </a:prstGeom>
          <a:ln w="228600" cap="sq" cmpd="thickThin">
            <a:solidFill>
              <a:srgbClr val="000000"/>
            </a:solidFill>
            <a:prstDash val="solid"/>
            <a:miter lim="800000"/>
          </a:ln>
          <a:effectLst>
            <a:innerShdw blurRad="76200">
              <a:srgbClr val="000000"/>
            </a:innerShdw>
          </a:effectLst>
        </p:spPr>
      </p:pic>
      <p:sp>
        <p:nvSpPr>
          <p:cNvPr id="7" name="TextBox 6"/>
          <p:cNvSpPr txBox="1"/>
          <p:nvPr/>
        </p:nvSpPr>
        <p:spPr>
          <a:xfrm>
            <a:off x="7458419" y="3865269"/>
            <a:ext cx="2038121" cy="1077218"/>
          </a:xfrm>
          <a:prstGeom prst="rect">
            <a:avLst/>
          </a:prstGeom>
          <a:noFill/>
        </p:spPr>
        <p:txBody>
          <a:bodyPr wrap="square" rtlCol="0">
            <a:spAutoFit/>
          </a:bodyPr>
          <a:lstStyle/>
          <a:p>
            <a:r>
              <a:rPr lang="en-US" sz="2000" dirty="0" smtClean="0"/>
              <a:t>V</a:t>
            </a:r>
            <a:r>
              <a:rPr lang="en-US" dirty="0" smtClean="0"/>
              <a:t>i</a:t>
            </a:r>
            <a:r>
              <a:rPr lang="en-US" sz="2000" dirty="0" smtClean="0"/>
              <a:t>=</a:t>
            </a:r>
            <a:r>
              <a:rPr lang="en-US" sz="2400" dirty="0" err="1" smtClean="0"/>
              <a:t>i</a:t>
            </a:r>
            <a:r>
              <a:rPr lang="en-US" sz="1400" dirty="0" err="1" smtClean="0"/>
              <a:t>L</a:t>
            </a:r>
            <a:r>
              <a:rPr lang="en-US" sz="2000" dirty="0" smtClean="0"/>
              <a:t>*R</a:t>
            </a:r>
            <a:r>
              <a:rPr lang="en-US" sz="1400" dirty="0" smtClean="0"/>
              <a:t>1</a:t>
            </a:r>
          </a:p>
          <a:p>
            <a:endParaRPr lang="en-US" sz="1200" dirty="0" smtClean="0"/>
          </a:p>
          <a:p>
            <a:r>
              <a:rPr lang="en-US" sz="2800" dirty="0" err="1" smtClean="0"/>
              <a:t>i</a:t>
            </a:r>
            <a:r>
              <a:rPr lang="en-US" sz="1600" dirty="0" err="1" smtClean="0"/>
              <a:t>L</a:t>
            </a:r>
            <a:r>
              <a:rPr lang="en-US" dirty="0" smtClean="0"/>
              <a:t>=</a:t>
            </a:r>
            <a:r>
              <a:rPr lang="en-US" sz="2000" dirty="0" smtClean="0"/>
              <a:t>V</a:t>
            </a:r>
            <a:r>
              <a:rPr lang="en-US" dirty="0" smtClean="0"/>
              <a:t>i/</a:t>
            </a:r>
            <a:r>
              <a:rPr lang="en-US" sz="2000" dirty="0" smtClean="0"/>
              <a:t>R</a:t>
            </a:r>
            <a:r>
              <a:rPr lang="en-US" sz="1200" dirty="0" smtClean="0"/>
              <a:t>1</a:t>
            </a:r>
            <a:endParaRPr lang="en-US" dirty="0" smtClean="0"/>
          </a:p>
        </p:txBody>
      </p:sp>
    </p:spTree>
    <p:extLst>
      <p:ext uri="{BB962C8B-B14F-4D97-AF65-F5344CB8AC3E}">
        <p14:creationId xmlns:p14="http://schemas.microsoft.com/office/powerpoint/2010/main" val="243061027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696600"/>
            <a:ext cx="6901444" cy="4297800"/>
          </a:xfrm>
        </p:spPr>
        <p:txBody>
          <a:bodyPr/>
          <a:lstStyle/>
          <a:p>
            <a:endParaRPr lang="en-US" dirty="0"/>
          </a:p>
        </p:txBody>
      </p:sp>
      <p:sp>
        <p:nvSpPr>
          <p:cNvPr id="3" name="Content Placeholder 2"/>
          <p:cNvSpPr>
            <a:spLocks noGrp="1"/>
          </p:cNvSpPr>
          <p:nvPr>
            <p:ph idx="1"/>
          </p:nvPr>
        </p:nvSpPr>
        <p:spPr>
          <a:xfrm>
            <a:off x="684212" y="685801"/>
            <a:ext cx="7809793" cy="1010798"/>
          </a:xfrm>
        </p:spPr>
        <p:txBody>
          <a:bodyPr>
            <a:normAutofit/>
          </a:bodyPr>
          <a:lstStyle/>
          <a:p>
            <a:pPr marL="0" indent="0">
              <a:buNone/>
            </a:pPr>
            <a:r>
              <a:rPr lang="en-US" sz="3200" dirty="0" smtClean="0">
                <a:solidFill>
                  <a:schemeClr val="tx1"/>
                </a:solidFill>
              </a:rPr>
              <a:t>V-I Converter with grounded load</a:t>
            </a:r>
            <a:endParaRPr lang="en-US" sz="3200"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084" y="1696599"/>
            <a:ext cx="7146571" cy="4297800"/>
          </a:xfrm>
          <a:prstGeom prst="rect">
            <a:avLst/>
          </a:prstGeom>
          <a:ln w="228600" cap="sq" cmpd="thickThin">
            <a:solidFill>
              <a:srgbClr val="000000"/>
            </a:solidFill>
            <a:prstDash val="solid"/>
            <a:miter lim="800000"/>
          </a:ln>
          <a:effectLst>
            <a:innerShdw blurRad="76200">
              <a:srgbClr val="000000"/>
            </a:innerShdw>
          </a:effectLst>
        </p:spPr>
      </p:pic>
      <p:sp>
        <p:nvSpPr>
          <p:cNvPr id="6" name="TextBox 5"/>
          <p:cNvSpPr txBox="1"/>
          <p:nvPr/>
        </p:nvSpPr>
        <p:spPr>
          <a:xfrm>
            <a:off x="798490" y="3528096"/>
            <a:ext cx="3250791" cy="369332"/>
          </a:xfrm>
          <a:prstGeom prst="rect">
            <a:avLst/>
          </a:prstGeom>
          <a:noFill/>
        </p:spPr>
        <p:txBody>
          <a:bodyPr wrap="square" rtlCol="0">
            <a:spAutoFit/>
          </a:bodyPr>
          <a:lstStyle/>
          <a:p>
            <a:r>
              <a:rPr lang="en-US" dirty="0" smtClean="0"/>
              <a:t>  i</a:t>
            </a:r>
            <a:r>
              <a:rPr lang="en-US" sz="1200" dirty="0" smtClean="0"/>
              <a:t>1</a:t>
            </a:r>
            <a:r>
              <a:rPr lang="en-US" dirty="0" smtClean="0"/>
              <a:t>    </a:t>
            </a:r>
            <a:r>
              <a:rPr lang="en-US" dirty="0" smtClean="0"/>
              <a:t>  v</a:t>
            </a:r>
            <a:r>
              <a:rPr lang="en-US" sz="1000" dirty="0" smtClean="0"/>
              <a:t>1</a:t>
            </a:r>
            <a:r>
              <a:rPr lang="en-US" dirty="0" smtClean="0"/>
              <a:t>          </a:t>
            </a:r>
            <a:r>
              <a:rPr lang="en-US" dirty="0" smtClean="0"/>
              <a:t>i</a:t>
            </a:r>
            <a:r>
              <a:rPr lang="en-US" sz="1100" dirty="0" smtClean="0"/>
              <a:t>2</a:t>
            </a:r>
            <a:r>
              <a:rPr lang="en-US" sz="1100" dirty="0" smtClean="0">
                <a:solidFill>
                  <a:schemeClr val="bg1"/>
                </a:solidFill>
              </a:rPr>
              <a:t>1</a:t>
            </a:r>
            <a:endParaRPr lang="en-US" dirty="0"/>
          </a:p>
        </p:txBody>
      </p:sp>
      <p:sp>
        <p:nvSpPr>
          <p:cNvPr id="7" name="TextBox 6"/>
          <p:cNvSpPr txBox="1"/>
          <p:nvPr/>
        </p:nvSpPr>
        <p:spPr>
          <a:xfrm>
            <a:off x="2522862" y="3489192"/>
            <a:ext cx="870333" cy="369332"/>
          </a:xfrm>
          <a:prstGeom prst="rect">
            <a:avLst/>
          </a:prstGeom>
          <a:noFill/>
        </p:spPr>
        <p:txBody>
          <a:bodyPr wrap="square" rtlCol="0">
            <a:spAutoFit/>
          </a:bodyPr>
          <a:lstStyle/>
          <a:p>
            <a:r>
              <a:rPr lang="en-US" dirty="0" smtClean="0">
                <a:solidFill>
                  <a:schemeClr val="bg1"/>
                </a:solidFill>
              </a:rPr>
              <a:t>i</a:t>
            </a:r>
            <a:r>
              <a:rPr lang="en-US" sz="1100" dirty="0" smtClean="0">
                <a:solidFill>
                  <a:schemeClr val="bg1"/>
                </a:solidFill>
              </a:rPr>
              <a:t>2</a:t>
            </a:r>
            <a:endParaRPr lang="en-US" sz="1100" dirty="0">
              <a:solidFill>
                <a:schemeClr val="bg1"/>
              </a:solidFill>
            </a:endParaRPr>
          </a:p>
        </p:txBody>
      </p:sp>
      <p:sp>
        <p:nvSpPr>
          <p:cNvPr id="8" name="TextBox 7"/>
          <p:cNvSpPr txBox="1"/>
          <p:nvPr/>
        </p:nvSpPr>
        <p:spPr>
          <a:xfrm>
            <a:off x="4049281" y="2544896"/>
            <a:ext cx="2858295" cy="1569660"/>
          </a:xfrm>
          <a:prstGeom prst="rect">
            <a:avLst/>
          </a:prstGeom>
          <a:noFill/>
        </p:spPr>
        <p:txBody>
          <a:bodyPr wrap="square" rtlCol="0">
            <a:spAutoFit/>
          </a:bodyPr>
          <a:lstStyle/>
          <a:p>
            <a:r>
              <a:rPr lang="en-US" dirty="0" smtClean="0">
                <a:solidFill>
                  <a:schemeClr val="bg1"/>
                </a:solidFill>
              </a:rPr>
              <a:t>i</a:t>
            </a:r>
            <a:r>
              <a:rPr lang="en-US" sz="1200" dirty="0" smtClean="0">
                <a:solidFill>
                  <a:schemeClr val="bg1"/>
                </a:solidFill>
              </a:rPr>
              <a:t>1</a:t>
            </a:r>
            <a:r>
              <a:rPr lang="en-US" dirty="0" smtClean="0">
                <a:solidFill>
                  <a:schemeClr val="bg1"/>
                </a:solidFill>
              </a:rPr>
              <a:t>+i</a:t>
            </a:r>
            <a:r>
              <a:rPr lang="en-US" sz="1200" dirty="0" smtClean="0">
                <a:solidFill>
                  <a:schemeClr val="bg1"/>
                </a:solidFill>
              </a:rPr>
              <a:t>2</a:t>
            </a:r>
            <a:r>
              <a:rPr lang="en-US" dirty="0" smtClean="0">
                <a:solidFill>
                  <a:schemeClr val="bg1"/>
                </a:solidFill>
              </a:rPr>
              <a:t>=I</a:t>
            </a:r>
            <a:r>
              <a:rPr lang="en-US" sz="1400" dirty="0" smtClean="0">
                <a:solidFill>
                  <a:schemeClr val="bg1"/>
                </a:solidFill>
              </a:rPr>
              <a:t>L</a:t>
            </a:r>
            <a:endParaRPr lang="en-US" sz="1050" dirty="0" smtClean="0">
              <a:solidFill>
                <a:schemeClr val="bg1"/>
              </a:solidFill>
            </a:endParaRPr>
          </a:p>
          <a:p>
            <a:r>
              <a:rPr lang="en-US" sz="1600" dirty="0" smtClean="0">
                <a:solidFill>
                  <a:schemeClr val="bg1"/>
                </a:solidFill>
              </a:rPr>
              <a:t>(V</a:t>
            </a:r>
            <a:r>
              <a:rPr lang="en-US" sz="1200" dirty="0" smtClean="0">
                <a:solidFill>
                  <a:schemeClr val="bg1"/>
                </a:solidFill>
              </a:rPr>
              <a:t>i</a:t>
            </a:r>
            <a:r>
              <a:rPr lang="en-US" sz="1600" dirty="0" smtClean="0">
                <a:solidFill>
                  <a:schemeClr val="bg1"/>
                </a:solidFill>
              </a:rPr>
              <a:t>-V</a:t>
            </a:r>
            <a:r>
              <a:rPr lang="en-US" sz="1200" dirty="0" smtClean="0">
                <a:solidFill>
                  <a:schemeClr val="bg1"/>
                </a:solidFill>
              </a:rPr>
              <a:t>1)/</a:t>
            </a:r>
            <a:r>
              <a:rPr lang="en-US" sz="1600" dirty="0" smtClean="0">
                <a:solidFill>
                  <a:schemeClr val="bg1"/>
                </a:solidFill>
              </a:rPr>
              <a:t>R +(V</a:t>
            </a:r>
            <a:r>
              <a:rPr lang="en-US" sz="1200" dirty="0" smtClean="0">
                <a:solidFill>
                  <a:schemeClr val="bg1"/>
                </a:solidFill>
              </a:rPr>
              <a:t>0</a:t>
            </a:r>
            <a:r>
              <a:rPr lang="en-US" sz="1600" dirty="0" smtClean="0">
                <a:solidFill>
                  <a:schemeClr val="bg1"/>
                </a:solidFill>
              </a:rPr>
              <a:t>-V</a:t>
            </a:r>
            <a:r>
              <a:rPr lang="en-US" sz="1100" dirty="0" smtClean="0">
                <a:solidFill>
                  <a:schemeClr val="bg1"/>
                </a:solidFill>
              </a:rPr>
              <a:t>1</a:t>
            </a:r>
            <a:r>
              <a:rPr lang="en-US" sz="1600" dirty="0" smtClean="0">
                <a:solidFill>
                  <a:schemeClr val="bg1"/>
                </a:solidFill>
              </a:rPr>
              <a:t>)/R=</a:t>
            </a:r>
            <a:r>
              <a:rPr lang="en-US" sz="2000" dirty="0" smtClean="0">
                <a:solidFill>
                  <a:schemeClr val="bg1"/>
                </a:solidFill>
              </a:rPr>
              <a:t>I</a:t>
            </a:r>
            <a:r>
              <a:rPr lang="en-US" sz="1400" dirty="0" smtClean="0">
                <a:solidFill>
                  <a:schemeClr val="bg1"/>
                </a:solidFill>
              </a:rPr>
              <a:t>L</a:t>
            </a:r>
          </a:p>
          <a:p>
            <a:endParaRPr lang="en-US" sz="1400" dirty="0">
              <a:solidFill>
                <a:schemeClr val="bg1"/>
              </a:solidFill>
            </a:endParaRPr>
          </a:p>
          <a:p>
            <a:r>
              <a:rPr lang="en-US" sz="1400" dirty="0" smtClean="0">
                <a:solidFill>
                  <a:schemeClr val="bg1"/>
                </a:solidFill>
              </a:rPr>
              <a:t>V</a:t>
            </a:r>
            <a:r>
              <a:rPr lang="en-US" sz="1100" dirty="0" smtClean="0">
                <a:solidFill>
                  <a:schemeClr val="bg1"/>
                </a:solidFill>
              </a:rPr>
              <a:t>1</a:t>
            </a:r>
            <a:r>
              <a:rPr lang="en-US" sz="1400" dirty="0" smtClean="0">
                <a:solidFill>
                  <a:schemeClr val="bg1"/>
                </a:solidFill>
              </a:rPr>
              <a:t>=(Vi+V</a:t>
            </a:r>
            <a:r>
              <a:rPr lang="en-US" sz="1100" dirty="0" smtClean="0">
                <a:solidFill>
                  <a:schemeClr val="bg1"/>
                </a:solidFill>
              </a:rPr>
              <a:t>0</a:t>
            </a:r>
            <a:r>
              <a:rPr lang="en-US" sz="1400" dirty="0" smtClean="0">
                <a:solidFill>
                  <a:schemeClr val="bg1"/>
                </a:solidFill>
              </a:rPr>
              <a:t>-I</a:t>
            </a:r>
            <a:r>
              <a:rPr lang="en-US" sz="1100" dirty="0" smtClean="0">
                <a:solidFill>
                  <a:schemeClr val="bg1"/>
                </a:solidFill>
              </a:rPr>
              <a:t>L</a:t>
            </a:r>
            <a:r>
              <a:rPr lang="en-US" sz="1600" dirty="0">
                <a:solidFill>
                  <a:schemeClr val="bg1"/>
                </a:solidFill>
              </a:rPr>
              <a:t>R</a:t>
            </a:r>
            <a:r>
              <a:rPr lang="en-US" sz="1400" dirty="0" smtClean="0">
                <a:solidFill>
                  <a:schemeClr val="bg1"/>
                </a:solidFill>
              </a:rPr>
              <a:t>)/2</a:t>
            </a:r>
            <a:endParaRPr lang="en-US" sz="1000" dirty="0" smtClean="0">
              <a:solidFill>
                <a:schemeClr val="bg1"/>
              </a:solidFill>
            </a:endParaRPr>
          </a:p>
          <a:p>
            <a:r>
              <a:rPr lang="en-US" sz="1600" dirty="0" smtClean="0">
                <a:solidFill>
                  <a:schemeClr val="bg1"/>
                </a:solidFill>
              </a:rPr>
              <a:t> </a:t>
            </a:r>
            <a:endParaRPr lang="en-US" sz="1600" dirty="0">
              <a:solidFill>
                <a:schemeClr val="bg1"/>
              </a:solidFill>
            </a:endParaRPr>
          </a:p>
          <a:p>
            <a:pPr algn="ctr"/>
            <a:endParaRPr lang="en-US" sz="1200" dirty="0">
              <a:solidFill>
                <a:schemeClr val="bg1"/>
              </a:solidFill>
            </a:endParaRPr>
          </a:p>
        </p:txBody>
      </p:sp>
      <p:sp>
        <p:nvSpPr>
          <p:cNvPr id="9" name="TextBox 8"/>
          <p:cNvSpPr txBox="1"/>
          <p:nvPr/>
        </p:nvSpPr>
        <p:spPr>
          <a:xfrm>
            <a:off x="3084722" y="4345749"/>
            <a:ext cx="7746409" cy="1200329"/>
          </a:xfrm>
          <a:prstGeom prst="rect">
            <a:avLst/>
          </a:prstGeom>
          <a:noFill/>
        </p:spPr>
        <p:txBody>
          <a:bodyPr wrap="square" rtlCol="0">
            <a:spAutoFit/>
          </a:bodyPr>
          <a:lstStyle/>
          <a:p>
            <a:r>
              <a:rPr lang="en-US" dirty="0" smtClean="0">
                <a:solidFill>
                  <a:schemeClr val="bg1"/>
                </a:solidFill>
              </a:rPr>
              <a:t>Gain=1+R/R= 2</a:t>
            </a:r>
          </a:p>
          <a:p>
            <a:r>
              <a:rPr lang="en-US" dirty="0" smtClean="0">
                <a:solidFill>
                  <a:schemeClr val="bg1"/>
                </a:solidFill>
              </a:rPr>
              <a:t>V</a:t>
            </a:r>
            <a:r>
              <a:rPr lang="en-US" sz="1400" dirty="0" smtClean="0">
                <a:solidFill>
                  <a:schemeClr val="bg1"/>
                </a:solidFill>
              </a:rPr>
              <a:t>0</a:t>
            </a:r>
            <a:r>
              <a:rPr lang="en-US" dirty="0" smtClean="0">
                <a:solidFill>
                  <a:schemeClr val="bg1"/>
                </a:solidFill>
              </a:rPr>
              <a:t>=2V</a:t>
            </a:r>
            <a:r>
              <a:rPr lang="en-US" sz="1400" dirty="0" smtClean="0">
                <a:solidFill>
                  <a:schemeClr val="bg1"/>
                </a:solidFill>
              </a:rPr>
              <a:t>1</a:t>
            </a:r>
            <a:r>
              <a:rPr lang="en-US" dirty="0" smtClean="0">
                <a:solidFill>
                  <a:schemeClr val="bg1"/>
                </a:solidFill>
              </a:rPr>
              <a:t>=V</a:t>
            </a:r>
            <a:r>
              <a:rPr lang="en-US" sz="1400" dirty="0" smtClean="0">
                <a:solidFill>
                  <a:schemeClr val="bg1"/>
                </a:solidFill>
              </a:rPr>
              <a:t>i</a:t>
            </a:r>
            <a:r>
              <a:rPr lang="en-US" dirty="0" smtClean="0">
                <a:solidFill>
                  <a:schemeClr val="bg1"/>
                </a:solidFill>
              </a:rPr>
              <a:t>+V</a:t>
            </a:r>
            <a:r>
              <a:rPr lang="en-US" sz="1400" dirty="0" smtClean="0">
                <a:solidFill>
                  <a:schemeClr val="bg1"/>
                </a:solidFill>
              </a:rPr>
              <a:t>0</a:t>
            </a:r>
            <a:r>
              <a:rPr lang="en-US" dirty="0" smtClean="0">
                <a:solidFill>
                  <a:schemeClr val="bg1"/>
                </a:solidFill>
              </a:rPr>
              <a:t>-I</a:t>
            </a:r>
            <a:r>
              <a:rPr lang="en-US" sz="1200" dirty="0" smtClean="0">
                <a:solidFill>
                  <a:schemeClr val="bg1"/>
                </a:solidFill>
              </a:rPr>
              <a:t>L</a:t>
            </a:r>
            <a:r>
              <a:rPr lang="en-US" dirty="0" smtClean="0">
                <a:solidFill>
                  <a:schemeClr val="bg1"/>
                </a:solidFill>
              </a:rPr>
              <a:t>R</a:t>
            </a:r>
          </a:p>
          <a:p>
            <a:r>
              <a:rPr lang="en-US" dirty="0" smtClean="0">
                <a:solidFill>
                  <a:schemeClr val="bg1"/>
                </a:solidFill>
              </a:rPr>
              <a:t>Vi=I</a:t>
            </a:r>
            <a:r>
              <a:rPr lang="en-US" sz="1400" dirty="0" smtClean="0">
                <a:solidFill>
                  <a:schemeClr val="bg1"/>
                </a:solidFill>
              </a:rPr>
              <a:t>L</a:t>
            </a:r>
            <a:r>
              <a:rPr lang="en-US" dirty="0" smtClean="0">
                <a:solidFill>
                  <a:schemeClr val="bg1"/>
                </a:solidFill>
              </a:rPr>
              <a:t>R</a:t>
            </a:r>
          </a:p>
          <a:p>
            <a:r>
              <a:rPr lang="en-US" dirty="0" smtClean="0">
                <a:solidFill>
                  <a:schemeClr val="bg1"/>
                </a:solidFill>
              </a:rPr>
              <a:t>I</a:t>
            </a:r>
            <a:r>
              <a:rPr lang="en-US" sz="1200" dirty="0" smtClean="0">
                <a:solidFill>
                  <a:schemeClr val="bg1"/>
                </a:solidFill>
              </a:rPr>
              <a:t>L</a:t>
            </a:r>
            <a:r>
              <a:rPr lang="en-US" dirty="0" smtClean="0">
                <a:solidFill>
                  <a:schemeClr val="bg1"/>
                </a:solidFill>
              </a:rPr>
              <a:t>=V</a:t>
            </a:r>
            <a:r>
              <a:rPr lang="en-US" sz="1400" dirty="0" smtClean="0">
                <a:solidFill>
                  <a:schemeClr val="bg1"/>
                </a:solidFill>
              </a:rPr>
              <a:t>i</a:t>
            </a:r>
            <a:r>
              <a:rPr lang="en-US" dirty="0" smtClean="0">
                <a:solidFill>
                  <a:schemeClr val="bg1"/>
                </a:solidFill>
              </a:rPr>
              <a:t>/R</a:t>
            </a:r>
            <a:endParaRPr lang="en-US" dirty="0">
              <a:solidFill>
                <a:schemeClr val="bg1"/>
              </a:solidFill>
            </a:endParaRPr>
          </a:p>
        </p:txBody>
      </p:sp>
    </p:spTree>
    <p:extLst>
      <p:ext uri="{BB962C8B-B14F-4D97-AF65-F5344CB8AC3E}">
        <p14:creationId xmlns:p14="http://schemas.microsoft.com/office/powerpoint/2010/main" val="323238684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1609859"/>
            <a:ext cx="9181005" cy="4958365"/>
          </a:xfrm>
        </p:spPr>
        <p:txBody>
          <a:bodyPr>
            <a:normAutofit/>
          </a:bodyPr>
          <a:lstStyle/>
          <a:p>
            <a:r>
              <a:rPr lang="en-US" sz="1600" u="sng" dirty="0" smtClean="0">
                <a:solidFill>
                  <a:schemeClr val="tx1"/>
                </a:solidFill>
                <a:latin typeface="Arial" panose="020B0604020202020204" pitchFamily="34" charset="0"/>
              </a:rPr>
              <a:t>FEATURES</a:t>
            </a: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1. OTAs </a:t>
            </a:r>
            <a:r>
              <a:rPr lang="en-US" sz="1600" dirty="0">
                <a:solidFill>
                  <a:schemeClr val="tx1"/>
                </a:solidFill>
                <a:latin typeface="Arial" panose="020B0604020202020204" pitchFamily="34" charset="0"/>
              </a:rPr>
              <a:t>are versatile building blocks that intrinsically offer wide </a:t>
            </a:r>
            <a:r>
              <a:rPr lang="en-US" sz="1600" dirty="0" smtClean="0">
                <a:solidFill>
                  <a:schemeClr val="tx1"/>
                </a:solidFill>
                <a:latin typeface="Arial" panose="020B0604020202020204" pitchFamily="34" charset="0"/>
              </a:rPr>
              <a:t>  bandwidth </a:t>
            </a:r>
            <a:r>
              <a:rPr lang="en-US" sz="1600" dirty="0">
                <a:solidFill>
                  <a:schemeClr val="tx1"/>
                </a:solidFill>
                <a:latin typeface="Arial" panose="020B0604020202020204" pitchFamily="34" charset="0"/>
              </a:rPr>
              <a:t>for many types of </a:t>
            </a:r>
            <a:r>
              <a:rPr lang="en-US" sz="1600" dirty="0" smtClean="0">
                <a:solidFill>
                  <a:schemeClr val="tx1"/>
                </a:solidFill>
                <a:latin typeface="Arial" panose="020B0604020202020204" pitchFamily="34" charset="0"/>
              </a:rPr>
              <a:t>	amplifiers</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2. The OTA ( </a:t>
            </a:r>
            <a:r>
              <a:rPr lang="en-US" sz="1600" dirty="0">
                <a:solidFill>
                  <a:schemeClr val="tx1"/>
                </a:solidFill>
                <a:latin typeface="Arial" panose="020B0604020202020204" pitchFamily="34" charset="0"/>
              </a:rPr>
              <a:t>voltage-controlled current </a:t>
            </a:r>
            <a:r>
              <a:rPr lang="en-US" sz="1600" dirty="0" smtClean="0">
                <a:solidFill>
                  <a:schemeClr val="tx1"/>
                </a:solidFill>
                <a:latin typeface="Arial" panose="020B0604020202020204" pitchFamily="34" charset="0"/>
              </a:rPr>
              <a:t>source) </a:t>
            </a:r>
            <a:r>
              <a:rPr lang="en-US" sz="1600" dirty="0">
                <a:solidFill>
                  <a:schemeClr val="tx1"/>
                </a:solidFill>
                <a:latin typeface="Arial" panose="020B0604020202020204" pitchFamily="34" charset="0"/>
              </a:rPr>
              <a:t>can be viewed as </a:t>
            </a:r>
            <a:r>
              <a:rPr lang="en-US" sz="1600" dirty="0" smtClean="0">
                <a:solidFill>
                  <a:schemeClr val="tx1"/>
                </a:solidFill>
                <a:latin typeface="Arial" panose="020B0604020202020204" pitchFamily="34" charset="0"/>
              </a:rPr>
              <a:t>an ideal </a:t>
            </a:r>
            <a:r>
              <a:rPr lang="en-US" sz="1600" dirty="0">
                <a:solidFill>
                  <a:schemeClr val="tx1"/>
                </a:solidFill>
                <a:latin typeface="Arial" panose="020B0604020202020204" pitchFamily="34" charset="0"/>
              </a:rPr>
              <a:t>transistor</a:t>
            </a:r>
            <a:r>
              <a:rPr lang="en-US" sz="1600" dirty="0" smtClean="0">
                <a:solidFill>
                  <a:schemeClr val="tx1"/>
                </a:solidFill>
                <a:latin typeface="Arial" panose="020B0604020202020204" pitchFamily="34" charset="0"/>
              </a:rPr>
              <a:t>.</a:t>
            </a:r>
            <a:br>
              <a:rPr lang="en-US" sz="1600" dirty="0" smtClean="0">
                <a:solidFill>
                  <a:schemeClr val="tx1"/>
                </a:solidFill>
                <a:latin typeface="Arial" panose="020B0604020202020204" pitchFamily="34" charset="0"/>
              </a:rPr>
            </a:br>
            <a:r>
              <a:rPr lang="en-US" sz="1600" dirty="0">
                <a:solidFill>
                  <a:schemeClr val="tx1"/>
                </a:solidFill>
                <a:latin typeface="Arial" panose="020B0604020202020204" pitchFamily="34" charset="0"/>
              </a:rPr>
              <a:t/>
            </a:r>
            <a:br>
              <a:rPr lang="en-US" sz="1600" dirty="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3. OTA </a:t>
            </a:r>
            <a:r>
              <a:rPr lang="en-US" sz="1600" dirty="0">
                <a:solidFill>
                  <a:schemeClr val="tx1"/>
                </a:solidFill>
                <a:latin typeface="Arial" panose="020B0604020202020204" pitchFamily="34" charset="0"/>
              </a:rPr>
              <a:t>is self-biased and </a:t>
            </a:r>
            <a:r>
              <a:rPr lang="en-US" sz="1600" dirty="0" smtClean="0">
                <a:solidFill>
                  <a:schemeClr val="tx1"/>
                </a:solidFill>
                <a:latin typeface="Arial" panose="020B0604020202020204" pitchFamily="34" charset="0"/>
              </a:rPr>
              <a:t>has bipolar </a:t>
            </a:r>
            <a:r>
              <a:rPr lang="en-US" sz="1600" dirty="0">
                <a:solidFill>
                  <a:schemeClr val="tx1"/>
                </a:solidFill>
                <a:latin typeface="Arial" panose="020B0604020202020204" pitchFamily="34" charset="0"/>
              </a:rPr>
              <a:t>output, meaning that the output </a:t>
            </a:r>
            <a:r>
              <a:rPr lang="en-US" sz="1600" dirty="0" smtClean="0">
                <a:solidFill>
                  <a:schemeClr val="tx1"/>
                </a:solidFill>
                <a:latin typeface="Arial" panose="020B0604020202020204" pitchFamily="34" charset="0"/>
              </a:rPr>
              <a:t>current </a:t>
            </a:r>
            <a:r>
              <a:rPr lang="en-US" sz="1600" dirty="0">
                <a:solidFill>
                  <a:schemeClr val="tx1"/>
                </a:solidFill>
                <a:latin typeface="Arial" panose="020B0604020202020204" pitchFamily="34" charset="0"/>
              </a:rPr>
              <a:t>source can either </a:t>
            </a:r>
            <a:r>
              <a:rPr lang="en-US" sz="1600" dirty="0" smtClean="0">
                <a:solidFill>
                  <a:schemeClr val="tx1"/>
                </a:solidFill>
                <a:latin typeface="Arial" panose="020B0604020202020204" pitchFamily="34" charset="0"/>
              </a:rPr>
              <a:t>	source </a:t>
            </a:r>
            <a:r>
              <a:rPr lang="en-US" sz="1600" dirty="0">
                <a:solidFill>
                  <a:schemeClr val="tx1"/>
                </a:solidFill>
                <a:latin typeface="Arial" panose="020B0604020202020204" pitchFamily="34" charset="0"/>
              </a:rPr>
              <a:t>or sink the output current</a:t>
            </a:r>
            <a:r>
              <a:rPr lang="en-US" sz="1600" dirty="0" smtClean="0">
                <a:solidFill>
                  <a:schemeClr val="tx1"/>
                </a:solidFill>
                <a:latin typeface="Arial" panose="020B0604020202020204" pitchFamily="34" charset="0"/>
              </a:rPr>
              <a:t>.</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4. </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an </a:t>
            </a:r>
            <a:r>
              <a:rPr lang="en-US" sz="1600" dirty="0">
                <a:solidFill>
                  <a:schemeClr val="tx1"/>
                </a:solidFill>
                <a:latin typeface="Arial" panose="020B0604020202020204" pitchFamily="34" charset="0"/>
              </a:rPr>
              <a:t>OTA element simplifies designs of </a:t>
            </a:r>
            <a:r>
              <a:rPr lang="en-US" sz="1600" dirty="0" smtClean="0">
                <a:solidFill>
                  <a:schemeClr val="tx1"/>
                </a:solidFill>
                <a:latin typeface="Arial" panose="020B0604020202020204" pitchFamily="34" charset="0"/>
              </a:rPr>
              <a:t>	automatic </a:t>
            </a:r>
            <a:r>
              <a:rPr lang="en-US" sz="1600" dirty="0">
                <a:solidFill>
                  <a:schemeClr val="tx1"/>
                </a:solidFill>
                <a:latin typeface="Arial" panose="020B0604020202020204" pitchFamily="34" charset="0"/>
              </a:rPr>
              <a:t>gain control (AGC) </a:t>
            </a:r>
            <a:r>
              <a:rPr lang="en-US" sz="1600" dirty="0" smtClean="0">
                <a:solidFill>
                  <a:schemeClr val="tx1"/>
                </a:solidFill>
                <a:latin typeface="Arial" panose="020B0604020202020204" pitchFamily="34" charset="0"/>
              </a:rPr>
              <a:t> amplifiers</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light-emitting</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	diode </a:t>
            </a:r>
            <a:r>
              <a:rPr lang="en-US" sz="1600" dirty="0">
                <a:solidFill>
                  <a:schemeClr val="tx1"/>
                </a:solidFill>
                <a:latin typeface="Arial" panose="020B0604020202020204" pitchFamily="34" charset="0"/>
              </a:rPr>
              <a:t>(LED) driver circuits,  </a:t>
            </a:r>
            <a:r>
              <a:rPr lang="en-US" sz="1600" dirty="0" smtClean="0">
                <a:solidFill>
                  <a:schemeClr val="tx1"/>
                </a:solidFill>
                <a:latin typeface="Arial" panose="020B0604020202020204" pitchFamily="34" charset="0"/>
              </a:rPr>
              <a:t>fast-pulse </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integrators</a:t>
            </a:r>
            <a:r>
              <a:rPr lang="en-US" sz="1600" dirty="0">
                <a:solidFill>
                  <a:schemeClr val="tx1"/>
                </a:solidFill>
                <a:latin typeface="Arial" panose="020B0604020202020204" pitchFamily="34" charset="0"/>
              </a:rPr>
              <a:t>, control loops  </a:t>
            </a:r>
            <a:r>
              <a:rPr lang="en-US" sz="1600" dirty="0" smtClean="0">
                <a:solidFill>
                  <a:schemeClr val="tx1"/>
                </a:solidFill>
                <a:latin typeface="Arial" panose="020B0604020202020204" pitchFamily="34" charset="0"/>
              </a:rPr>
              <a:t>for </a:t>
            </a:r>
            <a:r>
              <a:rPr lang="en-US" sz="1600" dirty="0">
                <a:solidFill>
                  <a:schemeClr val="tx1"/>
                </a:solidFill>
                <a:latin typeface="Arial" panose="020B0604020202020204" pitchFamily="34" charset="0"/>
              </a:rPr>
              <a:t>capacitive sensors, and </a:t>
            </a:r>
            <a:r>
              <a:rPr lang="en-US" sz="1600" dirty="0" smtClean="0">
                <a:solidFill>
                  <a:schemeClr val="tx1"/>
                </a:solidFill>
                <a:latin typeface="Arial" panose="020B0604020202020204" pitchFamily="34" charset="0"/>
              </a:rPr>
              <a:t>	active 	filters.</a:t>
            </a:r>
            <a:endParaRPr lang="en-US" sz="1600" dirty="0">
              <a:solidFill>
                <a:schemeClr val="tx1"/>
              </a:solidFill>
            </a:endParaRPr>
          </a:p>
        </p:txBody>
      </p:sp>
      <p:sp>
        <p:nvSpPr>
          <p:cNvPr id="3" name="Content Placeholder 2"/>
          <p:cNvSpPr>
            <a:spLocks noGrp="1"/>
          </p:cNvSpPr>
          <p:nvPr>
            <p:ph idx="1"/>
          </p:nvPr>
        </p:nvSpPr>
        <p:spPr>
          <a:xfrm>
            <a:off x="684212" y="321972"/>
            <a:ext cx="8534400" cy="1287887"/>
          </a:xfrm>
        </p:spPr>
        <p:txBody>
          <a:bodyPr>
            <a:normAutofit/>
          </a:bodyPr>
          <a:lstStyle/>
          <a:p>
            <a:pPr marL="0" indent="0">
              <a:buNone/>
            </a:pPr>
            <a:r>
              <a:rPr lang="en-US" sz="3200" u="sng" dirty="0" smtClean="0">
                <a:solidFill>
                  <a:schemeClr val="tx1"/>
                </a:solidFill>
              </a:rPr>
              <a:t>Operational </a:t>
            </a:r>
            <a:r>
              <a:rPr lang="en-US" sz="3200" u="sng" dirty="0" err="1" smtClean="0">
                <a:solidFill>
                  <a:schemeClr val="tx1"/>
                </a:solidFill>
              </a:rPr>
              <a:t>Transconductance</a:t>
            </a:r>
            <a:r>
              <a:rPr lang="en-US" sz="3200" u="sng" dirty="0" smtClean="0">
                <a:solidFill>
                  <a:schemeClr val="tx1"/>
                </a:solidFill>
              </a:rPr>
              <a:t> Amplifier</a:t>
            </a:r>
            <a:endParaRPr lang="en-US" sz="3200" u="sng"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29558078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600" b="1" i="1" dirty="0">
                <a:solidFill>
                  <a:srgbClr val="000000"/>
                </a:solidFill>
                <a:latin typeface="Arial" panose="020B0604020202020204" pitchFamily="34" charset="0"/>
              </a:rPr>
              <a:t>Recommended OTA </a:t>
            </a:r>
            <a:r>
              <a:rPr lang="en-US" sz="1600" b="1" i="1" dirty="0" smtClean="0">
                <a:solidFill>
                  <a:srgbClr val="000000"/>
                </a:solidFill>
                <a:latin typeface="Arial" panose="020B0604020202020204" pitchFamily="34" charset="0"/>
              </a:rPr>
              <a:t>Devices</a:t>
            </a:r>
            <a:br>
              <a:rPr lang="en-US" sz="1600" b="1" i="1" dirty="0" smtClean="0">
                <a:solidFill>
                  <a:srgbClr val="000000"/>
                </a:solidFill>
                <a:latin typeface="Arial" panose="020B0604020202020204" pitchFamily="34" charset="0"/>
              </a:rPr>
            </a:br>
            <a:r>
              <a:rPr lang="en-US" sz="1600" b="1" i="1" dirty="0">
                <a:solidFill>
                  <a:srgbClr val="000000"/>
                </a:solidFill>
                <a:latin typeface="Arial" panose="020B0604020202020204" pitchFamily="34" charset="0"/>
              </a:rPr>
              <a:t/>
            </a:r>
            <a:br>
              <a:rPr lang="en-US" sz="1600" b="1" i="1" dirty="0">
                <a:solidFill>
                  <a:srgbClr val="000000"/>
                </a:solidFill>
                <a:latin typeface="Arial" panose="020B0604020202020204" pitchFamily="34" charset="0"/>
              </a:rPr>
            </a:br>
            <a:r>
              <a:rPr lang="en-US" sz="1600" dirty="0" smtClean="0">
                <a:solidFill>
                  <a:srgbClr val="000000"/>
                </a:solidFill>
                <a:latin typeface="Arial" panose="020B0604020202020204" pitchFamily="34" charset="0"/>
              </a:rPr>
              <a:t>• </a:t>
            </a:r>
            <a:r>
              <a:rPr lang="en-US" sz="1600" dirty="0">
                <a:solidFill>
                  <a:srgbClr val="0000FF"/>
                </a:solidFill>
                <a:latin typeface="Arial" panose="020B0604020202020204" pitchFamily="34" charset="0"/>
              </a:rPr>
              <a:t>OPA860 </a:t>
            </a:r>
            <a:r>
              <a:rPr lang="en-US" sz="1600" dirty="0">
                <a:solidFill>
                  <a:srgbClr val="000000"/>
                </a:solidFill>
                <a:latin typeface="Arial" panose="020B0604020202020204" pitchFamily="34" charset="0"/>
              </a:rPr>
              <a:t>(an OTA and a closed-loop buffer)</a:t>
            </a:r>
            <a:br>
              <a:rPr lang="en-US" sz="1600" dirty="0">
                <a:solidFill>
                  <a:srgbClr val="000000"/>
                </a:solidFill>
                <a:latin typeface="Arial" panose="020B0604020202020204" pitchFamily="34" charset="0"/>
              </a:rPr>
            </a:br>
            <a:r>
              <a:rPr lang="en-US" sz="1600" dirty="0">
                <a:solidFill>
                  <a:srgbClr val="000000"/>
                </a:solidFill>
                <a:latin typeface="Arial" panose="020B0604020202020204" pitchFamily="34" charset="0"/>
              </a:rPr>
              <a:t>• </a:t>
            </a:r>
            <a:r>
              <a:rPr lang="en-US" sz="1600" dirty="0">
                <a:solidFill>
                  <a:srgbClr val="0000FF"/>
                </a:solidFill>
                <a:latin typeface="Arial" panose="020B0604020202020204" pitchFamily="34" charset="0"/>
              </a:rPr>
              <a:t>OPA861 </a:t>
            </a:r>
            <a:r>
              <a:rPr lang="en-US" sz="1600" dirty="0">
                <a:solidFill>
                  <a:srgbClr val="000000"/>
                </a:solidFill>
                <a:latin typeface="Arial" panose="020B0604020202020204" pitchFamily="34" charset="0"/>
              </a:rPr>
              <a:t>(an OTA)</a:t>
            </a:r>
            <a:br>
              <a:rPr lang="en-US" sz="1600" dirty="0">
                <a:solidFill>
                  <a:srgbClr val="000000"/>
                </a:solidFill>
                <a:latin typeface="Arial" panose="020B0604020202020204" pitchFamily="34" charset="0"/>
              </a:rPr>
            </a:br>
            <a:r>
              <a:rPr lang="en-US" sz="1600" dirty="0">
                <a:solidFill>
                  <a:srgbClr val="000000"/>
                </a:solidFill>
                <a:latin typeface="Arial" panose="020B0604020202020204" pitchFamily="34" charset="0"/>
              </a:rPr>
              <a:t>• </a:t>
            </a:r>
            <a:r>
              <a:rPr lang="en-US" sz="1600" dirty="0">
                <a:solidFill>
                  <a:srgbClr val="0000FF"/>
                </a:solidFill>
                <a:latin typeface="Arial" panose="020B0604020202020204" pitchFamily="34" charset="0"/>
              </a:rPr>
              <a:t>OPA615 </a:t>
            </a:r>
            <a:r>
              <a:rPr lang="en-US" sz="1600" dirty="0">
                <a:solidFill>
                  <a:srgbClr val="000000"/>
                </a:solidFill>
                <a:latin typeface="Arial" panose="020B0604020202020204" pitchFamily="34" charset="0"/>
              </a:rPr>
              <a:t>(a wide-bandwidth dc restoration circuit that contains an OTA </a:t>
            </a:r>
            <a:r>
              <a:rPr lang="en-US" sz="1600" dirty="0" smtClean="0">
                <a:solidFill>
                  <a:srgbClr val="000000"/>
                </a:solidFill>
                <a:latin typeface="Arial" panose="020B0604020202020204" pitchFamily="34" charset="0"/>
              </a:rPr>
              <a:t>	and </a:t>
            </a:r>
            <a:r>
              <a:rPr lang="en-US" sz="1600" dirty="0">
                <a:solidFill>
                  <a:srgbClr val="000000"/>
                </a:solidFill>
                <a:latin typeface="Arial" panose="020B0604020202020204" pitchFamily="34" charset="0"/>
              </a:rPr>
              <a:t>a switching OTA, or SOTA)</a:t>
            </a:r>
            <a:endParaRPr lang="en-US" sz="1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5466" y="2538309"/>
            <a:ext cx="5950038" cy="3503053"/>
          </a:xfrm>
        </p:spPr>
      </p:pic>
      <p:sp>
        <p:nvSpPr>
          <p:cNvPr id="3" name="Slide Number Placeholder 2"/>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25197480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416676"/>
            <a:ext cx="8534400" cy="4507605"/>
          </a:xfrm>
        </p:spPr>
        <p:txBody>
          <a:bodyPr>
            <a:normAutofit/>
          </a:bodyPr>
          <a:lstStyle/>
          <a:p>
            <a:r>
              <a:rPr lang="en-US" sz="1800" b="1" i="1" dirty="0">
                <a:solidFill>
                  <a:schemeClr val="tx1"/>
                </a:solidFill>
                <a:latin typeface="Arial" panose="020B0604020202020204" pitchFamily="34" charset="0"/>
              </a:rPr>
              <a:t>Current-Feedback Amplifier (CFB</a:t>
            </a:r>
            <a:r>
              <a:rPr lang="en-US" sz="1800" b="1" i="1" dirty="0" smtClean="0">
                <a:solidFill>
                  <a:schemeClr val="tx1"/>
                </a:solidFill>
                <a:latin typeface="Arial" panose="020B0604020202020204" pitchFamily="34" charset="0"/>
              </a:rPr>
              <a:t>)</a:t>
            </a:r>
            <a:br>
              <a:rPr lang="en-US" sz="1800" b="1" i="1" dirty="0" smtClean="0">
                <a:solidFill>
                  <a:schemeClr val="tx1"/>
                </a:solidFill>
                <a:latin typeface="Arial" panose="020B0604020202020204" pitchFamily="34" charset="0"/>
              </a:rPr>
            </a:br>
            <a:r>
              <a:rPr lang="en-US" sz="1800" b="1" i="1" dirty="0">
                <a:solidFill>
                  <a:schemeClr val="tx1"/>
                </a:solidFill>
                <a:latin typeface="Arial" panose="020B0604020202020204" pitchFamily="34" charset="0"/>
              </a:rPr>
              <a:t/>
            </a:r>
            <a:br>
              <a:rPr lang="en-US" sz="1800" b="1" i="1" dirty="0">
                <a:solidFill>
                  <a:schemeClr val="tx1"/>
                </a:solidFill>
                <a:latin typeface="Arial" panose="020B0604020202020204" pitchFamily="34" charset="0"/>
              </a:rPr>
            </a:br>
            <a:r>
              <a:rPr lang="en-US" sz="1800" b="1" i="1" dirty="0">
                <a:solidFill>
                  <a:schemeClr val="tx1"/>
                </a:solidFill>
                <a:latin typeface="Arial" panose="020B0604020202020204" pitchFamily="34" charset="0"/>
              </a:rPr>
              <a:t>Control-Loop </a:t>
            </a:r>
            <a:r>
              <a:rPr lang="en-US" sz="1800" b="1" i="1" dirty="0" smtClean="0">
                <a:solidFill>
                  <a:schemeClr val="tx1"/>
                </a:solidFill>
                <a:latin typeface="Arial" panose="020B0604020202020204" pitchFamily="34" charset="0"/>
              </a:rPr>
              <a:t>Amplifier</a:t>
            </a:r>
            <a:br>
              <a:rPr lang="en-US" sz="1800" b="1" i="1" dirty="0" smtClean="0">
                <a:solidFill>
                  <a:schemeClr val="tx1"/>
                </a:solidFill>
                <a:latin typeface="Arial" panose="020B0604020202020204" pitchFamily="34" charset="0"/>
              </a:rPr>
            </a:br>
            <a:r>
              <a:rPr lang="en-US" sz="1800" b="1" i="1" dirty="0">
                <a:solidFill>
                  <a:schemeClr val="tx1"/>
                </a:solidFill>
                <a:latin typeface="Arial" panose="020B0604020202020204" pitchFamily="34" charset="0"/>
              </a:rPr>
              <a:t/>
            </a:r>
            <a:br>
              <a:rPr lang="en-US" sz="1800" b="1" i="1" dirty="0">
                <a:solidFill>
                  <a:schemeClr val="tx1"/>
                </a:solidFill>
                <a:latin typeface="Arial" panose="020B0604020202020204" pitchFamily="34" charset="0"/>
              </a:rPr>
            </a:br>
            <a:r>
              <a:rPr lang="en-US" sz="1800" b="1" i="1" dirty="0">
                <a:solidFill>
                  <a:schemeClr val="tx1"/>
                </a:solidFill>
                <a:latin typeface="Arial" panose="020B0604020202020204" pitchFamily="34" charset="0"/>
              </a:rPr>
              <a:t>Sample/Hold </a:t>
            </a:r>
            <a:r>
              <a:rPr lang="en-US" sz="1800" b="1" i="1" dirty="0" smtClean="0">
                <a:solidFill>
                  <a:schemeClr val="tx1"/>
                </a:solidFill>
                <a:latin typeface="Arial" panose="020B0604020202020204" pitchFamily="34" charset="0"/>
              </a:rPr>
              <a:t>Circuit</a:t>
            </a:r>
            <a:br>
              <a:rPr lang="en-US" sz="1800" b="1" i="1" dirty="0" smtClean="0">
                <a:solidFill>
                  <a:schemeClr val="tx1"/>
                </a:solidFill>
                <a:latin typeface="Arial" panose="020B0604020202020204" pitchFamily="34" charset="0"/>
              </a:rPr>
            </a:br>
            <a:r>
              <a:rPr lang="en-US" sz="1800" b="1" i="1" dirty="0">
                <a:solidFill>
                  <a:schemeClr val="tx1"/>
                </a:solidFill>
                <a:latin typeface="Arial" panose="020B0604020202020204" pitchFamily="34" charset="0"/>
              </a:rPr>
              <a:t/>
            </a:r>
            <a:br>
              <a:rPr lang="en-US" sz="1800" b="1" i="1" dirty="0">
                <a:solidFill>
                  <a:schemeClr val="tx1"/>
                </a:solidFill>
                <a:latin typeface="Arial" panose="020B0604020202020204" pitchFamily="34" charset="0"/>
              </a:rPr>
            </a:br>
            <a:r>
              <a:rPr lang="en-US" sz="1800" b="1" i="1" dirty="0">
                <a:solidFill>
                  <a:schemeClr val="tx1"/>
                </a:solidFill>
                <a:latin typeface="Arial" panose="020B0604020202020204" pitchFamily="34" charset="0"/>
              </a:rPr>
              <a:t>DC-Restore </a:t>
            </a:r>
            <a:r>
              <a:rPr lang="en-US" sz="1800" b="1" i="1" dirty="0" smtClean="0">
                <a:solidFill>
                  <a:schemeClr val="tx1"/>
                </a:solidFill>
                <a:latin typeface="Arial" panose="020B0604020202020204" pitchFamily="34" charset="0"/>
              </a:rPr>
              <a:t>Circuit</a:t>
            </a:r>
            <a:br>
              <a:rPr lang="en-US" sz="1800" b="1" i="1" dirty="0" smtClean="0">
                <a:solidFill>
                  <a:schemeClr val="tx1"/>
                </a:solidFill>
                <a:latin typeface="Arial" panose="020B0604020202020204" pitchFamily="34" charset="0"/>
              </a:rPr>
            </a:br>
            <a:r>
              <a:rPr lang="en-US" sz="1800" b="1" i="1" dirty="0">
                <a:solidFill>
                  <a:schemeClr val="tx1"/>
                </a:solidFill>
                <a:latin typeface="Arial" panose="020B0604020202020204" pitchFamily="34" charset="0"/>
              </a:rPr>
              <a:t/>
            </a:r>
            <a:br>
              <a:rPr lang="en-US" sz="1800" b="1" i="1" dirty="0">
                <a:solidFill>
                  <a:schemeClr val="tx1"/>
                </a:solidFill>
                <a:latin typeface="Arial" panose="020B0604020202020204" pitchFamily="34" charset="0"/>
              </a:rPr>
            </a:br>
            <a:r>
              <a:rPr lang="en-US" sz="1800" b="1" i="1" dirty="0">
                <a:solidFill>
                  <a:schemeClr val="tx1"/>
                </a:solidFill>
                <a:latin typeface="Arial" panose="020B0604020202020204" pitchFamily="34" charset="0"/>
              </a:rPr>
              <a:t>Instrumentation </a:t>
            </a:r>
            <a:r>
              <a:rPr lang="en-US" sz="1800" b="1" i="1" dirty="0" smtClean="0">
                <a:solidFill>
                  <a:schemeClr val="tx1"/>
                </a:solidFill>
                <a:latin typeface="Arial" panose="020B0604020202020204" pitchFamily="34" charset="0"/>
              </a:rPr>
              <a:t>Amplifier</a:t>
            </a:r>
            <a:br>
              <a:rPr lang="en-US" sz="1800" b="1" i="1" dirty="0" smtClean="0">
                <a:solidFill>
                  <a:schemeClr val="tx1"/>
                </a:solidFill>
                <a:latin typeface="Arial" panose="020B0604020202020204" pitchFamily="34" charset="0"/>
              </a:rPr>
            </a:br>
            <a:r>
              <a:rPr lang="en-US" sz="1800" b="1" i="1" dirty="0">
                <a:solidFill>
                  <a:schemeClr val="tx1"/>
                </a:solidFill>
                <a:latin typeface="Arial" panose="020B0604020202020204" pitchFamily="34" charset="0"/>
              </a:rPr>
              <a:t/>
            </a:r>
            <a:br>
              <a:rPr lang="en-US" sz="1800" b="1" i="1" dirty="0">
                <a:solidFill>
                  <a:schemeClr val="tx1"/>
                </a:solidFill>
                <a:latin typeface="Arial" panose="020B0604020202020204" pitchFamily="34" charset="0"/>
              </a:rPr>
            </a:br>
            <a:r>
              <a:rPr lang="en-US" sz="1800" b="1" i="1" dirty="0" smtClean="0">
                <a:solidFill>
                  <a:schemeClr val="tx1"/>
                </a:solidFill>
                <a:latin typeface="Arial" panose="020B0604020202020204" pitchFamily="34" charset="0"/>
              </a:rPr>
              <a:t/>
            </a:r>
            <a:br>
              <a:rPr lang="en-US" sz="1800" b="1" i="1" dirty="0" smtClean="0">
                <a:solidFill>
                  <a:schemeClr val="tx1"/>
                </a:solidFill>
                <a:latin typeface="Arial" panose="020B0604020202020204" pitchFamily="34" charset="0"/>
              </a:rPr>
            </a:br>
            <a:r>
              <a:rPr lang="en-US" sz="1800" b="1" i="1" dirty="0" smtClean="0">
                <a:latin typeface="Arial" panose="020B0604020202020204" pitchFamily="34" charset="0"/>
              </a:rPr>
              <a:t/>
            </a:r>
            <a:br>
              <a:rPr lang="en-US" sz="1800" b="1" i="1" dirty="0" smtClean="0">
                <a:latin typeface="Arial" panose="020B0604020202020204" pitchFamily="34" charset="0"/>
              </a:rPr>
            </a:br>
            <a:r>
              <a:rPr lang="en-US" sz="1800" b="1" i="1" dirty="0">
                <a:latin typeface="Arial" panose="020B0604020202020204" pitchFamily="34" charset="0"/>
              </a:rPr>
              <a:t/>
            </a:r>
            <a:br>
              <a:rPr lang="en-US" sz="1800" b="1" i="1" dirty="0">
                <a:latin typeface="Arial" panose="020B0604020202020204" pitchFamily="34" charset="0"/>
              </a:rPr>
            </a:br>
            <a:endParaRPr lang="en-US" sz="1800" dirty="0"/>
          </a:p>
        </p:txBody>
      </p:sp>
      <p:sp>
        <p:nvSpPr>
          <p:cNvPr id="3" name="Content Placeholder 2"/>
          <p:cNvSpPr>
            <a:spLocks noGrp="1"/>
          </p:cNvSpPr>
          <p:nvPr>
            <p:ph idx="1"/>
          </p:nvPr>
        </p:nvSpPr>
        <p:spPr>
          <a:xfrm>
            <a:off x="684212" y="685800"/>
            <a:ext cx="8534400" cy="717997"/>
          </a:xfrm>
        </p:spPr>
        <p:txBody>
          <a:bodyPr>
            <a:normAutofit/>
          </a:bodyPr>
          <a:lstStyle/>
          <a:p>
            <a:r>
              <a:rPr lang="en-US" sz="3200" u="sng" dirty="0" smtClean="0">
                <a:solidFill>
                  <a:schemeClr val="tx1"/>
                </a:solidFill>
              </a:rPr>
              <a:t>Advanced uses of OTA</a:t>
            </a:r>
            <a:endParaRPr lang="en-US" sz="3200" u="sng"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146548973"/>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944711"/>
            <a:ext cx="8534400" cy="4108360"/>
          </a:xfrm>
        </p:spPr>
        <p:txBody>
          <a:bodyPr>
            <a:normAutofit/>
          </a:bodyPr>
          <a:lstStyle/>
          <a:p>
            <a:r>
              <a:rPr lang="en-US" sz="1600" dirty="0" smtClean="0">
                <a:solidFill>
                  <a:schemeClr val="tx1"/>
                </a:solidFill>
                <a:latin typeface="Arial" panose="020B0604020202020204" pitchFamily="34" charset="0"/>
              </a:rPr>
              <a:t>The </a:t>
            </a:r>
            <a:r>
              <a:rPr lang="en-US" sz="1600" dirty="0">
                <a:solidFill>
                  <a:schemeClr val="tx1"/>
                </a:solidFill>
                <a:latin typeface="Arial" panose="020B0604020202020204" pitchFamily="34" charset="0"/>
              </a:rPr>
              <a:t>CA3080 and CA3080A are similar in generic form </a:t>
            </a:r>
            <a:r>
              <a:rPr lang="en-US" sz="1600" dirty="0" smtClean="0">
                <a:solidFill>
                  <a:schemeClr val="tx1"/>
                </a:solidFill>
                <a:latin typeface="Arial" panose="020B0604020202020204" pitchFamily="34" charset="0"/>
              </a:rPr>
              <a:t>to</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conventional </a:t>
            </a:r>
            <a:r>
              <a:rPr lang="en-US" sz="1600" dirty="0">
                <a:solidFill>
                  <a:schemeClr val="tx1"/>
                </a:solidFill>
                <a:latin typeface="Arial" panose="020B0604020202020204" pitchFamily="34" charset="0"/>
              </a:rPr>
              <a:t>operational </a:t>
            </a:r>
            <a:r>
              <a:rPr lang="en-US" sz="1600" dirty="0" smtClean="0">
                <a:solidFill>
                  <a:schemeClr val="tx1"/>
                </a:solidFill>
                <a:latin typeface="Arial" panose="020B0604020202020204" pitchFamily="34" charset="0"/>
              </a:rPr>
              <a:t>amplifiers</a:t>
            </a:r>
            <a:br>
              <a:rPr lang="en-US" sz="1600" dirty="0" smtClean="0">
                <a:solidFill>
                  <a:schemeClr val="tx1"/>
                </a:solidFill>
                <a:latin typeface="Arial" panose="020B0604020202020204" pitchFamily="34" charset="0"/>
              </a:rPr>
            </a:br>
            <a:r>
              <a:rPr lang="en-US" sz="1600" dirty="0">
                <a:latin typeface="Arial" panose="020B0604020202020204" pitchFamily="34" charset="0"/>
              </a:rPr>
              <a:t/>
            </a:r>
            <a:br>
              <a:rPr lang="en-US" sz="1600" dirty="0">
                <a:latin typeface="Arial" panose="020B0604020202020204" pitchFamily="34" charset="0"/>
              </a:rPr>
            </a:br>
            <a:r>
              <a:rPr lang="en-US" sz="1600" dirty="0" smtClean="0">
                <a:latin typeface="Arial" panose="020B0604020202020204" pitchFamily="34" charset="0"/>
              </a:rPr>
              <a:t/>
            </a:r>
            <a:br>
              <a:rPr lang="en-US" sz="1600" dirty="0" smtClean="0">
                <a:latin typeface="Arial" panose="020B0604020202020204" pitchFamily="34" charset="0"/>
              </a:rPr>
            </a:br>
            <a:r>
              <a:rPr lang="en-US" sz="1600" dirty="0">
                <a:latin typeface="Arial" panose="020B0604020202020204" pitchFamily="34" charset="0"/>
              </a:rPr>
              <a:t/>
            </a:r>
            <a:br>
              <a:rPr lang="en-US" sz="1600" dirty="0">
                <a:latin typeface="Arial" panose="020B0604020202020204" pitchFamily="34" charset="0"/>
              </a:rPr>
            </a:br>
            <a:r>
              <a:rPr lang="en-US" sz="1600" dirty="0" smtClean="0">
                <a:latin typeface="Arial" panose="020B0604020202020204" pitchFamily="34" charset="0"/>
              </a:rPr>
              <a:t/>
            </a:r>
            <a:br>
              <a:rPr lang="en-US" sz="1600" dirty="0" smtClean="0">
                <a:latin typeface="Arial" panose="020B0604020202020204" pitchFamily="34" charset="0"/>
              </a:rPr>
            </a:br>
            <a:r>
              <a:rPr lang="en-US" sz="1600" dirty="0" smtClean="0">
                <a:latin typeface="Arial" panose="020B0604020202020204" pitchFamily="34" charset="0"/>
              </a:rPr>
              <a:t/>
            </a:r>
            <a:br>
              <a:rPr lang="en-US" sz="1600" dirty="0" smtClean="0">
                <a:latin typeface="Arial" panose="020B0604020202020204" pitchFamily="34" charset="0"/>
              </a:rPr>
            </a:br>
            <a:r>
              <a:rPr lang="en-US" sz="1600" dirty="0" smtClean="0">
                <a:solidFill>
                  <a:schemeClr val="tx1"/>
                </a:solidFill>
                <a:latin typeface="Arial" panose="020B0604020202020204" pitchFamily="34" charset="0"/>
              </a:rPr>
              <a:t>1. contains </a:t>
            </a:r>
            <a:r>
              <a:rPr lang="en-US" sz="1600" dirty="0">
                <a:solidFill>
                  <a:schemeClr val="tx1"/>
                </a:solidFill>
                <a:latin typeface="Arial" panose="020B0604020202020204" pitchFamily="34" charset="0"/>
              </a:rPr>
              <a:t>an </a:t>
            </a:r>
            <a:r>
              <a:rPr lang="en-US" sz="1600" dirty="0" smtClean="0">
                <a:solidFill>
                  <a:schemeClr val="tx1"/>
                </a:solidFill>
                <a:latin typeface="Arial" panose="020B0604020202020204" pitchFamily="34" charset="0"/>
              </a:rPr>
              <a:t>additional control </a:t>
            </a:r>
            <a:r>
              <a:rPr lang="en-US" sz="1600" dirty="0">
                <a:solidFill>
                  <a:schemeClr val="tx1"/>
                </a:solidFill>
                <a:latin typeface="Arial" panose="020B0604020202020204" pitchFamily="34" charset="0"/>
              </a:rPr>
              <a:t>terminal which enhances the device's </a:t>
            </a:r>
            <a:r>
              <a:rPr lang="en-US" sz="1600" dirty="0" smtClean="0">
                <a:solidFill>
                  <a:schemeClr val="tx1"/>
                </a:solidFill>
                <a:latin typeface="Arial" panose="020B0604020202020204" pitchFamily="34" charset="0"/>
              </a:rPr>
              <a:t>	flexibility for use </a:t>
            </a:r>
            <a:r>
              <a:rPr lang="en-US" sz="1600" dirty="0">
                <a:solidFill>
                  <a:schemeClr val="tx1"/>
                </a:solidFill>
                <a:latin typeface="Arial" panose="020B0604020202020204" pitchFamily="34" charset="0"/>
              </a:rPr>
              <a:t>in a broad spectrum of applications</a:t>
            </a:r>
            <a:r>
              <a:rPr lang="en-US" sz="1600" dirty="0" smtClean="0">
                <a:solidFill>
                  <a:schemeClr val="tx1"/>
                </a:solidFill>
                <a:latin typeface="Arial" panose="020B0604020202020204" pitchFamily="34" charset="0"/>
              </a:rPr>
              <a:t>.</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a:solidFill>
                  <a:schemeClr val="tx1"/>
                </a:solidFill>
                <a:latin typeface="Arial" panose="020B0604020202020204" pitchFamily="34" charset="0"/>
              </a:rPr>
              <a:t/>
            </a:r>
            <a:br>
              <a:rPr lang="en-US" sz="1600" dirty="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
            </a:r>
            <a:br>
              <a:rPr lang="en-US" sz="1600" dirty="0" smtClean="0">
                <a:solidFill>
                  <a:schemeClr val="tx1"/>
                </a:solidFill>
                <a:latin typeface="Arial" panose="020B0604020202020204" pitchFamily="34" charset="0"/>
              </a:rPr>
            </a:br>
            <a:r>
              <a:rPr lang="en-US" sz="1600" dirty="0" smtClean="0">
                <a:solidFill>
                  <a:schemeClr val="tx1"/>
                </a:solidFill>
                <a:latin typeface="Arial" panose="020B0604020202020204" pitchFamily="34" charset="0"/>
              </a:rPr>
              <a:t>2.</a:t>
            </a:r>
            <a:r>
              <a:rPr lang="en-US" sz="1600" dirty="0">
                <a:solidFill>
                  <a:schemeClr val="tx1"/>
                </a:solidFill>
                <a:latin typeface="Arial" panose="020B0604020202020204" pitchFamily="34" charset="0"/>
              </a:rPr>
              <a:t> communications and industrial applications including </a:t>
            </a:r>
            <a:r>
              <a:rPr lang="en-US" sz="1600" dirty="0" smtClean="0">
                <a:solidFill>
                  <a:schemeClr val="tx1"/>
                </a:solidFill>
                <a:latin typeface="Arial" panose="020B0604020202020204" pitchFamily="34" charset="0"/>
              </a:rPr>
              <a:t>modulators,</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multiplexers</a:t>
            </a:r>
            <a:r>
              <a:rPr lang="en-US" sz="1600" dirty="0">
                <a:solidFill>
                  <a:schemeClr val="tx1"/>
                </a:solidFill>
                <a:latin typeface="Arial" panose="020B0604020202020204" pitchFamily="34" charset="0"/>
              </a:rPr>
              <a:t>, sample-and-hold-circuits, gain </a:t>
            </a:r>
            <a:r>
              <a:rPr lang="en-US" sz="1600" dirty="0" smtClean="0">
                <a:solidFill>
                  <a:schemeClr val="tx1"/>
                </a:solidFill>
                <a:latin typeface="Arial" panose="020B0604020202020204" pitchFamily="34" charset="0"/>
              </a:rPr>
              <a:t>control</a:t>
            </a:r>
            <a:r>
              <a:rPr lang="en-US" sz="1600" dirty="0">
                <a:solidFill>
                  <a:schemeClr val="tx1"/>
                </a:solidFill>
                <a:latin typeface="Arial" panose="020B0604020202020204" pitchFamily="34" charset="0"/>
              </a:rPr>
              <a:t> </a:t>
            </a:r>
            <a:r>
              <a:rPr lang="en-US" sz="1600" dirty="0" smtClean="0">
                <a:solidFill>
                  <a:schemeClr val="tx1"/>
                </a:solidFill>
                <a:latin typeface="Arial" panose="020B0604020202020204" pitchFamily="34" charset="0"/>
              </a:rPr>
              <a:t>circuits </a:t>
            </a:r>
            <a:r>
              <a:rPr lang="en-US" sz="1600" dirty="0">
                <a:solidFill>
                  <a:schemeClr val="tx1"/>
                </a:solidFill>
                <a:latin typeface="Arial" panose="020B0604020202020204" pitchFamily="34" charset="0"/>
              </a:rPr>
              <a:t>and </a:t>
            </a:r>
            <a:r>
              <a:rPr lang="en-US" sz="1600" dirty="0" smtClean="0">
                <a:solidFill>
                  <a:schemeClr val="tx1"/>
                </a:solidFill>
                <a:latin typeface="Arial" panose="020B0604020202020204" pitchFamily="34" charset="0"/>
              </a:rPr>
              <a:t>micro power </a:t>
            </a:r>
            <a:r>
              <a:rPr lang="en-US" sz="1600" dirty="0">
                <a:solidFill>
                  <a:schemeClr val="tx1"/>
                </a:solidFill>
                <a:latin typeface="Arial" panose="020B0604020202020204" pitchFamily="34" charset="0"/>
              </a:rPr>
              <a:t>comparators</a:t>
            </a:r>
            <a:endParaRPr lang="en-US" sz="1600" dirty="0">
              <a:solidFill>
                <a:schemeClr val="tx1"/>
              </a:solidFill>
            </a:endParaRPr>
          </a:p>
        </p:txBody>
      </p:sp>
      <p:sp>
        <p:nvSpPr>
          <p:cNvPr id="3" name="Content Placeholder 2"/>
          <p:cNvSpPr>
            <a:spLocks noGrp="1"/>
          </p:cNvSpPr>
          <p:nvPr>
            <p:ph idx="1"/>
          </p:nvPr>
        </p:nvSpPr>
        <p:spPr>
          <a:xfrm>
            <a:off x="684212" y="685800"/>
            <a:ext cx="8534400" cy="1246031"/>
          </a:xfrm>
        </p:spPr>
        <p:txBody>
          <a:bodyPr>
            <a:normAutofit/>
          </a:bodyPr>
          <a:lstStyle/>
          <a:p>
            <a:pPr marL="0" indent="0" algn="ctr">
              <a:buNone/>
            </a:pPr>
            <a:r>
              <a:rPr lang="en-US" sz="2800" b="1" i="1" u="sng" dirty="0" smtClean="0">
                <a:solidFill>
                  <a:schemeClr val="tx1"/>
                </a:solidFill>
                <a:latin typeface="Arial" panose="020B0604020202020204" pitchFamily="34" charset="0"/>
              </a:rPr>
              <a:t> </a:t>
            </a:r>
            <a:r>
              <a:rPr lang="en-US" sz="2800" b="1" i="1" u="sng" dirty="0">
                <a:solidFill>
                  <a:schemeClr val="tx1"/>
                </a:solidFill>
                <a:latin typeface="Arial" panose="020B0604020202020204" pitchFamily="34" charset="0"/>
              </a:rPr>
              <a:t>CA3080 </a:t>
            </a:r>
            <a:r>
              <a:rPr lang="en-US" sz="2800" b="1" i="1" u="sng" dirty="0" smtClean="0">
                <a:solidFill>
                  <a:schemeClr val="tx1"/>
                </a:solidFill>
                <a:latin typeface="Arial" panose="020B0604020202020204" pitchFamily="34" charset="0"/>
              </a:rPr>
              <a:t>High-Performance Operational </a:t>
            </a:r>
            <a:r>
              <a:rPr lang="en-US" sz="2800" b="1" i="1" u="sng" dirty="0" err="1">
                <a:solidFill>
                  <a:schemeClr val="tx1"/>
                </a:solidFill>
                <a:latin typeface="Arial" panose="020B0604020202020204" pitchFamily="34" charset="0"/>
              </a:rPr>
              <a:t>Transconductance</a:t>
            </a:r>
            <a:r>
              <a:rPr lang="en-US" sz="2800" b="1" i="1" u="sng" dirty="0">
                <a:solidFill>
                  <a:schemeClr val="tx1"/>
                </a:solidFill>
                <a:latin typeface="Arial" panose="020B0604020202020204" pitchFamily="34" charset="0"/>
              </a:rPr>
              <a:t> Amplifiers</a:t>
            </a:r>
            <a:endParaRPr lang="en-US" sz="2800" u="sng"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3352" y="2485622"/>
            <a:ext cx="3181081" cy="850006"/>
          </a:xfrm>
          <a:prstGeom prst="rect">
            <a:avLst/>
          </a:prstGeom>
        </p:spPr>
      </p:pic>
    </p:spTree>
    <p:extLst>
      <p:ext uri="{BB962C8B-B14F-4D97-AF65-F5344CB8AC3E}">
        <p14:creationId xmlns:p14="http://schemas.microsoft.com/office/powerpoint/2010/main" val="124643258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961002"/>
            <a:ext cx="8534400" cy="4033397"/>
          </a:xfrm>
        </p:spPr>
        <p:txBody>
          <a:bodyPr/>
          <a:lstStyle/>
          <a:p>
            <a:endParaRPr lang="en-US" dirty="0">
              <a:solidFill>
                <a:schemeClr val="bg1"/>
              </a:solidFill>
            </a:endParaRPr>
          </a:p>
        </p:txBody>
      </p:sp>
      <p:sp>
        <p:nvSpPr>
          <p:cNvPr id="3" name="Content Placeholder 2"/>
          <p:cNvSpPr>
            <a:spLocks noGrp="1"/>
          </p:cNvSpPr>
          <p:nvPr>
            <p:ph idx="1"/>
          </p:nvPr>
        </p:nvSpPr>
        <p:spPr>
          <a:xfrm>
            <a:off x="684212" y="685800"/>
            <a:ext cx="8534400" cy="1154017"/>
          </a:xfrm>
        </p:spPr>
        <p:txBody>
          <a:bodyPr>
            <a:normAutofit/>
          </a:bodyPr>
          <a:lstStyle/>
          <a:p>
            <a:pPr marL="0" indent="0">
              <a:buNone/>
            </a:pPr>
            <a:r>
              <a:rPr lang="en-US" sz="2800" u="sng" dirty="0" smtClean="0">
                <a:solidFill>
                  <a:schemeClr val="tx1"/>
                </a:solidFill>
              </a:rPr>
              <a:t>Current to Voltage Converter (</a:t>
            </a:r>
            <a:r>
              <a:rPr lang="en-US" sz="2800" u="sng" dirty="0" err="1" smtClean="0">
                <a:solidFill>
                  <a:schemeClr val="tx1"/>
                </a:solidFill>
              </a:rPr>
              <a:t>Transresistance</a:t>
            </a:r>
            <a:r>
              <a:rPr lang="en-US" sz="2800" u="sng" dirty="0" smtClean="0">
                <a:solidFill>
                  <a:schemeClr val="tx1"/>
                </a:solidFill>
              </a:rPr>
              <a:t>  Amplifier)</a:t>
            </a:r>
            <a:endParaRPr lang="en-US" sz="2800" u="sng"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12" y="2137893"/>
            <a:ext cx="8534400" cy="3645962"/>
          </a:xfrm>
          <a:prstGeom prst="rect">
            <a:avLst/>
          </a:prstGeom>
          <a:ln w="228600" cap="sq" cmpd="thickThin">
            <a:solidFill>
              <a:srgbClr val="000000"/>
            </a:solidFill>
            <a:prstDash val="solid"/>
            <a:miter lim="800000"/>
          </a:ln>
          <a:effectLst>
            <a:innerShdw blurRad="76200">
              <a:srgbClr val="000000"/>
            </a:innerShdw>
          </a:effectLst>
        </p:spPr>
      </p:pic>
      <p:sp>
        <p:nvSpPr>
          <p:cNvPr id="5" name="TextBox 4"/>
          <p:cNvSpPr txBox="1"/>
          <p:nvPr/>
        </p:nvSpPr>
        <p:spPr>
          <a:xfrm>
            <a:off x="2159306" y="4065223"/>
            <a:ext cx="451691" cy="369332"/>
          </a:xfrm>
          <a:prstGeom prst="rect">
            <a:avLst/>
          </a:prstGeom>
          <a:noFill/>
        </p:spPr>
        <p:txBody>
          <a:bodyPr wrap="square" rtlCol="0">
            <a:spAutoFit/>
          </a:bodyPr>
          <a:lstStyle/>
          <a:p>
            <a:r>
              <a:rPr lang="en-US" dirty="0" smtClean="0">
                <a:solidFill>
                  <a:schemeClr val="bg1"/>
                </a:solidFill>
              </a:rPr>
              <a:t>R</a:t>
            </a:r>
            <a:r>
              <a:rPr lang="en-US" sz="1200" dirty="0" smtClean="0">
                <a:solidFill>
                  <a:schemeClr val="bg1"/>
                </a:solidFill>
              </a:rPr>
              <a:t>S</a:t>
            </a:r>
            <a:endParaRPr lang="en-US" sz="1200" dirty="0">
              <a:solidFill>
                <a:schemeClr val="bg1"/>
              </a:solidFill>
            </a:endParaRPr>
          </a:p>
        </p:txBody>
      </p:sp>
      <p:sp>
        <p:nvSpPr>
          <p:cNvPr id="7" name="TextBox 6"/>
          <p:cNvSpPr txBox="1"/>
          <p:nvPr/>
        </p:nvSpPr>
        <p:spPr>
          <a:xfrm>
            <a:off x="860481" y="3601520"/>
            <a:ext cx="352540" cy="461665"/>
          </a:xfrm>
          <a:prstGeom prst="rect">
            <a:avLst/>
          </a:prstGeom>
          <a:noFill/>
        </p:spPr>
        <p:txBody>
          <a:bodyPr wrap="square" rtlCol="0">
            <a:spAutoFit/>
          </a:bodyPr>
          <a:lstStyle/>
          <a:p>
            <a:r>
              <a:rPr lang="en-US" sz="2400" dirty="0" smtClean="0">
                <a:solidFill>
                  <a:schemeClr val="bg1"/>
                </a:solidFill>
              </a:rPr>
              <a:t>i</a:t>
            </a:r>
            <a:r>
              <a:rPr lang="en-US" dirty="0" smtClean="0">
                <a:solidFill>
                  <a:schemeClr val="bg1"/>
                </a:solidFill>
              </a:rPr>
              <a:t>s</a:t>
            </a:r>
            <a:endParaRPr lang="en-US" dirty="0">
              <a:solidFill>
                <a:schemeClr val="bg1"/>
              </a:solidFill>
            </a:endParaRPr>
          </a:p>
        </p:txBody>
      </p:sp>
      <p:sp>
        <p:nvSpPr>
          <p:cNvPr id="8" name="TextBox 7"/>
          <p:cNvSpPr txBox="1"/>
          <p:nvPr/>
        </p:nvSpPr>
        <p:spPr>
          <a:xfrm>
            <a:off x="7138930" y="4019057"/>
            <a:ext cx="1883884" cy="461665"/>
          </a:xfrm>
          <a:prstGeom prst="rect">
            <a:avLst/>
          </a:prstGeom>
          <a:noFill/>
        </p:spPr>
        <p:txBody>
          <a:bodyPr wrap="square" rtlCol="0">
            <a:spAutoFit/>
          </a:bodyPr>
          <a:lstStyle/>
          <a:p>
            <a:r>
              <a:rPr lang="en-US" dirty="0" smtClean="0">
                <a:solidFill>
                  <a:schemeClr val="bg1"/>
                </a:solidFill>
              </a:rPr>
              <a:t>V</a:t>
            </a:r>
            <a:r>
              <a:rPr lang="en-US" sz="1400" dirty="0" smtClean="0">
                <a:solidFill>
                  <a:schemeClr val="bg1"/>
                </a:solidFill>
              </a:rPr>
              <a:t>0</a:t>
            </a:r>
            <a:r>
              <a:rPr lang="en-US" dirty="0" smtClean="0">
                <a:solidFill>
                  <a:schemeClr val="bg1"/>
                </a:solidFill>
              </a:rPr>
              <a:t>= -</a:t>
            </a:r>
            <a:r>
              <a:rPr lang="en-US" sz="2400" dirty="0" smtClean="0">
                <a:solidFill>
                  <a:schemeClr val="bg1"/>
                </a:solidFill>
              </a:rPr>
              <a:t>i</a:t>
            </a:r>
            <a:r>
              <a:rPr lang="en-US" dirty="0" smtClean="0">
                <a:solidFill>
                  <a:schemeClr val="bg1"/>
                </a:solidFill>
              </a:rPr>
              <a:t>s *</a:t>
            </a:r>
            <a:r>
              <a:rPr lang="en-US" dirty="0" err="1" smtClean="0">
                <a:solidFill>
                  <a:schemeClr val="bg1"/>
                </a:solidFill>
              </a:rPr>
              <a:t>R</a:t>
            </a:r>
            <a:r>
              <a:rPr lang="en-US" sz="1600" dirty="0" err="1" smtClean="0">
                <a:solidFill>
                  <a:schemeClr val="bg1"/>
                </a:solidFill>
              </a:rPr>
              <a:t>f</a:t>
            </a:r>
            <a:endParaRPr lang="en-US" sz="1600" dirty="0">
              <a:solidFill>
                <a:schemeClr val="bg1"/>
              </a:solidFill>
            </a:endParaRPr>
          </a:p>
        </p:txBody>
      </p:sp>
      <p:sp>
        <p:nvSpPr>
          <p:cNvPr id="9" name="TextBox 8"/>
          <p:cNvSpPr txBox="1"/>
          <p:nvPr/>
        </p:nvSpPr>
        <p:spPr>
          <a:xfrm>
            <a:off x="3095740" y="2273260"/>
            <a:ext cx="517793" cy="369332"/>
          </a:xfrm>
          <a:prstGeom prst="rect">
            <a:avLst/>
          </a:prstGeom>
          <a:noFill/>
        </p:spPr>
        <p:txBody>
          <a:bodyPr wrap="square" rtlCol="0">
            <a:spAutoFit/>
          </a:bodyPr>
          <a:lstStyle/>
          <a:p>
            <a:r>
              <a:rPr lang="en-US" dirty="0" err="1" smtClean="0">
                <a:solidFill>
                  <a:schemeClr val="bg1"/>
                </a:solidFill>
              </a:rPr>
              <a:t>c</a:t>
            </a:r>
            <a:r>
              <a:rPr lang="en-US" sz="1200" dirty="0" err="1" smtClean="0">
                <a:solidFill>
                  <a:schemeClr val="bg1"/>
                </a:solidFill>
              </a:rPr>
              <a:t>f</a:t>
            </a:r>
            <a:endParaRPr lang="en-US" sz="1200" dirty="0">
              <a:solidFill>
                <a:schemeClr val="bg1"/>
              </a:solidFill>
            </a:endParaRPr>
          </a:p>
        </p:txBody>
      </p:sp>
      <p:cxnSp>
        <p:nvCxnSpPr>
          <p:cNvPr id="13" name="Elbow Connector 12"/>
          <p:cNvCxnSpPr/>
          <p:nvPr/>
        </p:nvCxnSpPr>
        <p:spPr>
          <a:xfrm rot="16200000" flipH="1">
            <a:off x="5520470" y="3381159"/>
            <a:ext cx="1055580" cy="308472"/>
          </a:xfrm>
          <a:prstGeom prst="bentConnector3">
            <a:avLst/>
          </a:prstGeom>
          <a:ln w="28575">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rot="16200000" flipH="1">
            <a:off x="5694812" y="3339249"/>
            <a:ext cx="960361" cy="297069"/>
          </a:xfrm>
          <a:prstGeom prst="bentConnector3">
            <a:avLst>
              <a:gd name="adj1" fmla="val 50000"/>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5378093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515</TotalTime>
  <Words>163</Words>
  <Application>Microsoft Office PowerPoint</Application>
  <PresentationFormat>Widescreen</PresentationFormat>
  <Paragraphs>62</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PSOsymclas</vt:lpstr>
      <vt:lpstr>Trebuchet MS</vt:lpstr>
      <vt:lpstr>Wingdings 3</vt:lpstr>
      <vt:lpstr>Facet</vt:lpstr>
      <vt:lpstr>Industrial Electronics</vt:lpstr>
      <vt:lpstr>V-I  converter with floating load  V-I  converter with grounded load</vt:lpstr>
      <vt:lpstr>PowerPoint Presentation</vt:lpstr>
      <vt:lpstr>PowerPoint Presentation</vt:lpstr>
      <vt:lpstr>FEATURES  1. OTAs are versatile building blocks that intrinsically offer wide   bandwidth for many types of  amplifiers.   2. The OTA ( voltage-controlled current source) can be viewed as an ideal transistor.  3. OTA is self-biased and has bipolar output, meaning that the output current source can either  source or sink the output current.  4.  an OTA element simplifies designs of  automatic gain control (AGC)  amplifiers, light-emitting  diode (LED) driver circuits,  fast-pulse  integrators, control loops  for capacitive sensors, and  active  filters.</vt:lpstr>
      <vt:lpstr>Recommended OTA Devices  • OPA860 (an OTA and a closed-loop buffer) • OPA861 (an OTA) • OPA615 (a wide-bandwidth dc restoration circuit that contains an OTA  and a switching OTA, or SOTA)</vt:lpstr>
      <vt:lpstr>Current-Feedback Amplifier (CFB)  Control-Loop Amplifier  Sample/Hold Circuit  DC-Restore Circuit  Instrumentation Amplifier     </vt:lpstr>
      <vt:lpstr>The CA3080 and CA3080A are similar in generic form to conventional operational amplifiers      1. contains an additional control terminal which enhances the device's  flexibility for use in a broad spectrum of applications.    2. communications and industrial applications including modulators, multiplexers, sample-and-hold-circuits, gain control circuits and micro power comparators</vt:lpstr>
      <vt:lpstr>PowerPoint Presentation</vt:lpstr>
      <vt:lpstr>FEATURES   1. OVER 250kHz TRANSIMPEDANCE BANDWIDTH  2.  DYNAMIC RANGE: 5 Decades  3.  EXCELLENT LONG-TERM STABILITY  4.  BIAS CURRENT: 3pA  5. GAIN BANDWIDTH: 18MHz  6. FAST OVERLOAD RECOVERY  7.SUPPLY RANGE: 2.7V to 5.5V  8.SINGLE AND DUAL VERSIONS  </vt:lpstr>
      <vt:lpstr> PRECISION I - V CONVERSION  PHOTODIODE MONITORING  OPTICAL AMPLIFIERS  PHOTOLAB EQUIPMENT</vt:lpstr>
      <vt:lpstr>Circuit diagram of OPA381</vt:lpstr>
      <vt:lpstr>PowerPoint Presentation</vt:lpstr>
      <vt:lpstr>V0=I0*RF   </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electronics</dc:title>
  <dc:creator>IT-School</dc:creator>
  <cp:lastModifiedBy>IT-School</cp:lastModifiedBy>
  <cp:revision>64</cp:revision>
  <dcterms:created xsi:type="dcterms:W3CDTF">2014-07-20T17:07:46Z</dcterms:created>
  <dcterms:modified xsi:type="dcterms:W3CDTF">2014-07-30T15:58:42Z</dcterms:modified>
</cp:coreProperties>
</file>