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3"/>
  </p:notesMasterIdLst>
  <p:sldIdLst>
    <p:sldId id="256" r:id="rId2"/>
    <p:sldId id="274" r:id="rId3"/>
    <p:sldId id="275" r:id="rId4"/>
    <p:sldId id="289" r:id="rId5"/>
    <p:sldId id="310" r:id="rId6"/>
    <p:sldId id="312" r:id="rId7"/>
    <p:sldId id="260" r:id="rId8"/>
    <p:sldId id="338" r:id="rId9"/>
    <p:sldId id="304" r:id="rId10"/>
    <p:sldId id="305" r:id="rId11"/>
    <p:sldId id="306" r:id="rId12"/>
    <p:sldId id="307" r:id="rId13"/>
    <p:sldId id="263" r:id="rId14"/>
    <p:sldId id="266" r:id="rId15"/>
    <p:sldId id="267" r:id="rId16"/>
    <p:sldId id="315" r:id="rId17"/>
    <p:sldId id="309" r:id="rId18"/>
    <p:sldId id="301" r:id="rId19"/>
    <p:sldId id="284" r:id="rId20"/>
    <p:sldId id="262" r:id="rId21"/>
    <p:sldId id="34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72C5C-ED0D-47F8-A89A-56C4CC7A5E9B}" type="datetimeFigureOut">
              <a:rPr lang="en-US" smtClean="0"/>
              <a:t>19-Aug-14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CAB1DD-0A2D-4E12-8792-2F34FA1BC2A1}" type="slidenum">
              <a:rPr lang="en-US" smtClean="0"/>
              <a:t>‹#›</a:t>
            </a:fld>
            <a:endParaRPr lang="en-US"/>
          </a:p>
        </p:txBody>
      </p:sp>
    </p:spTree>
    <p:extLst>
      <p:ext uri="{BB962C8B-B14F-4D97-AF65-F5344CB8AC3E}">
        <p14:creationId xmlns:p14="http://schemas.microsoft.com/office/powerpoint/2010/main" val="746544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7788" eaLnBrk="0" hangingPunct="0">
              <a:defRPr sz="2200">
                <a:solidFill>
                  <a:schemeClr val="tx1"/>
                </a:solidFill>
                <a:latin typeface="Times New Roman" pitchFamily="18" charset="0"/>
                <a:cs typeface="Times New Roman" pitchFamily="18" charset="0"/>
              </a:defRPr>
            </a:lvl1pPr>
            <a:lvl2pPr marL="685817" indent="-263776" defTabSz="877788" eaLnBrk="0" hangingPunct="0">
              <a:defRPr sz="2200">
                <a:solidFill>
                  <a:schemeClr val="tx1"/>
                </a:solidFill>
                <a:latin typeface="Times New Roman" pitchFamily="18" charset="0"/>
                <a:cs typeface="Times New Roman" pitchFamily="18" charset="0"/>
              </a:defRPr>
            </a:lvl2pPr>
            <a:lvl3pPr marL="1055103" indent="-211021" defTabSz="877788" eaLnBrk="0" hangingPunct="0">
              <a:defRPr sz="2200">
                <a:solidFill>
                  <a:schemeClr val="tx1"/>
                </a:solidFill>
                <a:latin typeface="Times New Roman" pitchFamily="18" charset="0"/>
                <a:cs typeface="Times New Roman" pitchFamily="18" charset="0"/>
              </a:defRPr>
            </a:lvl3pPr>
            <a:lvl4pPr marL="1477145" indent="-211021" defTabSz="877788" eaLnBrk="0" hangingPunct="0">
              <a:defRPr sz="2200">
                <a:solidFill>
                  <a:schemeClr val="tx1"/>
                </a:solidFill>
                <a:latin typeface="Times New Roman" pitchFamily="18" charset="0"/>
                <a:cs typeface="Times New Roman" pitchFamily="18" charset="0"/>
              </a:defRPr>
            </a:lvl4pPr>
            <a:lvl5pPr marL="1899186" indent="-211021" defTabSz="877788" eaLnBrk="0" hangingPunct="0">
              <a:defRPr sz="2200">
                <a:solidFill>
                  <a:schemeClr val="tx1"/>
                </a:solidFill>
                <a:latin typeface="Times New Roman" pitchFamily="18" charset="0"/>
                <a:cs typeface="Times New Roman" pitchFamily="18" charset="0"/>
              </a:defRPr>
            </a:lvl5pPr>
            <a:lvl6pPr marL="2321227" indent="-211021" defTabSz="877788" eaLnBrk="0" fontAlgn="base" hangingPunct="0">
              <a:spcBef>
                <a:spcPct val="0"/>
              </a:spcBef>
              <a:spcAft>
                <a:spcPct val="0"/>
              </a:spcAft>
              <a:defRPr sz="2200">
                <a:solidFill>
                  <a:schemeClr val="tx1"/>
                </a:solidFill>
                <a:latin typeface="Times New Roman" pitchFamily="18" charset="0"/>
                <a:cs typeface="Times New Roman" pitchFamily="18" charset="0"/>
              </a:defRPr>
            </a:lvl6pPr>
            <a:lvl7pPr marL="2743269" indent="-211021" defTabSz="877788" eaLnBrk="0" fontAlgn="base" hangingPunct="0">
              <a:spcBef>
                <a:spcPct val="0"/>
              </a:spcBef>
              <a:spcAft>
                <a:spcPct val="0"/>
              </a:spcAft>
              <a:defRPr sz="2200">
                <a:solidFill>
                  <a:schemeClr val="tx1"/>
                </a:solidFill>
                <a:latin typeface="Times New Roman" pitchFamily="18" charset="0"/>
                <a:cs typeface="Times New Roman" pitchFamily="18" charset="0"/>
              </a:defRPr>
            </a:lvl7pPr>
            <a:lvl8pPr marL="3165310" indent="-211021" defTabSz="877788" eaLnBrk="0" fontAlgn="base" hangingPunct="0">
              <a:spcBef>
                <a:spcPct val="0"/>
              </a:spcBef>
              <a:spcAft>
                <a:spcPct val="0"/>
              </a:spcAft>
              <a:defRPr sz="2200">
                <a:solidFill>
                  <a:schemeClr val="tx1"/>
                </a:solidFill>
                <a:latin typeface="Times New Roman" pitchFamily="18" charset="0"/>
                <a:cs typeface="Times New Roman" pitchFamily="18" charset="0"/>
              </a:defRPr>
            </a:lvl8pPr>
            <a:lvl9pPr marL="3587351" indent="-211021" defTabSz="877788" eaLnBrk="0" fontAlgn="base" hangingPunct="0">
              <a:spcBef>
                <a:spcPct val="0"/>
              </a:spcBef>
              <a:spcAft>
                <a:spcPct val="0"/>
              </a:spcAft>
              <a:defRPr sz="2200">
                <a:solidFill>
                  <a:schemeClr val="tx1"/>
                </a:solidFill>
                <a:latin typeface="Times New Roman" pitchFamily="18" charset="0"/>
                <a:cs typeface="Times New Roman" pitchFamily="18" charset="0"/>
              </a:defRPr>
            </a:lvl9pPr>
          </a:lstStyle>
          <a:p>
            <a:pPr eaLnBrk="1" hangingPunct="1"/>
            <a:fld id="{6FB96DF4-8217-462B-854F-AA5E1757F934}" type="slidenum">
              <a:rPr lang="ar-SA" sz="1100"/>
              <a:pPr eaLnBrk="1" hangingPunct="1"/>
              <a:t>8</a:t>
            </a:fld>
            <a:endParaRPr lang="en-US" sz="11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xfrm>
            <a:off x="913991" y="4342939"/>
            <a:ext cx="5030018" cy="41145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Rotor is magnet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2A5187-E961-4ACE-B7C3-3E240F803B46}" type="slidenum">
              <a:rPr lang="en-US"/>
              <a:pPr eaLnBrk="1" hangingPunct="1"/>
              <a:t>9</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69CE90B-890A-4B4F-83ED-2ED7CCEE0BFA}" type="slidenum">
              <a:rPr lang="en-US"/>
              <a:pPr eaLnBrk="1" hangingPunct="1"/>
              <a:t>10</a:t>
            </a:fld>
            <a:endParaRPr lang="en-US"/>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3DC7D92-C3F1-43F8-A153-78E10AEC0D8D}" type="slidenum">
              <a:rPr lang="en-US"/>
              <a:pPr eaLnBrk="1" hangingPunct="1"/>
              <a:t>11</a:t>
            </a:fld>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D281518-D1A5-4C19-8A07-01E553B06080}" type="slidenum">
              <a:rPr lang="en-US"/>
              <a:pPr eaLnBrk="1" hangingPunct="1"/>
              <a:t>12</a:t>
            </a:fld>
            <a:endParaRPr lang="en-US"/>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38FD615-F4DE-4C45-8914-3F551D174AC3}" type="slidenum">
              <a:rPr lang="en-US"/>
              <a:pPr eaLnBrk="1" hangingPunct="1"/>
              <a:t>14</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4EBEF3F-EB1C-4EE3-AF2C-B074502A5192}" type="slidenum">
              <a:rPr lang="en-US"/>
              <a:pPr eaLnBrk="1" hangingPunct="1"/>
              <a:t>15</a:t>
            </a:fld>
            <a:endParaRPr 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1890268-FA57-43FD-B2D1-B41E2AE29753}" type="slidenum">
              <a:rPr lang="en-US"/>
              <a:pPr eaLnBrk="1" hangingPunct="1"/>
              <a:t>17</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B500B29-1AA6-4F19-9B4C-69F26CA59F70}" type="datetimeFigureOut">
              <a:rPr lang="en-US" smtClean="0"/>
              <a:t>19-Aug-14</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94BDD16F-5717-46D2-9A0B-5D8FF1B7632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B500B29-1AA6-4F19-9B4C-69F26CA59F70}" type="datetimeFigureOut">
              <a:rPr lang="en-US" smtClean="0"/>
              <a:t>19-Aug-14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DD16F-5717-46D2-9A0B-5D8FF1B7632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B500B29-1AA6-4F19-9B4C-69F26CA59F70}" type="datetimeFigureOut">
              <a:rPr lang="en-US" smtClean="0"/>
              <a:t>19-Aug-14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DD16F-5717-46D2-9A0B-5D8FF1B7632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EB500B29-1AA6-4F19-9B4C-69F26CA59F70}" type="datetimeFigureOut">
              <a:rPr lang="en-US" smtClean="0"/>
              <a:t>19-Aug-14</a:t>
            </a:fld>
            <a:endParaRPr lang="en-US"/>
          </a:p>
        </p:txBody>
      </p:sp>
      <p:sp>
        <p:nvSpPr>
          <p:cNvPr id="9" name="Slide Number Placeholder 8"/>
          <p:cNvSpPr>
            <a:spLocks noGrp="1"/>
          </p:cNvSpPr>
          <p:nvPr>
            <p:ph type="sldNum" sz="quarter" idx="15"/>
          </p:nvPr>
        </p:nvSpPr>
        <p:spPr/>
        <p:txBody>
          <a:bodyPr rtlCol="0"/>
          <a:lstStyle/>
          <a:p>
            <a:fld id="{94BDD16F-5717-46D2-9A0B-5D8FF1B76322}"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B500B29-1AA6-4F19-9B4C-69F26CA59F70}" type="datetimeFigureOut">
              <a:rPr lang="en-US" smtClean="0"/>
              <a:t>19-Aug-14</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4BDD16F-5717-46D2-9A0B-5D8FF1B7632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B500B29-1AA6-4F19-9B4C-69F26CA59F70}" type="datetimeFigureOut">
              <a:rPr lang="en-US" smtClean="0"/>
              <a:t>19-Aug-14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BDD16F-5717-46D2-9A0B-5D8FF1B76322}"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B500B29-1AA6-4F19-9B4C-69F26CA59F70}" type="datetimeFigureOut">
              <a:rPr lang="en-US" smtClean="0"/>
              <a:t>19-Aug-14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BDD16F-5717-46D2-9A0B-5D8FF1B76322}"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EB500B29-1AA6-4F19-9B4C-69F26CA59F70}" type="datetimeFigureOut">
              <a:rPr lang="en-US" smtClean="0"/>
              <a:t>19-Aug-14</a:t>
            </a:fld>
            <a:endParaRPr lang="en-US"/>
          </a:p>
        </p:txBody>
      </p:sp>
      <p:sp>
        <p:nvSpPr>
          <p:cNvPr id="7" name="Slide Number Placeholder 6"/>
          <p:cNvSpPr>
            <a:spLocks noGrp="1"/>
          </p:cNvSpPr>
          <p:nvPr>
            <p:ph type="sldNum" sz="quarter" idx="11"/>
          </p:nvPr>
        </p:nvSpPr>
        <p:spPr/>
        <p:txBody>
          <a:bodyPr rtlCol="0"/>
          <a:lstStyle/>
          <a:p>
            <a:fld id="{94BDD16F-5717-46D2-9A0B-5D8FF1B76322}"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500B29-1AA6-4F19-9B4C-69F26CA59F70}" type="datetimeFigureOut">
              <a:rPr lang="en-US" smtClean="0"/>
              <a:t>19-Aug-14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BDD16F-5717-46D2-9A0B-5D8FF1B7632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B500B29-1AA6-4F19-9B4C-69F26CA59F70}" type="datetimeFigureOut">
              <a:rPr lang="en-US" smtClean="0"/>
              <a:t>19-Aug-14</a:t>
            </a:fld>
            <a:endParaRPr lang="en-US"/>
          </a:p>
        </p:txBody>
      </p:sp>
      <p:sp>
        <p:nvSpPr>
          <p:cNvPr id="22" name="Slide Number Placeholder 21"/>
          <p:cNvSpPr>
            <a:spLocks noGrp="1"/>
          </p:cNvSpPr>
          <p:nvPr>
            <p:ph type="sldNum" sz="quarter" idx="15"/>
          </p:nvPr>
        </p:nvSpPr>
        <p:spPr/>
        <p:txBody>
          <a:bodyPr rtlCol="0"/>
          <a:lstStyle/>
          <a:p>
            <a:fld id="{94BDD16F-5717-46D2-9A0B-5D8FF1B76322}"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EB500B29-1AA6-4F19-9B4C-69F26CA59F70}" type="datetimeFigureOut">
              <a:rPr lang="en-US" smtClean="0"/>
              <a:t>19-Aug-14</a:t>
            </a:fld>
            <a:endParaRPr lang="en-US"/>
          </a:p>
        </p:txBody>
      </p:sp>
      <p:sp>
        <p:nvSpPr>
          <p:cNvPr id="18" name="Slide Number Placeholder 17"/>
          <p:cNvSpPr>
            <a:spLocks noGrp="1"/>
          </p:cNvSpPr>
          <p:nvPr>
            <p:ph type="sldNum" sz="quarter" idx="11"/>
          </p:nvPr>
        </p:nvSpPr>
        <p:spPr/>
        <p:txBody>
          <a:bodyPr rtlCol="0"/>
          <a:lstStyle/>
          <a:p>
            <a:fld id="{94BDD16F-5717-46D2-9A0B-5D8FF1B76322}"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B500B29-1AA6-4F19-9B4C-69F26CA59F70}" type="datetimeFigureOut">
              <a:rPr lang="en-US" smtClean="0"/>
              <a:t>19-Aug-14</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4BDD16F-5717-46D2-9A0B-5D8FF1B7632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upload.wikimedia.org/wikipedia/commons/1/10/Stepper_motor_2.pn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hyperlink" Target="http://upload.wikimedia.org/wikipedia/commons/2/25/Stepper_motor_3.pn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hyperlink" Target="http://upload.wikimedia.org/wikipedia/commons/2/2a/Stepper_motor_4.pn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gif"/><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upload.wikimedia.org/wikipedia/commons/f/f8/Stepper_motor_1.pn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29229" y="1219201"/>
            <a:ext cx="7330854" cy="2123658"/>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effectLst>
                  <a:outerShdw blurRad="50000" dist="50800" dir="7500000" algn="tl">
                    <a:srgbClr val="000000">
                      <a:shade val="5000"/>
                      <a:alpha val="35000"/>
                    </a:srgbClr>
                  </a:outerShdw>
                </a:effectLst>
                <a:latin typeface="Verdana" pitchFamily="34" charset="0"/>
                <a:ea typeface="Verdana" pitchFamily="34" charset="0"/>
                <a:cs typeface="Verdana" pitchFamily="34" charset="0"/>
              </a:rPr>
              <a:t>STEPPER MOTOR</a:t>
            </a:r>
          </a:p>
          <a:p>
            <a:pPr algn="ctr"/>
            <a:endParaRPr lang="en-US" sz="5400" b="1" cap="none" spc="0" dirty="0" smtClean="0">
              <a:ln w="19050">
                <a:solidFill>
                  <a:schemeClr val="tx2">
                    <a:tint val="1000"/>
                  </a:schemeClr>
                </a:solidFill>
                <a:prstDash val="solid"/>
              </a:ln>
              <a:effectLst>
                <a:outerShdw blurRad="50000" dist="50800" dir="7500000" algn="tl">
                  <a:srgbClr val="000000">
                    <a:shade val="5000"/>
                    <a:alpha val="35000"/>
                  </a:srgbClr>
                </a:outerShdw>
              </a:effectLst>
              <a:latin typeface="Verdana" pitchFamily="34" charset="0"/>
              <a:ea typeface="Verdana" pitchFamily="34" charset="0"/>
              <a:cs typeface="Verdana" pitchFamily="34" charset="0"/>
            </a:endParaRPr>
          </a:p>
          <a:p>
            <a:pPr algn="ctr"/>
            <a:r>
              <a:rPr lang="en-US" sz="2400" b="1" dirty="0" smtClean="0">
                <a:ln w="19050">
                  <a:solidFill>
                    <a:schemeClr val="tx2">
                      <a:tint val="1000"/>
                    </a:schemeClr>
                  </a:solidFill>
                  <a:prstDash val="solid"/>
                </a:ln>
                <a:effectLst>
                  <a:outerShdw blurRad="50000" dist="50800" dir="7500000" algn="tl">
                    <a:srgbClr val="000000">
                      <a:shade val="5000"/>
                      <a:alpha val="35000"/>
                    </a:srgbClr>
                  </a:outerShdw>
                </a:effectLst>
                <a:latin typeface="Verdana" pitchFamily="34" charset="0"/>
                <a:ea typeface="Verdana" pitchFamily="34" charset="0"/>
                <a:cs typeface="Verdana" pitchFamily="34" charset="0"/>
              </a:rPr>
              <a:t>VARIABLE RELUCTANCE STEPPER MOTOR</a:t>
            </a:r>
            <a:endParaRPr lang="en-US" sz="2400" b="1" dirty="0">
              <a:ln w="19050">
                <a:solidFill>
                  <a:schemeClr val="tx2">
                    <a:tint val="1000"/>
                  </a:schemeClr>
                </a:solidFill>
                <a:prstDash val="solid"/>
              </a:ln>
              <a:effectLst>
                <a:outerShdw blurRad="50000" dist="50800" dir="7500000" algn="tl">
                  <a:srgbClr val="000000">
                    <a:shade val="5000"/>
                    <a:alpha val="35000"/>
                  </a:srgbClr>
                </a:outerShdw>
              </a:effectLst>
              <a:latin typeface="Verdana" pitchFamily="34" charset="0"/>
              <a:ea typeface="Verdana" pitchFamily="34" charset="0"/>
              <a:cs typeface="Verdana" pitchFamily="34" charset="0"/>
            </a:endParaRPr>
          </a:p>
        </p:txBody>
      </p:sp>
      <p:sp>
        <p:nvSpPr>
          <p:cNvPr id="6" name="Subtitle 5"/>
          <p:cNvSpPr>
            <a:spLocks noGrp="1"/>
          </p:cNvSpPr>
          <p:nvPr>
            <p:ph type="subTitle" idx="1"/>
          </p:nvPr>
        </p:nvSpPr>
        <p:spPr>
          <a:xfrm>
            <a:off x="2479963" y="4343400"/>
            <a:ext cx="6172200" cy="2057400"/>
          </a:xfrm>
        </p:spPr>
        <p:txBody>
          <a:bodyPr>
            <a:normAutofit/>
          </a:bodyPr>
          <a:lstStyle/>
          <a:p>
            <a:pPr algn="r"/>
            <a:r>
              <a:rPr lang="en-US" dirty="0" smtClean="0">
                <a:solidFill>
                  <a:schemeClr val="tx1"/>
                </a:solidFill>
                <a:effectLst>
                  <a:outerShdw blurRad="38100" dist="38100" dir="2700000" algn="tl">
                    <a:srgbClr val="000000">
                      <a:alpha val="43137"/>
                    </a:srgbClr>
                  </a:outerShdw>
                </a:effectLst>
                <a:latin typeface="Lucida Handwriting" pitchFamily="66" charset="0"/>
              </a:rPr>
              <a:t>NEETHU P UDAY</a:t>
            </a:r>
          </a:p>
          <a:p>
            <a:pPr algn="r"/>
            <a:r>
              <a:rPr lang="en-US" dirty="0" smtClean="0">
                <a:solidFill>
                  <a:schemeClr val="tx1"/>
                </a:solidFill>
                <a:effectLst>
                  <a:outerShdw blurRad="38100" dist="38100" dir="2700000" algn="tl">
                    <a:srgbClr val="000000">
                      <a:alpha val="43137"/>
                    </a:srgbClr>
                  </a:outerShdw>
                </a:effectLst>
                <a:latin typeface="Lucida Handwriting" pitchFamily="66" charset="0"/>
              </a:rPr>
              <a:t>ROLL NO: 12</a:t>
            </a:r>
          </a:p>
          <a:p>
            <a:pPr algn="r"/>
            <a:r>
              <a:rPr lang="en-US" dirty="0" smtClean="0">
                <a:solidFill>
                  <a:schemeClr val="tx1"/>
                </a:solidFill>
                <a:effectLst>
                  <a:outerShdw blurRad="38100" dist="38100" dir="2700000" algn="tl">
                    <a:srgbClr val="000000">
                      <a:alpha val="43137"/>
                    </a:srgbClr>
                  </a:outerShdw>
                </a:effectLst>
                <a:latin typeface="Lucida Handwriting" pitchFamily="66" charset="0"/>
              </a:rPr>
              <a:t>M13EE098</a:t>
            </a:r>
          </a:p>
          <a:p>
            <a:pPr algn="r"/>
            <a:r>
              <a:rPr lang="en-US" dirty="0" smtClean="0">
                <a:solidFill>
                  <a:schemeClr val="tx1"/>
                </a:solidFill>
                <a:effectLst>
                  <a:outerShdw blurRad="38100" dist="38100" dir="2700000" algn="tl">
                    <a:srgbClr val="000000">
                      <a:alpha val="43137"/>
                    </a:srgbClr>
                  </a:outerShdw>
                </a:effectLst>
                <a:latin typeface="Lucida Handwriting" pitchFamily="66" charset="0"/>
              </a:rPr>
              <a:t>S2 MTECH PE</a:t>
            </a:r>
          </a:p>
        </p:txBody>
      </p:sp>
      <p:pic>
        <p:nvPicPr>
          <p:cNvPr id="5" name="Picture 5" descr="Small 12V Stepper Motor"/>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rot="848881">
            <a:off x="2782159" y="4355026"/>
            <a:ext cx="2202873" cy="224001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5858681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7" descr="File:Stepper motor 2.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22744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descr="File:Stepper motor 3.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18623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File:Stepper motor 4.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56876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step_motor1_1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073727"/>
            <a:ext cx="568776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91344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step_motor1_2"/>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2286000"/>
            <a:ext cx="313372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Rectangle 85"/>
          <p:cNvSpPr>
            <a:spLocks noChangeArrowheads="1"/>
          </p:cNvSpPr>
          <p:nvPr/>
        </p:nvSpPr>
        <p:spPr bwMode="auto">
          <a:xfrm>
            <a:off x="1905000" y="683052"/>
            <a:ext cx="3962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en-US" sz="2400" b="1" dirty="0" smtClean="0">
                <a:effectLst>
                  <a:outerShdw blurRad="38100" dist="38100" dir="2700000" algn="tl">
                    <a:srgbClr val="000000">
                      <a:alpha val="43137"/>
                    </a:srgbClr>
                  </a:outerShdw>
                </a:effectLst>
              </a:rPr>
              <a:t>CLOCKWISE CONTROL</a:t>
            </a:r>
            <a:r>
              <a:rPr lang="en-US" sz="2400" dirty="0" smtClean="0">
                <a:effectLst>
                  <a:outerShdw blurRad="38100" dist="38100" dir="2700000" algn="tl">
                    <a:srgbClr val="000000">
                      <a:alpha val="43137"/>
                    </a:srgbClr>
                  </a:outerShdw>
                </a:effectLst>
              </a:rPr>
              <a:t/>
            </a:r>
            <a:br>
              <a:rPr lang="en-US" sz="2400" dirty="0" smtClean="0">
                <a:effectLst>
                  <a:outerShdw blurRad="38100" dist="38100" dir="2700000" algn="tl">
                    <a:srgbClr val="000000">
                      <a:alpha val="43137"/>
                    </a:srgbClr>
                  </a:outerShdw>
                </a:effectLst>
              </a:rPr>
            </a:br>
            <a:endParaRPr lang="en-US" sz="2400" dirty="0">
              <a:effectLst>
                <a:outerShdw blurRad="38100" dist="38100" dir="2700000" algn="tl">
                  <a:srgbClr val="000000">
                    <a:alpha val="43137"/>
                  </a:srgbClr>
                </a:outerShdw>
              </a:effectLst>
            </a:endParaRPr>
          </a:p>
        </p:txBody>
      </p:sp>
      <p:graphicFrame>
        <p:nvGraphicFramePr>
          <p:cNvPr id="30821" name="Group 101"/>
          <p:cNvGraphicFramePr>
            <a:graphicFrameLocks noGrp="1"/>
          </p:cNvGraphicFramePr>
          <p:nvPr/>
        </p:nvGraphicFramePr>
        <p:xfrm>
          <a:off x="4572000" y="2362200"/>
          <a:ext cx="3921125" cy="641350"/>
        </p:xfrm>
        <a:graphic>
          <a:graphicData uri="http://schemas.openxmlformats.org/drawingml/2006/table">
            <a:tbl>
              <a:tblPr/>
              <a:tblGrid>
                <a:gridCol w="501650"/>
                <a:gridCol w="3419475"/>
              </a:tblGrid>
              <a:tr h="641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anchor="ctr" horzOverflow="overflow">
                    <a:lnL>
                      <a:noFill/>
                    </a:lnL>
                    <a:lnR cap="flat">
                      <a:noFill/>
                    </a:lnR>
                    <a:lnT cap="flat">
                      <a:noFill/>
                    </a:lnT>
                    <a:lnB cap="flat">
                      <a:noFill/>
                    </a:lnB>
                    <a:lnTlToBr>
                      <a:noFill/>
                    </a:lnTlToBr>
                    <a:lnBlToTr>
                      <a:noFill/>
                    </a:lnBlToTr>
                    <a:noFill/>
                  </a:tcPr>
                </a:tc>
              </a:tr>
            </a:tbl>
          </a:graphicData>
        </a:graphic>
      </p:graphicFrame>
      <p:pic>
        <p:nvPicPr>
          <p:cNvPr id="11271" name="Picture 87" descr="blank_20x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7013" y="3551238"/>
            <a:ext cx="190500"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89" descr="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8663" y="3414713"/>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Picture 91" descr="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9988" y="3414713"/>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4" name="Picture 92" descr="y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57663" y="3414713"/>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5" name="Rectangle 689"/>
          <p:cNvSpPr>
            <a:spLocks noChangeArrowheads="1"/>
          </p:cNvSpPr>
          <p:nvPr/>
        </p:nvSpPr>
        <p:spPr bwMode="auto">
          <a:xfrm>
            <a:off x="4191000" y="26670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Tree>
    <p:extLst>
      <p:ext uri="{BB962C8B-B14F-4D97-AF65-F5344CB8AC3E}">
        <p14:creationId xmlns:p14="http://schemas.microsoft.com/office/powerpoint/2010/main" val="14634616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descr="step_motor1_3"/>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2286000"/>
            <a:ext cx="313372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6"/>
          <p:cNvSpPr>
            <a:spLocks noChangeArrowheads="1"/>
          </p:cNvSpPr>
          <p:nvPr/>
        </p:nvSpPr>
        <p:spPr bwMode="auto">
          <a:xfrm>
            <a:off x="1752600" y="724054"/>
            <a:ext cx="52790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r>
              <a:rPr lang="en-US" sz="2400" b="1" dirty="0" smtClean="0">
                <a:effectLst>
                  <a:outerShdw blurRad="38100" dist="38100" dir="2700000" algn="tl">
                    <a:srgbClr val="000000">
                      <a:alpha val="43137"/>
                    </a:srgbClr>
                  </a:outerShdw>
                </a:effectLst>
              </a:rPr>
              <a:t>COUNTERCLOCKWISE CONTROL</a:t>
            </a:r>
            <a:r>
              <a:rPr lang="en-US" sz="2400" dirty="0" smtClean="0">
                <a:effectLst>
                  <a:outerShdw blurRad="38100" dist="38100" dir="2700000" algn="tl">
                    <a:srgbClr val="000000">
                      <a:alpha val="43137"/>
                    </a:srgbClr>
                  </a:outerShdw>
                </a:effectLst>
              </a:rPr>
              <a:t> </a:t>
            </a:r>
            <a:endParaRPr lang="en-US"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405993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fontScale="90000"/>
          </a:bodyPr>
          <a:lstStyle/>
          <a:p>
            <a:pPr eaLnBrk="1" hangingPunct="1"/>
            <a:r>
              <a:rPr lang="en-US" sz="4000" b="1" smtClean="0">
                <a:solidFill>
                  <a:srgbClr val="C00000"/>
                </a:solidFill>
              </a:rPr>
              <a:t>8051 connection to stepper motor</a:t>
            </a:r>
          </a:p>
        </p:txBody>
      </p:sp>
      <p:pic>
        <p:nvPicPr>
          <p:cNvPr id="35844" name="Object 5"/>
          <p:cNvPicPr>
            <a:picLocks noChangeArrowheads="1"/>
          </p:cNvPicPr>
          <p:nvPr/>
        </p:nvPicPr>
        <p:blipFill>
          <a:blip r:embed="rId2">
            <a:extLst>
              <a:ext uri="{28A0092B-C50C-407E-A947-70E740481C1C}">
                <a14:useLocalDpi xmlns:a14="http://schemas.microsoft.com/office/drawing/2010/main" val="0"/>
              </a:ext>
            </a:extLst>
          </a:blip>
          <a:srcRect t="-3674" r="-1981" b="-4178"/>
          <a:stretch>
            <a:fillRect/>
          </a:stretch>
        </p:blipFill>
        <p:spPr bwMode="auto">
          <a:xfrm>
            <a:off x="1905000" y="2057400"/>
            <a:ext cx="4495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53125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5" descr="http://esd.cs.ucr.edu/labs/general/steppe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0"/>
            <a:ext cx="53863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01176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8215" y="4975867"/>
            <a:ext cx="8011763" cy="1323439"/>
          </a:xfrm>
          <a:prstGeom prst="rect">
            <a:avLst/>
          </a:prstGeom>
          <a:noFill/>
        </p:spPr>
        <p:txBody>
          <a:bodyPr wrap="square" rtlCol="0">
            <a:spAutoFit/>
          </a:bodyPr>
          <a:lstStyle/>
          <a:p>
            <a:r>
              <a:rPr lang="en-ZA" sz="1600" b="1" dirty="0" smtClean="0">
                <a:latin typeface="+mn-lt"/>
              </a:rPr>
              <a:t>In summary: </a:t>
            </a:r>
            <a:r>
              <a:rPr lang="en-ZA" sz="1600" dirty="0" smtClean="0">
                <a:latin typeface="+mn-lt"/>
              </a:rPr>
              <a:t>Systems </a:t>
            </a:r>
            <a:r>
              <a:rPr lang="en-ZA" sz="1600" dirty="0">
                <a:latin typeface="+mn-lt"/>
              </a:rPr>
              <a:t>with stepper motors and without feedback cannot determine what motor is really </a:t>
            </a:r>
            <a:r>
              <a:rPr lang="en-ZA" sz="1600" dirty="0" smtClean="0">
                <a:latin typeface="+mn-lt"/>
              </a:rPr>
              <a:t>doing (e.g. stalling). </a:t>
            </a:r>
            <a:r>
              <a:rPr lang="en-ZA" sz="1600" dirty="0">
                <a:latin typeface="+mn-lt"/>
              </a:rPr>
              <a:t>For this reason stepper motors are </a:t>
            </a:r>
            <a:r>
              <a:rPr lang="en-ZA" sz="1600" dirty="0" smtClean="0">
                <a:latin typeface="+mn-lt"/>
              </a:rPr>
              <a:t>usually used </a:t>
            </a:r>
            <a:r>
              <a:rPr lang="en-ZA" sz="1600" dirty="0">
                <a:latin typeface="+mn-lt"/>
              </a:rPr>
              <a:t>where loads are known </a:t>
            </a:r>
            <a:r>
              <a:rPr lang="en-ZA" sz="1600" dirty="0" smtClean="0">
                <a:latin typeface="+mn-lt"/>
              </a:rPr>
              <a:t>(e.g. disk drivers </a:t>
            </a:r>
            <a:r>
              <a:rPr lang="en-ZA" sz="1600" dirty="0">
                <a:latin typeface="+mn-lt"/>
              </a:rPr>
              <a:t>or </a:t>
            </a:r>
            <a:r>
              <a:rPr lang="en-ZA" sz="1600" dirty="0" smtClean="0">
                <a:latin typeface="+mn-lt"/>
              </a:rPr>
              <a:t>printers). When </a:t>
            </a:r>
            <a:r>
              <a:rPr lang="en-ZA" sz="1600" dirty="0">
                <a:latin typeface="+mn-lt"/>
              </a:rPr>
              <a:t>the load </a:t>
            </a:r>
            <a:r>
              <a:rPr lang="en-ZA" sz="1600" dirty="0" smtClean="0">
                <a:latin typeface="+mn-lt"/>
              </a:rPr>
              <a:t>is not known, a </a:t>
            </a:r>
            <a:r>
              <a:rPr lang="en-ZA" sz="1600" dirty="0">
                <a:latin typeface="+mn-lt"/>
              </a:rPr>
              <a:t>DC motor </a:t>
            </a:r>
            <a:r>
              <a:rPr lang="en-ZA" sz="1600" dirty="0" smtClean="0">
                <a:latin typeface="+mn-lt"/>
              </a:rPr>
              <a:t>with appropriate feedback might be a better option. </a:t>
            </a:r>
            <a:r>
              <a:rPr lang="en-ZA" sz="1600" dirty="0">
                <a:latin typeface="+mn-lt"/>
              </a:rPr>
              <a:t>Feedback allows </a:t>
            </a:r>
            <a:r>
              <a:rPr lang="en-ZA" sz="1600" dirty="0" smtClean="0">
                <a:latin typeface="+mn-lt"/>
              </a:rPr>
              <a:t>adjusting of supply </a:t>
            </a:r>
            <a:r>
              <a:rPr lang="en-ZA" sz="1600" dirty="0">
                <a:latin typeface="+mn-lt"/>
              </a:rPr>
              <a:t>current </a:t>
            </a:r>
            <a:r>
              <a:rPr lang="en-ZA" sz="1600" dirty="0" smtClean="0">
                <a:latin typeface="+mn-lt"/>
              </a:rPr>
              <a:t>to correct a DC motor's </a:t>
            </a:r>
            <a:r>
              <a:rPr lang="en-ZA" sz="1600" dirty="0">
                <a:latin typeface="+mn-lt"/>
              </a:rPr>
              <a:t>speed or </a:t>
            </a:r>
            <a:r>
              <a:rPr lang="en-ZA" sz="1600" dirty="0" smtClean="0">
                <a:latin typeface="+mn-lt"/>
              </a:rPr>
              <a:t>position.</a:t>
            </a:r>
            <a:endParaRPr lang="en-ZA" sz="1600" dirty="0">
              <a:latin typeface="+mn-lt"/>
            </a:endParaRPr>
          </a:p>
        </p:txBody>
      </p:sp>
      <p:graphicFrame>
        <p:nvGraphicFramePr>
          <p:cNvPr id="5" name="Table 4"/>
          <p:cNvGraphicFramePr>
            <a:graphicFrameLocks noGrp="1"/>
          </p:cNvGraphicFramePr>
          <p:nvPr>
            <p:extLst>
              <p:ext uri="{D42A27DB-BD31-4B8C-83A1-F6EECF244321}">
                <p14:modId xmlns:p14="http://schemas.microsoft.com/office/powerpoint/2010/main" val="4025340145"/>
              </p:ext>
            </p:extLst>
          </p:nvPr>
        </p:nvGraphicFramePr>
        <p:xfrm>
          <a:off x="555474" y="1473913"/>
          <a:ext cx="8050140" cy="3144520"/>
        </p:xfrm>
        <a:graphic>
          <a:graphicData uri="http://schemas.openxmlformats.org/drawingml/2006/table">
            <a:tbl>
              <a:tblPr firstRow="1" bandRow="1">
                <a:tableStyleId>{F5AB1C69-6EDB-4FF4-983F-18BD219EF322}</a:tableStyleId>
              </a:tblPr>
              <a:tblGrid>
                <a:gridCol w="4025070"/>
                <a:gridCol w="4025070"/>
              </a:tblGrid>
              <a:tr h="370840">
                <a:tc>
                  <a:txBody>
                    <a:bodyPr/>
                    <a:lstStyle/>
                    <a:p>
                      <a:r>
                        <a:rPr lang="en-ZA" dirty="0" smtClean="0"/>
                        <a:t>Stepper motors</a:t>
                      </a:r>
                      <a:endParaRPr lang="en-ZA" dirty="0"/>
                    </a:p>
                  </a:txBody>
                  <a:tcPr/>
                </a:tc>
                <a:tc>
                  <a:txBody>
                    <a:bodyPr/>
                    <a:lstStyle/>
                    <a:p>
                      <a:r>
                        <a:rPr lang="en-ZA" dirty="0" smtClean="0"/>
                        <a:t>DC Motors</a:t>
                      </a:r>
                      <a:endParaRPr lang="en-ZA" dirty="0"/>
                    </a:p>
                  </a:txBody>
                  <a:tcPr/>
                </a:tc>
              </a:tr>
              <a:tr h="370840">
                <a:tc>
                  <a:txBody>
                    <a:bodyPr/>
                    <a:lstStyle/>
                    <a:p>
                      <a:pPr marL="342900" marR="0" lvl="1"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ZA" sz="1600" dirty="0" smtClean="0"/>
                        <a:t>No encoded/sensor to determine position (Does not require feedback to determine position – controlled by pulses sent to stepper motor)</a:t>
                      </a:r>
                    </a:p>
                    <a:p>
                      <a:pPr marL="342900" marR="0" lvl="1"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ZA" sz="1600" dirty="0" smtClean="0"/>
                        <a:t>When load is to high to stepper motor, it may stall - no way to report this to microcontroller</a:t>
                      </a:r>
                    </a:p>
                    <a:p>
                      <a:pPr marL="342900" marR="0" lvl="1"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ZA" sz="1600" dirty="0" smtClean="0"/>
                        <a:t>No brushes, no EMI</a:t>
                      </a:r>
                    </a:p>
                    <a:p>
                      <a:pPr marL="342900" marR="0" lvl="1"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ZA" sz="1600" dirty="0" smtClean="0"/>
                        <a:t>Slow speed with high torque</a:t>
                      </a:r>
                    </a:p>
                    <a:p>
                      <a:endParaRPr lang="en-ZA" dirty="0"/>
                    </a:p>
                  </a:txBody>
                  <a:tcPr/>
                </a:tc>
                <a:tc>
                  <a:txBody>
                    <a:bodyPr/>
                    <a:lstStyle/>
                    <a:p>
                      <a:pPr marL="285750" marR="0" lvl="1"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ZA" sz="1600" dirty="0" smtClean="0"/>
                        <a:t>Brushless DC motors require more complex control</a:t>
                      </a:r>
                    </a:p>
                    <a:p>
                      <a:pPr marL="285750" indent="-285750">
                        <a:buFont typeface="Arial" pitchFamily="34" charset="0"/>
                        <a:buChar char="•"/>
                      </a:pPr>
                      <a:endParaRPr lang="en-ZA" sz="1600" dirty="0" smtClean="0"/>
                    </a:p>
                    <a:p>
                      <a:pPr marL="285750" indent="-285750">
                        <a:buFont typeface="Arial" pitchFamily="34" charset="0"/>
                        <a:buChar char="•"/>
                      </a:pPr>
                      <a:endParaRPr lang="en-ZA" sz="1600" dirty="0" smtClean="0"/>
                    </a:p>
                    <a:p>
                      <a:pPr marL="285750" indent="-285750">
                        <a:buFont typeface="Arial" pitchFamily="34" charset="0"/>
                        <a:buChar char="•"/>
                      </a:pPr>
                      <a:r>
                        <a:rPr lang="en-ZA" sz="1600" dirty="0" smtClean="0"/>
                        <a:t>DC motors with feedback can report stalls on high loads or other conditions</a:t>
                      </a:r>
                    </a:p>
                    <a:p>
                      <a:pPr marL="285750" indent="-285750">
                        <a:buFont typeface="Arial" pitchFamily="34" charset="0"/>
                        <a:buChar char="•"/>
                      </a:pPr>
                      <a:endParaRPr lang="en-ZA" sz="1600" dirty="0" smtClean="0"/>
                    </a:p>
                    <a:p>
                      <a:pPr marL="285750" indent="-285750">
                        <a:buFont typeface="Arial" pitchFamily="34" charset="0"/>
                        <a:buChar char="•"/>
                      </a:pPr>
                      <a:endParaRPr lang="en-ZA" sz="1600" dirty="0" smtClean="0"/>
                    </a:p>
                    <a:p>
                      <a:pPr marL="285750" indent="-285750">
                        <a:buFont typeface="Arial" pitchFamily="34" charset="0"/>
                        <a:buChar char="•"/>
                      </a:pPr>
                      <a:r>
                        <a:rPr lang="en-ZA" sz="1600" dirty="0" smtClean="0"/>
                        <a:t>High torque at high speed; DC motors loses torque at low speed because of low current</a:t>
                      </a:r>
                      <a:endParaRPr lang="en-ZA" sz="1600" dirty="0"/>
                    </a:p>
                  </a:txBody>
                  <a:tcPr/>
                </a:tc>
              </a:tr>
            </a:tbl>
          </a:graphicData>
        </a:graphic>
      </p:graphicFrame>
    </p:spTree>
    <p:extLst>
      <p:ext uri="{BB962C8B-B14F-4D97-AF65-F5344CB8AC3E}">
        <p14:creationId xmlns:p14="http://schemas.microsoft.com/office/powerpoint/2010/main" val="26791412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a:xfrm>
            <a:off x="457200" y="914400"/>
            <a:ext cx="8305800" cy="4800600"/>
          </a:xfrm>
        </p:spPr>
        <p:txBody>
          <a:bodyPr>
            <a:normAutofit/>
          </a:bodyPr>
          <a:lstStyle/>
          <a:p>
            <a:pPr marL="365760" lvl="1" indent="0">
              <a:lnSpc>
                <a:spcPct val="150000"/>
              </a:lnSpc>
              <a:spcBef>
                <a:spcPct val="0"/>
              </a:spcBef>
              <a:buNone/>
            </a:pPr>
            <a:endParaRPr lang="en-US" sz="2400" dirty="0" smtClean="0"/>
          </a:p>
          <a:p>
            <a:pPr marL="0" indent="0">
              <a:lnSpc>
                <a:spcPct val="150000"/>
              </a:lnSpc>
              <a:spcBef>
                <a:spcPct val="0"/>
              </a:spcBef>
              <a:buNone/>
            </a:pPr>
            <a:r>
              <a:rPr lang="en-US" sz="2800" dirty="0" smtClean="0"/>
              <a:t> When to use a Stepper Motor</a:t>
            </a:r>
          </a:p>
          <a:p>
            <a:pPr lvl="1">
              <a:lnSpc>
                <a:spcPct val="150000"/>
              </a:lnSpc>
              <a:spcBef>
                <a:spcPct val="0"/>
              </a:spcBef>
              <a:buFont typeface="Arial" charset="0"/>
              <a:buChar char="•"/>
            </a:pPr>
            <a:r>
              <a:rPr lang="en-US" sz="2400" dirty="0" smtClean="0"/>
              <a:t> Whenever controlled movement is required. </a:t>
            </a:r>
          </a:p>
          <a:p>
            <a:pPr lvl="2" defTabSz="914400">
              <a:lnSpc>
                <a:spcPct val="150000"/>
              </a:lnSpc>
              <a:spcBef>
                <a:spcPct val="0"/>
              </a:spcBef>
              <a:buFont typeface="Arial" charset="0"/>
              <a:buChar char="•"/>
            </a:pPr>
            <a:r>
              <a:rPr lang="en-US" sz="2000" dirty="0" smtClean="0"/>
              <a:t>In applications where you need to control rotation angle, speed, position and synchronism. </a:t>
            </a:r>
          </a:p>
          <a:p>
            <a:pPr lvl="1">
              <a:lnSpc>
                <a:spcPct val="150000"/>
              </a:lnSpc>
              <a:spcBef>
                <a:spcPct val="0"/>
              </a:spcBef>
              <a:buFont typeface="Arial" charset="0"/>
              <a:buChar char="•"/>
            </a:pPr>
            <a:r>
              <a:rPr lang="en-US" sz="2400" dirty="0" smtClean="0"/>
              <a:t>Used in many different applications.</a:t>
            </a:r>
          </a:p>
          <a:p>
            <a:pPr lvl="2" defTabSz="914400">
              <a:lnSpc>
                <a:spcPct val="150000"/>
              </a:lnSpc>
              <a:spcBef>
                <a:spcPct val="0"/>
              </a:spcBef>
              <a:buFont typeface="Arial" charset="0"/>
              <a:buChar char="•"/>
            </a:pPr>
            <a:r>
              <a:rPr lang="en-US" sz="2000" dirty="0" smtClean="0"/>
              <a:t> Some of these include printers, plotters, high end office equipment, hard disk drives, medical equipment, fax machines, slot machines, automotive and many more.</a:t>
            </a:r>
          </a:p>
          <a:p>
            <a:pPr lvl="1">
              <a:lnSpc>
                <a:spcPct val="150000"/>
              </a:lnSpc>
              <a:spcBef>
                <a:spcPct val="0"/>
              </a:spcBef>
              <a:buFont typeface="Arial" charset="0"/>
              <a:buChar char="•"/>
            </a:pPr>
            <a:endParaRPr lang="en-US" sz="2400" dirty="0" smtClean="0"/>
          </a:p>
          <a:p>
            <a:pPr>
              <a:lnSpc>
                <a:spcPct val="150000"/>
              </a:lnSpc>
              <a:spcBef>
                <a:spcPct val="0"/>
              </a:spcBef>
              <a:buFont typeface="Arial" charset="0"/>
              <a:buNone/>
            </a:pPr>
            <a:endParaRPr lang="en-US" sz="2800" dirty="0" smtClean="0">
              <a:solidFill>
                <a:srgbClr val="C00000"/>
              </a:solidFill>
            </a:endParaRPr>
          </a:p>
          <a:p>
            <a:pPr lvl="3">
              <a:lnSpc>
                <a:spcPct val="150000"/>
              </a:lnSpc>
              <a:spcBef>
                <a:spcPct val="0"/>
              </a:spcBef>
              <a:buFont typeface="Arial" charset="0"/>
              <a:buChar char="•"/>
            </a:pPr>
            <a:endParaRPr lang="en-US" sz="2000" dirty="0" smtClean="0">
              <a:solidFill>
                <a:srgbClr val="000000"/>
              </a:solidFill>
            </a:endParaRPr>
          </a:p>
          <a:p>
            <a:pPr lvl="3">
              <a:lnSpc>
                <a:spcPct val="150000"/>
              </a:lnSpc>
              <a:spcBef>
                <a:spcPct val="0"/>
              </a:spcBef>
              <a:buFont typeface="Arial" charset="0"/>
              <a:buChar char="•"/>
            </a:pPr>
            <a:endParaRPr lang="en-US" sz="2000" dirty="0" smtClean="0">
              <a:solidFill>
                <a:srgbClr val="000000"/>
              </a:solidFill>
            </a:endParaRPr>
          </a:p>
          <a:p>
            <a:pPr lvl="3">
              <a:lnSpc>
                <a:spcPct val="150000"/>
              </a:lnSpc>
              <a:spcBef>
                <a:spcPct val="0"/>
              </a:spcBef>
              <a:buFont typeface="Arial" charset="0"/>
              <a:buNone/>
            </a:pPr>
            <a:endParaRPr lang="en-US" sz="2000" dirty="0" smtClean="0"/>
          </a:p>
        </p:txBody>
      </p:sp>
    </p:spTree>
    <p:extLst>
      <p:ext uri="{BB962C8B-B14F-4D97-AF65-F5344CB8AC3E}">
        <p14:creationId xmlns:p14="http://schemas.microsoft.com/office/powerpoint/2010/main" val="1902971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79388" y="908050"/>
            <a:ext cx="8605837" cy="5473700"/>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US" sz="2200" dirty="0" smtClean="0">
                <a:latin typeface="Times New Roman" pitchFamily="18" charset="0"/>
              </a:rPr>
              <a:t>Step motors are essentially incremental motion devices. </a:t>
            </a:r>
          </a:p>
          <a:p>
            <a:r>
              <a:rPr lang="en-US" sz="2200" dirty="0" smtClean="0">
                <a:latin typeface="Times New Roman" pitchFamily="18" charset="0"/>
              </a:rPr>
              <a:t>A step motor receives a rectangular pulse train and responds by rotating its shaft a certain number of degrees as dictated by the number of pulses in the pulse train. </a:t>
            </a:r>
          </a:p>
          <a:p>
            <a:r>
              <a:rPr lang="en-US" sz="2200" dirty="0" smtClean="0">
                <a:latin typeface="Times New Roman" pitchFamily="18" charset="0"/>
              </a:rPr>
              <a:t>Usually the pulse train is controlled by means of a microcomputer or an electronic circuit. </a:t>
            </a:r>
          </a:p>
          <a:p>
            <a:r>
              <a:rPr lang="en-US" sz="2200" dirty="0" smtClean="0">
                <a:latin typeface="Times New Roman" pitchFamily="18" charset="0"/>
              </a:rPr>
              <a:t>Since the motion in a step motor is generally governed by counting the number of pulses, no feedback loops and sensors are needed for its control. </a:t>
            </a:r>
          </a:p>
          <a:p>
            <a:r>
              <a:rPr lang="en-US" sz="2200" dirty="0" smtClean="0">
                <a:latin typeface="Times New Roman" pitchFamily="18" charset="0"/>
              </a:rPr>
              <a:t>Therefore, step motors are suitable for position control in an open loop system. </a:t>
            </a:r>
          </a:p>
        </p:txBody>
      </p:sp>
    </p:spTree>
    <p:extLst>
      <p:ext uri="{BB962C8B-B14F-4D97-AF65-F5344CB8AC3E}">
        <p14:creationId xmlns:p14="http://schemas.microsoft.com/office/powerpoint/2010/main" val="42243494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381000" y="457200"/>
            <a:ext cx="8305800" cy="520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800" b="1" dirty="0" smtClean="0">
                <a:effectLst>
                  <a:outerShdw blurRad="38100" dist="38100" dir="2700000" algn="tl">
                    <a:srgbClr val="000000">
                      <a:alpha val="43137"/>
                    </a:srgbClr>
                  </a:outerShdw>
                </a:effectLst>
              </a:rPr>
              <a:t>APPLICATIONS</a:t>
            </a:r>
          </a:p>
          <a:p>
            <a:pPr algn="just" eaLnBrk="1" hangingPunct="1"/>
            <a:endParaRPr lang="en-US" sz="2400" b="1" dirty="0" smtClean="0">
              <a:effectLst>
                <a:outerShdw blurRad="38100" dist="38100" dir="2700000" algn="tl">
                  <a:srgbClr val="000000">
                    <a:alpha val="43137"/>
                  </a:srgbClr>
                </a:outerShdw>
              </a:effectLst>
            </a:endParaRPr>
          </a:p>
          <a:p>
            <a:pPr marL="342900" indent="-342900" algn="just" eaLnBrk="1" hangingPunct="1">
              <a:buFont typeface="Wingdings" pitchFamily="2" charset="2"/>
              <a:buChar char="v"/>
            </a:pPr>
            <a:r>
              <a:rPr lang="en-US" sz="2000" dirty="0" smtClean="0"/>
              <a:t>There </a:t>
            </a:r>
            <a:r>
              <a:rPr lang="en-US" sz="2000" dirty="0"/>
              <a:t>are many times when fixed amounts of rotation are needed instead of continuous rotation. </a:t>
            </a:r>
            <a:endParaRPr lang="en-US" sz="2000" dirty="0" smtClean="0"/>
          </a:p>
          <a:p>
            <a:pPr marL="342900" indent="-342900" algn="just" eaLnBrk="1" hangingPunct="1">
              <a:buFont typeface="Wingdings" pitchFamily="2" charset="2"/>
              <a:buChar char="v"/>
            </a:pPr>
            <a:r>
              <a:rPr lang="en-US" sz="2000" dirty="0" smtClean="0"/>
              <a:t>One </a:t>
            </a:r>
            <a:r>
              <a:rPr lang="en-US" sz="2000" dirty="0"/>
              <a:t>example is a printer. In order to print text and graphics, the printer needs to know where the printer head is in relation to the </a:t>
            </a:r>
            <a:r>
              <a:rPr lang="en-US" sz="2000" dirty="0" smtClean="0"/>
              <a:t>frame. </a:t>
            </a:r>
            <a:r>
              <a:rPr lang="en-US" sz="2000" dirty="0"/>
              <a:t>Using a stepper motor allows this information to be known, because the printer can keep track of how many pulses it has sent to the stepper motors. If the printer has an algorithm telling it how far the printer head moves with one pulse, then the exact position of the printer head is known, assuming there is not a malfunction in the motor. </a:t>
            </a:r>
            <a:endParaRPr lang="en-US" sz="2000" dirty="0" smtClean="0"/>
          </a:p>
          <a:p>
            <a:pPr marL="342900" indent="-342900" algn="just" eaLnBrk="1" hangingPunct="1">
              <a:buFont typeface="Wingdings" pitchFamily="2" charset="2"/>
              <a:buChar char="v"/>
            </a:pPr>
            <a:r>
              <a:rPr lang="en-US" sz="2000" dirty="0" smtClean="0"/>
              <a:t>Other </a:t>
            </a:r>
            <a:r>
              <a:rPr lang="en-US" sz="2000" dirty="0"/>
              <a:t>examples of stepper motor use are robotic arms, hard disk drives and clocks. </a:t>
            </a:r>
            <a:endParaRPr lang="en-US" sz="2000" dirty="0" smtClean="0"/>
          </a:p>
          <a:p>
            <a:pPr marL="342900" indent="-342900" algn="just" eaLnBrk="1" hangingPunct="1">
              <a:buFont typeface="Wingdings" pitchFamily="2" charset="2"/>
              <a:buChar char="v"/>
            </a:pPr>
            <a:r>
              <a:rPr lang="en-US" sz="2000" dirty="0" smtClean="0"/>
              <a:t>All </a:t>
            </a:r>
            <a:r>
              <a:rPr lang="en-US" sz="2000" dirty="0"/>
              <a:t>of these things require precise movement or require knowledge of the exact location of the rotating equipment. </a:t>
            </a:r>
          </a:p>
        </p:txBody>
      </p:sp>
    </p:spTree>
    <p:extLst>
      <p:ext uri="{BB962C8B-B14F-4D97-AF65-F5344CB8AC3E}">
        <p14:creationId xmlns:p14="http://schemas.microsoft.com/office/powerpoint/2010/main" val="39752213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rot="20798520">
            <a:off x="1578799" y="2913590"/>
            <a:ext cx="5486400" cy="457200"/>
          </a:xfrm>
        </p:spPr>
        <p:txBody>
          <a:bodyPr>
            <a:noAutofit/>
          </a:bodyPr>
          <a:lstStyle/>
          <a:p>
            <a:pPr marL="0" indent="0" algn="ctr">
              <a:buNone/>
            </a:pPr>
            <a:r>
              <a:rPr lang="en-US" sz="3600" b="1" dirty="0" smtClean="0">
                <a:effectLst>
                  <a:outerShdw blurRad="38100" dist="38100" dir="2700000" algn="tl">
                    <a:srgbClr val="000000">
                      <a:alpha val="43137"/>
                    </a:srgbClr>
                  </a:outerShdw>
                </a:effectLst>
                <a:latin typeface="Lucida Calligraphy" pitchFamily="66" charset="0"/>
              </a:rPr>
              <a:t>THANK YOU…!!</a:t>
            </a:r>
            <a:endParaRPr lang="en-US" sz="3600" b="1" dirty="0">
              <a:effectLst>
                <a:outerShdw blurRad="38100" dist="38100" dir="2700000" algn="tl">
                  <a:srgbClr val="000000">
                    <a:alpha val="43137"/>
                  </a:srgbClr>
                </a:outerShdw>
              </a:effectLst>
              <a:latin typeface="Lucida Calligraphy" pitchFamily="66" charset="0"/>
            </a:endParaRPr>
          </a:p>
        </p:txBody>
      </p:sp>
    </p:spTree>
    <p:extLst>
      <p:ext uri="{BB962C8B-B14F-4D97-AF65-F5344CB8AC3E}">
        <p14:creationId xmlns:p14="http://schemas.microsoft.com/office/powerpoint/2010/main" val="1899804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68313" y="762000"/>
            <a:ext cx="8099425" cy="5224463"/>
          </a:xfrm>
          <a:prstGeom prst="rect">
            <a:avLst/>
          </a:prstGeom>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US" sz="2200" dirty="0" smtClean="0">
                <a:latin typeface="Times New Roman" pitchFamily="18" charset="0"/>
              </a:rPr>
              <a:t>They are relatively inexpensive and simple in construction and can be made to step in equal increments in either direction. </a:t>
            </a:r>
          </a:p>
          <a:p>
            <a:r>
              <a:rPr lang="en-US" sz="2200" dirty="0" smtClean="0">
                <a:latin typeface="Times New Roman" pitchFamily="18" charset="0"/>
              </a:rPr>
              <a:t>Step motors are excellent candidates for such applications as printers, XY plotters, electric typewriters, control of floppy disk drives, robots etc.</a:t>
            </a:r>
          </a:p>
          <a:p>
            <a:r>
              <a:rPr lang="en-US" sz="2200" smtClean="0">
                <a:latin typeface="Times New Roman" pitchFamily="18" charset="0"/>
              </a:rPr>
              <a:t>Step </a:t>
            </a:r>
            <a:r>
              <a:rPr lang="en-US" sz="2200" dirty="0" smtClean="0">
                <a:latin typeface="Times New Roman" pitchFamily="18" charset="0"/>
              </a:rPr>
              <a:t>motors can be classified into three broad categories—variable-reluctance, permanent-magnet, and hybrid.</a:t>
            </a:r>
          </a:p>
        </p:txBody>
      </p:sp>
    </p:spTree>
    <p:extLst>
      <p:ext uri="{BB962C8B-B14F-4D97-AF65-F5344CB8AC3E}">
        <p14:creationId xmlns:p14="http://schemas.microsoft.com/office/powerpoint/2010/main" val="1407689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r="10585" b="65878"/>
          <a:stretch>
            <a:fillRect/>
          </a:stretch>
        </p:blipFill>
        <p:spPr bwMode="auto">
          <a:xfrm>
            <a:off x="5791200" y="1752600"/>
            <a:ext cx="2688306" cy="3246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Content Placeholder 2"/>
          <p:cNvSpPr>
            <a:spLocks noGrp="1"/>
          </p:cNvSpPr>
          <p:nvPr>
            <p:ph idx="1"/>
          </p:nvPr>
        </p:nvSpPr>
        <p:spPr>
          <a:xfrm>
            <a:off x="762000" y="609600"/>
            <a:ext cx="5029200" cy="5867400"/>
          </a:xfrm>
        </p:spPr>
        <p:txBody>
          <a:bodyPr>
            <a:normAutofit/>
          </a:bodyPr>
          <a:lstStyle/>
          <a:p>
            <a:pPr marL="0" indent="0">
              <a:spcBef>
                <a:spcPct val="0"/>
              </a:spcBef>
              <a:buNone/>
            </a:pPr>
            <a:r>
              <a:rPr lang="en-US" dirty="0" smtClean="0">
                <a:effectLst>
                  <a:outerShdw blurRad="38100" dist="38100" dir="2700000" algn="tl">
                    <a:srgbClr val="000000">
                      <a:alpha val="43137"/>
                    </a:srgbClr>
                  </a:outerShdw>
                </a:effectLst>
              </a:rPr>
              <a:t>TYPES OF STEPPER MOTORS</a:t>
            </a:r>
          </a:p>
          <a:p>
            <a:pPr marL="365760" lvl="1" indent="0">
              <a:spcBef>
                <a:spcPct val="0"/>
              </a:spcBef>
              <a:buNone/>
            </a:pPr>
            <a:endParaRPr lang="en-US" i="1" dirty="0" smtClean="0"/>
          </a:p>
          <a:p>
            <a:pPr marL="365760" lvl="1" indent="0">
              <a:spcBef>
                <a:spcPct val="0"/>
              </a:spcBef>
              <a:buNone/>
            </a:pPr>
            <a:endParaRPr lang="en-US" i="1" dirty="0" smtClean="0"/>
          </a:p>
          <a:p>
            <a:pPr marL="365760" lvl="1" indent="0">
              <a:spcBef>
                <a:spcPct val="0"/>
              </a:spcBef>
              <a:buClrTx/>
              <a:buNone/>
            </a:pPr>
            <a:r>
              <a:rPr lang="en-US" dirty="0" smtClean="0">
                <a:effectLst>
                  <a:outerShdw blurRad="38100" dist="38100" dir="2700000" algn="tl">
                    <a:srgbClr val="000000">
                      <a:alpha val="43137"/>
                    </a:srgbClr>
                  </a:outerShdw>
                </a:effectLst>
              </a:rPr>
              <a:t>VARIABLE RELUCTANCE (VR)</a:t>
            </a:r>
          </a:p>
          <a:p>
            <a:pPr marL="365760" lvl="1" indent="0">
              <a:spcBef>
                <a:spcPct val="0"/>
              </a:spcBef>
              <a:buNone/>
            </a:pPr>
            <a:endParaRPr lang="en-US" dirty="0" smtClean="0">
              <a:effectLst>
                <a:outerShdw blurRad="38100" dist="38100" dir="2700000" algn="tl">
                  <a:srgbClr val="000000">
                    <a:alpha val="43137"/>
                  </a:srgbClr>
                </a:outerShdw>
              </a:effectLst>
            </a:endParaRPr>
          </a:p>
          <a:p>
            <a:pPr marL="962025" lvl="2" indent="-457200" defTabSz="914400">
              <a:spcBef>
                <a:spcPct val="0"/>
              </a:spcBef>
              <a:buClrTx/>
              <a:buFont typeface="Wingdings" pitchFamily="2" charset="2"/>
              <a:buChar char="v"/>
            </a:pPr>
            <a:r>
              <a:rPr lang="en-US" dirty="0" smtClean="0"/>
              <a:t>It is probably the easiest to understand from a structural point of view. </a:t>
            </a:r>
          </a:p>
          <a:p>
            <a:pPr marL="962025" lvl="2" indent="-457200" defTabSz="914400">
              <a:spcBef>
                <a:spcPct val="0"/>
              </a:spcBef>
              <a:buClrTx/>
              <a:buFont typeface="Wingdings" pitchFamily="2" charset="2"/>
              <a:buChar char="v"/>
            </a:pPr>
            <a:r>
              <a:rPr lang="en-US" dirty="0" smtClean="0"/>
              <a:t>Figure 1 shows a cross section of a typical V.R. stepper motor.</a:t>
            </a:r>
          </a:p>
          <a:p>
            <a:pPr marL="962025" lvl="2" indent="-457200" defTabSz="914400">
              <a:spcBef>
                <a:spcPct val="0"/>
              </a:spcBef>
              <a:buClrTx/>
              <a:buFont typeface="Wingdings" pitchFamily="2" charset="2"/>
              <a:buChar char="v"/>
            </a:pPr>
            <a:r>
              <a:rPr lang="en-US" dirty="0" smtClean="0"/>
              <a:t>This type of motor consists of a soft iron multi-toothed rotor and a wound stator. </a:t>
            </a:r>
          </a:p>
          <a:p>
            <a:pPr marL="962025" lvl="2" indent="-457200" defTabSz="914400">
              <a:spcBef>
                <a:spcPct val="0"/>
              </a:spcBef>
              <a:buClrTx/>
              <a:buFont typeface="Wingdings" pitchFamily="2" charset="2"/>
              <a:buChar char="v"/>
            </a:pPr>
            <a:r>
              <a:rPr lang="en-US" dirty="0" smtClean="0"/>
              <a:t>When the stator windings are energized with DC current the poles become magnetized. </a:t>
            </a:r>
          </a:p>
          <a:p>
            <a:pPr marL="962025" lvl="2" indent="-457200" defTabSz="914400">
              <a:spcBef>
                <a:spcPct val="0"/>
              </a:spcBef>
              <a:buClrTx/>
              <a:buFont typeface="Wingdings" pitchFamily="2" charset="2"/>
              <a:buChar char="v"/>
            </a:pPr>
            <a:r>
              <a:rPr lang="en-US" dirty="0" smtClean="0"/>
              <a:t>Rotation occurs when the rotor teeth are attracted to the energized stator poles.</a:t>
            </a:r>
            <a:br>
              <a:rPr lang="en-US" dirty="0" smtClean="0"/>
            </a:br>
            <a:endParaRPr lang="en-US" dirty="0" smtClean="0"/>
          </a:p>
        </p:txBody>
      </p:sp>
    </p:spTree>
    <p:extLst>
      <p:ext uri="{BB962C8B-B14F-4D97-AF65-F5344CB8AC3E}">
        <p14:creationId xmlns:p14="http://schemas.microsoft.com/office/powerpoint/2010/main" val="12356147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a:bodyPr>
          <a:lstStyle/>
          <a:p>
            <a:pPr algn="ctr" eaLnBrk="1" hangingPunct="1"/>
            <a:r>
              <a:rPr lang="en-US" sz="3200" b="1" dirty="0" smtClean="0">
                <a:solidFill>
                  <a:schemeClr val="tx1"/>
                </a:solidFill>
                <a:effectLst>
                  <a:outerShdw blurRad="38100" dist="38100" dir="2700000" algn="tl">
                    <a:srgbClr val="000000">
                      <a:alpha val="43137"/>
                    </a:srgbClr>
                  </a:outerShdw>
                </a:effectLst>
              </a:rPr>
              <a:t>Construction</a:t>
            </a:r>
          </a:p>
        </p:txBody>
      </p:sp>
      <p:pic>
        <p:nvPicPr>
          <p:cNvPr id="23555" name="Object 1"/>
          <p:cNvPicPr>
            <a:picLocks noGrp="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685925" y="2347913"/>
            <a:ext cx="5772150" cy="3030537"/>
          </a:xfrm>
          <a:noFill/>
        </p:spPr>
      </p:pic>
    </p:spTree>
    <p:extLst>
      <p:ext uri="{BB962C8B-B14F-4D97-AF65-F5344CB8AC3E}">
        <p14:creationId xmlns:p14="http://schemas.microsoft.com/office/powerpoint/2010/main" val="1718756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p:txBody>
          <a:bodyPr>
            <a:normAutofit/>
          </a:bodyPr>
          <a:lstStyle/>
          <a:p>
            <a:pPr eaLnBrk="1" hangingPunct="1">
              <a:lnSpc>
                <a:spcPct val="80000"/>
              </a:lnSpc>
            </a:pPr>
            <a:r>
              <a:rPr lang="en-US" dirty="0" smtClean="0"/>
              <a:t>The stator is a magnet over which the electric coil is wound. </a:t>
            </a:r>
          </a:p>
          <a:p>
            <a:pPr eaLnBrk="1" hangingPunct="1">
              <a:lnSpc>
                <a:spcPct val="80000"/>
              </a:lnSpc>
            </a:pPr>
            <a:r>
              <a:rPr lang="en-US" dirty="0" smtClean="0"/>
              <a:t>One end of the coil is connected commonly either to ground or +5V. The other end is provided with a fixed sequence such that the motor rotates in a particular direction. </a:t>
            </a:r>
          </a:p>
          <a:p>
            <a:pPr eaLnBrk="1" hangingPunct="1">
              <a:lnSpc>
                <a:spcPct val="80000"/>
              </a:lnSpc>
            </a:pPr>
            <a:r>
              <a:rPr lang="en-US" dirty="0" smtClean="0"/>
              <a:t>Stepper motor shaft moves in a fixed repeatable increment, which allows one to move it to a precise position. Direction of the rotation is dictated by the stator poles. Stator poles are determined by the current sent through the wire coils. </a:t>
            </a:r>
          </a:p>
        </p:txBody>
      </p:sp>
    </p:spTree>
    <p:extLst>
      <p:ext uri="{BB962C8B-B14F-4D97-AF65-F5344CB8AC3E}">
        <p14:creationId xmlns:p14="http://schemas.microsoft.com/office/powerpoint/2010/main" val="2766057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7467600" cy="1905000"/>
          </a:xfrm>
        </p:spPr>
        <p:txBody>
          <a:bodyPr>
            <a:normAutofit/>
          </a:bodyPr>
          <a:lstStyle/>
          <a:p>
            <a:r>
              <a:rPr lang="en-US" sz="1800" dirty="0"/>
              <a:t>The </a:t>
            </a:r>
            <a:r>
              <a:rPr lang="en-US" sz="1800" b="1" dirty="0"/>
              <a:t>variable reluctance</a:t>
            </a:r>
            <a:r>
              <a:rPr lang="en-US" sz="1800" dirty="0"/>
              <a:t> or </a:t>
            </a:r>
            <a:r>
              <a:rPr lang="en-US" sz="1800" b="1" dirty="0"/>
              <a:t>V.R.</a:t>
            </a:r>
            <a:r>
              <a:rPr lang="en-US" sz="1800" dirty="0"/>
              <a:t> (fig 1) motor consist of a rotor and stator each with a different number of teeth. As the rotor does not have a permanent magnet it spins freely </a:t>
            </a:r>
            <a:r>
              <a:rPr lang="en-US" sz="1800" dirty="0" smtClean="0"/>
              <a:t>i.e. it has no detent torque. Although </a:t>
            </a:r>
            <a:r>
              <a:rPr lang="en-US" sz="1800" dirty="0"/>
              <a:t>the torque to inertia ratio is good, the rated torque for a given frame size is restricted. Therefore small frame sizes are generally used and then very seldom for industrial applications</a:t>
            </a:r>
            <a:r>
              <a:rPr lang="en-US" sz="1800" dirty="0" smtClean="0"/>
              <a:t>.</a:t>
            </a:r>
            <a:endParaRPr lang="en-US" sz="1800" dirty="0"/>
          </a:p>
          <a:p>
            <a:endParaRPr lang="en-US" sz="1800" dirty="0"/>
          </a:p>
        </p:txBody>
      </p:sp>
      <p:pic>
        <p:nvPicPr>
          <p:cNvPr id="4" name="Picture 8" descr="img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474913"/>
            <a:ext cx="5153025" cy="288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9"/>
          <p:cNvSpPr txBox="1">
            <a:spLocks noChangeArrowheads="1"/>
          </p:cNvSpPr>
          <p:nvPr/>
        </p:nvSpPr>
        <p:spPr bwMode="auto">
          <a:xfrm>
            <a:off x="914400" y="5638800"/>
            <a:ext cx="7239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Figure 1. cross section through a variable reluctance stepping motor</a:t>
            </a:r>
            <a:br>
              <a:rPr lang="en-US"/>
            </a:br>
            <a:endParaRPr lang="en-US"/>
          </a:p>
        </p:txBody>
      </p:sp>
    </p:spTree>
    <p:extLst>
      <p:ext uri="{BB962C8B-B14F-4D97-AF65-F5344CB8AC3E}">
        <p14:creationId xmlns:p14="http://schemas.microsoft.com/office/powerpoint/2010/main" val="23930866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noFill/>
        </p:spPr>
        <p:txBody>
          <a:bodyPr/>
          <a:lstStyle/>
          <a:p>
            <a:pPr eaLnBrk="1" hangingPunct="1"/>
            <a:r>
              <a:rPr lang="en-GB" smtClean="0"/>
              <a:t>Variable Reluctance Motors</a:t>
            </a:r>
          </a:p>
        </p:txBody>
      </p:sp>
      <p:sp>
        <p:nvSpPr>
          <p:cNvPr id="9219" name="Rectangle 3"/>
          <p:cNvSpPr>
            <a:spLocks noGrp="1" noChangeArrowheads="1"/>
          </p:cNvSpPr>
          <p:nvPr>
            <p:ph type="body" idx="1"/>
          </p:nvPr>
        </p:nvSpPr>
        <p:spPr>
          <a:noFill/>
        </p:spPr>
        <p:txBody>
          <a:bodyPr/>
          <a:lstStyle/>
          <a:p>
            <a:pPr eaLnBrk="1" hangingPunct="1"/>
            <a:r>
              <a:rPr lang="en-GB" smtClean="0"/>
              <a:t>This is usually a four wire motor – the common wire goes to the +ve supply and the windings are stepped through</a:t>
            </a:r>
          </a:p>
          <a:p>
            <a:pPr eaLnBrk="1" hangingPunct="1"/>
            <a:r>
              <a:rPr lang="en-GB" smtClean="0"/>
              <a:t>Our example is a 30</a:t>
            </a:r>
            <a:r>
              <a:rPr lang="en-GB" baseline="30000" smtClean="0"/>
              <a:t>o</a:t>
            </a:r>
            <a:r>
              <a:rPr lang="en-GB" smtClean="0"/>
              <a:t> motor</a:t>
            </a:r>
          </a:p>
          <a:p>
            <a:pPr eaLnBrk="1" hangingPunct="1"/>
            <a:r>
              <a:rPr lang="en-GB" smtClean="0"/>
              <a:t>The rotor has 4 poles and the stator has 6 poles</a:t>
            </a:r>
          </a:p>
          <a:p>
            <a:pPr eaLnBrk="1" hangingPunct="1"/>
            <a:r>
              <a:rPr lang="en-GB" smtClean="0"/>
              <a:t>Example</a:t>
            </a:r>
          </a:p>
        </p:txBody>
      </p:sp>
      <p:pic>
        <p:nvPicPr>
          <p:cNvPr id="9220" name="Picture 4" descr="1anim"/>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4572000"/>
            <a:ext cx="4183063" cy="174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8912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ile:Stepper motor 1.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24164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490</TotalTime>
  <Words>896</Words>
  <Application>Microsoft Office PowerPoint</Application>
  <PresentationFormat>On-screen Show (4:3)</PresentationFormat>
  <Paragraphs>78</Paragraphs>
  <Slides>21</Slides>
  <Notes>8</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Oriel</vt:lpstr>
      <vt:lpstr>PowerPoint Presentation</vt:lpstr>
      <vt:lpstr>PowerPoint Presentation</vt:lpstr>
      <vt:lpstr>PowerPoint Presentation</vt:lpstr>
      <vt:lpstr>PowerPoint Presentation</vt:lpstr>
      <vt:lpstr>Construction</vt:lpstr>
      <vt:lpstr>PowerPoint Presentation</vt:lpstr>
      <vt:lpstr>PowerPoint Presentation</vt:lpstr>
      <vt:lpstr>Variable Reluctance Motors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8051 connection to stepper motor</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STEPPER MOTOR</dc:title>
  <dc:creator>user1</dc:creator>
  <cp:lastModifiedBy>user1</cp:lastModifiedBy>
  <cp:revision>42</cp:revision>
  <dcterms:created xsi:type="dcterms:W3CDTF">2014-08-13T15:58:22Z</dcterms:created>
  <dcterms:modified xsi:type="dcterms:W3CDTF">2014-08-19T04:30:27Z</dcterms:modified>
</cp:coreProperties>
</file>