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756" r:id="rId1"/>
  </p:sldMasterIdLst>
  <p:notesMasterIdLst>
    <p:notesMasterId r:id="rId13"/>
  </p:notesMasterIdLst>
  <p:handoutMasterIdLst>
    <p:handoutMasterId r:id="rId14"/>
  </p:handoutMasterIdLst>
  <p:sldIdLst>
    <p:sldId id="257" r:id="rId2"/>
    <p:sldId id="260" r:id="rId3"/>
    <p:sldId id="265" r:id="rId4"/>
    <p:sldId id="268" r:id="rId5"/>
    <p:sldId id="273" r:id="rId6"/>
    <p:sldId id="261" r:id="rId7"/>
    <p:sldId id="262" r:id="rId8"/>
    <p:sldId id="263" r:id="rId9"/>
    <p:sldId id="264" r:id="rId10"/>
    <p:sldId id="271" r:id="rId11"/>
    <p:sldId id="27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7655" autoAdjust="0"/>
  </p:normalViewPr>
  <p:slideViewPr>
    <p:cSldViewPr>
      <p:cViewPr>
        <p:scale>
          <a:sx n="70" d="100"/>
          <a:sy n="70" d="100"/>
        </p:scale>
        <p:origin x="-128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2A286-26A3-4887-BA23-A149454C083C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Isolation Amplifier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1C8F4E-AAF1-4CCE-A5C4-0C2416DA487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737C5-EA02-48A5-A753-AB8B4C668180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Isolation Amplifier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670A9-02EA-4552-8982-59CE7F7230E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670A9-02EA-4552-8982-59CE7F7230EA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Isolation Amplifier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D5BFFD-CB6D-45FC-BBD4-11EC63FC2AD5}" type="datetime1">
              <a:rPr lang="en-US" smtClean="0"/>
              <a:t>7/22/2014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51B473-5C35-49C0-B044-DC0EFD7737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AE2DA1-8745-4E70-B5B6-71802E65CA11}" type="datetime1">
              <a:rPr lang="en-US" smtClean="0"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51B473-5C35-49C0-B044-DC0EFD7737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637F6E-CB77-433D-B65E-7601B132D8C0}" type="datetime1">
              <a:rPr lang="en-US" smtClean="0"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51B473-5C35-49C0-B044-DC0EFD7737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24D9E6-9393-465B-9945-E7071A820839}" type="datetime1">
              <a:rPr lang="en-US" smtClean="0"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51B473-5C35-49C0-B044-DC0EFD7737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5DB0C3-05A9-4B58-B166-7BC4346CF45F}" type="datetime1">
              <a:rPr lang="en-US" smtClean="0"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51B473-5C35-49C0-B044-DC0EFD7737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49FAB-F31C-4DFA-88DD-9189DBF296E3}" type="datetime1">
              <a:rPr lang="en-US" smtClean="0"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51B473-5C35-49C0-B044-DC0EFD7737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097AFE-2FAC-4926-880E-6C11F87FE0AF}" type="datetime1">
              <a:rPr lang="en-US" smtClean="0"/>
              <a:t>7/22/2014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51B473-5C35-49C0-B044-DC0EFD7737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01807F-C898-42E9-AFB7-99455A96F1A9}" type="datetime1">
              <a:rPr lang="en-US" smtClean="0"/>
              <a:t>7/22/2014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51B473-5C35-49C0-B044-DC0EFD7737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45AA6E-EB74-4984-9CA3-9A083FE14459}" type="datetime1">
              <a:rPr lang="en-US" smtClean="0"/>
              <a:t>7/22/2014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51B473-5C35-49C0-B044-DC0EFD7737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2A947D-DA3D-4FEC-89E2-D96B8AAAC016}" type="datetime1">
              <a:rPr lang="en-US" smtClean="0"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51B473-5C35-49C0-B044-DC0EFD7737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F9CE36-D79C-4D86-90AB-4473A2D08BEC}" type="datetime1">
              <a:rPr lang="en-US" smtClean="0"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51B473-5C35-49C0-B044-DC0EFD7737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151182C-19F5-4E9D-9A3B-41D9B2A42408}" type="datetime1">
              <a:rPr lang="en-US" smtClean="0"/>
              <a:t>7/22/2014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C51B473-5C35-49C0-B044-DC0EFD7737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1"/>
          <p:cNvSpPr>
            <a:spLocks noChangeArrowheads="1"/>
          </p:cNvSpPr>
          <p:nvPr/>
        </p:nvSpPr>
        <p:spPr bwMode="auto">
          <a:xfrm>
            <a:off x="3200400" y="0"/>
            <a:ext cx="3124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Isolation amplifier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1219200" y="1371600"/>
            <a:ext cx="76200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18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Isolation amplifier are the form of differential amplifier</a:t>
            </a:r>
            <a:r>
              <a:rPr kumimoji="0" lang="en-US" sz="1800" i="0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.</a:t>
            </a:r>
            <a:endParaRPr kumimoji="0" lang="en-US" sz="180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kumimoji="0" lang="en-US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igh common mode voltage by providing electrical isolation and an</a:t>
            </a:r>
            <a:r>
              <a:rPr kumimoji="0" lang="en-US" i="0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electrical safety barrier.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In applications</a:t>
            </a:r>
            <a:r>
              <a:rPr kumimoji="0" lang="en-US" i="0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like</a:t>
            </a:r>
            <a:r>
              <a:rPr kumimoji="0" lang="en-US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industrial and medical instrumentation,</a:t>
            </a:r>
            <a:r>
              <a:rPr kumimoji="0" lang="en-US" i="0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amplifiers must have</a:t>
            </a:r>
            <a:r>
              <a:rPr kumimoji="0" lang="en-US" i="0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kumimoji="0" lang="en-US" i="0" strike="noStrike" cap="none" normalizeH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1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i="0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Very high common mode voltage capabilities (extending to kilovolts).</a:t>
            </a:r>
          </a:p>
          <a:p>
            <a:pPr lvl="1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kumimoji="0" lang="en-US" i="0" strike="noStrike" cap="none" normalizeH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1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i="0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High isolation resistance,</a:t>
            </a:r>
          </a:p>
          <a:p>
            <a:pPr lvl="1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i="0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High common mode rejection voltage.</a:t>
            </a:r>
          </a:p>
          <a:p>
            <a:pPr lvl="1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kumimoji="0" lang="en-US" i="0" strike="noStrike" cap="none" normalizeH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Amplifying low-level signals in multi-channel applications.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Eliminate measurement errors caused by ground loops.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kumimoji="0" lang="en-US" i="0" strike="noStrike" cap="none" normalizeH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kumimoji="0" lang="en-US" i="0" strike="noStrike" cap="none" normalizeH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B473-5C35-49C0-B044-DC0EFD77374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609600"/>
            <a:ext cx="71628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APPLICATIONS </a:t>
            </a:r>
          </a:p>
          <a:p>
            <a:pPr marL="342900" indent="-342900" algn="just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Motor And SCR Control</a:t>
            </a:r>
          </a:p>
          <a:p>
            <a:pPr marL="342900" indent="-342900" algn="just">
              <a:buFont typeface="+mj-lt"/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Motor Phase Current Sensing</a:t>
            </a:r>
          </a:p>
          <a:p>
            <a:pPr marL="342900" indent="-342900" algn="just">
              <a:buFont typeface="+mj-lt"/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Industrial Process Control: Transducer Isolator, Isolator For Thermocouples, RTDs</a:t>
            </a:r>
          </a:p>
          <a:p>
            <a:pPr marL="342900" indent="-342900" algn="just">
              <a:buFont typeface="+mj-lt"/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General Purpose Analog Signal Isolation</a:t>
            </a:r>
          </a:p>
          <a:p>
            <a:pPr marL="342900" indent="-342900" algn="just">
              <a:buFont typeface="+mj-lt"/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Power Monitoring</a:t>
            </a:r>
          </a:p>
          <a:p>
            <a:pPr marL="342900" indent="-342900" algn="just">
              <a:buFont typeface="+mj-lt"/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Ground Loop Elimination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B473-5C35-49C0-B044-DC0EFD77374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243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38400" y="2133600"/>
            <a:ext cx="4800600" cy="92333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55000" endA="50" endPos="85000" dist="60007" dir="5400000" sy="-100000" algn="bl" rotWithShape="0"/>
                </a:effectLst>
                <a:latin typeface="Forte" pitchFamily="66" charset="0"/>
              </a:rPr>
              <a:t>T</a:t>
            </a:r>
            <a:r>
              <a:rPr lang="en-US" sz="5400" b="1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55000" endA="50" endPos="85000" dir="5400000" sy="-100000" algn="bl" rotWithShape="0"/>
                </a:effectLst>
                <a:latin typeface="Forte" pitchFamily="66" charset="0"/>
              </a:rPr>
              <a:t>H</a:t>
            </a:r>
            <a:r>
              <a:rPr lang="en-US" sz="5400" b="1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55000" endA="50" endPos="85000" dist="60007" dir="5400000" sy="-100000" algn="bl" rotWithShape="0"/>
                </a:effectLst>
                <a:latin typeface="Forte" pitchFamily="66" charset="0"/>
              </a:rPr>
              <a:t>A</a:t>
            </a:r>
            <a:r>
              <a:rPr lang="en-US" sz="5400" b="1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55000" endA="50" endPos="85000" dir="5400000" sy="-100000" algn="bl" rotWithShape="0"/>
                </a:effectLst>
                <a:latin typeface="Forte" pitchFamily="66" charset="0"/>
              </a:rPr>
              <a:t>N</a:t>
            </a:r>
            <a:r>
              <a:rPr lang="en-US" sz="5400" b="1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55000" endA="50" endPos="85000" dist="60007" dir="5400000" sy="-100000" algn="bl" rotWithShape="0"/>
                </a:effectLst>
                <a:latin typeface="Forte" pitchFamily="66" charset="0"/>
              </a:rPr>
              <a:t>K</a:t>
            </a:r>
            <a:r>
              <a:rPr lang="en-US" sz="5400" b="1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55000" endA="50" endPos="85000" dir="5400000" sy="-100000" algn="bl" rotWithShape="0"/>
                </a:effectLst>
                <a:latin typeface="Forte" pitchFamily="66" charset="0"/>
              </a:rPr>
              <a:t> Y</a:t>
            </a:r>
            <a:r>
              <a:rPr lang="en-US" sz="5400" b="1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55000" endA="50" endPos="85000" dist="60007" dir="5400000" sy="-100000" algn="bl" rotWithShape="0"/>
                </a:effectLst>
                <a:latin typeface="Forte" pitchFamily="66" charset="0"/>
              </a:rPr>
              <a:t>O</a:t>
            </a:r>
            <a:r>
              <a:rPr lang="en-US" sz="5400" b="1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55000" endA="50" endPos="85000" dir="5400000" sy="-100000" algn="bl" rotWithShape="0"/>
                </a:effectLst>
                <a:latin typeface="Forte" pitchFamily="66" charset="0"/>
              </a:rPr>
              <a:t>U</a:t>
            </a:r>
            <a:endParaRPr lang="en-US" sz="5400" b="1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6350" stA="55000" endA="50" endPos="85000" dir="5400000" sy="-100000" algn="bl" rotWithShape="0"/>
              </a:effectLst>
              <a:latin typeface="Forte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B473-5C35-49C0-B044-DC0EFD77374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990600"/>
            <a:ext cx="5105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Isolation can be achieved by the use of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Transformer </a:t>
            </a:r>
          </a:p>
          <a:p>
            <a:pPr lvl="2">
              <a:buFont typeface="Arial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Photo resistor</a:t>
            </a:r>
          </a:p>
          <a:p>
            <a:pPr lvl="2">
              <a:buFont typeface="Arial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Hall effect</a:t>
            </a:r>
          </a:p>
          <a:p>
            <a:pPr lvl="2">
              <a:buFont typeface="Arial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Thermal coupler 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B473-5C35-49C0-B044-DC0EFD77374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1" y="457200"/>
            <a:ext cx="73152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FEATURES</a:t>
            </a:r>
          </a:p>
          <a:p>
            <a:pPr marL="342900" indent="-342900" algn="just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High Isolation-mode Rejection: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10kV/</a:t>
            </a:r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 (min)</a:t>
            </a:r>
          </a:p>
          <a:p>
            <a:pPr marL="342900" indent="-342900" algn="just">
              <a:buFont typeface="+mj-lt"/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Large Signal Bandwidth: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85kHz  </a:t>
            </a:r>
          </a:p>
          <a:p>
            <a:pPr marL="342900" indent="-342900" algn="just">
              <a:buFont typeface="+mj-lt"/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Differential Input/Differential Output</a:t>
            </a:r>
          </a:p>
          <a:p>
            <a:pPr marL="342900" indent="-342900" algn="just">
              <a:buFont typeface="+mj-lt"/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Voltage Offset Drift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Temperature: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4.6</a:t>
            </a:r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V/°C  </a:t>
            </a:r>
          </a:p>
          <a:p>
            <a:pPr marL="342900" indent="-342900" algn="just">
              <a:buFont typeface="+mj-lt"/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Offset Voltage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1.8mV (max)</a:t>
            </a:r>
          </a:p>
          <a:p>
            <a:pPr marL="342900" indent="-342900" algn="just">
              <a:buFont typeface="+mj-lt"/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Input Referred Noise: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300μVrms  </a:t>
            </a:r>
          </a:p>
          <a:p>
            <a:pPr marL="342900" indent="-342900" algn="just">
              <a:buFont typeface="+mj-lt"/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Nonlinearity: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0.25% (max)</a:t>
            </a:r>
          </a:p>
          <a:p>
            <a:pPr marL="342900" indent="-342900" algn="just">
              <a:buFont typeface="+mj-lt"/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Available in 8-pin plastic DIP and 8-pin gull-wing plastic surface mount</a:t>
            </a:r>
          </a:p>
          <a:p>
            <a:pPr marL="342900" indent="-342900" algn="just">
              <a:buFont typeface="+mj-lt"/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B473-5C35-49C0-B044-DC0EFD77374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581400"/>
            <a:ext cx="5029200" cy="2638425"/>
          </a:xfrm>
          <a:prstGeom prst="rect">
            <a:avLst/>
          </a:prstGeom>
        </p:spPr>
      </p:pic>
      <p:pic>
        <p:nvPicPr>
          <p:cNvPr id="3" name="Picture 2" descr="Untitled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457200"/>
            <a:ext cx="5029200" cy="27527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1809" y="4900612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ISO130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B473-5C35-49C0-B044-DC0EFD77374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s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533400"/>
            <a:ext cx="8092727" cy="38862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58527" y="76200"/>
            <a:ext cx="2976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THEORY OF OPERATION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1234727" y="4419600"/>
            <a:ext cx="7391400" cy="2120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 input and output section isolated by a high speed optical barrier built into the plastic package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coding scheme reduces the effects of 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Non-ideal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characteristics of  the LED,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uch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 non-linearity and drift over time and temperature.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B473-5C35-49C0-B044-DC0EFD77374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3657600"/>
            <a:ext cx="6781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Amplifier A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act as a Non-inverting comparator.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Input voltage: e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Output voltage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com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V+      e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&gt;V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REF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                     V-      e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&lt;V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REF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Amplifier A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act as an Inverting amplifier.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Output voltage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:= -V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(R2/R3)</a:t>
            </a:r>
          </a:p>
        </p:txBody>
      </p:sp>
      <p:sp>
        <p:nvSpPr>
          <p:cNvPr id="3" name="Rectangle 2"/>
          <p:cNvSpPr/>
          <p:nvPr/>
        </p:nvSpPr>
        <p:spPr>
          <a:xfrm>
            <a:off x="2133600" y="381000"/>
            <a:ext cx="5867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LED-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Phototransitor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Linearized Isolation Amplifier</a:t>
            </a:r>
          </a:p>
        </p:txBody>
      </p:sp>
      <p:sp>
        <p:nvSpPr>
          <p:cNvPr id="4" name="Rectangle 3"/>
          <p:cNvSpPr/>
          <p:nvPr/>
        </p:nvSpPr>
        <p:spPr>
          <a:xfrm>
            <a:off x="3733800" y="4648200"/>
            <a:ext cx="609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{</a:t>
            </a:r>
            <a:endParaRPr lang="en-US" sz="4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0262" y="1082386"/>
            <a:ext cx="5324475" cy="23812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29000" y="129540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100" dirty="0" err="1">
                <a:latin typeface="Times New Roman" pitchFamily="18" charset="0"/>
                <a:cs typeface="Times New Roman" pitchFamily="18" charset="0"/>
              </a:rPr>
              <a:t>com</a:t>
            </a:r>
            <a:endParaRPr lang="en-US" sz="1100" dirty="0"/>
          </a:p>
        </p:txBody>
      </p:sp>
      <p:sp>
        <p:nvSpPr>
          <p:cNvPr id="8" name="Rectangle 7"/>
          <p:cNvSpPr/>
          <p:nvPr/>
        </p:nvSpPr>
        <p:spPr>
          <a:xfrm>
            <a:off x="5445490" y="2069068"/>
            <a:ext cx="421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B473-5C35-49C0-B044-DC0EFD77374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52600" y="762000"/>
            <a:ext cx="6019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the isolation,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LED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connected in feedback to amplifier A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LED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connected in feedback to amplifier A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Due to the matched characteristics of the two LED phototransitor pairs, the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non linear characteristics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temperature dependence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get compensated .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B473-5C35-49C0-B044-DC0EFD77374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361890"/>
            <a:ext cx="65207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Isolated Current Amplifier With Feedback Linearization 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3810000"/>
            <a:ext cx="7086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providing isolation.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equal resistor connected to the positive input of the amplifiers, 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amplifiers gain forces a current through the load Z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LED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Current in the transistor Q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Q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are equal. 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the equal matched characteristics of the LED and phototransistor pairs, the load current is equal to the current I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through LED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47924" y="990600"/>
            <a:ext cx="4562476" cy="28956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B473-5C35-49C0-B044-DC0EFD77374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533400"/>
            <a:ext cx="6934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Reduction of non-linearity . 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error produced by the bias current of the amplifier can be reduced by use of a low input bias current amplifier.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typical high quality low profile isolation amplifier is “ISO130”, manufactured by Burr Brown . 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specially suited for use in transducer channel isolation for thermocouples, RTDs, pressure sensors and flow meters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B473-5C35-49C0-B044-DC0EFD77374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506</TotalTime>
  <Words>462</Words>
  <Application>Microsoft Office PowerPoint</Application>
  <PresentationFormat>On-screen Show (4:3)</PresentationFormat>
  <Paragraphs>115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Solstice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AJITH 91</dc:creator>
  <cp:lastModifiedBy>AJITH 91</cp:lastModifiedBy>
  <cp:revision>44</cp:revision>
  <dcterms:created xsi:type="dcterms:W3CDTF">2014-07-20T15:32:32Z</dcterms:created>
  <dcterms:modified xsi:type="dcterms:W3CDTF">2014-07-22T17:51:14Z</dcterms:modified>
</cp:coreProperties>
</file>