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57" r:id="rId3"/>
    <p:sldId id="277" r:id="rId4"/>
    <p:sldId id="276" r:id="rId5"/>
    <p:sldId id="278" r:id="rId6"/>
    <p:sldId id="279" r:id="rId7"/>
    <p:sldId id="280" r:id="rId8"/>
    <p:sldId id="282" r:id="rId9"/>
    <p:sldId id="283" r:id="rId10"/>
    <p:sldId id="284" r:id="rId11"/>
    <p:sldId id="285" r:id="rId12"/>
    <p:sldId id="286" r:id="rId13"/>
    <p:sldId id="295" r:id="rId14"/>
    <p:sldId id="287" r:id="rId15"/>
    <p:sldId id="288" r:id="rId16"/>
    <p:sldId id="289" r:id="rId17"/>
    <p:sldId id="290" r:id="rId18"/>
    <p:sldId id="291" r:id="rId19"/>
    <p:sldId id="292" r:id="rId20"/>
    <p:sldId id="293" r:id="rId21"/>
    <p:sldId id="294" r:id="rId22"/>
    <p:sldId id="271" r:id="rId23"/>
    <p:sldId id="272" r:id="rId24"/>
    <p:sldId id="274" r:id="rId25"/>
    <p:sldId id="273"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1956" y="-4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CEB72F-F7E2-473D-A7BD-37541F4C8DEF}" type="datetimeFigureOut">
              <a:rPr lang="en-IN" smtClean="0"/>
              <a:pPr/>
              <a:t>13-08-2014</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889161-0EA5-4684-9876-3CF14F76823A}"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16889161-0EA5-4684-9876-3CF14F76823A}" type="slidenum">
              <a:rPr lang="en-IN" smtClean="0"/>
              <a:pPr/>
              <a:t>18</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2BB3044-ED27-4FEE-8110-18DF3BAB8B79}" type="datetime1">
              <a:rPr lang="en-IN" smtClean="0"/>
              <a:pPr/>
              <a:t>13-08-2014</a:t>
            </a:fld>
            <a:endParaRPr lang="en-IN"/>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IN"/>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650B1C3-76CA-40D6-AD56-111C43727056}" type="slidenum">
              <a:rPr lang="en-IN" smtClean="0"/>
              <a:pPr/>
              <a:t>‹#›</a:t>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005712-85C1-4F12-A801-1B274BE9ADB1}" type="datetime1">
              <a:rPr lang="en-IN" smtClean="0"/>
              <a:pPr/>
              <a:t>13-08-2014</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1650B1C3-76CA-40D6-AD56-111C43727056}"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99530A55-61E0-4078-AFB0-08B15BF26FEC}" type="datetime1">
              <a:rPr lang="en-IN" smtClean="0"/>
              <a:pPr/>
              <a:t>13-08-2014</a:t>
            </a:fld>
            <a:endParaRPr lang="en-IN"/>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IN"/>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650B1C3-76CA-40D6-AD56-111C43727056}"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B5D5988-A9AD-4CD9-9FAF-DA92B92BD3AD}" type="datetime1">
              <a:rPr lang="en-IN" smtClean="0"/>
              <a:pPr/>
              <a:t>13-08-2014</a:t>
            </a:fld>
            <a:endParaRPr lang="en-IN"/>
          </a:p>
        </p:txBody>
      </p:sp>
      <p:sp>
        <p:nvSpPr>
          <p:cNvPr id="5" name="Footer Placeholder 4"/>
          <p:cNvSpPr>
            <a:spLocks noGrp="1"/>
          </p:cNvSpPr>
          <p:nvPr>
            <p:ph type="ftr" sz="quarter" idx="11"/>
          </p:nvPr>
        </p:nvSpPr>
        <p:spPr/>
        <p:txBody>
          <a:bodyPr/>
          <a:lstStyle>
            <a:extLst/>
          </a:lstStyle>
          <a:p>
            <a:endParaRPr lang="en-IN"/>
          </a:p>
        </p:txBody>
      </p:sp>
      <p:sp>
        <p:nvSpPr>
          <p:cNvPr id="6" name="Slide Number Placeholder 5"/>
          <p:cNvSpPr>
            <a:spLocks noGrp="1"/>
          </p:cNvSpPr>
          <p:nvPr>
            <p:ph type="sldNum" sz="quarter" idx="12"/>
          </p:nvPr>
        </p:nvSpPr>
        <p:spPr/>
        <p:txBody>
          <a:bodyPr/>
          <a:lstStyle>
            <a:extLst/>
          </a:lstStyle>
          <a:p>
            <a:fld id="{1650B1C3-76CA-40D6-AD56-111C43727056}"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64EA2EEB-06F4-4F9E-8B9C-306190E2F8FD}" type="datetime1">
              <a:rPr lang="en-IN" smtClean="0"/>
              <a:pPr/>
              <a:t>13-08-2014</a:t>
            </a:fld>
            <a:endParaRPr lang="en-IN"/>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IN"/>
          </a:p>
        </p:txBody>
      </p:sp>
      <p:sp>
        <p:nvSpPr>
          <p:cNvPr id="6" name="Slide Number Placeholder 5"/>
          <p:cNvSpPr>
            <a:spLocks noGrp="1"/>
          </p:cNvSpPr>
          <p:nvPr>
            <p:ph type="sldNum" sz="quarter" idx="12"/>
          </p:nvPr>
        </p:nvSpPr>
        <p:spPr>
          <a:xfrm>
            <a:off x="6733952" y="6555112"/>
            <a:ext cx="588336" cy="228600"/>
          </a:xfrm>
        </p:spPr>
        <p:txBody>
          <a:bodyPr/>
          <a:lstStyle>
            <a:extLst/>
          </a:lstStyle>
          <a:p>
            <a:fld id="{1650B1C3-76CA-40D6-AD56-111C43727056}" type="slidenum">
              <a:rPr lang="en-IN" smtClean="0"/>
              <a:pPr/>
              <a:t>‹#›</a:t>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3C205C3-2F86-49DB-B8BB-160752542731}" type="datetime1">
              <a:rPr lang="en-IN" smtClean="0"/>
              <a:pPr/>
              <a:t>13-08-2014</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1650B1C3-76CA-40D6-AD56-111C43727056}"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11D8FEE-0BAE-4789-BF2B-CBF2105CD6E2}" type="datetime1">
              <a:rPr lang="en-IN" smtClean="0"/>
              <a:pPr/>
              <a:t>13-08-2014</a:t>
            </a:fld>
            <a:endParaRPr lang="en-IN"/>
          </a:p>
        </p:txBody>
      </p:sp>
      <p:sp>
        <p:nvSpPr>
          <p:cNvPr id="8" name="Footer Placeholder 7"/>
          <p:cNvSpPr>
            <a:spLocks noGrp="1"/>
          </p:cNvSpPr>
          <p:nvPr>
            <p:ph type="ftr" sz="quarter" idx="11"/>
          </p:nvPr>
        </p:nvSpPr>
        <p:spPr/>
        <p:txBody>
          <a:bodyPr/>
          <a:lstStyle>
            <a:extLst/>
          </a:lstStyle>
          <a:p>
            <a:endParaRPr lang="en-IN"/>
          </a:p>
        </p:txBody>
      </p:sp>
      <p:sp>
        <p:nvSpPr>
          <p:cNvPr id="9" name="Slide Number Placeholder 8"/>
          <p:cNvSpPr>
            <a:spLocks noGrp="1"/>
          </p:cNvSpPr>
          <p:nvPr>
            <p:ph type="sldNum" sz="quarter" idx="12"/>
          </p:nvPr>
        </p:nvSpPr>
        <p:spPr/>
        <p:txBody>
          <a:bodyPr/>
          <a:lstStyle>
            <a:extLst/>
          </a:lstStyle>
          <a:p>
            <a:fld id="{1650B1C3-76CA-40D6-AD56-111C43727056}"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CD24DF8-D2EA-46D3-B200-DBD7D89C09CF}" type="datetime1">
              <a:rPr lang="en-IN" smtClean="0"/>
              <a:pPr/>
              <a:t>13-08-2014</a:t>
            </a:fld>
            <a:endParaRPr lang="en-IN"/>
          </a:p>
        </p:txBody>
      </p:sp>
      <p:sp>
        <p:nvSpPr>
          <p:cNvPr id="4" name="Footer Placeholder 3"/>
          <p:cNvSpPr>
            <a:spLocks noGrp="1"/>
          </p:cNvSpPr>
          <p:nvPr>
            <p:ph type="ftr" sz="quarter" idx="11"/>
          </p:nvPr>
        </p:nvSpPr>
        <p:spPr/>
        <p:txBody>
          <a:bodyPr/>
          <a:lstStyle>
            <a:extLst/>
          </a:lstStyle>
          <a:p>
            <a:endParaRPr lang="en-IN"/>
          </a:p>
        </p:txBody>
      </p:sp>
      <p:sp>
        <p:nvSpPr>
          <p:cNvPr id="5" name="Slide Number Placeholder 4"/>
          <p:cNvSpPr>
            <a:spLocks noGrp="1"/>
          </p:cNvSpPr>
          <p:nvPr>
            <p:ph type="sldNum" sz="quarter" idx="12"/>
          </p:nvPr>
        </p:nvSpPr>
        <p:spPr/>
        <p:txBody>
          <a:bodyPr/>
          <a:lstStyle>
            <a:extLst/>
          </a:lstStyle>
          <a:p>
            <a:fld id="{1650B1C3-76CA-40D6-AD56-111C43727056}"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B07ED17F-A277-4EC0-907A-1363C1FC4ADB}" type="datetime1">
              <a:rPr lang="en-IN" smtClean="0"/>
              <a:pPr/>
              <a:t>13-08-2014</a:t>
            </a:fld>
            <a:endParaRPr lang="en-IN"/>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IN"/>
          </a:p>
        </p:txBody>
      </p:sp>
      <p:sp>
        <p:nvSpPr>
          <p:cNvPr id="4" name="Slide Number Placeholder 3"/>
          <p:cNvSpPr>
            <a:spLocks noGrp="1"/>
          </p:cNvSpPr>
          <p:nvPr>
            <p:ph type="sldNum" sz="quarter" idx="12"/>
          </p:nvPr>
        </p:nvSpPr>
        <p:spPr/>
        <p:txBody>
          <a:bodyPr/>
          <a:lstStyle>
            <a:extLst/>
          </a:lstStyle>
          <a:p>
            <a:fld id="{1650B1C3-76CA-40D6-AD56-111C43727056}"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1365696-64E4-4F5A-92EA-92C1F63E765A}" type="datetime1">
              <a:rPr lang="en-IN" smtClean="0"/>
              <a:pPr/>
              <a:t>13-08-2014</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1650B1C3-76CA-40D6-AD56-111C43727056}"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D45C53BE-DEBF-4798-A03D-5E604461A6C7}" type="datetime1">
              <a:rPr lang="en-IN" smtClean="0"/>
              <a:pPr/>
              <a:t>13-08-2014</a:t>
            </a:fld>
            <a:endParaRPr lang="en-IN"/>
          </a:p>
        </p:txBody>
      </p:sp>
      <p:sp>
        <p:nvSpPr>
          <p:cNvPr id="6" name="Footer Placeholder 5"/>
          <p:cNvSpPr>
            <a:spLocks noGrp="1"/>
          </p:cNvSpPr>
          <p:nvPr>
            <p:ph type="ftr" sz="quarter" idx="11"/>
          </p:nvPr>
        </p:nvSpPr>
        <p:spPr/>
        <p:txBody>
          <a:bodyPr/>
          <a:lstStyle>
            <a:extLst/>
          </a:lstStyle>
          <a:p>
            <a:endParaRPr lang="en-IN"/>
          </a:p>
        </p:txBody>
      </p:sp>
      <p:sp>
        <p:nvSpPr>
          <p:cNvPr id="7" name="Slide Number Placeholder 6"/>
          <p:cNvSpPr>
            <a:spLocks noGrp="1"/>
          </p:cNvSpPr>
          <p:nvPr>
            <p:ph type="sldNum" sz="quarter" idx="12"/>
          </p:nvPr>
        </p:nvSpPr>
        <p:spPr/>
        <p:txBody>
          <a:bodyPr/>
          <a:lstStyle>
            <a:extLst/>
          </a:lstStyle>
          <a:p>
            <a:fld id="{1650B1C3-76CA-40D6-AD56-111C43727056}" type="slidenum">
              <a:rPr lang="en-IN" smtClean="0"/>
              <a:pPr/>
              <a:t>‹#›</a:t>
            </a:fld>
            <a:endParaRPr lang="en-IN"/>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C2CB51A-C10B-4EC1-8249-583B280C9192}" type="datetime1">
              <a:rPr lang="en-IN" smtClean="0"/>
              <a:pPr/>
              <a:t>13-08-2014</a:t>
            </a:fld>
            <a:endParaRPr lang="en-IN"/>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IN"/>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650B1C3-76CA-40D6-AD56-111C43727056}"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412776"/>
            <a:ext cx="7772400" cy="1470025"/>
          </a:xfrm>
        </p:spPr>
        <p:txBody>
          <a:bodyPr/>
          <a:lstStyle/>
          <a:p>
            <a:r>
              <a:rPr lang="en-IN" b="1" dirty="0" smtClean="0">
                <a:ln w="12700">
                  <a:solidFill>
                    <a:schemeClr val="accent1">
                      <a:lumMod val="7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Microprocessor Based Control Of DC Servo Motors</a:t>
            </a:r>
            <a:endParaRPr lang="en-IN" b="1" dirty="0">
              <a:ln w="12700">
                <a:solidFill>
                  <a:schemeClr val="accent1">
                    <a:lumMod val="7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Slide Number Placeholder 4"/>
          <p:cNvSpPr>
            <a:spLocks noGrp="1"/>
          </p:cNvSpPr>
          <p:nvPr>
            <p:ph type="sldNum" sz="quarter" idx="12"/>
          </p:nvPr>
        </p:nvSpPr>
        <p:spPr/>
        <p:txBody>
          <a:bodyPr/>
          <a:lstStyle/>
          <a:p>
            <a:fld id="{1650B1C3-76CA-40D6-AD56-111C43727056}" type="slidenum">
              <a:rPr lang="en-IN" smtClean="0"/>
              <a:pPr/>
              <a:t>1</a:t>
            </a:fld>
            <a:endParaRPr lang="en-IN"/>
          </a:p>
        </p:txBody>
      </p:sp>
      <p:sp>
        <p:nvSpPr>
          <p:cNvPr id="8" name="TextBox 7"/>
          <p:cNvSpPr txBox="1"/>
          <p:nvPr/>
        </p:nvSpPr>
        <p:spPr>
          <a:xfrm>
            <a:off x="539552" y="4509120"/>
            <a:ext cx="2376264" cy="1200329"/>
          </a:xfrm>
          <a:prstGeom prst="rect">
            <a:avLst/>
          </a:prstGeom>
          <a:noFill/>
        </p:spPr>
        <p:txBody>
          <a:bodyPr wrap="square" rtlCol="0">
            <a:spAutoFit/>
          </a:bodyPr>
          <a:lstStyle/>
          <a:p>
            <a:r>
              <a:rPr lang="en-IN" dirty="0" smtClean="0">
                <a:latin typeface="Times New Roman" pitchFamily="18" charset="0"/>
                <a:cs typeface="Times New Roman" pitchFamily="18" charset="0"/>
              </a:rPr>
              <a:t>Presented by</a:t>
            </a:r>
          </a:p>
          <a:p>
            <a:r>
              <a:rPr lang="en-IN" dirty="0" err="1" smtClean="0">
                <a:latin typeface="Times New Roman" pitchFamily="18" charset="0"/>
                <a:cs typeface="Times New Roman" pitchFamily="18" charset="0"/>
              </a:rPr>
              <a:t>Cicy</a:t>
            </a:r>
            <a:r>
              <a:rPr lang="en-IN" dirty="0" smtClean="0">
                <a:latin typeface="Times New Roman" pitchFamily="18" charset="0"/>
                <a:cs typeface="Times New Roman" pitchFamily="18" charset="0"/>
              </a:rPr>
              <a:t> Mary Mathew</a:t>
            </a:r>
          </a:p>
          <a:p>
            <a:r>
              <a:rPr lang="en-IN" dirty="0" smtClean="0">
                <a:latin typeface="Times New Roman" pitchFamily="18" charset="0"/>
                <a:cs typeface="Times New Roman" pitchFamily="18" charset="0"/>
              </a:rPr>
              <a:t>Roll no. 9</a:t>
            </a:r>
          </a:p>
          <a:p>
            <a:r>
              <a:rPr lang="en-IN" dirty="0" smtClean="0">
                <a:latin typeface="Times New Roman" pitchFamily="18" charset="0"/>
                <a:cs typeface="Times New Roman" pitchFamily="18" charset="0"/>
              </a:rPr>
              <a:t>S2 </a:t>
            </a:r>
            <a:r>
              <a:rPr lang="en-IN" dirty="0" err="1" smtClean="0">
                <a:latin typeface="Times New Roman" pitchFamily="18" charset="0"/>
                <a:cs typeface="Times New Roman" pitchFamily="18" charset="0"/>
              </a:rPr>
              <a:t>M.Tech</a:t>
            </a:r>
            <a:r>
              <a:rPr lang="en-IN" dirty="0" smtClean="0">
                <a:latin typeface="Times New Roman" pitchFamily="18" charset="0"/>
                <a:cs typeface="Times New Roman" pitchFamily="18" charset="0"/>
              </a:rPr>
              <a:t>.</a:t>
            </a:r>
            <a:endParaRPr lang="en-IN" dirty="0">
              <a:latin typeface="Times New Roman" pitchFamily="18" charset="0"/>
              <a:cs typeface="Times New Roman" pitchFamily="18" charset="0"/>
            </a:endParaRPr>
          </a:p>
        </p:txBody>
      </p:sp>
      <p:pic>
        <p:nvPicPr>
          <p:cNvPr id="6" name="Picture 3" descr="C:\Users\hp\AppData\Local\Microsoft\Windows\Temporary Internet Files\Content.IE5\0R07XMYD\MC900240351[1].wmf"/>
          <p:cNvPicPr>
            <a:picLocks noChangeAspect="1" noChangeArrowheads="1"/>
          </p:cNvPicPr>
          <p:nvPr/>
        </p:nvPicPr>
        <p:blipFill>
          <a:blip r:embed="rId2" cstate="print"/>
          <a:srcRect/>
          <a:stretch>
            <a:fillRect/>
          </a:stretch>
        </p:blipFill>
        <p:spPr bwMode="auto">
          <a:xfrm rot="1354232">
            <a:off x="4322260" y="4149080"/>
            <a:ext cx="3130060" cy="1970290"/>
          </a:xfrm>
          <a:prstGeom prst="rect">
            <a:avLst/>
          </a:prstGeom>
          <a:noFill/>
        </p:spPr>
      </p:pic>
    </p:spTree>
  </p:cSld>
  <p:clrMapOvr>
    <a:masterClrMapping/>
  </p:clrMapOvr>
  <p:transition>
    <p:pull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lgn="ctr">
              <a:buNone/>
            </a:pPr>
            <a:endParaRPr lang="en-IN" dirty="0" smtClean="0"/>
          </a:p>
          <a:p>
            <a:pPr algn="ctr">
              <a:buNone/>
            </a:pPr>
            <a:endParaRPr lang="en-IN" dirty="0" smtClean="0"/>
          </a:p>
          <a:p>
            <a:pPr algn="ctr">
              <a:buNone/>
            </a:pPr>
            <a:r>
              <a:rPr lang="en-IN" dirty="0" smtClean="0"/>
              <a:t>For applications where there is a need to integrate custom logic for faster control and additional peripherals, the microcontroller or microprocessor board is augmented by a FPGA.</a:t>
            </a:r>
            <a:endParaRPr lang="en-IN" dirty="0"/>
          </a:p>
        </p:txBody>
      </p:sp>
      <p:sp>
        <p:nvSpPr>
          <p:cNvPr id="4" name="Slide Number Placeholder 3"/>
          <p:cNvSpPr>
            <a:spLocks noGrp="1"/>
          </p:cNvSpPr>
          <p:nvPr>
            <p:ph type="sldNum" sz="quarter" idx="12"/>
          </p:nvPr>
        </p:nvSpPr>
        <p:spPr/>
        <p:txBody>
          <a:bodyPr/>
          <a:lstStyle/>
          <a:p>
            <a:fld id="{1650B1C3-76CA-40D6-AD56-111C43727056}" type="slidenum">
              <a:rPr lang="en-IN" smtClean="0"/>
              <a:pPr/>
              <a:t>10</a:t>
            </a:fld>
            <a:endParaRPr lang="en-IN"/>
          </a:p>
        </p:txBody>
      </p:sp>
    </p:spTree>
  </p:cSld>
  <p:clrMapOvr>
    <a:masterClrMapping/>
  </p:clrMapOvr>
  <p:transition>
    <p:wipe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Why FPGA? </a:t>
            </a:r>
            <a:endParaRPr lang="en-IN" dirty="0"/>
          </a:p>
        </p:txBody>
      </p:sp>
      <p:sp>
        <p:nvSpPr>
          <p:cNvPr id="3" name="Content Placeholder 2"/>
          <p:cNvSpPr>
            <a:spLocks noGrp="1"/>
          </p:cNvSpPr>
          <p:nvPr>
            <p:ph idx="1"/>
          </p:nvPr>
        </p:nvSpPr>
        <p:spPr/>
        <p:txBody>
          <a:bodyPr>
            <a:normAutofit/>
          </a:bodyPr>
          <a:lstStyle/>
          <a:p>
            <a:r>
              <a:rPr lang="en-IN" dirty="0" smtClean="0"/>
              <a:t>Its circuit can be programmed easily in both hardware and software.</a:t>
            </a:r>
          </a:p>
          <a:p>
            <a:endParaRPr lang="en-IN" dirty="0" smtClean="0"/>
          </a:p>
          <a:p>
            <a:r>
              <a:rPr lang="en-IN" dirty="0" smtClean="0"/>
              <a:t>Here FPGA is used to control the motion of the robot arm that contains five DC servo motors by </a:t>
            </a:r>
            <a:r>
              <a:rPr lang="en-IN" dirty="0" err="1" smtClean="0"/>
              <a:t>PicoBlaze</a:t>
            </a:r>
            <a:r>
              <a:rPr lang="en-IN" dirty="0" smtClean="0"/>
              <a:t> soft-core processor.</a:t>
            </a:r>
            <a:endParaRPr lang="en-IN" dirty="0"/>
          </a:p>
        </p:txBody>
      </p:sp>
      <p:sp>
        <p:nvSpPr>
          <p:cNvPr id="4" name="Slide Number Placeholder 3"/>
          <p:cNvSpPr>
            <a:spLocks noGrp="1"/>
          </p:cNvSpPr>
          <p:nvPr>
            <p:ph type="sldNum" sz="quarter" idx="12"/>
          </p:nvPr>
        </p:nvSpPr>
        <p:spPr/>
        <p:txBody>
          <a:bodyPr/>
          <a:lstStyle/>
          <a:p>
            <a:fld id="{1650B1C3-76CA-40D6-AD56-111C43727056}" type="slidenum">
              <a:rPr lang="en-IN" smtClean="0"/>
              <a:pPr/>
              <a:t>11</a:t>
            </a:fld>
            <a:endParaRPr lang="en-IN"/>
          </a:p>
        </p:txBody>
      </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err="1" smtClean="0"/>
              <a:t>Picoblaze</a:t>
            </a:r>
            <a:r>
              <a:rPr lang="en-IN" dirty="0" smtClean="0"/>
              <a:t> soft core processor</a:t>
            </a:r>
            <a:endParaRPr lang="en-IN" dirty="0"/>
          </a:p>
        </p:txBody>
      </p:sp>
      <p:sp>
        <p:nvSpPr>
          <p:cNvPr id="3" name="Content Placeholder 2"/>
          <p:cNvSpPr>
            <a:spLocks noGrp="1"/>
          </p:cNvSpPr>
          <p:nvPr>
            <p:ph idx="1"/>
          </p:nvPr>
        </p:nvSpPr>
        <p:spPr/>
        <p:txBody>
          <a:bodyPr>
            <a:normAutofit/>
          </a:bodyPr>
          <a:lstStyle/>
          <a:p>
            <a:pPr>
              <a:buNone/>
            </a:pPr>
            <a:endParaRPr lang="en-IN" dirty="0" smtClean="0"/>
          </a:p>
          <a:p>
            <a:pPr>
              <a:buNone/>
            </a:pPr>
            <a:endParaRPr lang="en-IN" dirty="0" smtClean="0"/>
          </a:p>
          <a:p>
            <a:pPr>
              <a:buNone/>
            </a:pPr>
            <a:r>
              <a:rPr lang="en-IN" dirty="0" smtClean="0"/>
              <a:t>A </a:t>
            </a:r>
            <a:r>
              <a:rPr lang="en-IN" dirty="0" smtClean="0"/>
              <a:t>soft-core processor is a hardware description language (HDL) model of a specific processor (CPU) that can be customized for a given application and synthesized for FPGA target.</a:t>
            </a:r>
          </a:p>
          <a:p>
            <a:endParaRPr lang="en-IN" dirty="0"/>
          </a:p>
        </p:txBody>
      </p:sp>
      <p:sp>
        <p:nvSpPr>
          <p:cNvPr id="4" name="Slide Number Placeholder 3"/>
          <p:cNvSpPr>
            <a:spLocks noGrp="1"/>
          </p:cNvSpPr>
          <p:nvPr>
            <p:ph type="sldNum" sz="quarter" idx="12"/>
          </p:nvPr>
        </p:nvSpPr>
        <p:spPr/>
        <p:txBody>
          <a:bodyPr/>
          <a:lstStyle/>
          <a:p>
            <a:fld id="{1650B1C3-76CA-40D6-AD56-111C43727056}" type="slidenum">
              <a:rPr lang="en-IN" smtClean="0"/>
              <a:pPr/>
              <a:t>12</a:t>
            </a:fld>
            <a:endParaRPr lang="en-IN"/>
          </a:p>
        </p:txBody>
      </p:sp>
    </p:spTree>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err="1" smtClean="0"/>
              <a:t>Picoblaze</a:t>
            </a:r>
            <a:r>
              <a:rPr lang="en-IN" dirty="0" smtClean="0"/>
              <a:t> soft core processor</a:t>
            </a:r>
            <a:endParaRPr lang="en-IN" dirty="0"/>
          </a:p>
        </p:txBody>
      </p:sp>
      <p:sp>
        <p:nvSpPr>
          <p:cNvPr id="3" name="Content Placeholder 2"/>
          <p:cNvSpPr>
            <a:spLocks noGrp="1"/>
          </p:cNvSpPr>
          <p:nvPr>
            <p:ph idx="1"/>
          </p:nvPr>
        </p:nvSpPr>
        <p:spPr/>
        <p:txBody>
          <a:bodyPr/>
          <a:lstStyle/>
          <a:p>
            <a:r>
              <a:rPr lang="en-IN" dirty="0" smtClean="0"/>
              <a:t>Advantages over custom designed processors:</a:t>
            </a:r>
          </a:p>
          <a:p>
            <a:pPr algn="ctr">
              <a:buFont typeface="Wingdings" pitchFamily="2" charset="2"/>
              <a:buChar char="Ø"/>
            </a:pPr>
            <a:r>
              <a:rPr lang="en-IN" dirty="0" smtClean="0"/>
              <a:t>Reduced cost</a:t>
            </a:r>
          </a:p>
          <a:p>
            <a:pPr algn="ctr">
              <a:buFont typeface="Wingdings" pitchFamily="2" charset="2"/>
              <a:buChar char="Ø"/>
            </a:pPr>
            <a:r>
              <a:rPr lang="en-IN" dirty="0" smtClean="0"/>
              <a:t>flexibility, </a:t>
            </a:r>
          </a:p>
          <a:p>
            <a:pPr algn="ctr">
              <a:buFont typeface="Wingdings" pitchFamily="2" charset="2"/>
              <a:buChar char="Ø"/>
            </a:pPr>
            <a:r>
              <a:rPr lang="en-IN" dirty="0" smtClean="0"/>
              <a:t>Platform </a:t>
            </a:r>
            <a:r>
              <a:rPr lang="en-IN" dirty="0" smtClean="0"/>
              <a:t>independence </a:t>
            </a:r>
          </a:p>
          <a:p>
            <a:pPr algn="ctr">
              <a:buFont typeface="Wingdings" pitchFamily="2" charset="2"/>
              <a:buChar char="Ø"/>
            </a:pPr>
            <a:r>
              <a:rPr lang="en-IN" dirty="0" smtClean="0"/>
              <a:t>Greater immunity to obsolescence</a:t>
            </a:r>
            <a:endParaRPr lang="en-IN" dirty="0"/>
          </a:p>
        </p:txBody>
      </p:sp>
      <p:sp>
        <p:nvSpPr>
          <p:cNvPr id="4" name="Slide Number Placeholder 3"/>
          <p:cNvSpPr>
            <a:spLocks noGrp="1"/>
          </p:cNvSpPr>
          <p:nvPr>
            <p:ph type="sldNum" sz="quarter" idx="12"/>
          </p:nvPr>
        </p:nvSpPr>
        <p:spPr/>
        <p:txBody>
          <a:bodyPr/>
          <a:lstStyle/>
          <a:p>
            <a:fld id="{1650B1C3-76CA-40D6-AD56-111C43727056}" type="slidenum">
              <a:rPr lang="en-IN" smtClean="0"/>
              <a:pPr/>
              <a:t>13</a:t>
            </a:fld>
            <a:endParaRPr lang="en-IN"/>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err="1" smtClean="0"/>
              <a:t>Picoblaze</a:t>
            </a:r>
            <a:r>
              <a:rPr lang="en-IN" dirty="0" smtClean="0"/>
              <a:t> soft core processor</a:t>
            </a:r>
            <a:endParaRPr lang="en-IN" dirty="0"/>
          </a:p>
        </p:txBody>
      </p:sp>
      <p:sp>
        <p:nvSpPr>
          <p:cNvPr id="3" name="Content Placeholder 2"/>
          <p:cNvSpPr>
            <a:spLocks noGrp="1"/>
          </p:cNvSpPr>
          <p:nvPr>
            <p:ph idx="1"/>
          </p:nvPr>
        </p:nvSpPr>
        <p:spPr/>
        <p:txBody>
          <a:bodyPr>
            <a:normAutofit fontScale="92500" lnSpcReduction="10000"/>
          </a:bodyPr>
          <a:lstStyle/>
          <a:p>
            <a:r>
              <a:rPr lang="en-IN" dirty="0" smtClean="0"/>
              <a:t>Block diagram:</a:t>
            </a:r>
          </a:p>
          <a:p>
            <a:endParaRPr lang="en-IN" dirty="0" smtClean="0"/>
          </a:p>
          <a:p>
            <a:endParaRPr lang="en-IN" dirty="0" smtClean="0"/>
          </a:p>
          <a:p>
            <a:endParaRPr lang="en-IN" dirty="0" smtClean="0"/>
          </a:p>
          <a:p>
            <a:endParaRPr lang="en-IN" dirty="0" smtClean="0"/>
          </a:p>
          <a:p>
            <a:endParaRPr lang="en-IN" dirty="0" smtClean="0"/>
          </a:p>
          <a:p>
            <a:r>
              <a:rPr lang="en-IN" dirty="0" smtClean="0"/>
              <a:t>8-bit soft core processor for FPGA devices.</a:t>
            </a:r>
          </a:p>
          <a:p>
            <a:r>
              <a:rPr lang="en-IN" dirty="0" smtClean="0"/>
              <a:t>It consists of KCPSM3 and single block RAM</a:t>
            </a:r>
          </a:p>
          <a:p>
            <a:r>
              <a:rPr lang="en-IN" dirty="0" smtClean="0"/>
              <a:t>The KCPSM3 is 8-bit processor connected together with single block RAM that is used to form a ROM store for a program of up to 1024 instructions</a:t>
            </a:r>
            <a:endParaRPr lang="en-IN" dirty="0"/>
          </a:p>
        </p:txBody>
      </p:sp>
      <p:sp>
        <p:nvSpPr>
          <p:cNvPr id="4" name="Slide Number Placeholder 3"/>
          <p:cNvSpPr>
            <a:spLocks noGrp="1"/>
          </p:cNvSpPr>
          <p:nvPr>
            <p:ph type="sldNum" sz="quarter" idx="12"/>
          </p:nvPr>
        </p:nvSpPr>
        <p:spPr/>
        <p:txBody>
          <a:bodyPr/>
          <a:lstStyle/>
          <a:p>
            <a:fld id="{1650B1C3-76CA-40D6-AD56-111C43727056}" type="slidenum">
              <a:rPr lang="en-IN" smtClean="0"/>
              <a:pPr/>
              <a:t>14</a:t>
            </a:fld>
            <a:endParaRPr lang="en-IN"/>
          </a:p>
        </p:txBody>
      </p:sp>
      <p:pic>
        <p:nvPicPr>
          <p:cNvPr id="6" name="Picture 5" descr="soft core processor.jpg"/>
          <p:cNvPicPr>
            <a:picLocks noChangeAspect="1"/>
          </p:cNvPicPr>
          <p:nvPr/>
        </p:nvPicPr>
        <p:blipFill>
          <a:blip r:embed="rId2" cstate="print">
            <a:lum contrast="40000"/>
          </a:blip>
          <a:stretch>
            <a:fillRect/>
          </a:stretch>
        </p:blipFill>
        <p:spPr>
          <a:xfrm>
            <a:off x="611560" y="2204864"/>
            <a:ext cx="6480720" cy="1944216"/>
          </a:xfrm>
          <a:prstGeom prst="rect">
            <a:avLst/>
          </a:prstGeom>
        </p:spPr>
      </p:pic>
    </p:spTree>
  </p:cSld>
  <p:clrMapOvr>
    <a:masterClrMapping/>
  </p:clrMapOvr>
  <p:transition>
    <p:wipe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0"/>
            <a:ext cx="7239000" cy="1143000"/>
          </a:xfrm>
        </p:spPr>
        <p:txBody>
          <a:bodyPr>
            <a:normAutofit/>
          </a:bodyPr>
          <a:lstStyle/>
          <a:p>
            <a:r>
              <a:rPr lang="en-IN" dirty="0" smtClean="0"/>
              <a:t>Hardware design</a:t>
            </a:r>
            <a:endParaRPr lang="en-IN" dirty="0"/>
          </a:p>
        </p:txBody>
      </p:sp>
      <p:sp>
        <p:nvSpPr>
          <p:cNvPr id="3" name="Content Placeholder 2"/>
          <p:cNvSpPr>
            <a:spLocks noGrp="1"/>
          </p:cNvSpPr>
          <p:nvPr>
            <p:ph idx="1"/>
          </p:nvPr>
        </p:nvSpPr>
        <p:spPr>
          <a:xfrm>
            <a:off x="467544" y="1124744"/>
            <a:ext cx="7239000" cy="5733256"/>
          </a:xfrm>
        </p:spPr>
        <p:txBody>
          <a:bodyPr>
            <a:normAutofit/>
          </a:bodyPr>
          <a:lstStyle/>
          <a:p>
            <a:pPr>
              <a:buNone/>
            </a:pPr>
            <a:endParaRPr lang="en-IN" dirty="0" smtClean="0"/>
          </a:p>
          <a:p>
            <a:endParaRPr lang="en-IN" sz="2000" dirty="0" smtClean="0"/>
          </a:p>
          <a:p>
            <a:endParaRPr lang="en-IN" sz="2000" dirty="0" smtClean="0"/>
          </a:p>
          <a:p>
            <a:endParaRPr lang="en-IN" sz="2000" dirty="0" smtClean="0"/>
          </a:p>
          <a:p>
            <a:endParaRPr lang="en-IN" sz="2000" dirty="0" smtClean="0"/>
          </a:p>
          <a:p>
            <a:endParaRPr lang="en-IN" sz="2000" dirty="0" smtClean="0"/>
          </a:p>
          <a:p>
            <a:endParaRPr lang="en-IN" sz="2000" dirty="0" smtClean="0"/>
          </a:p>
          <a:p>
            <a:endParaRPr lang="en-IN" sz="2000" dirty="0" smtClean="0"/>
          </a:p>
          <a:p>
            <a:endParaRPr lang="en-IN" sz="2000" dirty="0" smtClean="0"/>
          </a:p>
          <a:p>
            <a:pPr>
              <a:buFont typeface="Wingdings" pitchFamily="2" charset="2"/>
              <a:buChar char="ü"/>
            </a:pPr>
            <a:r>
              <a:rPr lang="en-IN" sz="2000" dirty="0" smtClean="0"/>
              <a:t>The </a:t>
            </a:r>
            <a:r>
              <a:rPr lang="en-IN" sz="2000" dirty="0" smtClean="0"/>
              <a:t>input and output decoders are designed outside the processor using VHDL language to check the port address.</a:t>
            </a:r>
          </a:p>
          <a:p>
            <a:pPr marL="457200" indent="-457200">
              <a:buFont typeface="Wingdings" pitchFamily="2" charset="2"/>
              <a:buChar char="ü"/>
            </a:pPr>
            <a:r>
              <a:rPr lang="en-IN" sz="2000" dirty="0" smtClean="0"/>
              <a:t>Read strobe signal and write strobe signal are coming from the processor to determine the input and output port.</a:t>
            </a:r>
            <a:endParaRPr lang="en-IN" sz="2000" dirty="0"/>
          </a:p>
        </p:txBody>
      </p:sp>
      <p:sp>
        <p:nvSpPr>
          <p:cNvPr id="4" name="Slide Number Placeholder 3"/>
          <p:cNvSpPr>
            <a:spLocks noGrp="1"/>
          </p:cNvSpPr>
          <p:nvPr>
            <p:ph type="sldNum" sz="quarter" idx="12"/>
          </p:nvPr>
        </p:nvSpPr>
        <p:spPr/>
        <p:txBody>
          <a:bodyPr/>
          <a:lstStyle/>
          <a:p>
            <a:fld id="{1650B1C3-76CA-40D6-AD56-111C43727056}" type="slidenum">
              <a:rPr lang="en-IN" smtClean="0"/>
              <a:pPr/>
              <a:t>15</a:t>
            </a:fld>
            <a:endParaRPr lang="en-IN"/>
          </a:p>
        </p:txBody>
      </p:sp>
      <p:pic>
        <p:nvPicPr>
          <p:cNvPr id="5" name="Picture 4" descr="blockdiag fpga.png"/>
          <p:cNvPicPr>
            <a:picLocks noChangeAspect="1"/>
          </p:cNvPicPr>
          <p:nvPr/>
        </p:nvPicPr>
        <p:blipFill>
          <a:blip r:embed="rId2" cstate="print"/>
          <a:stretch>
            <a:fillRect/>
          </a:stretch>
        </p:blipFill>
        <p:spPr>
          <a:xfrm>
            <a:off x="1763688" y="1340768"/>
            <a:ext cx="4544060" cy="3149585"/>
          </a:xfrm>
          <a:prstGeom prst="rect">
            <a:avLst/>
          </a:prstGeom>
        </p:spPr>
      </p:pic>
    </p:spTree>
  </p:cSld>
  <p:clrMapOvr>
    <a:masterClrMapping/>
  </p:clrMapOvr>
  <p:transition>
    <p:wipe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7239000" cy="1143000"/>
          </a:xfrm>
        </p:spPr>
        <p:txBody>
          <a:bodyPr>
            <a:normAutofit fontScale="90000"/>
          </a:bodyPr>
          <a:lstStyle/>
          <a:p>
            <a:r>
              <a:rPr lang="en-IN" dirty="0" smtClean="0"/>
              <a:t>Interrupt circuit:</a:t>
            </a:r>
            <a:br>
              <a:rPr lang="en-IN" dirty="0" smtClean="0"/>
            </a:br>
            <a:endParaRPr lang="en-IN" dirty="0"/>
          </a:p>
        </p:txBody>
      </p:sp>
      <p:sp>
        <p:nvSpPr>
          <p:cNvPr id="3" name="Content Placeholder 2"/>
          <p:cNvSpPr>
            <a:spLocks noGrp="1"/>
          </p:cNvSpPr>
          <p:nvPr>
            <p:ph idx="1"/>
          </p:nvPr>
        </p:nvSpPr>
        <p:spPr/>
        <p:txBody>
          <a:bodyPr/>
          <a:lstStyle/>
          <a:p>
            <a:pPr algn="ctr">
              <a:buFont typeface="Wingdings" pitchFamily="2" charset="2"/>
              <a:buChar char="Ø"/>
            </a:pPr>
            <a:r>
              <a:rPr lang="en-IN" dirty="0" smtClean="0"/>
              <a:t>Contains </a:t>
            </a:r>
            <a:r>
              <a:rPr lang="en-IN" dirty="0" smtClean="0"/>
              <a:t>up-counter to count from 0 to 499 and comparator to compare the counter value with 499.</a:t>
            </a:r>
          </a:p>
          <a:p>
            <a:pPr algn="ctr">
              <a:buFont typeface="Wingdings" pitchFamily="2" charset="2"/>
              <a:buChar char="Ø"/>
            </a:pPr>
            <a:r>
              <a:rPr lang="en-IN" dirty="0" smtClean="0"/>
              <a:t>This will interrupt the </a:t>
            </a:r>
            <a:r>
              <a:rPr lang="en-IN" dirty="0" err="1" smtClean="0"/>
              <a:t>PicoBlaze</a:t>
            </a:r>
            <a:r>
              <a:rPr lang="en-IN" dirty="0" smtClean="0"/>
              <a:t> every 500 clock.</a:t>
            </a:r>
          </a:p>
          <a:p>
            <a:pPr algn="ctr">
              <a:buFont typeface="Wingdings" pitchFamily="2" charset="2"/>
              <a:buChar char="Ø"/>
            </a:pPr>
            <a:r>
              <a:rPr lang="en-IN" dirty="0" smtClean="0"/>
              <a:t>Since the system clock is 50MHz, this means that the interrupt occur every 10</a:t>
            </a:r>
            <a:r>
              <a:rPr lang="el-GR" dirty="0" smtClean="0"/>
              <a:t>μ</a:t>
            </a:r>
            <a:r>
              <a:rPr lang="en-IN" dirty="0" smtClean="0"/>
              <a:t>s.</a:t>
            </a:r>
            <a:endParaRPr lang="en-IN" dirty="0"/>
          </a:p>
        </p:txBody>
      </p:sp>
      <p:sp>
        <p:nvSpPr>
          <p:cNvPr id="4" name="Slide Number Placeholder 3"/>
          <p:cNvSpPr>
            <a:spLocks noGrp="1"/>
          </p:cNvSpPr>
          <p:nvPr>
            <p:ph type="sldNum" sz="quarter" idx="12"/>
          </p:nvPr>
        </p:nvSpPr>
        <p:spPr/>
        <p:txBody>
          <a:bodyPr/>
          <a:lstStyle/>
          <a:p>
            <a:fld id="{1650B1C3-76CA-40D6-AD56-111C43727056}" type="slidenum">
              <a:rPr lang="en-IN" smtClean="0"/>
              <a:pPr/>
              <a:t>16</a:t>
            </a:fld>
            <a:endParaRPr lang="en-IN"/>
          </a:p>
        </p:txBody>
      </p:sp>
    </p:spTree>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Isolation circuit</a:t>
            </a:r>
            <a:br>
              <a:rPr lang="en-IN" dirty="0" smtClean="0"/>
            </a:br>
            <a:endParaRPr lang="en-IN" dirty="0"/>
          </a:p>
        </p:txBody>
      </p:sp>
      <p:sp>
        <p:nvSpPr>
          <p:cNvPr id="3" name="Content Placeholder 2"/>
          <p:cNvSpPr>
            <a:spLocks noGrp="1"/>
          </p:cNvSpPr>
          <p:nvPr>
            <p:ph idx="1"/>
          </p:nvPr>
        </p:nvSpPr>
        <p:spPr/>
        <p:txBody>
          <a:bodyPr>
            <a:normAutofit/>
          </a:bodyPr>
          <a:lstStyle/>
          <a:p>
            <a:pPr>
              <a:buFont typeface="Wingdings" pitchFamily="2" charset="2"/>
              <a:buChar char="Ø"/>
            </a:pPr>
            <a:r>
              <a:rPr lang="en-IN" dirty="0" smtClean="0"/>
              <a:t>To </a:t>
            </a:r>
            <a:r>
              <a:rPr lang="en-IN" dirty="0" smtClean="0"/>
              <a:t>prevent the FPGA I/O pins from being overloaded by excessive currents </a:t>
            </a:r>
          </a:p>
          <a:p>
            <a:pPr>
              <a:buFont typeface="Wingdings" pitchFamily="2" charset="2"/>
              <a:buChar char="Ø"/>
            </a:pPr>
            <a:endParaRPr lang="en-IN" dirty="0" smtClean="0"/>
          </a:p>
          <a:p>
            <a:pPr>
              <a:buFont typeface="Wingdings" pitchFamily="2" charset="2"/>
              <a:buChar char="Ø"/>
            </a:pPr>
            <a:r>
              <a:rPr lang="en-IN" dirty="0" smtClean="0"/>
              <a:t>To </a:t>
            </a:r>
            <a:r>
              <a:rPr lang="en-IN" dirty="0" smtClean="0"/>
              <a:t>be isolated from the high voltage coming back from servo motor drive circuit because the motor voltage and current are higher than FPGA. </a:t>
            </a:r>
          </a:p>
        </p:txBody>
      </p:sp>
      <p:sp>
        <p:nvSpPr>
          <p:cNvPr id="4" name="Slide Number Placeholder 3"/>
          <p:cNvSpPr>
            <a:spLocks noGrp="1"/>
          </p:cNvSpPr>
          <p:nvPr>
            <p:ph type="sldNum" sz="quarter" idx="12"/>
          </p:nvPr>
        </p:nvSpPr>
        <p:spPr/>
        <p:txBody>
          <a:bodyPr/>
          <a:lstStyle/>
          <a:p>
            <a:fld id="{1650B1C3-76CA-40D6-AD56-111C43727056}" type="slidenum">
              <a:rPr lang="en-IN" smtClean="0"/>
              <a:pPr/>
              <a:t>17</a:t>
            </a:fld>
            <a:endParaRPr lang="en-IN"/>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Software position control</a:t>
            </a:r>
            <a:endParaRPr lang="en-IN" dirty="0"/>
          </a:p>
        </p:txBody>
      </p:sp>
      <p:sp>
        <p:nvSpPr>
          <p:cNvPr id="3" name="Content Placeholder 2"/>
          <p:cNvSpPr>
            <a:spLocks noGrp="1"/>
          </p:cNvSpPr>
          <p:nvPr>
            <p:ph idx="1"/>
          </p:nvPr>
        </p:nvSpPr>
        <p:spPr/>
        <p:txBody>
          <a:bodyPr>
            <a:normAutofit/>
          </a:bodyPr>
          <a:lstStyle/>
          <a:p>
            <a:r>
              <a:rPr lang="en-IN" sz="2000" dirty="0" smtClean="0"/>
              <a:t>The controller must generate a continuous </a:t>
            </a:r>
            <a:r>
              <a:rPr lang="en-IN" sz="2000" dirty="0" err="1" smtClean="0"/>
              <a:t>pulsewidth</a:t>
            </a:r>
            <a:r>
              <a:rPr lang="en-IN" sz="2000" dirty="0" smtClean="0"/>
              <a:t> modulation(PWM) for the DC servo motor at 20ms (50 Hz). </a:t>
            </a:r>
          </a:p>
          <a:p>
            <a:endParaRPr lang="en-IN" sz="2000" dirty="0" smtClean="0"/>
          </a:p>
          <a:p>
            <a:r>
              <a:rPr lang="en-IN" sz="2000" dirty="0" smtClean="0"/>
              <a:t>The duration of the on pulse (logic high) determines the position of the servo shaft, the range of duration between 0.5ms (0º) and 2.5ms (180º). </a:t>
            </a:r>
          </a:p>
          <a:p>
            <a:endParaRPr lang="en-IN" sz="2000" dirty="0" smtClean="0"/>
          </a:p>
          <a:p>
            <a:r>
              <a:rPr lang="en-IN" sz="2000" dirty="0" smtClean="0"/>
              <a:t>A short on pulse (0.5ms) moves the servo to the far left, while a long on pulse (2.5ms) moves the servo to the far right. </a:t>
            </a:r>
          </a:p>
          <a:p>
            <a:endParaRPr lang="en-IN" sz="2000" dirty="0" smtClean="0"/>
          </a:p>
          <a:p>
            <a:r>
              <a:rPr lang="en-IN" sz="2000" dirty="0" smtClean="0"/>
              <a:t>Intermediate length pulses (1.5ms) correspond to intermediate positions.</a:t>
            </a:r>
          </a:p>
        </p:txBody>
      </p:sp>
      <p:sp>
        <p:nvSpPr>
          <p:cNvPr id="4" name="Slide Number Placeholder 3"/>
          <p:cNvSpPr>
            <a:spLocks noGrp="1"/>
          </p:cNvSpPr>
          <p:nvPr>
            <p:ph type="sldNum" sz="quarter" idx="12"/>
          </p:nvPr>
        </p:nvSpPr>
        <p:spPr/>
        <p:txBody>
          <a:bodyPr/>
          <a:lstStyle/>
          <a:p>
            <a:fld id="{1650B1C3-76CA-40D6-AD56-111C43727056}" type="slidenum">
              <a:rPr lang="en-IN" smtClean="0"/>
              <a:pPr/>
              <a:t>18</a:t>
            </a:fld>
            <a:endParaRPr lang="en-IN"/>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71500"/>
            <a:ext cx="7239000" cy="1143000"/>
          </a:xfrm>
        </p:spPr>
        <p:txBody>
          <a:bodyPr>
            <a:normAutofit fontScale="90000"/>
          </a:bodyPr>
          <a:lstStyle/>
          <a:p>
            <a:r>
              <a:rPr lang="en-IN" dirty="0" smtClean="0"/>
              <a:t>Practical oscilloscope results</a:t>
            </a:r>
            <a:endParaRPr lang="en-IN" dirty="0"/>
          </a:p>
        </p:txBody>
      </p:sp>
      <p:pic>
        <p:nvPicPr>
          <p:cNvPr id="5" name="Content Placeholder 4" descr="osci.1.png"/>
          <p:cNvPicPr>
            <a:picLocks noGrp="1" noChangeAspect="1"/>
          </p:cNvPicPr>
          <p:nvPr>
            <p:ph idx="1"/>
          </p:nvPr>
        </p:nvPicPr>
        <p:blipFill>
          <a:blip r:embed="rId2" cstate="print"/>
          <a:stretch>
            <a:fillRect/>
          </a:stretch>
        </p:blipFill>
        <p:spPr>
          <a:xfrm>
            <a:off x="395536" y="1052736"/>
            <a:ext cx="3672408" cy="2754306"/>
          </a:xfrm>
        </p:spPr>
      </p:pic>
      <p:sp>
        <p:nvSpPr>
          <p:cNvPr id="4" name="Slide Number Placeholder 3"/>
          <p:cNvSpPr>
            <a:spLocks noGrp="1"/>
          </p:cNvSpPr>
          <p:nvPr>
            <p:ph type="sldNum" sz="quarter" idx="12"/>
          </p:nvPr>
        </p:nvSpPr>
        <p:spPr/>
        <p:txBody>
          <a:bodyPr/>
          <a:lstStyle/>
          <a:p>
            <a:fld id="{1650B1C3-76CA-40D6-AD56-111C43727056}" type="slidenum">
              <a:rPr lang="en-IN" smtClean="0"/>
              <a:pPr/>
              <a:t>19</a:t>
            </a:fld>
            <a:endParaRPr lang="en-IN"/>
          </a:p>
        </p:txBody>
      </p:sp>
      <p:pic>
        <p:nvPicPr>
          <p:cNvPr id="7" name="Picture 6" descr="oci2.png"/>
          <p:cNvPicPr>
            <a:picLocks noChangeAspect="1"/>
          </p:cNvPicPr>
          <p:nvPr/>
        </p:nvPicPr>
        <p:blipFill>
          <a:blip r:embed="rId3" cstate="print"/>
          <a:stretch>
            <a:fillRect/>
          </a:stretch>
        </p:blipFill>
        <p:spPr>
          <a:xfrm>
            <a:off x="251521" y="3905672"/>
            <a:ext cx="4032448" cy="2952328"/>
          </a:xfrm>
          <a:prstGeom prst="rect">
            <a:avLst/>
          </a:prstGeom>
        </p:spPr>
      </p:pic>
      <p:sp>
        <p:nvSpPr>
          <p:cNvPr id="8" name="TextBox 7"/>
          <p:cNvSpPr txBox="1"/>
          <p:nvPr/>
        </p:nvSpPr>
        <p:spPr>
          <a:xfrm>
            <a:off x="4716016" y="4509120"/>
            <a:ext cx="3312368" cy="830997"/>
          </a:xfrm>
          <a:prstGeom prst="rect">
            <a:avLst/>
          </a:prstGeom>
          <a:noFill/>
        </p:spPr>
        <p:txBody>
          <a:bodyPr wrap="square" rtlCol="0">
            <a:spAutoFit/>
          </a:bodyPr>
          <a:lstStyle/>
          <a:p>
            <a:r>
              <a:rPr lang="en-IN" sz="1200" dirty="0" smtClean="0"/>
              <a:t>For the pulse that</a:t>
            </a:r>
          </a:p>
          <a:p>
            <a:r>
              <a:rPr lang="en-IN" sz="1200" dirty="0" smtClean="0"/>
              <a:t>moving the motor to position (90º) with a pulse width of1.5ms</a:t>
            </a:r>
          </a:p>
          <a:p>
            <a:endParaRPr lang="en-IN" sz="1200" dirty="0"/>
          </a:p>
        </p:txBody>
      </p:sp>
      <p:sp>
        <p:nvSpPr>
          <p:cNvPr id="9" name="TextBox 8"/>
          <p:cNvSpPr txBox="1"/>
          <p:nvPr/>
        </p:nvSpPr>
        <p:spPr>
          <a:xfrm>
            <a:off x="4572000" y="1340768"/>
            <a:ext cx="3312368" cy="1107996"/>
          </a:xfrm>
          <a:prstGeom prst="rect">
            <a:avLst/>
          </a:prstGeom>
          <a:noFill/>
        </p:spPr>
        <p:txBody>
          <a:bodyPr wrap="square" rtlCol="0">
            <a:spAutoFit/>
          </a:bodyPr>
          <a:lstStyle/>
          <a:p>
            <a:r>
              <a:rPr lang="en-IN" sz="1200" dirty="0" smtClean="0"/>
              <a:t>For the pulse that</a:t>
            </a:r>
          </a:p>
          <a:p>
            <a:r>
              <a:rPr lang="en-IN" sz="1200" dirty="0" smtClean="0"/>
              <a:t>moving the motor to position (0º) with a pulse width of</a:t>
            </a:r>
          </a:p>
          <a:p>
            <a:r>
              <a:rPr lang="en-IN" sz="1200" dirty="0" smtClean="0"/>
              <a:t>0.5ms</a:t>
            </a:r>
          </a:p>
          <a:p>
            <a:endParaRPr lang="en-IN" dirty="0"/>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7239000" cy="6267096"/>
          </a:xfrm>
        </p:spPr>
        <p:txBody>
          <a:bodyPr>
            <a:normAutofit/>
          </a:bodyPr>
          <a:lstStyle/>
          <a:p>
            <a:pPr algn="ctr">
              <a:buNone/>
            </a:pPr>
            <a:endParaRPr lang="en-IN" b="1" dirty="0" smtClean="0">
              <a:ln w="19050">
                <a:solidFill>
                  <a:schemeClr val="tx2">
                    <a:tint val="1000"/>
                  </a:schemeClr>
                </a:solidFill>
                <a:prstDash val="solid"/>
              </a:ln>
              <a:solidFill>
                <a:schemeClr val="bg2">
                  <a:lumMod val="50000"/>
                </a:schemeClr>
              </a:solidFill>
              <a:effectLst>
                <a:reflection blurRad="6350" stA="55000" endA="300" endPos="45500" dir="5400000" sy="-100000" algn="bl" rotWithShape="0"/>
              </a:effectLst>
              <a:latin typeface="Comic Sans MS" pitchFamily="66" charset="0"/>
            </a:endParaRPr>
          </a:p>
          <a:p>
            <a:pPr algn="ctr">
              <a:buNone/>
            </a:pPr>
            <a:r>
              <a:rPr lang="en-IN" sz="4400" b="1" dirty="0" smtClean="0">
                <a:ln w="19050">
                  <a:solidFill>
                    <a:schemeClr val="tx2">
                      <a:tint val="1000"/>
                    </a:schemeClr>
                  </a:solidFill>
                  <a:prstDash val="solid"/>
                </a:ln>
                <a:solidFill>
                  <a:schemeClr val="bg2">
                    <a:lumMod val="50000"/>
                  </a:schemeClr>
                </a:solidFill>
                <a:effectLst>
                  <a:reflection blurRad="6350" stA="55000" endA="300" endPos="45500" dir="5400000" sy="-100000" algn="bl" rotWithShape="0"/>
                </a:effectLst>
                <a:latin typeface="Comic Sans MS" pitchFamily="66" charset="0"/>
              </a:rPr>
              <a:t>What is a servo motor?</a:t>
            </a:r>
            <a:endParaRPr lang="en-IN" sz="4400" b="1" dirty="0">
              <a:ln w="19050">
                <a:solidFill>
                  <a:schemeClr val="tx2">
                    <a:tint val="1000"/>
                  </a:schemeClr>
                </a:solidFill>
                <a:prstDash val="solid"/>
              </a:ln>
              <a:solidFill>
                <a:schemeClr val="bg2">
                  <a:lumMod val="50000"/>
                </a:schemeClr>
              </a:solidFill>
              <a:effectLst>
                <a:reflection blurRad="6350" stA="55000" endA="300" endPos="45500" dir="5400000" sy="-100000" algn="bl" rotWithShape="0"/>
              </a:effectLst>
              <a:latin typeface="Comic Sans MS" pitchFamily="66" charset="0"/>
            </a:endParaRPr>
          </a:p>
        </p:txBody>
      </p:sp>
      <p:sp>
        <p:nvSpPr>
          <p:cNvPr id="4" name="Slide Number Placeholder 3"/>
          <p:cNvSpPr>
            <a:spLocks noGrp="1"/>
          </p:cNvSpPr>
          <p:nvPr>
            <p:ph type="sldNum" sz="quarter" idx="12"/>
          </p:nvPr>
        </p:nvSpPr>
        <p:spPr/>
        <p:txBody>
          <a:bodyPr/>
          <a:lstStyle/>
          <a:p>
            <a:fld id="{1650B1C3-76CA-40D6-AD56-111C43727056}" type="slidenum">
              <a:rPr lang="en-IN" smtClean="0"/>
              <a:pPr/>
              <a:t>2</a:t>
            </a:fld>
            <a:endParaRPr lang="en-IN"/>
          </a:p>
        </p:txBody>
      </p:sp>
      <p:pic>
        <p:nvPicPr>
          <p:cNvPr id="5" name="Picture 4" descr="servo pic.jpg"/>
          <p:cNvPicPr>
            <a:picLocks noChangeAspect="1"/>
          </p:cNvPicPr>
          <p:nvPr/>
        </p:nvPicPr>
        <p:blipFill>
          <a:blip r:embed="rId2" cstate="print"/>
          <a:stretch>
            <a:fillRect/>
          </a:stretch>
        </p:blipFill>
        <p:spPr>
          <a:xfrm rot="541964">
            <a:off x="4584629" y="4381132"/>
            <a:ext cx="3359729" cy="1988472"/>
          </a:xfrm>
          <a:prstGeom prst="rect">
            <a:avLst/>
          </a:prstGeom>
        </p:spPr>
      </p:pic>
      <p:sp>
        <p:nvSpPr>
          <p:cNvPr id="9" name="TextBox 8"/>
          <p:cNvSpPr txBox="1"/>
          <p:nvPr/>
        </p:nvSpPr>
        <p:spPr>
          <a:xfrm>
            <a:off x="611560" y="1916832"/>
            <a:ext cx="7344816" cy="3416320"/>
          </a:xfrm>
          <a:prstGeom prst="rect">
            <a:avLst/>
          </a:prstGeom>
          <a:noFill/>
        </p:spPr>
        <p:txBody>
          <a:bodyPr wrap="square" rtlCol="0">
            <a:spAutoFit/>
          </a:bodyPr>
          <a:lstStyle/>
          <a:p>
            <a:pPr fontAlgn="base">
              <a:buFont typeface="Arial" pitchFamily="34" charset="0"/>
              <a:buChar char="•"/>
            </a:pPr>
            <a:r>
              <a:rPr lang="en-IN" dirty="0" smtClean="0">
                <a:latin typeface="Adobe Fan Heiti Std B" pitchFamily="34" charset="-128"/>
                <a:ea typeface="Adobe Fan Heiti Std B" pitchFamily="34" charset="-128"/>
              </a:rPr>
              <a:t>A rotary actuator that allows for precise control of angular position,  velocity and acceleration.</a:t>
            </a:r>
          </a:p>
          <a:p>
            <a:pPr fontAlgn="base">
              <a:buFont typeface="Arial" pitchFamily="34" charset="0"/>
              <a:buChar char="•"/>
            </a:pPr>
            <a:endParaRPr lang="en-IN" dirty="0" smtClean="0">
              <a:latin typeface="Adobe Fan Heiti Std B" pitchFamily="34" charset="-128"/>
              <a:ea typeface="Adobe Fan Heiti Std B" pitchFamily="34" charset="-128"/>
            </a:endParaRPr>
          </a:p>
          <a:p>
            <a:pPr fontAlgn="base">
              <a:buFont typeface="Arial" pitchFamily="34" charset="0"/>
              <a:buChar char="•"/>
            </a:pPr>
            <a:r>
              <a:rPr lang="en-IN" dirty="0" smtClean="0">
                <a:latin typeface="Adobe Fan Heiti Std B" pitchFamily="34" charset="-128"/>
                <a:ea typeface="Adobe Fan Heiti Std B" pitchFamily="34" charset="-128"/>
              </a:rPr>
              <a:t>Small in size  </a:t>
            </a:r>
          </a:p>
          <a:p>
            <a:pPr fontAlgn="base">
              <a:buFont typeface="Arial" pitchFamily="34" charset="0"/>
              <a:buChar char="•"/>
            </a:pPr>
            <a:endParaRPr lang="en-IN" dirty="0" smtClean="0">
              <a:latin typeface="Adobe Fan Heiti Std B" pitchFamily="34" charset="-128"/>
              <a:ea typeface="Adobe Fan Heiti Std B" pitchFamily="34" charset="-128"/>
            </a:endParaRPr>
          </a:p>
          <a:p>
            <a:pPr fontAlgn="base">
              <a:buFont typeface="Arial" pitchFamily="34" charset="0"/>
              <a:buChar char="•"/>
            </a:pPr>
            <a:r>
              <a:rPr lang="en-IN" dirty="0" smtClean="0">
                <a:latin typeface="Adobe Fan Heiti Std B" pitchFamily="34" charset="-128"/>
                <a:ea typeface="Adobe Fan Heiti Std B" pitchFamily="34" charset="-128"/>
              </a:rPr>
              <a:t>Very energy efficient</a:t>
            </a:r>
          </a:p>
          <a:p>
            <a:pPr fontAlgn="base">
              <a:buFont typeface="Arial" pitchFamily="34" charset="0"/>
              <a:buChar char="•"/>
            </a:pPr>
            <a:endParaRPr lang="en-IN" dirty="0" smtClean="0"/>
          </a:p>
          <a:p>
            <a:pPr fontAlgn="base">
              <a:buFont typeface="Arial" pitchFamily="34" charset="0"/>
              <a:buChar char="•"/>
            </a:pPr>
            <a:r>
              <a:rPr lang="en-IN" dirty="0" smtClean="0"/>
              <a:t>Controlled with an electric signal which determines the amount of movement of the shaft. </a:t>
            </a:r>
            <a:br>
              <a:rPr lang="en-IN" dirty="0" smtClean="0"/>
            </a:br>
            <a:endParaRPr lang="en-IN" dirty="0" smtClean="0">
              <a:latin typeface="Adobe Fan Heiti Std B" pitchFamily="34" charset="-128"/>
              <a:ea typeface="Adobe Fan Heiti Std B" pitchFamily="34" charset="-128"/>
            </a:endParaRPr>
          </a:p>
          <a:p>
            <a:endParaRPr lang="en-IN" dirty="0" smtClean="0">
              <a:latin typeface="Adobe Fan Heiti Std B" pitchFamily="34" charset="-128"/>
              <a:ea typeface="Adobe Fan Heiti Std B" pitchFamily="34" charset="-128"/>
            </a:endParaRPr>
          </a:p>
          <a:p>
            <a:pPr>
              <a:buFont typeface="Arial" pitchFamily="34" charset="0"/>
              <a:buChar char="•"/>
            </a:pPr>
            <a:endParaRPr lang="en-IN" dirty="0"/>
          </a:p>
        </p:txBody>
      </p:sp>
    </p:spTree>
  </p:cSld>
  <p:clrMapOvr>
    <a:masterClrMapping/>
  </p:clrMapOvr>
  <p:transition spd="med">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Practical oscilloscope results</a:t>
            </a:r>
            <a:endParaRPr lang="en-IN" dirty="0"/>
          </a:p>
        </p:txBody>
      </p:sp>
      <p:sp>
        <p:nvSpPr>
          <p:cNvPr id="4" name="Slide Number Placeholder 3"/>
          <p:cNvSpPr>
            <a:spLocks noGrp="1"/>
          </p:cNvSpPr>
          <p:nvPr>
            <p:ph type="sldNum" sz="quarter" idx="12"/>
          </p:nvPr>
        </p:nvSpPr>
        <p:spPr/>
        <p:txBody>
          <a:bodyPr/>
          <a:lstStyle/>
          <a:p>
            <a:fld id="{1650B1C3-76CA-40D6-AD56-111C43727056}" type="slidenum">
              <a:rPr lang="en-IN" smtClean="0"/>
              <a:pPr/>
              <a:t>20</a:t>
            </a:fld>
            <a:endParaRPr lang="en-IN"/>
          </a:p>
        </p:txBody>
      </p:sp>
      <p:pic>
        <p:nvPicPr>
          <p:cNvPr id="7" name="Content Placeholder 6" descr="osci3.png"/>
          <p:cNvPicPr>
            <a:picLocks noGrp="1" noChangeAspect="1"/>
          </p:cNvPicPr>
          <p:nvPr>
            <p:ph idx="1"/>
          </p:nvPr>
        </p:nvPicPr>
        <p:blipFill>
          <a:blip r:embed="rId2" cstate="print"/>
          <a:stretch>
            <a:fillRect/>
          </a:stretch>
        </p:blipFill>
        <p:spPr>
          <a:xfrm>
            <a:off x="1691680" y="1772816"/>
            <a:ext cx="4315428" cy="3258005"/>
          </a:xfrm>
        </p:spPr>
      </p:pic>
      <p:sp>
        <p:nvSpPr>
          <p:cNvPr id="8" name="TextBox 7"/>
          <p:cNvSpPr txBox="1"/>
          <p:nvPr/>
        </p:nvSpPr>
        <p:spPr>
          <a:xfrm>
            <a:off x="1547664" y="5229200"/>
            <a:ext cx="4752528" cy="461665"/>
          </a:xfrm>
          <a:prstGeom prst="rect">
            <a:avLst/>
          </a:prstGeom>
          <a:noFill/>
        </p:spPr>
        <p:txBody>
          <a:bodyPr wrap="square" rtlCol="0">
            <a:spAutoFit/>
          </a:bodyPr>
          <a:lstStyle/>
          <a:p>
            <a:r>
              <a:rPr lang="en-IN" sz="1200" dirty="0" smtClean="0"/>
              <a:t>Moving the motor to position (180º) with a</a:t>
            </a:r>
          </a:p>
          <a:p>
            <a:r>
              <a:rPr lang="en-IN" sz="1200" dirty="0" smtClean="0"/>
              <a:t>pulse width of 2.5ms </a:t>
            </a:r>
            <a:endParaRPr lang="en-IN" sz="1200" dirty="0"/>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Software speed control</a:t>
            </a:r>
            <a:endParaRPr lang="en-IN" dirty="0"/>
          </a:p>
        </p:txBody>
      </p:sp>
      <p:sp>
        <p:nvSpPr>
          <p:cNvPr id="3" name="Content Placeholder 2"/>
          <p:cNvSpPr>
            <a:spLocks noGrp="1"/>
          </p:cNvSpPr>
          <p:nvPr>
            <p:ph idx="1"/>
          </p:nvPr>
        </p:nvSpPr>
        <p:spPr/>
        <p:txBody>
          <a:bodyPr/>
          <a:lstStyle/>
          <a:p>
            <a:r>
              <a:rPr lang="en-IN" dirty="0" smtClean="0"/>
              <a:t>Speed is measurement of the time that the servo take to rotate a certain number of degrees.</a:t>
            </a:r>
          </a:p>
          <a:p>
            <a:endParaRPr lang="en-IN" dirty="0" smtClean="0"/>
          </a:p>
          <a:p>
            <a:r>
              <a:rPr lang="en-IN" dirty="0" smtClean="0"/>
              <a:t>The software speed control of the servo motor is determined by the amount of increment or decrement of an on pulse (logic high) between current on pulse and next on pulse.</a:t>
            </a:r>
            <a:endParaRPr lang="en-IN" dirty="0"/>
          </a:p>
        </p:txBody>
      </p:sp>
      <p:sp>
        <p:nvSpPr>
          <p:cNvPr id="4" name="Slide Number Placeholder 3"/>
          <p:cNvSpPr>
            <a:spLocks noGrp="1"/>
          </p:cNvSpPr>
          <p:nvPr>
            <p:ph type="sldNum" sz="quarter" idx="12"/>
          </p:nvPr>
        </p:nvSpPr>
        <p:spPr/>
        <p:txBody>
          <a:bodyPr/>
          <a:lstStyle/>
          <a:p>
            <a:fld id="{1650B1C3-76CA-40D6-AD56-111C43727056}" type="slidenum">
              <a:rPr lang="en-IN" smtClean="0"/>
              <a:pPr/>
              <a:t>21</a:t>
            </a:fld>
            <a:endParaRPr lang="en-IN"/>
          </a:p>
        </p:txBody>
      </p:sp>
    </p:spTree>
  </p:cSld>
  <p:clrMapOvr>
    <a:masterClrMapping/>
  </p:clrMapOvr>
  <p:transition>
    <p:wipe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0"/>
            <a:ext cx="7239000" cy="1143000"/>
          </a:xfrm>
        </p:spPr>
        <p:txBody>
          <a:bodyPr>
            <a:noAutofit/>
          </a:bodyPr>
          <a:lstStyle/>
          <a:p>
            <a:r>
              <a:rPr lang="en-IN" sz="3200" dirty="0" smtClean="0">
                <a:ln w="18000">
                  <a:solidFill>
                    <a:schemeClr val="bg2">
                      <a:lumMod val="25000"/>
                    </a:schemeClr>
                  </a:solidFill>
                  <a:prstDash val="solid"/>
                  <a:miter lim="800000"/>
                </a:ln>
                <a:noFill/>
                <a:effectLst>
                  <a:outerShdw blurRad="25500" dist="23000" dir="7020000" algn="tl">
                    <a:srgbClr val="000000">
                      <a:alpha val="50000"/>
                    </a:srgbClr>
                  </a:outerShdw>
                </a:effectLst>
              </a:rPr>
              <a:t>ROBOT ARM</a:t>
            </a:r>
            <a:endParaRPr lang="en-IN" sz="3200" b="1" dirty="0">
              <a:ln w="18000">
                <a:solidFill>
                  <a:schemeClr val="bg2">
                    <a:lumMod val="25000"/>
                  </a:schemeClr>
                </a:solidFill>
                <a:prstDash val="solid"/>
                <a:miter lim="800000"/>
              </a:ln>
              <a:noFill/>
              <a:effectLst>
                <a:outerShdw blurRad="25500" dist="23000" dir="7020000" algn="tl">
                  <a:srgbClr val="000000">
                    <a:alpha val="50000"/>
                  </a:srgbClr>
                </a:outerShdw>
              </a:effectLst>
            </a:endParaRPr>
          </a:p>
        </p:txBody>
      </p:sp>
      <p:sp>
        <p:nvSpPr>
          <p:cNvPr id="3" name="Content Placeholder 2"/>
          <p:cNvSpPr>
            <a:spLocks noGrp="1"/>
          </p:cNvSpPr>
          <p:nvPr>
            <p:ph idx="1"/>
          </p:nvPr>
        </p:nvSpPr>
        <p:spPr>
          <a:xfrm>
            <a:off x="467544" y="2011680"/>
            <a:ext cx="7239000" cy="4846320"/>
          </a:xfrm>
        </p:spPr>
        <p:txBody>
          <a:bodyPr>
            <a:normAutofit/>
          </a:bodyPr>
          <a:lstStyle/>
          <a:p>
            <a:r>
              <a:rPr lang="en-IN" dirty="0"/>
              <a:t>The robot arm has 4 </a:t>
            </a:r>
            <a:r>
              <a:rPr lang="en-IN" dirty="0" err="1" smtClean="0"/>
              <a:t>dgree</a:t>
            </a:r>
            <a:r>
              <a:rPr lang="en-IN" dirty="0" smtClean="0"/>
              <a:t> </a:t>
            </a:r>
            <a:r>
              <a:rPr lang="en-IN" dirty="0"/>
              <a:t>of freedom(4DOF).</a:t>
            </a:r>
          </a:p>
          <a:p>
            <a:r>
              <a:rPr lang="en-IN" dirty="0"/>
              <a:t>The arm uses five servo motors: </a:t>
            </a:r>
            <a:endParaRPr lang="en-IN" dirty="0" smtClean="0"/>
          </a:p>
          <a:p>
            <a:pPr>
              <a:buFont typeface="Wingdings" pitchFamily="2" charset="2"/>
              <a:buChar char="q"/>
            </a:pPr>
            <a:r>
              <a:rPr lang="en-IN" dirty="0" smtClean="0"/>
              <a:t>1 </a:t>
            </a:r>
            <a:r>
              <a:rPr lang="en-IN" dirty="0"/>
              <a:t>x HS-475HB </a:t>
            </a:r>
            <a:r>
              <a:rPr lang="en-IN" dirty="0" smtClean="0"/>
              <a:t>in the base</a:t>
            </a:r>
          </a:p>
          <a:p>
            <a:pPr>
              <a:buFont typeface="Wingdings" pitchFamily="2" charset="2"/>
              <a:buChar char="q"/>
            </a:pPr>
            <a:r>
              <a:rPr lang="en-IN" dirty="0" smtClean="0"/>
              <a:t>1 </a:t>
            </a:r>
            <a:r>
              <a:rPr lang="en-IN" dirty="0"/>
              <a:t>x HS-755HB in the </a:t>
            </a:r>
            <a:r>
              <a:rPr lang="en-IN" dirty="0" smtClean="0"/>
              <a:t>shoulder</a:t>
            </a:r>
          </a:p>
          <a:p>
            <a:pPr>
              <a:buFont typeface="Wingdings" pitchFamily="2" charset="2"/>
              <a:buChar char="q"/>
            </a:pPr>
            <a:r>
              <a:rPr lang="en-IN" dirty="0" smtClean="0"/>
              <a:t>1 </a:t>
            </a:r>
            <a:r>
              <a:rPr lang="en-IN" dirty="0"/>
              <a:t>x </a:t>
            </a:r>
            <a:r>
              <a:rPr lang="en-IN" dirty="0" smtClean="0"/>
              <a:t>HS-645MG </a:t>
            </a:r>
            <a:r>
              <a:rPr lang="en-IN" dirty="0"/>
              <a:t>in the </a:t>
            </a:r>
            <a:r>
              <a:rPr lang="en-IN" dirty="0" smtClean="0"/>
              <a:t>elbow</a:t>
            </a:r>
          </a:p>
          <a:p>
            <a:pPr>
              <a:buFont typeface="Wingdings" pitchFamily="2" charset="2"/>
              <a:buChar char="q"/>
            </a:pPr>
            <a:r>
              <a:rPr lang="en-IN" dirty="0" smtClean="0"/>
              <a:t>1 </a:t>
            </a:r>
            <a:r>
              <a:rPr lang="en-IN" dirty="0"/>
              <a:t>x HS-475HB in the wrist,</a:t>
            </a:r>
          </a:p>
          <a:p>
            <a:pPr>
              <a:buFont typeface="Wingdings" pitchFamily="2" charset="2"/>
              <a:buChar char="q"/>
            </a:pPr>
            <a:r>
              <a:rPr lang="en-IN" dirty="0" smtClean="0"/>
              <a:t>1 </a:t>
            </a:r>
            <a:r>
              <a:rPr lang="en-IN" dirty="0"/>
              <a:t>x HS-422 in the gripper.</a:t>
            </a:r>
          </a:p>
        </p:txBody>
      </p:sp>
      <p:sp>
        <p:nvSpPr>
          <p:cNvPr id="4" name="Slide Number Placeholder 3"/>
          <p:cNvSpPr>
            <a:spLocks noGrp="1"/>
          </p:cNvSpPr>
          <p:nvPr>
            <p:ph type="sldNum" sz="quarter" idx="12"/>
          </p:nvPr>
        </p:nvSpPr>
        <p:spPr/>
        <p:txBody>
          <a:bodyPr/>
          <a:lstStyle/>
          <a:p>
            <a:fld id="{1650B1C3-76CA-40D6-AD56-111C43727056}" type="slidenum">
              <a:rPr lang="en-IN" smtClean="0"/>
              <a:pPr/>
              <a:t>22</a:t>
            </a:fld>
            <a:endParaRPr lang="en-IN" dirty="0"/>
          </a:p>
        </p:txBody>
      </p:sp>
    </p:spTree>
  </p:cSld>
  <p:clrMapOvr>
    <a:masterClrMapping/>
  </p:clrMapOvr>
  <p:transition>
    <p:pull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t>Hardware: </a:t>
            </a:r>
            <a:endParaRPr lang="en-IN" b="1"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259632" y="2132856"/>
            <a:ext cx="6120680" cy="4032448"/>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1650B1C3-76CA-40D6-AD56-111C43727056}" type="slidenum">
              <a:rPr lang="en-IN" smtClean="0"/>
              <a:pPr/>
              <a:t>23</a:t>
            </a:fld>
            <a:endParaRPr lang="en-IN"/>
          </a:p>
        </p:txBody>
      </p:sp>
    </p:spTree>
  </p:cSld>
  <p:clrMapOvr>
    <a:masterClrMapping/>
  </p:clrMapOvr>
  <p:transition>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cap="none" dirty="0" smtClean="0">
                <a:ln w="18000">
                  <a:solidFill>
                    <a:srgbClr val="FF0000"/>
                  </a:solidFill>
                  <a:prstDash val="solid"/>
                  <a:miter lim="800000"/>
                </a:ln>
                <a:noFill/>
                <a:effectLst>
                  <a:outerShdw blurRad="25500" dist="23000" dir="7020000" algn="tl">
                    <a:srgbClr val="000000">
                      <a:alpha val="50000"/>
                    </a:srgbClr>
                  </a:outerShdw>
                </a:effectLst>
              </a:rPr>
              <a:t>References</a:t>
            </a:r>
            <a:endParaRPr lang="en-IN" cap="none" dirty="0">
              <a:ln w="18000">
                <a:solidFill>
                  <a:srgbClr val="FF0000"/>
                </a:solidFill>
                <a:prstDash val="solid"/>
                <a:miter lim="800000"/>
              </a:ln>
              <a:noFill/>
              <a:effectLst>
                <a:outerShdw blurRad="25500" dist="23000" dir="7020000" algn="tl">
                  <a:srgbClr val="000000">
                    <a:alpha val="50000"/>
                  </a:srgbClr>
                </a:outerShdw>
              </a:effectLst>
            </a:endParaRPr>
          </a:p>
        </p:txBody>
      </p:sp>
      <p:sp>
        <p:nvSpPr>
          <p:cNvPr id="3" name="Content Placeholder 2"/>
          <p:cNvSpPr>
            <a:spLocks noGrp="1"/>
          </p:cNvSpPr>
          <p:nvPr>
            <p:ph idx="1"/>
          </p:nvPr>
        </p:nvSpPr>
        <p:spPr/>
        <p:txBody>
          <a:bodyPr>
            <a:normAutofit/>
          </a:bodyPr>
          <a:lstStyle/>
          <a:p>
            <a:pPr algn="just">
              <a:buFont typeface="Wingdings" pitchFamily="2" charset="2"/>
              <a:buChar char="Ø"/>
            </a:pPr>
            <a:r>
              <a:rPr lang="en-IN" sz="1800" dirty="0" smtClean="0"/>
              <a:t>Microprocessor-Based Robust Control of a DC Servo Motor.</a:t>
            </a:r>
          </a:p>
          <a:p>
            <a:pPr algn="just">
              <a:buNone/>
            </a:pPr>
            <a:r>
              <a:rPr lang="en-IN" sz="1800" dirty="0" smtClean="0"/>
              <a:t>   Kenji Tamaki, Kiyoshi </a:t>
            </a:r>
            <a:r>
              <a:rPr lang="en-IN" sz="1800" dirty="0" err="1" smtClean="0"/>
              <a:t>Ohishi</a:t>
            </a:r>
            <a:r>
              <a:rPr lang="en-IN" sz="1800" dirty="0" smtClean="0"/>
              <a:t>, </a:t>
            </a:r>
            <a:r>
              <a:rPr lang="en-IN" sz="1800" dirty="0" err="1" smtClean="0"/>
              <a:t>Kouhei</a:t>
            </a:r>
            <a:r>
              <a:rPr lang="en-IN" sz="1800" dirty="0" smtClean="0"/>
              <a:t> Ohnishi, and </a:t>
            </a:r>
            <a:r>
              <a:rPr lang="en-IN" sz="1800" dirty="0" err="1" smtClean="0"/>
              <a:t>Kunio</a:t>
            </a:r>
            <a:r>
              <a:rPr lang="en-IN" sz="1800" dirty="0" smtClean="0"/>
              <a:t> </a:t>
            </a:r>
            <a:r>
              <a:rPr lang="en-IN" sz="1800" dirty="0" err="1" smtClean="0"/>
              <a:t>Miyachi</a:t>
            </a:r>
            <a:r>
              <a:rPr lang="en-IN" sz="1800" dirty="0" smtClean="0"/>
              <a:t>.</a:t>
            </a:r>
          </a:p>
          <a:p>
            <a:pPr>
              <a:buFont typeface="Wingdings" pitchFamily="2" charset="2"/>
              <a:buChar char="Ø"/>
            </a:pPr>
            <a:r>
              <a:rPr lang="en-IN" sz="1800" dirty="0" smtClean="0"/>
              <a:t>Position Control Of Dc Servo Motors Using Soft-core Processor On </a:t>
            </a:r>
            <a:r>
              <a:rPr lang="en-IN" sz="1800" dirty="0" err="1" smtClean="0"/>
              <a:t>Fpga</a:t>
            </a:r>
            <a:r>
              <a:rPr lang="en-IN" sz="1800" dirty="0" smtClean="0"/>
              <a:t> To Move Robot Arm</a:t>
            </a:r>
          </a:p>
          <a:p>
            <a:pPr>
              <a:buFont typeface="Wingdings" pitchFamily="2" charset="2"/>
              <a:buChar char="Ø"/>
            </a:pPr>
            <a:r>
              <a:rPr lang="nl-NL" sz="1800" dirty="0" smtClean="0"/>
              <a:t>     A. Z. Mansoor, M. R. Khalil,  O. A. Jasim</a:t>
            </a:r>
          </a:p>
          <a:p>
            <a:pPr>
              <a:buFont typeface="Wingdings" pitchFamily="2" charset="2"/>
              <a:buChar char="Ø"/>
            </a:pPr>
            <a:r>
              <a:rPr lang="en-IN" sz="1800" dirty="0" smtClean="0"/>
              <a:t>Soft-Core Processors for Embedded Systems</a:t>
            </a:r>
          </a:p>
          <a:p>
            <a:pPr>
              <a:buNone/>
            </a:pPr>
            <a:r>
              <a:rPr lang="en-IN" sz="1800" dirty="0" smtClean="0"/>
              <a:t>     Jason G. Tong, Ian D. L. Anderson and Mohammed A. S. Khalid</a:t>
            </a:r>
          </a:p>
          <a:p>
            <a:pPr>
              <a:buFont typeface="Wingdings" pitchFamily="2" charset="2"/>
              <a:buChar char="Ø"/>
            </a:pPr>
            <a:r>
              <a:rPr lang="en-IN" sz="1800" dirty="0" smtClean="0"/>
              <a:t>Electrical4u.com</a:t>
            </a:r>
          </a:p>
          <a:p>
            <a:pPr>
              <a:buFont typeface="Wingdings" pitchFamily="2" charset="2"/>
              <a:buChar char="Ø"/>
            </a:pPr>
            <a:r>
              <a:rPr lang="en-IN" sz="1800" dirty="0" smtClean="0"/>
              <a:t>Jamecom.com</a:t>
            </a:r>
            <a:endParaRPr lang="nl-NL" sz="1800" dirty="0" smtClean="0"/>
          </a:p>
        </p:txBody>
      </p:sp>
      <p:sp>
        <p:nvSpPr>
          <p:cNvPr id="4" name="Slide Number Placeholder 3"/>
          <p:cNvSpPr>
            <a:spLocks noGrp="1"/>
          </p:cNvSpPr>
          <p:nvPr>
            <p:ph type="sldNum" sz="quarter" idx="12"/>
          </p:nvPr>
        </p:nvSpPr>
        <p:spPr/>
        <p:txBody>
          <a:bodyPr/>
          <a:lstStyle/>
          <a:p>
            <a:fld id="{1650B1C3-76CA-40D6-AD56-111C43727056}" type="slidenum">
              <a:rPr lang="en-IN" smtClean="0"/>
              <a:pPr/>
              <a:t>24</a:t>
            </a:fld>
            <a:endParaRPr lang="en-IN"/>
          </a:p>
        </p:txBody>
      </p:sp>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pPr algn="ctr">
              <a:buNone/>
            </a:pPr>
            <a:endParaRPr lang="en-IN" sz="6000" dirty="0" smtClean="0"/>
          </a:p>
          <a:p>
            <a:pPr algn="ctr">
              <a:buNone/>
            </a:pPr>
            <a:r>
              <a:rPr lang="en-IN" sz="6000" smtClean="0"/>
              <a:t>Thank you!!!!! </a:t>
            </a:r>
            <a:endParaRPr lang="en-IN" sz="6000" dirty="0"/>
          </a:p>
        </p:txBody>
      </p:sp>
      <p:sp>
        <p:nvSpPr>
          <p:cNvPr id="4" name="Slide Number Placeholder 3"/>
          <p:cNvSpPr>
            <a:spLocks noGrp="1"/>
          </p:cNvSpPr>
          <p:nvPr>
            <p:ph type="sldNum" sz="quarter" idx="12"/>
          </p:nvPr>
        </p:nvSpPr>
        <p:spPr/>
        <p:txBody>
          <a:bodyPr/>
          <a:lstStyle/>
          <a:p>
            <a:fld id="{1650B1C3-76CA-40D6-AD56-111C43727056}" type="slidenum">
              <a:rPr lang="en-IN" smtClean="0"/>
              <a:pPr/>
              <a:t>25</a:t>
            </a:fld>
            <a:endParaRPr lang="en-IN"/>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32656"/>
            <a:ext cx="7239000" cy="1143000"/>
          </a:xfrm>
        </p:spPr>
        <p:txBody>
          <a:bodyPr/>
          <a:lstStyle/>
          <a:p>
            <a:pPr algn="ctr"/>
            <a:r>
              <a:rPr lang="en-IN" dirty="0" smtClean="0"/>
              <a:t>An assembled servo </a:t>
            </a:r>
            <a:endParaRPr lang="en-IN" dirty="0"/>
          </a:p>
        </p:txBody>
      </p:sp>
      <p:sp>
        <p:nvSpPr>
          <p:cNvPr id="4" name="Slide Number Placeholder 3"/>
          <p:cNvSpPr>
            <a:spLocks noGrp="1"/>
          </p:cNvSpPr>
          <p:nvPr>
            <p:ph type="sldNum" sz="quarter" idx="12"/>
          </p:nvPr>
        </p:nvSpPr>
        <p:spPr/>
        <p:txBody>
          <a:bodyPr/>
          <a:lstStyle/>
          <a:p>
            <a:fld id="{1650B1C3-76CA-40D6-AD56-111C43727056}" type="slidenum">
              <a:rPr lang="en-IN" smtClean="0"/>
              <a:pPr/>
              <a:t>3</a:t>
            </a:fld>
            <a:endParaRPr lang="en-IN"/>
          </a:p>
        </p:txBody>
      </p:sp>
      <p:pic>
        <p:nvPicPr>
          <p:cNvPr id="5" name="Content Placeholder 6" descr="how-servo-motors-work-fig2.jpg"/>
          <p:cNvPicPr>
            <a:picLocks noGrp="1" noChangeAspect="1"/>
          </p:cNvPicPr>
          <p:nvPr>
            <p:ph idx="1"/>
          </p:nvPr>
        </p:nvPicPr>
        <p:blipFill>
          <a:blip r:embed="rId2" cstate="print"/>
          <a:stretch>
            <a:fillRect/>
          </a:stretch>
        </p:blipFill>
        <p:spPr>
          <a:xfrm>
            <a:off x="2123728" y="2492896"/>
            <a:ext cx="4824536" cy="2736304"/>
          </a:xfrm>
        </p:spPr>
      </p:pic>
      <p:sp>
        <p:nvSpPr>
          <p:cNvPr id="9" name="TextBox 8"/>
          <p:cNvSpPr txBox="1"/>
          <p:nvPr/>
        </p:nvSpPr>
        <p:spPr>
          <a:xfrm>
            <a:off x="323528" y="4797152"/>
            <a:ext cx="2880320" cy="1200329"/>
          </a:xfrm>
          <a:prstGeom prst="rect">
            <a:avLst/>
          </a:prstGeom>
          <a:noFill/>
        </p:spPr>
        <p:txBody>
          <a:bodyPr wrap="square" rtlCol="0">
            <a:spAutoFit/>
          </a:bodyPr>
          <a:lstStyle/>
          <a:p>
            <a:r>
              <a:rPr lang="en-IN" dirty="0" smtClean="0"/>
              <a:t>Control circuit+ potentiometer = servo rotates according to our wishes</a:t>
            </a:r>
            <a:endParaRPr lang="en-IN" dirty="0"/>
          </a:p>
        </p:txBody>
      </p:sp>
      <p:sp>
        <p:nvSpPr>
          <p:cNvPr id="10" name="TextBox 9"/>
          <p:cNvSpPr txBox="1"/>
          <p:nvPr/>
        </p:nvSpPr>
        <p:spPr>
          <a:xfrm>
            <a:off x="5364088" y="1412776"/>
            <a:ext cx="2808312" cy="923330"/>
          </a:xfrm>
          <a:prstGeom prst="rect">
            <a:avLst/>
          </a:prstGeom>
          <a:noFill/>
        </p:spPr>
        <p:txBody>
          <a:bodyPr wrap="square" rtlCol="0">
            <a:spAutoFit/>
          </a:bodyPr>
          <a:lstStyle/>
          <a:p>
            <a:r>
              <a:rPr lang="en-IN" dirty="0" smtClean="0"/>
              <a:t>The motor is attached by gears to the control wheel</a:t>
            </a:r>
            <a:endParaRPr lang="en-IN" dirty="0"/>
          </a:p>
        </p:txBody>
      </p:sp>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How it works? </a:t>
            </a:r>
            <a:endParaRPr lang="en-IN" dirty="0"/>
          </a:p>
        </p:txBody>
      </p:sp>
      <p:sp>
        <p:nvSpPr>
          <p:cNvPr id="4" name="Slide Number Placeholder 3"/>
          <p:cNvSpPr>
            <a:spLocks noGrp="1"/>
          </p:cNvSpPr>
          <p:nvPr>
            <p:ph type="sldNum" sz="quarter" idx="12"/>
          </p:nvPr>
        </p:nvSpPr>
        <p:spPr/>
        <p:txBody>
          <a:bodyPr/>
          <a:lstStyle/>
          <a:p>
            <a:fld id="{1650B1C3-76CA-40D6-AD56-111C43727056}" type="slidenum">
              <a:rPr lang="en-IN" smtClean="0"/>
              <a:pPr/>
              <a:t>4</a:t>
            </a:fld>
            <a:endParaRPr lang="en-IN"/>
          </a:p>
        </p:txBody>
      </p:sp>
      <p:sp>
        <p:nvSpPr>
          <p:cNvPr id="8" name="TextBox 7"/>
          <p:cNvSpPr txBox="1"/>
          <p:nvPr/>
        </p:nvSpPr>
        <p:spPr>
          <a:xfrm>
            <a:off x="683568" y="1916832"/>
            <a:ext cx="7488832" cy="3970318"/>
          </a:xfrm>
          <a:prstGeom prst="rect">
            <a:avLst/>
          </a:prstGeom>
          <a:noFill/>
        </p:spPr>
        <p:txBody>
          <a:bodyPr wrap="square" rtlCol="0">
            <a:spAutoFit/>
          </a:bodyPr>
          <a:lstStyle/>
          <a:p>
            <a:pPr>
              <a:buFont typeface="Arial" pitchFamily="34" charset="0"/>
              <a:buChar char="•"/>
            </a:pPr>
            <a:r>
              <a:rPr lang="en-IN" dirty="0" smtClean="0"/>
              <a:t>As the motor rotates, the potentiometer's resistance changes, so the control circuit can precisely regulate how much movement there is and in which direction. </a:t>
            </a:r>
          </a:p>
          <a:p>
            <a:pPr>
              <a:buFont typeface="Arial" pitchFamily="34" charset="0"/>
              <a:buChar char="•"/>
            </a:pPr>
            <a:endParaRPr lang="en-IN" dirty="0" smtClean="0"/>
          </a:p>
          <a:p>
            <a:pPr>
              <a:buFont typeface="Arial" pitchFamily="34" charset="0"/>
              <a:buChar char="•"/>
            </a:pPr>
            <a:r>
              <a:rPr lang="en-IN" dirty="0" smtClean="0"/>
              <a:t>When the shaft of the motor is at the desired position, power supplied to the motor is stopped. </a:t>
            </a:r>
          </a:p>
          <a:p>
            <a:pPr>
              <a:buFont typeface="Arial" pitchFamily="34" charset="0"/>
              <a:buChar char="•"/>
            </a:pPr>
            <a:endParaRPr lang="en-IN" dirty="0" smtClean="0"/>
          </a:p>
          <a:p>
            <a:pPr>
              <a:buFont typeface="Arial" pitchFamily="34" charset="0"/>
              <a:buChar char="•"/>
            </a:pPr>
            <a:r>
              <a:rPr lang="en-IN" dirty="0" smtClean="0"/>
              <a:t>If not, the motor is turned in the appropriate direction. </a:t>
            </a:r>
          </a:p>
          <a:p>
            <a:pPr>
              <a:buFont typeface="Arial" pitchFamily="34" charset="0"/>
              <a:buChar char="•"/>
            </a:pPr>
            <a:endParaRPr lang="en-IN" dirty="0" smtClean="0"/>
          </a:p>
          <a:p>
            <a:pPr>
              <a:buFont typeface="Arial" pitchFamily="34" charset="0"/>
              <a:buChar char="•"/>
            </a:pPr>
            <a:r>
              <a:rPr lang="en-IN" dirty="0" smtClean="0"/>
              <a:t>The desired position is sent via electrical pulses through the signal wire.</a:t>
            </a:r>
          </a:p>
          <a:p>
            <a:pPr>
              <a:buFont typeface="Arial" pitchFamily="34" charset="0"/>
              <a:buChar char="•"/>
            </a:pPr>
            <a:endParaRPr lang="en-IN" dirty="0" smtClean="0"/>
          </a:p>
          <a:p>
            <a:pPr>
              <a:buFont typeface="Arial" pitchFamily="34" charset="0"/>
              <a:buChar char="•"/>
            </a:pPr>
            <a:r>
              <a:rPr lang="en-IN" dirty="0" smtClean="0"/>
              <a:t>Speed of motor-</a:t>
            </a:r>
            <a:r>
              <a:rPr lang="en-IN" dirty="0" err="1" smtClean="0"/>
              <a:t>propostional</a:t>
            </a:r>
            <a:r>
              <a:rPr lang="en-IN" dirty="0" smtClean="0"/>
              <a:t> to difference between the actual and desired position</a:t>
            </a:r>
            <a:endParaRPr lang="en-IN" dirty="0"/>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How is it controlled? </a:t>
            </a:r>
            <a:endParaRPr lang="en-IN" dirty="0"/>
          </a:p>
        </p:txBody>
      </p:sp>
      <p:sp>
        <p:nvSpPr>
          <p:cNvPr id="3" name="Content Placeholder 2"/>
          <p:cNvSpPr>
            <a:spLocks noGrp="1"/>
          </p:cNvSpPr>
          <p:nvPr>
            <p:ph idx="1"/>
          </p:nvPr>
        </p:nvSpPr>
        <p:spPr>
          <a:xfrm>
            <a:off x="457200" y="1609416"/>
            <a:ext cx="7715200" cy="5059944"/>
          </a:xfrm>
        </p:spPr>
        <p:txBody>
          <a:bodyPr>
            <a:normAutofit/>
          </a:bodyPr>
          <a:lstStyle/>
          <a:p>
            <a:r>
              <a:rPr lang="en-IN" sz="2000" dirty="0" smtClean="0"/>
              <a:t>By sending electrical pulses of variable width(PWM) via control wires, which may be :</a:t>
            </a:r>
          </a:p>
          <a:p>
            <a:pPr algn="ctr">
              <a:buFont typeface="Wingdings" pitchFamily="2" charset="2"/>
              <a:buChar char="Ø"/>
            </a:pPr>
            <a:r>
              <a:rPr lang="en-IN" sz="2000" dirty="0" smtClean="0"/>
              <a:t>Minimum pulse</a:t>
            </a:r>
          </a:p>
          <a:p>
            <a:pPr algn="ctr">
              <a:buFont typeface="Wingdings" pitchFamily="2" charset="2"/>
              <a:buChar char="Ø"/>
            </a:pPr>
            <a:r>
              <a:rPr lang="en-IN" sz="2000" dirty="0" smtClean="0"/>
              <a:t>Maximum pulse</a:t>
            </a:r>
          </a:p>
          <a:p>
            <a:pPr algn="ctr">
              <a:buFont typeface="Wingdings" pitchFamily="2" charset="2"/>
              <a:buChar char="Ø"/>
            </a:pPr>
            <a:r>
              <a:rPr lang="en-IN" sz="2000" dirty="0" smtClean="0"/>
              <a:t>Repetitive rate </a:t>
            </a:r>
          </a:p>
          <a:p>
            <a:r>
              <a:rPr lang="en-IN" dirty="0" smtClean="0"/>
              <a:t> </a:t>
            </a:r>
            <a:r>
              <a:rPr lang="en-IN" sz="1900" dirty="0" smtClean="0"/>
              <a:t>The motor turns  90 degrees in either direction for a total of 180 degree movement. </a:t>
            </a:r>
          </a:p>
          <a:p>
            <a:endParaRPr lang="en-IN" sz="1900" dirty="0" smtClean="0"/>
          </a:p>
          <a:p>
            <a:r>
              <a:rPr lang="en-IN" sz="1900" dirty="0" smtClean="0"/>
              <a:t>The neutral position is defined as the position where the servo has the same amount of potential rotation in the both the clockwise or counter-clockwise direction. </a:t>
            </a:r>
          </a:p>
        </p:txBody>
      </p:sp>
      <p:sp>
        <p:nvSpPr>
          <p:cNvPr id="4" name="Slide Number Placeholder 3"/>
          <p:cNvSpPr>
            <a:spLocks noGrp="1"/>
          </p:cNvSpPr>
          <p:nvPr>
            <p:ph type="sldNum" sz="quarter" idx="12"/>
          </p:nvPr>
        </p:nvSpPr>
        <p:spPr/>
        <p:txBody>
          <a:bodyPr/>
          <a:lstStyle/>
          <a:p>
            <a:fld id="{1650B1C3-76CA-40D6-AD56-111C43727056}" type="slidenum">
              <a:rPr lang="en-IN" smtClean="0"/>
              <a:pPr/>
              <a:t>5</a:t>
            </a:fld>
            <a:endParaRPr lang="en-IN"/>
          </a:p>
        </p:txBody>
      </p:sp>
    </p:spTree>
  </p:cSld>
  <p:clrMapOvr>
    <a:masterClrMapping/>
  </p:clrMapOvr>
  <p:transition>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Control of servo motor(</a:t>
            </a:r>
            <a:r>
              <a:rPr lang="en-IN" dirty="0" err="1" smtClean="0"/>
              <a:t>contd</a:t>
            </a:r>
            <a:r>
              <a:rPr lang="en-IN" dirty="0" smtClean="0"/>
              <a:t>)</a:t>
            </a:r>
            <a:endParaRPr lang="en-IN" dirty="0"/>
          </a:p>
        </p:txBody>
      </p:sp>
      <p:sp>
        <p:nvSpPr>
          <p:cNvPr id="3" name="Content Placeholder 2"/>
          <p:cNvSpPr>
            <a:spLocks noGrp="1"/>
          </p:cNvSpPr>
          <p:nvPr>
            <p:ph idx="1"/>
          </p:nvPr>
        </p:nvSpPr>
        <p:spPr/>
        <p:txBody>
          <a:bodyPr/>
          <a:lstStyle/>
          <a:p>
            <a:r>
              <a:rPr lang="en-IN" sz="1800" dirty="0" smtClean="0"/>
              <a:t>The PWM sent to the motor determines position of the shaft, and based on the duration of the pulse sent via the control wire; the rotor will turn to the desired position.</a:t>
            </a:r>
          </a:p>
          <a:p>
            <a:endParaRPr lang="en-IN" dirty="0"/>
          </a:p>
        </p:txBody>
      </p:sp>
      <p:sp>
        <p:nvSpPr>
          <p:cNvPr id="4" name="Slide Number Placeholder 3"/>
          <p:cNvSpPr>
            <a:spLocks noGrp="1"/>
          </p:cNvSpPr>
          <p:nvPr>
            <p:ph type="sldNum" sz="quarter" idx="12"/>
          </p:nvPr>
        </p:nvSpPr>
        <p:spPr/>
        <p:txBody>
          <a:bodyPr/>
          <a:lstStyle/>
          <a:p>
            <a:fld id="{1650B1C3-76CA-40D6-AD56-111C43727056}" type="slidenum">
              <a:rPr lang="en-IN" smtClean="0"/>
              <a:pPr/>
              <a:t>6</a:t>
            </a:fld>
            <a:endParaRPr lang="en-IN"/>
          </a:p>
        </p:txBody>
      </p:sp>
      <p:pic>
        <p:nvPicPr>
          <p:cNvPr id="5" name="Picture 4" descr="pulse.jpg"/>
          <p:cNvPicPr>
            <a:picLocks noChangeAspect="1"/>
          </p:cNvPicPr>
          <p:nvPr/>
        </p:nvPicPr>
        <p:blipFill>
          <a:blip r:embed="rId2" cstate="print"/>
          <a:stretch>
            <a:fillRect/>
          </a:stretch>
        </p:blipFill>
        <p:spPr>
          <a:xfrm>
            <a:off x="1331640" y="2996952"/>
            <a:ext cx="5184576" cy="2592288"/>
          </a:xfrm>
          <a:prstGeom prst="rect">
            <a:avLst/>
          </a:prstGeom>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Applications</a:t>
            </a:r>
            <a:endParaRPr lang="en-IN" dirty="0"/>
          </a:p>
        </p:txBody>
      </p:sp>
      <p:sp>
        <p:nvSpPr>
          <p:cNvPr id="3" name="Content Placeholder 2"/>
          <p:cNvSpPr>
            <a:spLocks noGrp="1"/>
          </p:cNvSpPr>
          <p:nvPr>
            <p:ph idx="1"/>
          </p:nvPr>
        </p:nvSpPr>
        <p:spPr>
          <a:xfrm>
            <a:off x="395536" y="1772816"/>
            <a:ext cx="7239000" cy="4846320"/>
          </a:xfrm>
        </p:spPr>
        <p:txBody>
          <a:bodyPr/>
          <a:lstStyle/>
          <a:p>
            <a:r>
              <a:rPr lang="en-IN" sz="1800" dirty="0" smtClean="0"/>
              <a:t> Radio-controlled airplanes </a:t>
            </a:r>
          </a:p>
          <a:p>
            <a:endParaRPr lang="en-IN" sz="1800" dirty="0" smtClean="0"/>
          </a:p>
          <a:p>
            <a:r>
              <a:rPr lang="en-IN" sz="1800" dirty="0" smtClean="0"/>
              <a:t>To position control surfaces like elevators, rudders, walking a robot, or operating grippers. </a:t>
            </a:r>
          </a:p>
          <a:p>
            <a:endParaRPr lang="en-IN" sz="1800" dirty="0" smtClean="0"/>
          </a:p>
          <a:p>
            <a:r>
              <a:rPr lang="en-IN" sz="1800" dirty="0" smtClean="0"/>
              <a:t>To operate remote-controlled or radio-controlled toy cars, robots.</a:t>
            </a:r>
          </a:p>
        </p:txBody>
      </p:sp>
      <p:sp>
        <p:nvSpPr>
          <p:cNvPr id="4" name="Slide Number Placeholder 3"/>
          <p:cNvSpPr>
            <a:spLocks noGrp="1"/>
          </p:cNvSpPr>
          <p:nvPr>
            <p:ph type="sldNum" sz="quarter" idx="12"/>
          </p:nvPr>
        </p:nvSpPr>
        <p:spPr/>
        <p:txBody>
          <a:bodyPr/>
          <a:lstStyle/>
          <a:p>
            <a:fld id="{1650B1C3-76CA-40D6-AD56-111C43727056}" type="slidenum">
              <a:rPr lang="en-IN" smtClean="0"/>
              <a:pPr/>
              <a:t>7</a:t>
            </a:fld>
            <a:endParaRPr lang="en-IN"/>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Application </a:t>
            </a:r>
            <a:endParaRPr lang="en-IN" dirty="0"/>
          </a:p>
        </p:txBody>
      </p:sp>
      <p:sp>
        <p:nvSpPr>
          <p:cNvPr id="3" name="Content Placeholder 2"/>
          <p:cNvSpPr>
            <a:spLocks noGrp="1"/>
          </p:cNvSpPr>
          <p:nvPr>
            <p:ph idx="1"/>
          </p:nvPr>
        </p:nvSpPr>
        <p:spPr/>
        <p:txBody>
          <a:bodyPr/>
          <a:lstStyle/>
          <a:p>
            <a:endParaRPr lang="en-IN" dirty="0" smtClean="0"/>
          </a:p>
          <a:p>
            <a:endParaRPr lang="en-IN" dirty="0" smtClean="0"/>
          </a:p>
          <a:p>
            <a:r>
              <a:rPr lang="en-IN" dirty="0" smtClean="0"/>
              <a:t>POSITION CONTROL OF DC SERVO MOTORS USING SOFT-CORE PROCESSOR ON FPGA TO MOVE ROBOT ARM</a:t>
            </a:r>
            <a:endParaRPr lang="en-IN" dirty="0"/>
          </a:p>
        </p:txBody>
      </p:sp>
      <p:sp>
        <p:nvSpPr>
          <p:cNvPr id="4" name="Slide Number Placeholder 3"/>
          <p:cNvSpPr>
            <a:spLocks noGrp="1"/>
          </p:cNvSpPr>
          <p:nvPr>
            <p:ph type="sldNum" sz="quarter" idx="12"/>
          </p:nvPr>
        </p:nvSpPr>
        <p:spPr/>
        <p:txBody>
          <a:bodyPr/>
          <a:lstStyle/>
          <a:p>
            <a:fld id="{1650B1C3-76CA-40D6-AD56-111C43727056}" type="slidenum">
              <a:rPr lang="en-IN" smtClean="0"/>
              <a:pPr/>
              <a:t>8</a:t>
            </a:fld>
            <a:endParaRPr lang="en-IN"/>
          </a:p>
        </p:txBody>
      </p:sp>
    </p:spTree>
  </p:cSld>
  <p:clrMapOvr>
    <a:masterClrMapping/>
  </p:clrMapOvr>
  <p:transition>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7239000" cy="1143000"/>
          </a:xfrm>
        </p:spPr>
        <p:txBody>
          <a:bodyPr>
            <a:normAutofit fontScale="90000"/>
          </a:bodyPr>
          <a:lstStyle/>
          <a:p>
            <a:r>
              <a:rPr lang="en-IN" dirty="0" smtClean="0"/>
              <a:t>Microprocessor based control scheme</a:t>
            </a:r>
            <a:endParaRPr lang="en-IN" dirty="0"/>
          </a:p>
        </p:txBody>
      </p:sp>
      <p:sp>
        <p:nvSpPr>
          <p:cNvPr id="4" name="Slide Number Placeholder 3"/>
          <p:cNvSpPr>
            <a:spLocks noGrp="1"/>
          </p:cNvSpPr>
          <p:nvPr>
            <p:ph type="sldNum" sz="quarter" idx="12"/>
          </p:nvPr>
        </p:nvSpPr>
        <p:spPr/>
        <p:txBody>
          <a:bodyPr/>
          <a:lstStyle/>
          <a:p>
            <a:fld id="{1650B1C3-76CA-40D6-AD56-111C43727056}" type="slidenum">
              <a:rPr lang="en-IN" smtClean="0"/>
              <a:pPr/>
              <a:t>9</a:t>
            </a:fld>
            <a:endParaRPr lang="en-IN"/>
          </a:p>
        </p:txBody>
      </p:sp>
      <p:sp>
        <p:nvSpPr>
          <p:cNvPr id="5" name="Content Placeholder 4"/>
          <p:cNvSpPr>
            <a:spLocks noGrp="1"/>
          </p:cNvSpPr>
          <p:nvPr>
            <p:ph idx="1"/>
          </p:nvPr>
        </p:nvSpPr>
        <p:spPr/>
        <p:txBody>
          <a:bodyPr>
            <a:normAutofit/>
          </a:bodyPr>
          <a:lstStyle/>
          <a:p>
            <a:r>
              <a:rPr lang="en-IN" sz="2000" dirty="0" smtClean="0"/>
              <a:t>Advantages:</a:t>
            </a:r>
          </a:p>
          <a:p>
            <a:pPr algn="ctr">
              <a:buFont typeface="Wingdings" pitchFamily="2" charset="2"/>
              <a:buChar char="Ø"/>
            </a:pPr>
            <a:r>
              <a:rPr lang="en-IN" sz="2000" dirty="0" smtClean="0"/>
              <a:t>Flexibility</a:t>
            </a:r>
          </a:p>
          <a:p>
            <a:pPr algn="ctr">
              <a:buFont typeface="Wingdings" pitchFamily="2" charset="2"/>
              <a:buChar char="Ø"/>
            </a:pPr>
            <a:r>
              <a:rPr lang="en-IN" sz="2000" dirty="0" smtClean="0"/>
              <a:t>Reliability</a:t>
            </a:r>
          </a:p>
          <a:p>
            <a:pPr algn="ctr">
              <a:buFont typeface="Wingdings" pitchFamily="2" charset="2"/>
              <a:buChar char="Ø"/>
            </a:pPr>
            <a:r>
              <a:rPr lang="en-IN" sz="2000" dirty="0" smtClean="0"/>
              <a:t>Lower cost</a:t>
            </a:r>
          </a:p>
          <a:p>
            <a:r>
              <a:rPr lang="en-IN" sz="2000" dirty="0" smtClean="0"/>
              <a:t>Drawbacks:</a:t>
            </a:r>
          </a:p>
          <a:p>
            <a:pPr>
              <a:buNone/>
            </a:pPr>
            <a:endParaRPr lang="en-IN" sz="2000" dirty="0" smtClean="0"/>
          </a:p>
          <a:p>
            <a:pPr>
              <a:buFont typeface="Wingdings" pitchFamily="2" charset="2"/>
              <a:buChar char="Ø"/>
            </a:pPr>
            <a:r>
              <a:rPr lang="en-IN" sz="2000" dirty="0" smtClean="0"/>
              <a:t>The demanding control requirements of modern power conditioning systems will overload most general purpose micro-processors</a:t>
            </a:r>
          </a:p>
          <a:p>
            <a:pPr>
              <a:buFont typeface="Wingdings" pitchFamily="2" charset="2"/>
              <a:buChar char="Ø"/>
            </a:pPr>
            <a:endParaRPr lang="en-IN" sz="2000" dirty="0" smtClean="0"/>
          </a:p>
          <a:p>
            <a:pPr>
              <a:buFont typeface="Wingdings" pitchFamily="2" charset="2"/>
              <a:buChar char="Ø"/>
            </a:pPr>
            <a:r>
              <a:rPr lang="en-IN" sz="2000" dirty="0" smtClean="0"/>
              <a:t>The computing speed of microprocessor limits the use of microprocessor in complex algorithms</a:t>
            </a:r>
          </a:p>
          <a:p>
            <a:pPr algn="ctr">
              <a:buFont typeface="Wingdings" pitchFamily="2" charset="2"/>
              <a:buChar char="Ø"/>
            </a:pPr>
            <a:endParaRPr lang="en-IN" dirty="0"/>
          </a:p>
        </p:txBody>
      </p:sp>
    </p:spTree>
  </p:cSld>
  <p:clrMapOvr>
    <a:masterClrMapping/>
  </p:clrMapOvr>
  <p:transition>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1334</TotalTime>
  <Words>850</Words>
  <Application>Microsoft Office PowerPoint</Application>
  <PresentationFormat>On-screen Show (4:3)</PresentationFormat>
  <Paragraphs>171</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Opulent</vt:lpstr>
      <vt:lpstr>Microprocessor Based Control Of DC Servo Motors</vt:lpstr>
      <vt:lpstr>Slide 2</vt:lpstr>
      <vt:lpstr>An assembled servo </vt:lpstr>
      <vt:lpstr>How it works? </vt:lpstr>
      <vt:lpstr>How is it controlled? </vt:lpstr>
      <vt:lpstr>Control of servo motor(contd)</vt:lpstr>
      <vt:lpstr>Applications</vt:lpstr>
      <vt:lpstr>Application </vt:lpstr>
      <vt:lpstr>Microprocessor based control scheme</vt:lpstr>
      <vt:lpstr>Slide 10</vt:lpstr>
      <vt:lpstr>Why FPGA? </vt:lpstr>
      <vt:lpstr>Picoblaze soft core processor</vt:lpstr>
      <vt:lpstr>Picoblaze soft core processor</vt:lpstr>
      <vt:lpstr>Picoblaze soft core processor</vt:lpstr>
      <vt:lpstr>Hardware design</vt:lpstr>
      <vt:lpstr>Interrupt circuit: </vt:lpstr>
      <vt:lpstr>Isolation circuit </vt:lpstr>
      <vt:lpstr>Software position control</vt:lpstr>
      <vt:lpstr>Practical oscilloscope results</vt:lpstr>
      <vt:lpstr>Practical oscilloscope results</vt:lpstr>
      <vt:lpstr>Software speed control</vt:lpstr>
      <vt:lpstr>ROBOT ARM</vt:lpstr>
      <vt:lpstr>Hardware: </vt:lpstr>
      <vt:lpstr>References</vt:lpstr>
      <vt:lpstr>Slide 25</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Microprocessor Based Control Of DC Servo Motors</dc:title>
  <dc:creator>hp</dc:creator>
  <cp:lastModifiedBy>hp</cp:lastModifiedBy>
  <cp:revision>12</cp:revision>
  <dcterms:created xsi:type="dcterms:W3CDTF">2014-07-22T00:19:28Z</dcterms:created>
  <dcterms:modified xsi:type="dcterms:W3CDTF">2014-08-13T04:51:40Z</dcterms:modified>
</cp:coreProperties>
</file>