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69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6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914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74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687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718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6541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856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219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39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732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96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8795E-403E-4821-BBBE-95C2F7C2FC41}" type="datetimeFigureOut">
              <a:rPr lang="en-GB" smtClean="0"/>
              <a:t>24/08/2014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8A5340-869A-4743-87D0-CE304DBDE0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057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solidFill>
                  <a:srgbClr val="FF0000"/>
                </a:solidFill>
                <a:latin typeface="Algerian" panose="04020705040A02060702" pitchFamily="82" charset="0"/>
              </a:rPr>
              <a:t>INPUT GUARDING</a:t>
            </a:r>
            <a:endParaRPr lang="en-GB" sz="8000" dirty="0">
              <a:solidFill>
                <a:srgbClr val="FF0000"/>
              </a:solidFill>
              <a:latin typeface="Algerian" panose="04020705040A02060702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en-US" dirty="0" smtClean="0"/>
          </a:p>
          <a:p>
            <a:endParaRPr lang="en-US" dirty="0"/>
          </a:p>
          <a:p>
            <a:pPr algn="r"/>
            <a:r>
              <a:rPr lang="en-US" dirty="0" smtClean="0"/>
              <a:t>     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ANILKUMAR KK</a:t>
            </a:r>
          </a:p>
          <a:p>
            <a:pPr algn="r"/>
            <a:r>
              <a:rPr lang="en-US" sz="3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Admsn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No: M13EE084</a:t>
            </a:r>
          </a:p>
          <a:p>
            <a:pPr algn="r"/>
            <a:r>
              <a:rPr lang="en-US" sz="3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</a:t>
            </a:r>
            <a:r>
              <a:rPr lang="en-US" sz="3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81055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64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GUARD 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Consist of a conductive ring.</a:t>
            </a:r>
          </a:p>
          <a:p>
            <a:r>
              <a:rPr lang="en-US" dirty="0" smtClean="0"/>
              <a:t>Surrounds the inverting and </a:t>
            </a:r>
            <a:r>
              <a:rPr lang="en-US" dirty="0" err="1" smtClean="0"/>
              <a:t>noninverting</a:t>
            </a:r>
            <a:r>
              <a:rPr lang="en-US" dirty="0" smtClean="0"/>
              <a:t> terminals.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5513" y="3003188"/>
            <a:ext cx="6813329" cy="3575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1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92791" y="1801505"/>
            <a:ext cx="10515600" cy="5699291"/>
          </a:xfrm>
        </p:spPr>
        <p:txBody>
          <a:bodyPr>
            <a:normAutofit/>
          </a:bodyPr>
          <a:lstStyle/>
          <a:p>
            <a:r>
              <a:rPr lang="en-US" dirty="0"/>
              <a:t>The guard ring has to have low impedance path to ground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/>
              <a:t>Leakage current on the surface of circuit board can exceed the input bias current of the amplifier</a:t>
            </a:r>
            <a:r>
              <a:rPr lang="en-US" dirty="0" smtClean="0"/>
              <a:t>.</a:t>
            </a:r>
          </a:p>
          <a:p>
            <a:r>
              <a:rPr lang="en-US" dirty="0"/>
              <a:t>For example, a circuit board resistance of 10</a:t>
            </a:r>
            <a:r>
              <a:rPr lang="en-US" baseline="30000" dirty="0"/>
              <a:t>12</a:t>
            </a:r>
            <a:r>
              <a:rPr lang="en-US" dirty="0"/>
              <a:t>Ω from a 15V power supply pin to an input pin produces a current of </a:t>
            </a:r>
            <a:r>
              <a:rPr lang="en-US" dirty="0" smtClean="0"/>
              <a:t>15pA.</a:t>
            </a:r>
          </a:p>
          <a:p>
            <a:r>
              <a:rPr lang="en-US" dirty="0" smtClean="0"/>
              <a:t>To </a:t>
            </a:r>
            <a:r>
              <a:rPr lang="en-US" dirty="0"/>
              <a:t>minimize surface leakage, a guard trace should completely surround the input </a:t>
            </a:r>
            <a:r>
              <a:rPr lang="en-US" dirty="0" smtClean="0"/>
              <a:t>terminals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96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83" y="382136"/>
            <a:ext cx="10017456" cy="5882185"/>
          </a:xfrm>
        </p:spPr>
      </p:pic>
    </p:spTree>
    <p:extLst>
      <p:ext uri="{BB962C8B-B14F-4D97-AF65-F5344CB8AC3E}">
        <p14:creationId xmlns:p14="http://schemas.microsoft.com/office/powerpoint/2010/main" val="72522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Guard ring should be equipotential bias</a:t>
            </a:r>
          </a:p>
          <a:p>
            <a:r>
              <a:rPr lang="en-US" dirty="0" smtClean="0"/>
              <a:t>Act as shield against noise  pick up.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consider the case of INSTRUMENTATION AMPLIFIER…….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that case we consider CMRR</a:t>
            </a:r>
          </a:p>
          <a:p>
            <a:r>
              <a:rPr lang="en-US" dirty="0" smtClean="0"/>
              <a:t>CMRR- Common Mode Rejection Ratio.</a:t>
            </a:r>
          </a:p>
          <a:p>
            <a:r>
              <a:rPr lang="en-US" dirty="0" smtClean="0"/>
              <a:t>It is the rejection of unwanted noise signals.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07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04967"/>
            <a:ext cx="10515600" cy="5671996"/>
          </a:xfrm>
        </p:spPr>
        <p:txBody>
          <a:bodyPr/>
          <a:lstStyle/>
          <a:p>
            <a:r>
              <a:rPr lang="en-US" dirty="0" smtClean="0"/>
              <a:t>Instrumentation amplifiers have high CMRR</a:t>
            </a:r>
          </a:p>
          <a:p>
            <a:r>
              <a:rPr lang="en-US" dirty="0" smtClean="0"/>
              <a:t>Gain for common mode signals is low compared to differential mode signals</a:t>
            </a:r>
          </a:p>
          <a:p>
            <a:r>
              <a:rPr lang="en-US" dirty="0" smtClean="0"/>
              <a:t>In case R</a:t>
            </a:r>
            <a:r>
              <a:rPr lang="en-US" sz="1800" dirty="0" smtClean="0"/>
              <a:t>G1</a:t>
            </a:r>
            <a:r>
              <a:rPr lang="en-US" dirty="0" smtClean="0"/>
              <a:t>C</a:t>
            </a:r>
            <a:r>
              <a:rPr lang="en-US" sz="1800" dirty="0" smtClean="0"/>
              <a:t>1</a:t>
            </a:r>
            <a:r>
              <a:rPr lang="en-US" dirty="0" smtClean="0"/>
              <a:t>not equal to R</a:t>
            </a:r>
            <a:r>
              <a:rPr lang="en-US" sz="1800" dirty="0" smtClean="0"/>
              <a:t>G2</a:t>
            </a:r>
            <a:r>
              <a:rPr lang="en-US" dirty="0" smtClean="0"/>
              <a:t>C</a:t>
            </a:r>
            <a:r>
              <a:rPr lang="en-US" sz="1800" dirty="0" smtClean="0"/>
              <a:t>2</a:t>
            </a:r>
          </a:p>
          <a:p>
            <a:r>
              <a:rPr lang="en-US" dirty="0" smtClean="0"/>
              <a:t>CMRR of the system deteriorates significantly.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412" y="3016156"/>
            <a:ext cx="9430603" cy="358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370" y="723332"/>
            <a:ext cx="10515600" cy="5412688"/>
          </a:xfrm>
        </p:spPr>
        <p:txBody>
          <a:bodyPr/>
          <a:lstStyle/>
          <a:p>
            <a:r>
              <a:rPr lang="en-US" dirty="0" smtClean="0"/>
              <a:t>To alleviate this problem</a:t>
            </a:r>
          </a:p>
          <a:p>
            <a:pPr marL="0" indent="0">
              <a:buNone/>
            </a:pPr>
            <a:r>
              <a:rPr lang="en-US" dirty="0" smtClean="0"/>
              <a:t>                           cables should be preferably be connected to common              mode signals.</a:t>
            </a:r>
            <a:endParaRPr lang="en-GB" dirty="0" smtClean="0"/>
          </a:p>
          <a:p>
            <a:r>
              <a:rPr lang="en-US" dirty="0"/>
              <a:t> </a:t>
            </a:r>
            <a:r>
              <a:rPr lang="en-US" dirty="0" smtClean="0"/>
              <a:t>  signals reach input terminals </a:t>
            </a:r>
            <a:r>
              <a:rPr lang="en-US" dirty="0" err="1" smtClean="0"/>
              <a:t>unattenuated</a:t>
            </a:r>
            <a:r>
              <a:rPr lang="en-US" dirty="0" smtClean="0"/>
              <a:t> by capacitor.</a:t>
            </a:r>
          </a:p>
          <a:p>
            <a:r>
              <a:rPr lang="en-US" dirty="0" smtClean="0"/>
              <a:t>Done when </a:t>
            </a:r>
            <a:r>
              <a:rPr lang="en-US" dirty="0" err="1" smtClean="0"/>
              <a:t>e</a:t>
            </a:r>
            <a:r>
              <a:rPr lang="en-US" sz="2000" dirty="0" err="1" smtClean="0"/>
              <a:t>cm</a:t>
            </a:r>
            <a:r>
              <a:rPr lang="en-US" sz="2000" dirty="0" smtClean="0"/>
              <a:t>  </a:t>
            </a:r>
            <a:r>
              <a:rPr lang="en-US" dirty="0" smtClean="0"/>
              <a:t>is high. 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347" y="3429676"/>
            <a:ext cx="7260608" cy="304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46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73206"/>
            <a:ext cx="10515600" cy="5603757"/>
          </a:xfrm>
        </p:spPr>
        <p:txBody>
          <a:bodyPr/>
          <a:lstStyle/>
          <a:p>
            <a:r>
              <a:rPr lang="en-US" dirty="0" smtClean="0"/>
              <a:t>When common mode signal is not much larger as compared to differential mode signals….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Derive the common mode voltage as the average of two input signals.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4471" y="1662956"/>
            <a:ext cx="9103057" cy="342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31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e</a:t>
            </a:r>
            <a:r>
              <a:rPr lang="en-US" sz="1800" dirty="0" err="1" smtClean="0"/>
              <a:t>cm</a:t>
            </a:r>
            <a:r>
              <a:rPr lang="en-US" dirty="0" smtClean="0"/>
              <a:t>=  ½(e</a:t>
            </a:r>
            <a:r>
              <a:rPr lang="en-US" sz="1800" dirty="0" smtClean="0"/>
              <a:t>1</a:t>
            </a:r>
            <a:r>
              <a:rPr lang="en-US" dirty="0" smtClean="0"/>
              <a:t>+e</a:t>
            </a:r>
            <a:r>
              <a:rPr lang="en-US" sz="1800" dirty="0" smtClean="0"/>
              <a:t>2</a:t>
            </a:r>
            <a:r>
              <a:rPr lang="en-US" dirty="0" smtClean="0"/>
              <a:t>)</a:t>
            </a:r>
          </a:p>
          <a:p>
            <a:r>
              <a:rPr lang="en-US" dirty="0" smtClean="0"/>
              <a:t>e</a:t>
            </a:r>
            <a:r>
              <a:rPr lang="en-US" sz="1800" dirty="0" smtClean="0"/>
              <a:t>1</a:t>
            </a:r>
            <a:r>
              <a:rPr lang="en-US" sz="2000" dirty="0" smtClean="0"/>
              <a:t> = </a:t>
            </a:r>
            <a:r>
              <a:rPr lang="en-US" dirty="0" err="1" smtClean="0"/>
              <a:t>e</a:t>
            </a:r>
            <a:r>
              <a:rPr lang="en-US" sz="2000" dirty="0" err="1" smtClean="0"/>
              <a:t>cm</a:t>
            </a:r>
            <a:r>
              <a:rPr lang="en-US" dirty="0" err="1" smtClean="0"/>
              <a:t>+Ge</a:t>
            </a:r>
            <a:r>
              <a:rPr lang="en-US" sz="2000" dirty="0" err="1" smtClean="0"/>
              <a:t>dm</a:t>
            </a:r>
            <a:endParaRPr lang="en-US" sz="2000" dirty="0" smtClean="0"/>
          </a:p>
          <a:p>
            <a:r>
              <a:rPr lang="en-US" dirty="0" smtClean="0"/>
              <a:t>e</a:t>
            </a:r>
            <a:r>
              <a:rPr lang="en-US" sz="1800" dirty="0"/>
              <a:t>2</a:t>
            </a:r>
            <a:r>
              <a:rPr lang="en-US" sz="2000" dirty="0" smtClean="0"/>
              <a:t> = </a:t>
            </a:r>
            <a:r>
              <a:rPr lang="en-US" dirty="0" err="1" smtClean="0"/>
              <a:t>e</a:t>
            </a:r>
            <a:r>
              <a:rPr lang="en-US" sz="2000" dirty="0" err="1" smtClean="0"/>
              <a:t>cm</a:t>
            </a:r>
            <a:r>
              <a:rPr lang="en-US" dirty="0" err="1" smtClean="0"/>
              <a:t>-Ge</a:t>
            </a:r>
            <a:r>
              <a:rPr lang="en-US" sz="2000" dirty="0" err="1" smtClean="0"/>
              <a:t>dm</a:t>
            </a:r>
            <a:endParaRPr lang="en-US" sz="2000" dirty="0" smtClean="0"/>
          </a:p>
          <a:p>
            <a:endParaRPr lang="en-US" sz="2000" dirty="0"/>
          </a:p>
          <a:p>
            <a:endParaRPr lang="en-US" dirty="0" smtClean="0"/>
          </a:p>
          <a:p>
            <a:r>
              <a:rPr lang="en-US" dirty="0" smtClean="0"/>
              <a:t>when large shield capacitances are to be driven at high frequencies…..</a:t>
            </a:r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32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0311" y="736979"/>
            <a:ext cx="8297838" cy="5439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0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NEED FOR INPUT GUARDING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the common mode capacitance</a:t>
            </a:r>
          </a:p>
          <a:p>
            <a:r>
              <a:rPr lang="en-US" dirty="0" smtClean="0"/>
              <a:t>Improves the CMRR</a:t>
            </a:r>
          </a:p>
          <a:p>
            <a:r>
              <a:rPr lang="en-US" dirty="0" smtClean="0"/>
              <a:t>Eliminates leakage currents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310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The Ideal Op-Amp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8230" y="1506984"/>
            <a:ext cx="4639570" cy="29012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40875" y="4742909"/>
            <a:ext cx="42676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</a:rPr>
              <a:t>The Op-Amp produces an output</a:t>
            </a:r>
          </a:p>
          <a:p>
            <a:pPr algn="just"/>
            <a:r>
              <a:rPr lang="en-US" b="1" dirty="0">
                <a:latin typeface="Arial" panose="020B0604020202020204" pitchFamily="34" charset="0"/>
              </a:rPr>
              <a:t>voltage that is the difference between</a:t>
            </a:r>
          </a:p>
          <a:p>
            <a:pPr algn="just"/>
            <a:r>
              <a:rPr lang="en-US" b="1" dirty="0">
                <a:latin typeface="Arial" panose="020B0604020202020204" pitchFamily="34" charset="0"/>
              </a:rPr>
              <a:t>the two input terminals, multiplied by</a:t>
            </a:r>
          </a:p>
          <a:p>
            <a:pPr algn="just"/>
            <a:r>
              <a:rPr lang="en-GB" b="1" dirty="0">
                <a:latin typeface="Arial" panose="020B0604020202020204" pitchFamily="34" charset="0"/>
              </a:rPr>
              <a:t>the gain A...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6429424" y="154727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Arial" panose="020B0604020202020204" pitchFamily="34" charset="0"/>
              </a:rPr>
              <a:t>1) The input impedance is</a:t>
            </a:r>
          </a:p>
          <a:p>
            <a:r>
              <a:rPr lang="en-US" b="1" dirty="0">
                <a:latin typeface="Arial" panose="020B0604020202020204" pitchFamily="34" charset="0"/>
              </a:rPr>
              <a:t>infinite - i.e. no current ever</a:t>
            </a:r>
          </a:p>
          <a:p>
            <a:r>
              <a:rPr lang="en-US" b="1" dirty="0">
                <a:latin typeface="Arial" panose="020B0604020202020204" pitchFamily="34" charset="0"/>
              </a:rPr>
              <a:t>flows into either input of the</a:t>
            </a:r>
          </a:p>
          <a:p>
            <a:r>
              <a:rPr lang="en-GB" b="1" dirty="0">
                <a:latin typeface="Arial" panose="020B0604020202020204" pitchFamily="34" charset="0"/>
              </a:rPr>
              <a:t>op-amp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429424" y="286132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Arial" panose="020B0604020202020204" pitchFamily="34" charset="0"/>
              </a:rPr>
              <a:t>2) The output impedance is</a:t>
            </a:r>
          </a:p>
          <a:p>
            <a:r>
              <a:rPr lang="en-US" b="1" dirty="0">
                <a:latin typeface="Arial" panose="020B0604020202020204" pitchFamily="34" charset="0"/>
              </a:rPr>
              <a:t>zero - i.e. the op-amp can</a:t>
            </a:r>
          </a:p>
          <a:p>
            <a:r>
              <a:rPr lang="en-US" b="1" dirty="0">
                <a:latin typeface="Arial" panose="020B0604020202020204" pitchFamily="34" charset="0"/>
              </a:rPr>
              <a:t>drive any load impedance to</a:t>
            </a:r>
          </a:p>
          <a:p>
            <a:r>
              <a:rPr lang="en-GB" b="1" dirty="0">
                <a:latin typeface="Arial" panose="020B0604020202020204" pitchFamily="34" charset="0"/>
              </a:rPr>
              <a:t>any voltage.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429424" y="426960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Arial" panose="020B0604020202020204" pitchFamily="34" charset="0"/>
              </a:rPr>
              <a:t>3) The open-loop gain (A) is</a:t>
            </a:r>
          </a:p>
          <a:p>
            <a:r>
              <a:rPr lang="en-GB" b="1" dirty="0" err="1">
                <a:latin typeface="Arial" panose="020B0604020202020204" pitchFamily="34" charset="0"/>
              </a:rPr>
              <a:t>infinte</a:t>
            </a:r>
            <a:r>
              <a:rPr lang="en-GB" b="1" dirty="0">
                <a:latin typeface="Arial" panose="020B0604020202020204" pitchFamily="34" charset="0"/>
              </a:rPr>
              <a:t>.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429424" y="5158408"/>
            <a:ext cx="3159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</a:rPr>
              <a:t>4) The bandwidth is infinite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429424" y="578107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Arial" panose="020B0604020202020204" pitchFamily="34" charset="0"/>
              </a:rPr>
              <a:t>5) The output voltage is zero</a:t>
            </a:r>
          </a:p>
          <a:p>
            <a:r>
              <a:rPr lang="en-GB" b="1" dirty="0">
                <a:latin typeface="Arial" panose="020B0604020202020204" pitchFamily="34" charset="0"/>
              </a:rPr>
              <a:t>when the input voltage</a:t>
            </a:r>
          </a:p>
          <a:p>
            <a:r>
              <a:rPr lang="en-GB" b="1" dirty="0">
                <a:latin typeface="Arial" panose="020B0604020202020204" pitchFamily="34" charset="0"/>
              </a:rPr>
              <a:t>difference is zero.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695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3101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8800" dirty="0" smtClean="0">
                <a:latin typeface="Algerian" panose="04020705040A02060702" pitchFamily="82" charset="0"/>
              </a:rPr>
              <a:t>THANK YOU</a:t>
            </a:r>
            <a:endParaRPr lang="en-GB" sz="88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11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0910"/>
            <a:ext cx="3310719" cy="794935"/>
          </a:xfrm>
        </p:spPr>
        <p:txBody>
          <a:bodyPr>
            <a:normAutofit/>
          </a:bodyPr>
          <a:lstStyle/>
          <a:p>
            <a:r>
              <a:rPr lang="en-GB" sz="2500" b="1" dirty="0"/>
              <a:t>What You WANT</a:t>
            </a:r>
            <a:endParaRPr lang="en-GB" sz="2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4047699" cy="50323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1) The input impedance is infinite</a:t>
            </a:r>
          </a:p>
          <a:p>
            <a:pPr marL="0" indent="0">
              <a:buNone/>
            </a:pPr>
            <a:r>
              <a:rPr lang="en-US" b="1" dirty="0" smtClean="0"/>
              <a:t>    - </a:t>
            </a:r>
            <a:r>
              <a:rPr lang="en-US" b="1" dirty="0"/>
              <a:t>i.e. no current ever flows into</a:t>
            </a:r>
          </a:p>
          <a:p>
            <a:pPr marL="0" indent="0">
              <a:buNone/>
            </a:pPr>
            <a:r>
              <a:rPr lang="en-US" b="1" dirty="0" smtClean="0"/>
              <a:t>    either </a:t>
            </a:r>
            <a:r>
              <a:rPr lang="en-US" b="1" dirty="0"/>
              <a:t>input of the op-amp.</a:t>
            </a:r>
          </a:p>
          <a:p>
            <a:pPr marL="0" indent="0">
              <a:buNone/>
            </a:pPr>
            <a:r>
              <a:rPr lang="en-US" b="1" dirty="0"/>
              <a:t>2) The output impedance is zero -</a:t>
            </a:r>
          </a:p>
          <a:p>
            <a:pPr marL="0" indent="0">
              <a:buNone/>
            </a:pPr>
            <a:r>
              <a:rPr lang="en-US" b="1" dirty="0" smtClean="0"/>
              <a:t>     i.e</a:t>
            </a:r>
            <a:r>
              <a:rPr lang="en-US" b="1" dirty="0"/>
              <a:t>. the op-amp can drive any</a:t>
            </a:r>
          </a:p>
          <a:p>
            <a:pPr marL="0" indent="0">
              <a:buNone/>
            </a:pPr>
            <a:r>
              <a:rPr lang="en-US" b="1" dirty="0" smtClean="0"/>
              <a:t>     load </a:t>
            </a:r>
            <a:r>
              <a:rPr lang="en-US" b="1" dirty="0"/>
              <a:t>impedance to any voltage.</a:t>
            </a:r>
          </a:p>
          <a:p>
            <a:pPr marL="0" indent="0">
              <a:buNone/>
            </a:pPr>
            <a:r>
              <a:rPr lang="en-US" b="1" dirty="0"/>
              <a:t>3) The open-loop gain (A) is</a:t>
            </a:r>
          </a:p>
          <a:p>
            <a:pPr marL="0" indent="0">
              <a:buNone/>
            </a:pPr>
            <a:r>
              <a:rPr lang="en-GB" b="1" dirty="0" smtClean="0"/>
              <a:t>     </a:t>
            </a:r>
            <a:r>
              <a:rPr lang="en-GB" b="1" dirty="0" err="1" smtClean="0"/>
              <a:t>infinte</a:t>
            </a:r>
            <a:r>
              <a:rPr lang="en-GB" b="1" dirty="0"/>
              <a:t>.</a:t>
            </a:r>
          </a:p>
          <a:p>
            <a:pPr marL="0" indent="0">
              <a:buNone/>
            </a:pPr>
            <a:r>
              <a:rPr lang="en-US" b="1" dirty="0"/>
              <a:t>4) The bandwidth is infinite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5) The output voltage is zero</a:t>
            </a:r>
          </a:p>
          <a:p>
            <a:pPr marL="0" indent="0">
              <a:buNone/>
            </a:pPr>
            <a:r>
              <a:rPr lang="en-GB" b="1" dirty="0" smtClean="0"/>
              <a:t>     when </a:t>
            </a:r>
            <a:r>
              <a:rPr lang="en-GB" b="1" dirty="0"/>
              <a:t>the input voltage</a:t>
            </a:r>
          </a:p>
          <a:p>
            <a:pPr marL="0" indent="0">
              <a:buNone/>
            </a:pPr>
            <a:r>
              <a:rPr lang="en-GB" b="1" dirty="0" smtClean="0"/>
              <a:t>     difference </a:t>
            </a:r>
            <a:r>
              <a:rPr lang="en-GB" b="1" dirty="0"/>
              <a:t>is zero.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5677469" y="0"/>
            <a:ext cx="54591" cy="6858000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6523630" y="1825625"/>
            <a:ext cx="384866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</a:rPr>
              <a:t>NO, but it is often GIGA</a:t>
            </a:r>
          </a:p>
          <a:p>
            <a:r>
              <a:rPr lang="en-GB" b="1" dirty="0">
                <a:latin typeface="Arial" panose="020B0604020202020204" pitchFamily="34" charset="0"/>
              </a:rPr>
              <a:t>or TERA </a:t>
            </a:r>
            <a:r>
              <a:rPr lang="en-GB" b="1" dirty="0" smtClean="0">
                <a:latin typeface="Arial" panose="020B0604020202020204" pitchFamily="34" charset="0"/>
              </a:rPr>
              <a:t>!</a:t>
            </a:r>
          </a:p>
          <a:p>
            <a:endParaRPr lang="en-GB" b="1" dirty="0">
              <a:latin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</a:rPr>
              <a:t>NO, but is can be a few</a:t>
            </a:r>
          </a:p>
          <a:p>
            <a:r>
              <a:rPr lang="en-GB" b="1" dirty="0">
                <a:latin typeface="Arial" panose="020B0604020202020204" pitchFamily="34" charset="0"/>
              </a:rPr>
              <a:t>ohms in many cases</a:t>
            </a:r>
            <a:r>
              <a:rPr lang="en-GB" b="1" dirty="0" smtClean="0">
                <a:latin typeface="Arial" panose="020B0604020202020204" pitchFamily="34" charset="0"/>
              </a:rPr>
              <a:t>!</a:t>
            </a:r>
          </a:p>
          <a:p>
            <a:endParaRPr lang="en-US" b="1" dirty="0">
              <a:latin typeface="Arial" panose="020B0604020202020204" pitchFamily="34" charset="0"/>
            </a:endParaRPr>
          </a:p>
          <a:p>
            <a:endParaRPr lang="en-GB" b="1" dirty="0">
              <a:latin typeface="Arial" panose="020B0604020202020204" pitchFamily="34" charset="0"/>
            </a:endParaRPr>
          </a:p>
          <a:p>
            <a:r>
              <a:rPr lang="en-US" b="1" dirty="0">
                <a:latin typeface="Arial" panose="020B0604020202020204" pitchFamily="34" charset="0"/>
              </a:rPr>
              <a:t>NO, but it is usually</a:t>
            </a:r>
          </a:p>
          <a:p>
            <a:r>
              <a:rPr lang="en-GB" b="1" dirty="0">
                <a:latin typeface="Arial" panose="020B0604020202020204" pitchFamily="34" charset="0"/>
              </a:rPr>
              <a:t>several million</a:t>
            </a:r>
            <a:r>
              <a:rPr lang="en-GB" b="1" dirty="0" smtClean="0">
                <a:latin typeface="Arial" panose="020B0604020202020204" pitchFamily="34" charset="0"/>
              </a:rPr>
              <a:t>!</a:t>
            </a:r>
          </a:p>
          <a:p>
            <a:endParaRPr lang="en-GB" b="1" dirty="0">
              <a:latin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</a:rPr>
              <a:t>NO, usually several </a:t>
            </a:r>
            <a:r>
              <a:rPr lang="en-GB" b="1" dirty="0" err="1">
                <a:latin typeface="Arial" panose="020B0604020202020204" pitchFamily="34" charset="0"/>
              </a:rPr>
              <a:t>MHz</a:t>
            </a:r>
            <a:r>
              <a:rPr lang="en-GB" b="1" dirty="0" err="1" smtClean="0">
                <a:latin typeface="Arial" panose="020B0604020202020204" pitchFamily="34" charset="0"/>
              </a:rPr>
              <a:t>.</a:t>
            </a:r>
            <a:endParaRPr lang="en-GB" b="1" dirty="0" smtClean="0">
              <a:latin typeface="Arial" panose="020B0604020202020204" pitchFamily="34" charset="0"/>
            </a:endParaRPr>
          </a:p>
          <a:p>
            <a:endParaRPr lang="en-GB" b="1" dirty="0">
              <a:latin typeface="Arial" panose="020B0604020202020204" pitchFamily="34" charset="0"/>
            </a:endParaRPr>
          </a:p>
          <a:p>
            <a:r>
              <a:rPr lang="en-GB" b="1" dirty="0">
                <a:latin typeface="Arial" panose="020B0604020202020204" pitchFamily="34" charset="0"/>
              </a:rPr>
              <a:t>NO, offset voltages exist,</a:t>
            </a:r>
          </a:p>
          <a:p>
            <a:r>
              <a:rPr lang="en-GB" b="1" dirty="0">
                <a:latin typeface="Arial" panose="020B0604020202020204" pitchFamily="34" charset="0"/>
              </a:rPr>
              <a:t>but can be trimmed.</a:t>
            </a:r>
          </a:p>
          <a:p>
            <a:r>
              <a:rPr lang="en-GB" b="1" dirty="0">
                <a:latin typeface="Arial" panose="020B0604020202020204" pitchFamily="34" charset="0"/>
              </a:rPr>
              <a:t>What You WANT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096200" y="973711"/>
            <a:ext cx="286666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500" b="1" dirty="0">
                <a:latin typeface="+mj-lt"/>
              </a:rPr>
              <a:t>What You GET</a:t>
            </a:r>
            <a:endParaRPr lang="en-GB" sz="25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1543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OFFSET CURRENT</a:t>
            </a:r>
            <a:endParaRPr lang="en-GB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2489622"/>
            <a:ext cx="5181600" cy="4351338"/>
          </a:xfrm>
        </p:spPr>
        <p:txBody>
          <a:bodyPr/>
          <a:lstStyle/>
          <a:p>
            <a:r>
              <a:rPr lang="en-US" sz="2400" dirty="0" smtClean="0"/>
              <a:t>The two bias be I</a:t>
            </a:r>
            <a:r>
              <a:rPr lang="en-US" sz="1800" dirty="0" smtClean="0"/>
              <a:t>B</a:t>
            </a:r>
            <a:r>
              <a:rPr lang="en-US" sz="2400" dirty="0" smtClean="0"/>
              <a:t>+ and </a:t>
            </a:r>
            <a:r>
              <a:rPr lang="en-US" sz="2400" dirty="0"/>
              <a:t>I</a:t>
            </a:r>
            <a:r>
              <a:rPr lang="en-US" sz="1800" dirty="0"/>
              <a:t>B</a:t>
            </a:r>
            <a:r>
              <a:rPr lang="en-US" sz="2400" dirty="0"/>
              <a:t>- </a:t>
            </a:r>
            <a:endParaRPr lang="en-US" sz="2400" dirty="0" smtClean="0"/>
          </a:p>
          <a:p>
            <a:r>
              <a:rPr lang="en-US" sz="2400" dirty="0" smtClean="0"/>
              <a:t>In ideal case both bias currents are equal. </a:t>
            </a:r>
          </a:p>
          <a:p>
            <a:r>
              <a:rPr lang="en-US" sz="2400" dirty="0" smtClean="0"/>
              <a:t>Practically they are not the same.</a:t>
            </a:r>
          </a:p>
          <a:p>
            <a:r>
              <a:rPr lang="en-US" sz="2400" dirty="0" err="1" smtClean="0"/>
              <a:t>ie</a:t>
            </a:r>
            <a:r>
              <a:rPr lang="en-US" sz="2400" dirty="0" smtClean="0"/>
              <a:t>. I</a:t>
            </a:r>
            <a:r>
              <a:rPr lang="en-US" sz="1800" dirty="0" smtClean="0"/>
              <a:t>B</a:t>
            </a:r>
            <a:r>
              <a:rPr lang="en-US" sz="2400" dirty="0" smtClean="0"/>
              <a:t>+ - I</a:t>
            </a:r>
            <a:r>
              <a:rPr lang="en-US" sz="1800" dirty="0" smtClean="0"/>
              <a:t>B</a:t>
            </a:r>
            <a:r>
              <a:rPr lang="en-US" sz="2400" dirty="0" smtClean="0"/>
              <a:t>- = </a:t>
            </a:r>
            <a:r>
              <a:rPr lang="en-US" sz="2400" dirty="0" err="1" smtClean="0"/>
              <a:t>I</a:t>
            </a:r>
            <a:r>
              <a:rPr lang="en-US" sz="1400" dirty="0" err="1" smtClean="0"/>
              <a:t>offset</a:t>
            </a:r>
            <a:endParaRPr lang="en-US" sz="2400" dirty="0" smtClean="0"/>
          </a:p>
          <a:p>
            <a:endParaRPr lang="en-GB" sz="18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22" y="2489622"/>
            <a:ext cx="5470478" cy="1951629"/>
          </a:xfrm>
        </p:spPr>
      </p:pic>
    </p:spTree>
    <p:extLst>
      <p:ext uri="{BB962C8B-B14F-4D97-AF65-F5344CB8AC3E}">
        <p14:creationId xmlns:p14="http://schemas.microsoft.com/office/powerpoint/2010/main" val="43916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/>
              <a:t>Offset current is the quantity that is given by most of the operational amplifier manufactures. </a:t>
            </a:r>
            <a:endParaRPr lang="en-US" dirty="0" smtClean="0"/>
          </a:p>
          <a:p>
            <a:r>
              <a:rPr lang="en-US" dirty="0"/>
              <a:t>for 7 4 1 op amp. I offset current is equal to about </a:t>
            </a:r>
            <a:r>
              <a:rPr lang="en-US" dirty="0" smtClean="0"/>
              <a:t>10 </a:t>
            </a:r>
            <a:r>
              <a:rPr lang="en-US" dirty="0" err="1"/>
              <a:t>nano</a:t>
            </a:r>
            <a:r>
              <a:rPr lang="en-US" dirty="0"/>
              <a:t> ampere </a:t>
            </a:r>
            <a:endParaRPr lang="en-US" dirty="0" smtClean="0"/>
          </a:p>
          <a:p>
            <a:r>
              <a:rPr lang="en-US" dirty="0" err="1"/>
              <a:t>fet</a:t>
            </a:r>
            <a:r>
              <a:rPr lang="en-US" dirty="0"/>
              <a:t> version </a:t>
            </a:r>
            <a:r>
              <a:rPr lang="en-US" dirty="0" smtClean="0"/>
              <a:t>available </a:t>
            </a:r>
            <a:r>
              <a:rPr lang="en-US" dirty="0"/>
              <a:t>for 7 4 1, </a:t>
            </a:r>
            <a:r>
              <a:rPr lang="en-US" dirty="0" smtClean="0"/>
              <a:t>the </a:t>
            </a:r>
            <a:r>
              <a:rPr lang="en-US" dirty="0"/>
              <a:t>offset current is 10 pi amps </a:t>
            </a:r>
            <a:r>
              <a:rPr lang="en-US" dirty="0" smtClean="0"/>
              <a:t>.</a:t>
            </a:r>
          </a:p>
          <a:p>
            <a:r>
              <a:rPr lang="en-US" dirty="0" smtClean="0"/>
              <a:t>Offset current drift.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518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REDUCE OFFSET CURRENT???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en-US" dirty="0" smtClean="0"/>
              <a:t>FET version of 741 Op-Amp.</a:t>
            </a:r>
          </a:p>
          <a:p>
            <a:r>
              <a:rPr lang="en-US" dirty="0" smtClean="0"/>
              <a:t>By changing the resistance.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8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193227"/>
          </a:xfrm>
        </p:spPr>
        <p:txBody>
          <a:bodyPr/>
          <a:lstStyle/>
          <a:p>
            <a:pPr algn="ctr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STILL PROBLEM EXISTS???????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07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Leakage </a:t>
            </a:r>
            <a:r>
              <a:rPr lang="en-US" dirty="0"/>
              <a:t>current that is getting in to the </a:t>
            </a:r>
            <a:r>
              <a:rPr lang="en-US" dirty="0" smtClean="0"/>
              <a:t>PCB.</a:t>
            </a:r>
          </a:p>
          <a:p>
            <a:r>
              <a:rPr lang="en-US" dirty="0" smtClean="0"/>
              <a:t>Much serious problem than offset current.</a:t>
            </a:r>
          </a:p>
          <a:p>
            <a:r>
              <a:rPr lang="en-US" dirty="0"/>
              <a:t>The leakage current in the PCB will introduce large error. </a:t>
            </a:r>
            <a:endParaRPr lang="en-US" dirty="0" smtClean="0"/>
          </a:p>
          <a:p>
            <a:r>
              <a:rPr lang="en-US" dirty="0" smtClean="0"/>
              <a:t>Leakage current exceed the input bias current</a:t>
            </a:r>
          </a:p>
          <a:p>
            <a:r>
              <a:rPr lang="en-US" dirty="0" smtClean="0"/>
              <a:t>Purpose of low I</a:t>
            </a:r>
            <a:r>
              <a:rPr lang="en-US" sz="1600" dirty="0" smtClean="0"/>
              <a:t>B </a:t>
            </a:r>
            <a:r>
              <a:rPr lang="en-US" dirty="0" smtClean="0"/>
              <a:t>defeated.</a:t>
            </a:r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500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OVERCOME???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Mainly two methods:</a:t>
            </a:r>
          </a:p>
          <a:p>
            <a:pPr marL="0" indent="0">
              <a:buNone/>
            </a:pPr>
            <a:r>
              <a:rPr lang="en-US" dirty="0" smtClean="0"/>
              <a:t>                       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1. Mounting Op-Amp on Teflon IC Socket.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2. Use of </a:t>
            </a:r>
            <a:r>
              <a:rPr lang="en-US" u="sng" dirty="0" smtClean="0">
                <a:solidFill>
                  <a:srgbClr val="C00000"/>
                </a:solidFill>
              </a:rPr>
              <a:t>INPUT GUARDING</a:t>
            </a:r>
            <a:endParaRPr lang="en-GB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57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</TotalTime>
  <Words>683</Words>
  <Application>Microsoft Office PowerPoint</Application>
  <PresentationFormat>Widescreen</PresentationFormat>
  <Paragraphs>128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Algerian</vt:lpstr>
      <vt:lpstr>Arial</vt:lpstr>
      <vt:lpstr>Calibri</vt:lpstr>
      <vt:lpstr>Calibri Light</vt:lpstr>
      <vt:lpstr>Times New Roman</vt:lpstr>
      <vt:lpstr>Office Theme</vt:lpstr>
      <vt:lpstr>INPUT GUARDING</vt:lpstr>
      <vt:lpstr>The Ideal Op-Amp</vt:lpstr>
      <vt:lpstr>What You WANT</vt:lpstr>
      <vt:lpstr>OFFSET CURRENT</vt:lpstr>
      <vt:lpstr>PowerPoint Presentation</vt:lpstr>
      <vt:lpstr>HOW TO REDUCE OFFSET CURRENT???</vt:lpstr>
      <vt:lpstr>STILL PROBLEM EXISTS???????</vt:lpstr>
      <vt:lpstr>PowerPoint Presentation</vt:lpstr>
      <vt:lpstr>HOW TO OVERCOME??? </vt:lpstr>
      <vt:lpstr>GUARD 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NEED FOR INPUT GUARDING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INPUT GUARDING</dc:title>
  <dc:creator>ANIL</dc:creator>
  <cp:lastModifiedBy>ANIL</cp:lastModifiedBy>
  <cp:revision>65</cp:revision>
  <dcterms:created xsi:type="dcterms:W3CDTF">2014-07-20T04:56:20Z</dcterms:created>
  <dcterms:modified xsi:type="dcterms:W3CDTF">2014-08-24T17:31:20Z</dcterms:modified>
</cp:coreProperties>
</file>