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2" r:id="rId5"/>
    <p:sldId id="263" r:id="rId6"/>
    <p:sldId id="264" r:id="rId7"/>
    <p:sldId id="258" r:id="rId8"/>
    <p:sldId id="259" r:id="rId9"/>
    <p:sldId id="265" r:id="rId10"/>
    <p:sldId id="260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103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487BBDC1-ECAF-4D02-B835-7147A26E9C8C}" type="datetimeFigureOut">
              <a:rPr lang="en-IN" smtClean="0"/>
              <a:t>24-08-2014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4D679A1-1144-4D28-B290-64DDE8EC9039}" type="slidenum">
              <a:rPr lang="en-IN" smtClean="0"/>
              <a:t>‹#›</a:t>
            </a:fld>
            <a:endParaRPr lang="en-IN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3830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BDC1-ECAF-4D02-B835-7147A26E9C8C}" type="datetimeFigureOut">
              <a:rPr lang="en-IN" smtClean="0"/>
              <a:t>24-08-2014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679A1-1144-4D28-B290-64DDE8EC903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71706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BDC1-ECAF-4D02-B835-7147A26E9C8C}" type="datetimeFigureOut">
              <a:rPr lang="en-IN" smtClean="0"/>
              <a:t>24-08-2014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679A1-1144-4D28-B290-64DDE8EC9039}" type="slidenum">
              <a:rPr lang="en-IN" smtClean="0"/>
              <a:t>‹#›</a:t>
            </a:fld>
            <a:endParaRPr lang="en-IN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6991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BDC1-ECAF-4D02-B835-7147A26E9C8C}" type="datetimeFigureOut">
              <a:rPr lang="en-IN" smtClean="0"/>
              <a:t>24-08-2014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679A1-1144-4D28-B290-64DDE8EC9039}" type="slidenum">
              <a:rPr lang="en-IN" smtClean="0"/>
              <a:t>‹#›</a:t>
            </a:fld>
            <a:endParaRPr lang="en-IN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28264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BDC1-ECAF-4D02-B835-7147A26E9C8C}" type="datetimeFigureOut">
              <a:rPr lang="en-IN" smtClean="0"/>
              <a:t>24-08-2014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679A1-1144-4D28-B290-64DDE8EC903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647985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BDC1-ECAF-4D02-B835-7147A26E9C8C}" type="datetimeFigureOut">
              <a:rPr lang="en-IN" smtClean="0"/>
              <a:t>24-08-2014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679A1-1144-4D28-B290-64DDE8EC9039}" type="slidenum">
              <a:rPr lang="en-IN" smtClean="0"/>
              <a:t>‹#›</a:t>
            </a:fld>
            <a:endParaRPr lang="en-IN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99272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BDC1-ECAF-4D02-B835-7147A26E9C8C}" type="datetimeFigureOut">
              <a:rPr lang="en-IN" smtClean="0"/>
              <a:t>24-08-2014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679A1-1144-4D28-B290-64DDE8EC9039}" type="slidenum">
              <a:rPr lang="en-IN" smtClean="0"/>
              <a:t>‹#›</a:t>
            </a:fld>
            <a:endParaRPr lang="en-IN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47342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BDC1-ECAF-4D02-B835-7147A26E9C8C}" type="datetimeFigureOut">
              <a:rPr lang="en-IN" smtClean="0"/>
              <a:t>24-08-2014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679A1-1144-4D28-B290-64DDE8EC9039}" type="slidenum">
              <a:rPr lang="en-IN" smtClean="0"/>
              <a:t>‹#›</a:t>
            </a:fld>
            <a:endParaRPr lang="en-IN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07466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BDC1-ECAF-4D02-B835-7147A26E9C8C}" type="datetimeFigureOut">
              <a:rPr lang="en-IN" smtClean="0"/>
              <a:t>24-08-2014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679A1-1144-4D28-B290-64DDE8EC9039}" type="slidenum">
              <a:rPr lang="en-IN" smtClean="0"/>
              <a:t>‹#›</a:t>
            </a:fld>
            <a:endParaRPr lang="en-IN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3106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BDC1-ECAF-4D02-B835-7147A26E9C8C}" type="datetimeFigureOut">
              <a:rPr lang="en-IN" smtClean="0"/>
              <a:t>24-08-2014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679A1-1144-4D28-B290-64DDE8EC903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54635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BDC1-ECAF-4D02-B835-7147A26E9C8C}" type="datetimeFigureOut">
              <a:rPr lang="en-IN" smtClean="0"/>
              <a:t>24-08-2014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679A1-1144-4D28-B290-64DDE8EC9039}" type="slidenum">
              <a:rPr lang="en-IN" smtClean="0"/>
              <a:t>‹#›</a:t>
            </a:fld>
            <a:endParaRPr lang="en-IN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7862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BDC1-ECAF-4D02-B835-7147A26E9C8C}" type="datetimeFigureOut">
              <a:rPr lang="en-IN" smtClean="0"/>
              <a:t>24-08-2014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679A1-1144-4D28-B290-64DDE8EC903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61331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BDC1-ECAF-4D02-B835-7147A26E9C8C}" type="datetimeFigureOut">
              <a:rPr lang="en-IN" smtClean="0"/>
              <a:t>24-08-2014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679A1-1144-4D28-B290-64DDE8EC9039}" type="slidenum">
              <a:rPr lang="en-IN" smtClean="0"/>
              <a:t>‹#›</a:t>
            </a:fld>
            <a:endParaRPr lang="en-IN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8356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BDC1-ECAF-4D02-B835-7147A26E9C8C}" type="datetimeFigureOut">
              <a:rPr lang="en-IN" smtClean="0"/>
              <a:t>24-08-2014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679A1-1144-4D28-B290-64DDE8EC9039}" type="slidenum">
              <a:rPr lang="en-IN" smtClean="0"/>
              <a:t>‹#›</a:t>
            </a:fld>
            <a:endParaRPr lang="en-IN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4894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BDC1-ECAF-4D02-B835-7147A26E9C8C}" type="datetimeFigureOut">
              <a:rPr lang="en-IN" smtClean="0"/>
              <a:t>24-08-2014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679A1-1144-4D28-B290-64DDE8EC903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62884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BDC1-ECAF-4D02-B835-7147A26E9C8C}" type="datetimeFigureOut">
              <a:rPr lang="en-IN" smtClean="0"/>
              <a:t>24-08-2014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679A1-1144-4D28-B290-64DDE8EC9039}" type="slidenum">
              <a:rPr lang="en-IN" smtClean="0"/>
              <a:t>‹#›</a:t>
            </a:fld>
            <a:endParaRPr lang="en-IN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0171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BDC1-ECAF-4D02-B835-7147A26E9C8C}" type="datetimeFigureOut">
              <a:rPr lang="en-IN" smtClean="0"/>
              <a:t>24-08-2014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679A1-1144-4D28-B290-64DDE8EC903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17933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87BBDC1-ECAF-4D02-B835-7147A26E9C8C}" type="datetimeFigureOut">
              <a:rPr lang="en-IN" smtClean="0"/>
              <a:t>24-08-2014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4D679A1-1144-4D28-B290-64DDE8EC903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02926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sz="4000" dirty="0" smtClean="0">
                <a:latin typeface="Castellar" panose="020A0402060406010301" pitchFamily="18" charset="0"/>
              </a:rPr>
              <a:t>OPAMP DIFFERENTIATOR</a:t>
            </a:r>
            <a:endParaRPr lang="en-IN" sz="4000" dirty="0">
              <a:latin typeface="Castellar" panose="020A0402060406010301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80868" y="3657597"/>
            <a:ext cx="3727199" cy="1320802"/>
          </a:xfrm>
        </p:spPr>
        <p:txBody>
          <a:bodyPr>
            <a:normAutofit/>
          </a:bodyPr>
          <a:lstStyle/>
          <a:p>
            <a:r>
              <a:rPr lang="en-IN" sz="1600" dirty="0" smtClean="0"/>
              <a:t>AMRITA MARIAM VARGHESE</a:t>
            </a:r>
          </a:p>
          <a:p>
            <a:r>
              <a:rPr lang="en-IN" sz="1600" dirty="0" smtClean="0"/>
              <a:t>M13EE053</a:t>
            </a:r>
          </a:p>
          <a:p>
            <a:r>
              <a:rPr lang="en-IN" sz="1600" dirty="0" smtClean="0"/>
              <a:t>S</a:t>
            </a:r>
            <a:r>
              <a:rPr lang="en-IN" sz="1600" baseline="-25000" dirty="0" smtClean="0"/>
              <a:t>2</a:t>
            </a:r>
            <a:r>
              <a:rPr lang="en-IN" sz="1600" dirty="0" smtClean="0"/>
              <a:t> </a:t>
            </a:r>
            <a:r>
              <a:rPr lang="en-IN" sz="1600" dirty="0" err="1" smtClean="0"/>
              <a:t>M.Tech</a:t>
            </a:r>
            <a:r>
              <a:rPr lang="en-IN" sz="1600" dirty="0" smtClean="0"/>
              <a:t>. </a:t>
            </a:r>
            <a:r>
              <a:rPr lang="en-IN" sz="1600" dirty="0" smtClean="0"/>
              <a:t>PE</a:t>
            </a:r>
            <a:endParaRPr lang="en-IN" sz="1600" dirty="0"/>
          </a:p>
        </p:txBody>
      </p:sp>
    </p:spTree>
    <p:extLst>
      <p:ext uri="{BB962C8B-B14F-4D97-AF65-F5344CB8AC3E}">
        <p14:creationId xmlns:p14="http://schemas.microsoft.com/office/powerpoint/2010/main" val="350658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mtClean="0"/>
              <a:t>APPLICATION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IN" sz="1800" dirty="0">
                <a:latin typeface="Rockwell" panose="02060603020205020403" pitchFamily="18" charset="0"/>
              </a:rPr>
              <a:t>T</a:t>
            </a:r>
            <a:r>
              <a:rPr lang="en-IN" sz="1800" dirty="0" smtClean="0">
                <a:latin typeface="Rockwell" panose="02060603020205020403" pitchFamily="18" charset="0"/>
              </a:rPr>
              <a:t>he </a:t>
            </a:r>
            <a:r>
              <a:rPr lang="en-IN" sz="1800" dirty="0">
                <a:latin typeface="Rockwell" panose="02060603020205020403" pitchFamily="18" charset="0"/>
              </a:rPr>
              <a:t>circuit is used in analogue computers where it is able to provide a differentiation manipulation on the input analogue voltage</a:t>
            </a:r>
            <a:r>
              <a:rPr lang="en-IN" sz="1800" dirty="0" smtClean="0">
                <a:latin typeface="Rockwell" panose="02060603020205020403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IN" sz="1800" dirty="0">
                <a:latin typeface="Rockwell" panose="02060603020205020403" pitchFamily="18" charset="0"/>
              </a:rPr>
              <a:t>I</a:t>
            </a:r>
            <a:r>
              <a:rPr lang="en-IN" sz="1800" dirty="0" smtClean="0">
                <a:latin typeface="Rockwell" panose="02060603020205020403" pitchFamily="18" charset="0"/>
              </a:rPr>
              <a:t>n </a:t>
            </a:r>
            <a:r>
              <a:rPr lang="en-IN" sz="1800" dirty="0">
                <a:latin typeface="Rockwell" panose="02060603020205020403" pitchFamily="18" charset="0"/>
              </a:rPr>
              <a:t>process </a:t>
            </a:r>
            <a:r>
              <a:rPr lang="en-IN" sz="1800" dirty="0" smtClean="0">
                <a:latin typeface="Rockwell" panose="02060603020205020403" pitchFamily="18" charset="0"/>
              </a:rPr>
              <a:t>instrumentation</a:t>
            </a:r>
            <a:r>
              <a:rPr lang="en-IN" sz="1800" dirty="0">
                <a:latin typeface="Rockwell" panose="02060603020205020403" pitchFamily="18" charset="0"/>
              </a:rPr>
              <a:t>,</a:t>
            </a:r>
            <a:endParaRPr lang="en-IN" sz="1800" dirty="0" smtClean="0">
              <a:latin typeface="Rockwell" panose="02060603020205020403" pitchFamily="18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IN" sz="1800" dirty="0" smtClean="0">
                <a:latin typeface="Rockwell" panose="02060603020205020403" pitchFamily="18" charset="0"/>
              </a:rPr>
              <a:t>Here </a:t>
            </a:r>
            <a:r>
              <a:rPr lang="en-IN" sz="1800" dirty="0">
                <a:latin typeface="Rockwell" panose="02060603020205020403" pitchFamily="18" charset="0"/>
              </a:rPr>
              <a:t>it can be used to monitor the rate of change of various points. If the measurement device returns a rate of change greater than a certain value, this will give an output voltage above a certain threshold and this can be measured using a comparator and used to set an alarm or warning indication.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IN" sz="1800" dirty="0">
                <a:latin typeface="Rockwell" panose="02060603020205020403" pitchFamily="18" charset="0"/>
              </a:rPr>
              <a:t>M</a:t>
            </a:r>
            <a:r>
              <a:rPr lang="en-IN" sz="1800" dirty="0" smtClean="0">
                <a:latin typeface="Rockwell" panose="02060603020205020403" pitchFamily="18" charset="0"/>
              </a:rPr>
              <a:t>any </a:t>
            </a:r>
            <a:r>
              <a:rPr lang="en-IN" sz="1800" dirty="0">
                <a:latin typeface="Rockwell" panose="02060603020205020403" pitchFamily="18" charset="0"/>
              </a:rPr>
              <a:t>signal conditioning applications where a differentiator may be required. </a:t>
            </a:r>
            <a:endParaRPr lang="en-IN" sz="1800" dirty="0"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9313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452752" y="2703864"/>
            <a:ext cx="5224508" cy="923330"/>
          </a:xfrm>
          <a:prstGeom prst="rect">
            <a:avLst/>
          </a:prstGeom>
          <a:ln>
            <a:noFill/>
          </a:ln>
          <a:effectLst>
            <a:reflection blurRad="6350" stA="50000" endA="295" endPos="92000" dist="101600" dir="5400000" sy="-100000" algn="bl" rotWithShape="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AR BERKLEY" panose="02000000000000000000" pitchFamily="2" charset="0"/>
              </a:rPr>
              <a:t>THANK YOU</a:t>
            </a:r>
            <a:endParaRPr lang="en-US" sz="54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chemeClr val="accent4">
                  <a:lumMod val="40000"/>
                  <a:lumOff val="60000"/>
                </a:scheme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AR BERKLEY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81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BASIC </a:t>
            </a:r>
            <a:r>
              <a:rPr lang="en-IN" dirty="0" smtClean="0"/>
              <a:t>DIFFERENTIATOR</a:t>
            </a:r>
            <a:endParaRPr lang="en-IN" dirty="0"/>
          </a:p>
        </p:txBody>
      </p:sp>
      <p:pic>
        <p:nvPicPr>
          <p:cNvPr id="4" name="Content Placeholder 3" descr="op-amp differential amplifier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95402" y="2760771"/>
            <a:ext cx="4649007" cy="2725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944409" y="2760771"/>
            <a:ext cx="536241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IN" sz="1600" dirty="0" err="1"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IN" sz="1600" baseline="-25000" dirty="0" err="1"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IN" sz="1600" dirty="0"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is connected to the input terminal of the inverting amplifier while the resistor, </a:t>
            </a:r>
            <a:r>
              <a:rPr lang="en-IN" sz="1600" dirty="0" err="1"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IN" sz="1600" baseline="-25000" dirty="0" err="1"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ƒ</a:t>
            </a:r>
            <a:r>
              <a:rPr lang="en-IN" sz="1600" dirty="0"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forms the negative </a:t>
            </a:r>
            <a:r>
              <a:rPr lang="en-IN" sz="1600" dirty="0" smtClean="0"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feedback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ü"/>
            </a:pPr>
            <a:endParaRPr lang="en-IN" sz="1600" dirty="0">
              <a:latin typeface="Rockwell" panose="020606030202050204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IN" sz="1600" dirty="0">
                <a:latin typeface="Rockwell" panose="02060603020205020403" pitchFamily="18" charset="0"/>
              </a:rPr>
              <a:t>performs the mathematical operation of </a:t>
            </a:r>
            <a:r>
              <a:rPr lang="en-IN" sz="1600" dirty="0" smtClean="0">
                <a:latin typeface="Rockwell" panose="02060603020205020403" pitchFamily="18" charset="0"/>
              </a:rPr>
              <a:t>Differentiation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ü"/>
            </a:pPr>
            <a:endParaRPr lang="en-IN" sz="1600" dirty="0">
              <a:latin typeface="Rockwell" panose="020606030202050204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IN" sz="1600" dirty="0">
                <a:latin typeface="Rockwell" panose="02060603020205020403" pitchFamily="18" charset="0"/>
              </a:rPr>
              <a:t>output </a:t>
            </a:r>
            <a:r>
              <a:rPr lang="en-IN" sz="1600" dirty="0" smtClean="0">
                <a:latin typeface="Rockwell" panose="02060603020205020403" pitchFamily="18" charset="0"/>
              </a:rPr>
              <a:t> is </a:t>
            </a:r>
            <a:r>
              <a:rPr lang="en-IN" sz="1600" dirty="0">
                <a:latin typeface="Rockwell" panose="02060603020205020403" pitchFamily="18" charset="0"/>
              </a:rPr>
              <a:t>proportional to the input voltage’s rate-of-change with respect to time</a:t>
            </a:r>
            <a:r>
              <a:rPr lang="en-IN" sz="1600" dirty="0" smtClean="0"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ü"/>
            </a:pPr>
            <a:endParaRPr lang="en-IN" sz="1600" dirty="0">
              <a:latin typeface="Rockwell" panose="02060603020205020403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ü"/>
            </a:pPr>
            <a:endParaRPr lang="en-IN" sz="1600" dirty="0" smtClean="0">
              <a:latin typeface="Rockwell" panose="02060603020205020403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ü"/>
            </a:pPr>
            <a:endParaRPr lang="en-IN" sz="1600" dirty="0">
              <a:latin typeface="Rockwell" panose="02060603020205020403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49638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BASIC CIRCUIT…..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IN" sz="1800" dirty="0">
                <a:latin typeface="Rockwell" panose="02060603020205020403" pitchFamily="18" charset="0"/>
              </a:rPr>
              <a:t>At low frequencies the reactance of the capacitor is “High” resulting in a low gain ( </a:t>
            </a:r>
            <a:r>
              <a:rPr lang="en-IN" sz="1800" dirty="0" err="1">
                <a:latin typeface="Rockwell" panose="02060603020205020403" pitchFamily="18" charset="0"/>
              </a:rPr>
              <a:t>R</a:t>
            </a:r>
            <a:r>
              <a:rPr lang="en-IN" sz="1800" baseline="-25000" dirty="0" err="1">
                <a:latin typeface="Rockwell" panose="02060603020205020403" pitchFamily="18" charset="0"/>
              </a:rPr>
              <a:t>ƒ</a:t>
            </a:r>
            <a:r>
              <a:rPr lang="en-IN" sz="1800" dirty="0">
                <a:latin typeface="Rockwell" panose="02060603020205020403" pitchFamily="18" charset="0"/>
              </a:rPr>
              <a:t>/</a:t>
            </a:r>
            <a:r>
              <a:rPr lang="en-IN" sz="1800" dirty="0" err="1">
                <a:latin typeface="Rockwell" panose="02060603020205020403" pitchFamily="18" charset="0"/>
              </a:rPr>
              <a:t>X</a:t>
            </a:r>
            <a:r>
              <a:rPr lang="en-IN" sz="1800" baseline="-25000" dirty="0" err="1">
                <a:latin typeface="Rockwell" panose="02060603020205020403" pitchFamily="18" charset="0"/>
              </a:rPr>
              <a:t>c</a:t>
            </a:r>
            <a:r>
              <a:rPr lang="en-IN" sz="1800" dirty="0">
                <a:latin typeface="Rockwell" panose="02060603020205020403" pitchFamily="18" charset="0"/>
              </a:rPr>
              <a:t> ) and low output voltage from the op-amp. </a:t>
            </a:r>
            <a:endParaRPr lang="en-IN" sz="1800" dirty="0" smtClean="0">
              <a:latin typeface="Rockwell" panose="02060603020205020403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IN" sz="1800" dirty="0" smtClean="0">
              <a:latin typeface="Rockwell" panose="02060603020205020403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IN" sz="1800" dirty="0" smtClean="0">
                <a:latin typeface="Rockwell" panose="02060603020205020403" pitchFamily="18" charset="0"/>
              </a:rPr>
              <a:t>At </a:t>
            </a:r>
            <a:r>
              <a:rPr lang="en-IN" sz="1800" dirty="0">
                <a:latin typeface="Rockwell" panose="02060603020205020403" pitchFamily="18" charset="0"/>
              </a:rPr>
              <a:t>higher frequencies the reactance of the capacitor is much lower resulting in a higher gain and higher output voltage from the differentiator amplifier</a:t>
            </a:r>
            <a:r>
              <a:rPr lang="en-IN" sz="1800" dirty="0" smtClean="0">
                <a:latin typeface="Rockwell" panose="02060603020205020403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ü"/>
            </a:pPr>
            <a:endParaRPr lang="en-IN" sz="1800" dirty="0" smtClean="0">
              <a:latin typeface="Rockwell" panose="02060603020205020403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IN" sz="1800" dirty="0">
                <a:latin typeface="Rockwell" panose="02060603020205020403" pitchFamily="18" charset="0"/>
              </a:rPr>
              <a:t>A</a:t>
            </a:r>
            <a:r>
              <a:rPr lang="en-IN" sz="1800" dirty="0" smtClean="0">
                <a:latin typeface="Rockwell" panose="02060603020205020403" pitchFamily="18" charset="0"/>
              </a:rPr>
              <a:t>t </a:t>
            </a:r>
            <a:r>
              <a:rPr lang="en-IN" sz="1800" dirty="0">
                <a:latin typeface="Rockwell" panose="02060603020205020403" pitchFamily="18" charset="0"/>
              </a:rPr>
              <a:t>high frequencies an op-amp differentiator circuit becomes unstable and will start to </a:t>
            </a:r>
            <a:r>
              <a:rPr lang="en-IN" sz="1800" dirty="0" smtClean="0">
                <a:latin typeface="Rockwell" panose="02060603020205020403" pitchFamily="18" charset="0"/>
              </a:rPr>
              <a:t>oscillate</a:t>
            </a:r>
          </a:p>
          <a:p>
            <a:pPr>
              <a:buFont typeface="Wingdings" panose="05000000000000000000" pitchFamily="2" charset="2"/>
              <a:buChar char="ü"/>
            </a:pPr>
            <a:endParaRPr lang="en-IN" sz="1800" dirty="0" smtClean="0">
              <a:latin typeface="Rockwell" panose="02060603020205020403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IN" sz="1800" dirty="0" smtClean="0">
                <a:latin typeface="Rockwell" panose="02060603020205020403" pitchFamily="18" charset="0"/>
              </a:rPr>
              <a:t>To </a:t>
            </a:r>
            <a:r>
              <a:rPr lang="en-IN" sz="1800" dirty="0">
                <a:latin typeface="Rockwell" panose="02060603020205020403" pitchFamily="18" charset="0"/>
              </a:rPr>
              <a:t>avoid this the high frequency gain of the circuit needs to be reduced by adding an additional small value capacitor across the feedback resistor </a:t>
            </a:r>
            <a:r>
              <a:rPr lang="en-IN" sz="1800" dirty="0" err="1">
                <a:latin typeface="Rockwell" panose="02060603020205020403" pitchFamily="18" charset="0"/>
              </a:rPr>
              <a:t>R</a:t>
            </a:r>
            <a:r>
              <a:rPr lang="en-IN" sz="1800" baseline="-25000" dirty="0" err="1">
                <a:latin typeface="Rockwell" panose="02060603020205020403" pitchFamily="18" charset="0"/>
              </a:rPr>
              <a:t>ƒ</a:t>
            </a:r>
            <a:r>
              <a:rPr lang="en-IN" sz="1800" dirty="0" smtClean="0">
                <a:latin typeface="Rockwell" panose="02060603020205020403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ü"/>
            </a:pPr>
            <a:endParaRPr lang="en-IN" sz="1600" dirty="0" smtClean="0">
              <a:latin typeface="Rockwell" panose="02060603020205020403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IN" sz="1600" dirty="0">
              <a:latin typeface="Rockwell" panose="02060603020205020403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IN" sz="1600" dirty="0"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4427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BASIC CIRCUIT…..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IN" sz="1800" dirty="0">
                <a:latin typeface="Rockwell" panose="02060603020205020403" pitchFamily="18" charset="0"/>
              </a:rPr>
              <a:t>N</a:t>
            </a:r>
            <a:r>
              <a:rPr lang="en-IN" sz="1800" dirty="0" smtClean="0">
                <a:latin typeface="Rockwell" panose="02060603020205020403" pitchFamily="18" charset="0"/>
              </a:rPr>
              <a:t>ode </a:t>
            </a:r>
            <a:r>
              <a:rPr lang="en-IN" sz="1800" dirty="0">
                <a:latin typeface="Rockwell" panose="02060603020205020403" pitchFamily="18" charset="0"/>
              </a:rPr>
              <a:t>voltage of the operational amplifier at its inverting input terminal is zero, the current, </a:t>
            </a:r>
            <a:r>
              <a:rPr lang="en-IN" sz="1800" dirty="0" err="1">
                <a:latin typeface="Rockwell" panose="02060603020205020403" pitchFamily="18" charset="0"/>
              </a:rPr>
              <a:t>i</a:t>
            </a:r>
            <a:r>
              <a:rPr lang="en-IN" sz="1800" dirty="0">
                <a:latin typeface="Rockwell" panose="02060603020205020403" pitchFamily="18" charset="0"/>
              </a:rPr>
              <a:t> flowing through the capacitor will be given </a:t>
            </a:r>
            <a:r>
              <a:rPr lang="en-IN" sz="1800" dirty="0" smtClean="0">
                <a:latin typeface="Rockwell" panose="02060603020205020403" pitchFamily="18" charset="0"/>
              </a:rPr>
              <a:t>as:</a:t>
            </a:r>
          </a:p>
          <a:p>
            <a:pPr>
              <a:buFont typeface="Wingdings" panose="05000000000000000000" pitchFamily="2" charset="2"/>
              <a:buChar char="ü"/>
            </a:pPr>
            <a:endParaRPr lang="en-IN" sz="1800" dirty="0">
              <a:latin typeface="Rockwell" panose="02060603020205020403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IN" sz="1800" dirty="0" smtClean="0">
              <a:latin typeface="Rockwell" panose="02060603020205020403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IN" sz="1800" dirty="0">
                <a:latin typeface="Rockwell" panose="02060603020205020403" pitchFamily="18" charset="0"/>
              </a:rPr>
              <a:t>The charge on the capacitor </a:t>
            </a:r>
            <a:r>
              <a:rPr lang="en-IN" sz="1800" dirty="0" smtClean="0">
                <a:latin typeface="Rockwell" panose="02060603020205020403" pitchFamily="18" charset="0"/>
              </a:rPr>
              <a:t>,</a:t>
            </a:r>
          </a:p>
          <a:p>
            <a:pPr>
              <a:buFont typeface="Wingdings" panose="05000000000000000000" pitchFamily="2" charset="2"/>
              <a:buChar char="ü"/>
            </a:pPr>
            <a:endParaRPr lang="en-IN" sz="1800" dirty="0">
              <a:latin typeface="Rockwell" panose="02060603020205020403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IN" sz="1800" dirty="0">
                <a:latin typeface="Rockwell" panose="02060603020205020403" pitchFamily="18" charset="0"/>
              </a:rPr>
              <a:t> The rate of change of </a:t>
            </a:r>
            <a:r>
              <a:rPr lang="en-IN" sz="1800" dirty="0" smtClean="0">
                <a:latin typeface="Rockwell" panose="02060603020205020403" pitchFamily="18" charset="0"/>
              </a:rPr>
              <a:t> </a:t>
            </a:r>
            <a:r>
              <a:rPr lang="en-IN" sz="1800" dirty="0">
                <a:latin typeface="Rockwell" panose="02060603020205020403" pitchFamily="18" charset="0"/>
              </a:rPr>
              <a:t>charge </a:t>
            </a:r>
            <a:endParaRPr lang="en-IN" sz="1800" dirty="0" smtClean="0">
              <a:latin typeface="Rockwell" panose="02060603020205020403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IN" sz="1800" dirty="0" smtClean="0">
              <a:latin typeface="Rockwell" panose="02060603020205020403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IN" sz="1800" dirty="0">
              <a:latin typeface="Rockwell" panose="02060603020205020403" pitchFamily="18" charset="0"/>
            </a:endParaRPr>
          </a:p>
        </p:txBody>
      </p:sp>
      <p:pic>
        <p:nvPicPr>
          <p:cNvPr id="4" name="Picture 3" descr="op-amp gain equatio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42479" y="3252854"/>
            <a:ext cx="2355743" cy="871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apacitor charge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24515" y="4522504"/>
            <a:ext cx="1191673" cy="322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apacitor rate of change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24515" y="5374108"/>
            <a:ext cx="1261745" cy="467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99007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BASIC CIRCUIT…..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IN" sz="1800" dirty="0" smtClean="0">
              <a:latin typeface="Rockwell" panose="02060603020205020403" pitchFamily="18" charset="0"/>
            </a:endParaRPr>
          </a:p>
          <a:p>
            <a:endParaRPr lang="en-IN" sz="1800" dirty="0">
              <a:latin typeface="Rockwell" panose="02060603020205020403" pitchFamily="18" charset="0"/>
            </a:endParaRPr>
          </a:p>
          <a:p>
            <a:endParaRPr lang="en-IN" sz="1800" dirty="0" smtClean="0">
              <a:latin typeface="Rockwell" panose="02060603020205020403" pitchFamily="18" charset="0"/>
            </a:endParaRPr>
          </a:p>
          <a:p>
            <a:endParaRPr lang="en-IN" sz="1800" dirty="0" smtClean="0">
              <a:latin typeface="Rockwell" panose="02060603020205020403" pitchFamily="18" charset="0"/>
            </a:endParaRPr>
          </a:p>
          <a:p>
            <a:r>
              <a:rPr lang="en-IN" sz="1800" dirty="0" smtClean="0">
                <a:latin typeface="Rockwell" panose="02060603020205020403" pitchFamily="18" charset="0"/>
              </a:rPr>
              <a:t>Voltage </a:t>
            </a:r>
            <a:r>
              <a:rPr lang="en-IN" sz="1800" dirty="0">
                <a:latin typeface="Rockwell" panose="02060603020205020403" pitchFamily="18" charset="0"/>
              </a:rPr>
              <a:t>output for the op-amp </a:t>
            </a:r>
            <a:r>
              <a:rPr lang="en-IN" sz="1800" dirty="0" smtClean="0">
                <a:latin typeface="Rockwell" panose="02060603020205020403" pitchFamily="18" charset="0"/>
              </a:rPr>
              <a:t>differentiator,</a:t>
            </a:r>
          </a:p>
          <a:p>
            <a:pPr marL="0" indent="0">
              <a:buNone/>
            </a:pPr>
            <a:r>
              <a:rPr lang="en-IN" sz="1800" dirty="0" smtClean="0">
                <a:latin typeface="Rockwell" panose="02060603020205020403" pitchFamily="18" charset="0"/>
              </a:rPr>
              <a:t> </a:t>
            </a:r>
            <a:endParaRPr lang="en-IN" sz="1800" dirty="0">
              <a:latin typeface="Rockwell" panose="02060603020205020403" pitchFamily="18" charset="0"/>
            </a:endParaRPr>
          </a:p>
        </p:txBody>
      </p:sp>
      <p:pic>
        <p:nvPicPr>
          <p:cNvPr id="5" name="Picture 4" descr="op-amp differentiator capacitor current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53036" y="2921530"/>
            <a:ext cx="1828800" cy="1069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op-amp differentiator equation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53036" y="4628642"/>
            <a:ext cx="1852198" cy="609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90566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DISADVANTAGES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IN" sz="1800" dirty="0">
                <a:latin typeface="Rockwell" panose="02060603020205020403" pitchFamily="18" charset="0"/>
              </a:rPr>
              <a:t>S</a:t>
            </a:r>
            <a:r>
              <a:rPr lang="en-IN" sz="1800" dirty="0" smtClean="0">
                <a:latin typeface="Rockwell" panose="02060603020205020403" pitchFamily="18" charset="0"/>
              </a:rPr>
              <a:t>uffers </a:t>
            </a:r>
            <a:r>
              <a:rPr lang="en-IN" sz="1800" dirty="0">
                <a:latin typeface="Rockwell" panose="02060603020205020403" pitchFamily="18" charset="0"/>
              </a:rPr>
              <a:t>from instability at high frequencies </a:t>
            </a:r>
            <a:endParaRPr lang="en-IN" sz="1800" dirty="0" smtClean="0">
              <a:latin typeface="Rockwell" panose="02060603020205020403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IN" sz="1800" dirty="0">
                <a:latin typeface="Rockwell" panose="02060603020205020403" pitchFamily="18" charset="0"/>
              </a:rPr>
              <a:t>T</a:t>
            </a:r>
            <a:r>
              <a:rPr lang="en-IN" sz="1800" dirty="0" smtClean="0">
                <a:latin typeface="Rockwell" panose="02060603020205020403" pitchFamily="18" charset="0"/>
              </a:rPr>
              <a:t>he </a:t>
            </a:r>
            <a:r>
              <a:rPr lang="en-IN" sz="1800" dirty="0">
                <a:latin typeface="Rockwell" panose="02060603020205020403" pitchFamily="18" charset="0"/>
              </a:rPr>
              <a:t>capacitive input makes it very susceptible to random noise signals and any noise or harmonics present in the source circuit will be amplified more than the input signal itself</a:t>
            </a:r>
            <a:r>
              <a:rPr lang="en-IN" sz="1800" dirty="0" smtClean="0">
                <a:latin typeface="Rockwell" panose="02060603020205020403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IN" sz="1800" dirty="0" smtClean="0">
                <a:latin typeface="Rockwell" panose="02060603020205020403" pitchFamily="18" charset="0"/>
              </a:rPr>
              <a:t> </a:t>
            </a:r>
            <a:r>
              <a:rPr lang="en-IN" sz="1800" dirty="0">
                <a:latin typeface="Rockwell" panose="02060603020205020403" pitchFamily="18" charset="0"/>
              </a:rPr>
              <a:t>This is because the output is proportional to the slope of the input voltage so some means of limiting the bandwidth in order to achieve closed-loop stability is required</a:t>
            </a:r>
          </a:p>
          <a:p>
            <a:endParaRPr lang="en-IN" sz="1800" dirty="0"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5067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WAVEFORMS</a:t>
            </a:r>
            <a:endParaRPr lang="en-IN" dirty="0"/>
          </a:p>
        </p:txBody>
      </p:sp>
      <p:pic>
        <p:nvPicPr>
          <p:cNvPr id="4" name="Content Placeholder 3" descr="op-amp differentiator output voltage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52068" y="2619457"/>
            <a:ext cx="3859078" cy="3502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3215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MODIFIED CIRCUIT</a:t>
            </a:r>
            <a:endParaRPr lang="en-IN" dirty="0"/>
          </a:p>
        </p:txBody>
      </p:sp>
      <p:pic>
        <p:nvPicPr>
          <p:cNvPr id="4" name="Content Placeholder 3" descr="improved op-amp differentiator amplifier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32880" y="2717907"/>
            <a:ext cx="6202632" cy="281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7747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MODIFIED CIRCUIT…..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IN" sz="1800" dirty="0">
                <a:latin typeface="Rockwell" panose="02060603020205020403" pitchFamily="18" charset="0"/>
              </a:rPr>
              <a:t>A</a:t>
            </a:r>
            <a:r>
              <a:rPr lang="en-IN" sz="1800" dirty="0" smtClean="0">
                <a:latin typeface="Rockwell" panose="02060603020205020403" pitchFamily="18" charset="0"/>
              </a:rPr>
              <a:t>n </a:t>
            </a:r>
            <a:r>
              <a:rPr lang="en-IN" sz="1800" dirty="0">
                <a:latin typeface="Rockwell" panose="02060603020205020403" pitchFamily="18" charset="0"/>
              </a:rPr>
              <a:t>extra resistor, </a:t>
            </a:r>
            <a:r>
              <a:rPr lang="en-IN" sz="1800" dirty="0" err="1">
                <a:latin typeface="Rockwell" panose="02060603020205020403" pitchFamily="18" charset="0"/>
              </a:rPr>
              <a:t>R</a:t>
            </a:r>
            <a:r>
              <a:rPr lang="en-IN" sz="1800" baseline="-25000" dirty="0" err="1">
                <a:latin typeface="Rockwell" panose="02060603020205020403" pitchFamily="18" charset="0"/>
              </a:rPr>
              <a:t>in</a:t>
            </a:r>
            <a:r>
              <a:rPr lang="en-IN" sz="1800" dirty="0">
                <a:latin typeface="Rockwell" panose="02060603020205020403" pitchFamily="18" charset="0"/>
              </a:rPr>
              <a:t> is added to the </a:t>
            </a:r>
            <a:r>
              <a:rPr lang="en-IN" sz="1800" dirty="0" smtClean="0">
                <a:latin typeface="Rockwell" panose="02060603020205020403" pitchFamily="18" charset="0"/>
              </a:rPr>
              <a:t>input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IN" sz="1800" dirty="0" err="1">
                <a:latin typeface="Rockwell" panose="02060603020205020403" pitchFamily="18" charset="0"/>
              </a:rPr>
              <a:t>R</a:t>
            </a:r>
            <a:r>
              <a:rPr lang="en-IN" sz="1800" baseline="-25000" dirty="0" err="1">
                <a:latin typeface="Rockwell" panose="02060603020205020403" pitchFamily="18" charset="0"/>
              </a:rPr>
              <a:t>in</a:t>
            </a:r>
            <a:r>
              <a:rPr lang="en-IN" sz="1800" dirty="0">
                <a:latin typeface="Rockwell" panose="02060603020205020403" pitchFamily="18" charset="0"/>
              </a:rPr>
              <a:t> limits the differentiators increase in gain at a ratio of </a:t>
            </a:r>
            <a:r>
              <a:rPr lang="en-IN" sz="1800" dirty="0" err="1">
                <a:latin typeface="Rockwell" panose="02060603020205020403" pitchFamily="18" charset="0"/>
              </a:rPr>
              <a:t>R</a:t>
            </a:r>
            <a:r>
              <a:rPr lang="en-IN" sz="1800" baseline="-25000" dirty="0" err="1">
                <a:latin typeface="Rockwell" panose="02060603020205020403" pitchFamily="18" charset="0"/>
              </a:rPr>
              <a:t>ƒ</a:t>
            </a:r>
            <a:r>
              <a:rPr lang="en-IN" sz="1800" dirty="0">
                <a:latin typeface="Rockwell" panose="02060603020205020403" pitchFamily="18" charset="0"/>
              </a:rPr>
              <a:t>/</a:t>
            </a:r>
            <a:r>
              <a:rPr lang="en-IN" sz="1800" dirty="0" err="1">
                <a:latin typeface="Rockwell" panose="02060603020205020403" pitchFamily="18" charset="0"/>
              </a:rPr>
              <a:t>R</a:t>
            </a:r>
            <a:r>
              <a:rPr lang="en-IN" sz="1800" baseline="-25000" dirty="0" err="1">
                <a:latin typeface="Rockwell" panose="02060603020205020403" pitchFamily="18" charset="0"/>
              </a:rPr>
              <a:t>in</a:t>
            </a:r>
            <a:r>
              <a:rPr lang="en-IN" sz="1800" dirty="0" smtClean="0">
                <a:latin typeface="Rockwell" panose="02060603020205020403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IN" sz="1800" dirty="0">
                <a:latin typeface="Rockwell" panose="02060603020205020403" pitchFamily="18" charset="0"/>
              </a:rPr>
              <a:t>C</a:t>
            </a:r>
            <a:r>
              <a:rPr lang="en-IN" sz="1800" dirty="0" smtClean="0">
                <a:latin typeface="Rockwell" panose="02060603020205020403" pitchFamily="18" charset="0"/>
              </a:rPr>
              <a:t>ircuit </a:t>
            </a:r>
            <a:r>
              <a:rPr lang="en-IN" sz="1800" dirty="0">
                <a:latin typeface="Rockwell" panose="02060603020205020403" pitchFamily="18" charset="0"/>
              </a:rPr>
              <a:t>now acts like a differentiator amplifier at low frequencies and an amplifier with resistive feedback at high </a:t>
            </a:r>
            <a:r>
              <a:rPr lang="en-IN" sz="1800" dirty="0" smtClean="0">
                <a:latin typeface="Rockwell" panose="02060603020205020403" pitchFamily="18" charset="0"/>
              </a:rPr>
              <a:t>frequencies.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IN" sz="1800" dirty="0">
                <a:latin typeface="Rockwell" panose="02060603020205020403" pitchFamily="18" charset="0"/>
              </a:rPr>
              <a:t>Additional attenuation of higher frequencies is accomplished by connecting a capacitor </a:t>
            </a:r>
            <a:r>
              <a:rPr lang="en-IN" sz="1800" dirty="0" err="1">
                <a:latin typeface="Rockwell" panose="02060603020205020403" pitchFamily="18" charset="0"/>
              </a:rPr>
              <a:t>C</a:t>
            </a:r>
            <a:r>
              <a:rPr lang="en-IN" sz="1800" baseline="-25000" dirty="0" err="1">
                <a:latin typeface="Rockwell" panose="02060603020205020403" pitchFamily="18" charset="0"/>
              </a:rPr>
              <a:t>ƒ</a:t>
            </a:r>
            <a:r>
              <a:rPr lang="en-IN" sz="1800" dirty="0">
                <a:latin typeface="Rockwell" panose="02060603020205020403" pitchFamily="18" charset="0"/>
              </a:rPr>
              <a:t> in parallel with the differentiator feedback resistor, </a:t>
            </a:r>
            <a:r>
              <a:rPr lang="en-IN" sz="1800" dirty="0" err="1" smtClean="0">
                <a:latin typeface="Rockwell" panose="02060603020205020403" pitchFamily="18" charset="0"/>
              </a:rPr>
              <a:t>Rƒ</a:t>
            </a:r>
            <a:endParaRPr lang="en-IN" sz="1800" dirty="0" smtClean="0">
              <a:latin typeface="Rockwell" panose="02060603020205020403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IN" sz="1800" dirty="0" smtClean="0">
                <a:latin typeface="Rockwell" panose="02060603020205020403" pitchFamily="18" charset="0"/>
              </a:rPr>
              <a:t>An active high pass filter</a:t>
            </a:r>
          </a:p>
          <a:p>
            <a:pPr>
              <a:buFont typeface="Wingdings" panose="05000000000000000000" pitchFamily="2" charset="2"/>
              <a:buChar char="ü"/>
            </a:pPr>
            <a:endParaRPr lang="en-IN" sz="1800" dirty="0"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907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87</TotalTime>
  <Words>241</Words>
  <Application>Microsoft Office PowerPoint</Application>
  <PresentationFormat>Widescreen</PresentationFormat>
  <Paragraphs>52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 BERKLEY</vt:lpstr>
      <vt:lpstr>Arial</vt:lpstr>
      <vt:lpstr>Castellar</vt:lpstr>
      <vt:lpstr>Garamond</vt:lpstr>
      <vt:lpstr>Rockwell</vt:lpstr>
      <vt:lpstr>Times New Roman</vt:lpstr>
      <vt:lpstr>Wingdings</vt:lpstr>
      <vt:lpstr>Organic</vt:lpstr>
      <vt:lpstr>OPAMP DIFFERENTIATOR</vt:lpstr>
      <vt:lpstr>BASIC DIFFERENTIATOR</vt:lpstr>
      <vt:lpstr>BASIC CIRCUIT…..</vt:lpstr>
      <vt:lpstr>BASIC CIRCUIT…..</vt:lpstr>
      <vt:lpstr>BASIC CIRCUIT…..</vt:lpstr>
      <vt:lpstr>DISADVANTAGES</vt:lpstr>
      <vt:lpstr>WAVEFORMS</vt:lpstr>
      <vt:lpstr>MODIFIED CIRCUIT</vt:lpstr>
      <vt:lpstr>MODIFIED CIRCUIT…..</vt:lpstr>
      <vt:lpstr>APPLICATION</vt:lpstr>
      <vt:lpstr>PowerPoint Presentation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OPAMP DIFFERENTIATOR</dc:title>
  <dc:creator>Amrita Mariam Varghese</dc:creator>
  <cp:lastModifiedBy>Amrita Mariam Varghese</cp:lastModifiedBy>
  <cp:revision>15</cp:revision>
  <dcterms:created xsi:type="dcterms:W3CDTF">2014-08-23T13:19:20Z</dcterms:created>
  <dcterms:modified xsi:type="dcterms:W3CDTF">2014-08-24T01:31:31Z</dcterms:modified>
</cp:coreProperties>
</file>