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67" r:id="rId15"/>
    <p:sldId id="268" r:id="rId16"/>
    <p:sldId id="269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2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BC56E-EA62-4597-85DF-364135961FE1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C1E2A-BCBC-449A-8F7C-2489F2714A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C1E2A-BCBC-449A-8F7C-2489F2714A6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934200" cy="3221502"/>
          </a:xfrm>
        </p:spPr>
        <p:txBody>
          <a:bodyPr>
            <a:normAutofit/>
          </a:bodyPr>
          <a:lstStyle/>
          <a:p>
            <a:pPr algn="r">
              <a:lnSpc>
                <a:spcPct val="120000"/>
              </a:lnSpc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AKHILJITH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 J</a:t>
            </a:r>
          </a:p>
          <a:p>
            <a:pPr algn="r">
              <a:lnSpc>
                <a:spcPct val="120000"/>
              </a:lnSpc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ADMISSION NO: M13EE106</a:t>
            </a:r>
          </a:p>
          <a:p>
            <a:pPr algn="r">
              <a:lnSpc>
                <a:spcPct val="120000"/>
              </a:lnSpc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 S2 </a:t>
            </a:r>
            <a:r>
              <a:rPr lang="en-IN" sz="2400" dirty="0" err="1" smtClean="0">
                <a:latin typeface="Times New Roman" pitchFamily="18" charset="0"/>
                <a:cs typeface="Times New Roman" pitchFamily="18" charset="0"/>
              </a:rPr>
              <a:t>M.Tech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 POWER ELECTRONICS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31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Practical circuit also known as </a:t>
            </a:r>
            <a:r>
              <a:rPr lang="en-US" dirty="0" err="1" smtClean="0"/>
              <a:t>lossy</a:t>
            </a:r>
            <a:r>
              <a:rPr lang="en-US" dirty="0" smtClean="0"/>
              <a:t> integrator</a:t>
            </a:r>
          </a:p>
          <a:p>
            <a:r>
              <a:rPr lang="en-US" dirty="0" smtClean="0"/>
              <a:t>The resistor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f</a:t>
            </a:r>
            <a:r>
              <a:rPr lang="en-US" baseline="-25000" dirty="0" smtClean="0"/>
              <a:t> </a:t>
            </a:r>
            <a:r>
              <a:rPr lang="en-US" dirty="0" smtClean="0"/>
              <a:t> limits the low frequency gain to </a:t>
            </a:r>
            <a:r>
              <a:rPr lang="en-US" dirty="0"/>
              <a:t> -</a:t>
            </a:r>
            <a:r>
              <a:rPr lang="en-US" dirty="0" err="1"/>
              <a:t>R</a:t>
            </a:r>
            <a:r>
              <a:rPr lang="en-US" baseline="-25000" dirty="0" err="1"/>
              <a:t>f</a:t>
            </a:r>
            <a:r>
              <a:rPr lang="en-US" dirty="0"/>
              <a:t>/R</a:t>
            </a:r>
            <a:r>
              <a:rPr lang="en-US" baseline="-25000" dirty="0"/>
              <a:t>1  </a:t>
            </a:r>
          </a:p>
          <a:p>
            <a:r>
              <a:rPr lang="en-US" u="sng" dirty="0" smtClean="0"/>
              <a:t>Bode plot of </a:t>
            </a:r>
            <a:r>
              <a:rPr lang="en-US" u="sng" dirty="0" err="1" smtClean="0"/>
              <a:t>lossy</a:t>
            </a:r>
            <a:r>
              <a:rPr lang="en-US" u="sng" dirty="0" smtClean="0"/>
              <a:t> integrator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aseline="-25000" dirty="0" smtClean="0"/>
              <a:t>  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 descr="C:\Users\user\Desktop\pics\WP_20140720_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17264"/>
            <a:ext cx="4953000" cy="261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721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Analysis of Practical </a:t>
            </a:r>
            <a:r>
              <a:rPr lang="en-US" dirty="0"/>
              <a:t>I</a:t>
            </a:r>
            <a:r>
              <a:rPr lang="en-US" dirty="0" smtClean="0"/>
              <a:t>ntegrator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7" name="Picture 3" descr="C:\Users\user\Desktop\H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7987" y="1795463"/>
            <a:ext cx="3248025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SH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8925" y="3657600"/>
            <a:ext cx="34861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SHSD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7361" y="5280024"/>
            <a:ext cx="562927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731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INTEGRATOR WITH REDUCED DC ERROR</a:t>
            </a:r>
            <a:endParaRPr lang="en-US" sz="3600" dirty="0"/>
          </a:p>
        </p:txBody>
      </p:sp>
      <p:pic>
        <p:nvPicPr>
          <p:cNvPr id="4" name="Content Placeholder 3" descr="C:\Users\NIKHIL MOHANAN\Desktop\integrator.pn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9050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5943600"/>
          </a:xfrm>
        </p:spPr>
        <p:txBody>
          <a:bodyPr/>
          <a:lstStyle/>
          <a:p>
            <a:r>
              <a:rPr lang="en-US" dirty="0" smtClean="0"/>
              <a:t>In order to reduce the DC error high feedback is provided</a:t>
            </a:r>
          </a:p>
          <a:p>
            <a:r>
              <a:rPr lang="en-US" dirty="0" smtClean="0"/>
              <a:t>The lowest frequency which can be accurately integrated is limited by the capacitor </a:t>
            </a:r>
            <a:r>
              <a:rPr lang="en-IN" dirty="0" smtClean="0"/>
              <a:t>C</a:t>
            </a:r>
            <a:r>
              <a:rPr lang="en-IN" baseline="-25000" dirty="0" smtClean="0"/>
              <a:t>2   </a:t>
            </a:r>
          </a:p>
          <a:p>
            <a:r>
              <a:rPr lang="en-US" dirty="0" smtClean="0"/>
              <a:t>The general expressions for corner frequencies are obtained  by trial and error method</a:t>
            </a:r>
          </a:p>
          <a:p>
            <a:r>
              <a:rPr lang="en-IN" dirty="0" smtClean="0"/>
              <a:t>The lowest signal frequency </a:t>
            </a:r>
            <a:r>
              <a:rPr lang="en-IN" dirty="0" err="1" smtClean="0"/>
              <a:t>ω</a:t>
            </a:r>
            <a:r>
              <a:rPr lang="en-IN" baseline="-25000" dirty="0" err="1" smtClean="0"/>
              <a:t>s</a:t>
            </a:r>
            <a:r>
              <a:rPr lang="en-IN" dirty="0" smtClean="0"/>
              <a:t> should be at least ten times greater than ω</a:t>
            </a:r>
            <a:r>
              <a:rPr lang="en-IN" baseline="-25000" dirty="0" smtClean="0"/>
              <a:t>2</a:t>
            </a:r>
            <a:r>
              <a:rPr lang="en-IN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419600"/>
            <a:ext cx="419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conditions of integrator</a:t>
            </a:r>
          </a:p>
          <a:p>
            <a:endParaRPr lang="en-US" dirty="0"/>
          </a:p>
        </p:txBody>
      </p:sp>
      <p:pic>
        <p:nvPicPr>
          <p:cNvPr id="5122" name="Picture 2" descr="C:\Users\user\Desktop\pics\WP_20140720_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90800"/>
            <a:ext cx="5410200" cy="347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6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integrator is provided with an external circuit to introduce initial conditions</a:t>
            </a:r>
          </a:p>
          <a:p>
            <a:r>
              <a:rPr lang="en-US" dirty="0" smtClean="0"/>
              <a:t>Switch at position 1 gives initial output voltage </a:t>
            </a:r>
            <a:r>
              <a:rPr lang="en-US" dirty="0"/>
              <a:t>V</a:t>
            </a:r>
            <a:r>
              <a:rPr lang="en-US" baseline="-25000" dirty="0"/>
              <a:t>0</a:t>
            </a:r>
            <a:endParaRPr lang="en-US" dirty="0"/>
          </a:p>
          <a:p>
            <a:r>
              <a:rPr lang="en-US" dirty="0" smtClean="0"/>
              <a:t>Switch at position 2 gives integrator output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Capacitor should have low leakage , usually </a:t>
            </a:r>
            <a:r>
              <a:rPr lang="en-US" dirty="0" err="1" smtClean="0"/>
              <a:t>teflon</a:t>
            </a:r>
            <a:r>
              <a:rPr lang="en-US" dirty="0" smtClean="0"/>
              <a:t>, </a:t>
            </a:r>
            <a:r>
              <a:rPr lang="en-US" dirty="0" err="1" smtClean="0"/>
              <a:t>polystrene</a:t>
            </a:r>
            <a:r>
              <a:rPr lang="en-US" dirty="0" smtClean="0"/>
              <a:t> are used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7889" y="3951287"/>
            <a:ext cx="4235450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40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 analogue computers</a:t>
            </a:r>
          </a:p>
          <a:p>
            <a:r>
              <a:rPr lang="en-US" dirty="0" smtClean="0"/>
              <a:t>In analogue to  digital converters</a:t>
            </a:r>
          </a:p>
          <a:p>
            <a:r>
              <a:rPr lang="en-US" dirty="0" smtClean="0"/>
              <a:t>Various signal wave shaping devices</a:t>
            </a:r>
          </a:p>
          <a:p>
            <a:r>
              <a:rPr lang="en-US" dirty="0" smtClean="0"/>
              <a:t>Ramp generator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659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159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Integrators are used for signal conditioning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user\Desktop\CamScanner-New_Document_5-920720S00050r10840340X10-00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667000"/>
            <a:ext cx="60198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55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9916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Since the inverting terminal is at virtual ground.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smtClean="0"/>
          </a:p>
          <a:p>
            <a:endParaRPr lang="en-US" dirty="0"/>
          </a:p>
          <a:p>
            <a:r>
              <a:rPr lang="en-US" dirty="0" smtClean="0"/>
              <a:t>Applying KCL at inverting terminal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2922" y="2568574"/>
            <a:ext cx="1457325" cy="85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6734" y="1730374"/>
            <a:ext cx="987425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165722" y="4484687"/>
            <a:ext cx="120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/>
              <a:t>i</a:t>
            </a:r>
            <a:r>
              <a:rPr lang="en-US" baseline="-25000" dirty="0"/>
              <a:t>1</a:t>
            </a:r>
            <a:r>
              <a:rPr lang="en-US" dirty="0"/>
              <a:t>+i</a:t>
            </a:r>
            <a:r>
              <a:rPr lang="en-US" baseline="-25000" dirty="0"/>
              <a:t>2</a:t>
            </a:r>
            <a:r>
              <a:rPr lang="en-US" dirty="0"/>
              <a:t> = 0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0422" y="4941887"/>
            <a:ext cx="2409825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2722" y="5703887"/>
            <a:ext cx="4235450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794122" y="369887"/>
            <a:ext cx="3273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75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output voltage proportional to the integral of input voltage</a:t>
            </a:r>
          </a:p>
          <a:p>
            <a:endParaRPr lang="en-US" dirty="0" smtClean="0"/>
          </a:p>
          <a:p>
            <a:r>
              <a:rPr lang="en-US" dirty="0" smtClean="0"/>
              <a:t>RC is the time constant of integrator</a:t>
            </a:r>
          </a:p>
          <a:p>
            <a:endParaRPr lang="en-US" dirty="0" smtClean="0"/>
          </a:p>
          <a:p>
            <a:r>
              <a:rPr lang="en-US" dirty="0" smtClean="0"/>
              <a:t>Also known as inverting integrator</a:t>
            </a:r>
          </a:p>
          <a:p>
            <a:endParaRPr lang="en-US" dirty="0" smtClean="0"/>
          </a:p>
          <a:p>
            <a:r>
              <a:rPr lang="en-US" dirty="0" err="1" smtClean="0"/>
              <a:t>R</a:t>
            </a:r>
            <a:r>
              <a:rPr lang="en-US" sz="2800" dirty="0" err="1" smtClean="0"/>
              <a:t>com</a:t>
            </a:r>
            <a:r>
              <a:rPr lang="en-US" sz="2800" dirty="0" smtClean="0"/>
              <a:t> =</a:t>
            </a:r>
            <a:r>
              <a:rPr lang="en-US" dirty="0" smtClean="0"/>
              <a:t>R</a:t>
            </a:r>
            <a:r>
              <a:rPr lang="en-US" baseline="-25000" dirty="0" smtClean="0"/>
              <a:t>1</a:t>
            </a:r>
            <a:r>
              <a:rPr lang="en-US" dirty="0" smtClean="0"/>
              <a:t> for minimizing i/p bias current</a:t>
            </a:r>
            <a:endParaRPr lang="en-US" baseline="-250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7237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</a:t>
            </a:r>
            <a:r>
              <a:rPr lang="en-US" dirty="0"/>
              <a:t>O</a:t>
            </a:r>
            <a:r>
              <a:rPr lang="en-US" dirty="0" smtClean="0"/>
              <a:t>f </a:t>
            </a:r>
            <a:r>
              <a:rPr lang="en-US" dirty="0"/>
              <a:t>I</a:t>
            </a:r>
            <a:r>
              <a:rPr lang="en-US" dirty="0" smtClean="0"/>
              <a:t>deal Integrator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1752600"/>
            <a:ext cx="2771775" cy="7239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7325" y="3276600"/>
            <a:ext cx="3714750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7875" y="4953000"/>
            <a:ext cx="50482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87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Bode plot of basic integrator</a:t>
            </a:r>
          </a:p>
          <a:p>
            <a:endParaRPr lang="en-US" dirty="0"/>
          </a:p>
        </p:txBody>
      </p:sp>
      <p:pic>
        <p:nvPicPr>
          <p:cNvPr id="2050" name="Picture 2" descr="C:\Users\user\Desktop\pics\WP_20140720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57276"/>
            <a:ext cx="6781800" cy="411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09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 is the </a:t>
            </a:r>
            <a:r>
              <a:rPr lang="en-US" dirty="0"/>
              <a:t> frequency </a:t>
            </a:r>
            <a:r>
              <a:rPr lang="en-US" dirty="0" smtClean="0"/>
              <a:t>at which gain of the integrator is zero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 = 1/2πR</a:t>
            </a:r>
            <a:r>
              <a:rPr lang="en-US" baseline="-25000" dirty="0" smtClean="0"/>
              <a:t>1</a:t>
            </a:r>
            <a:r>
              <a:rPr lang="en-US" dirty="0" smtClean="0"/>
              <a:t>C</a:t>
            </a:r>
            <a:r>
              <a:rPr lang="en-US" baseline="-25000" dirty="0" smtClean="0"/>
              <a:t>f      </a:t>
            </a:r>
          </a:p>
          <a:p>
            <a:pPr marL="0" indent="0">
              <a:buNone/>
            </a:pPr>
            <a:endParaRPr lang="en-US" baseline="-25000" dirty="0"/>
          </a:p>
          <a:p>
            <a:r>
              <a:rPr lang="en-US" dirty="0"/>
              <a:t>At lower frequency  the capacitor act as an open </a:t>
            </a:r>
            <a:r>
              <a:rPr lang="en-US" dirty="0" smtClean="0"/>
              <a:t>circuit, </a:t>
            </a:r>
            <a:r>
              <a:rPr lang="en-US" dirty="0"/>
              <a:t>resulting an infinite </a:t>
            </a:r>
            <a:r>
              <a:rPr lang="en-US" dirty="0" smtClean="0"/>
              <a:t>gain</a:t>
            </a:r>
          </a:p>
          <a:p>
            <a:r>
              <a:rPr lang="en-US" dirty="0" smtClean="0"/>
              <a:t>Gain of integrator decreases with increasing frequency</a:t>
            </a:r>
            <a:endParaRPr lang="en-US" dirty="0"/>
          </a:p>
          <a:p>
            <a:endParaRPr lang="en-US" baseline="-25000" dirty="0" smtClean="0"/>
          </a:p>
          <a:p>
            <a:pPr marL="0" indent="0">
              <a:buNone/>
            </a:pPr>
            <a:endParaRPr lang="en-US" baseline="-25000" dirty="0" smtClean="0"/>
          </a:p>
        </p:txBody>
      </p:sp>
    </p:spTree>
    <p:extLst>
      <p:ext uri="{BB962C8B-B14F-4D97-AF65-F5344CB8AC3E}">
        <p14:creationId xmlns:p14="http://schemas.microsoft.com/office/powerpoint/2010/main" xmlns="" val="170132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Limitations of ideal integrator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 integrator is used for a very small frequency range</a:t>
            </a:r>
          </a:p>
          <a:p>
            <a:endParaRPr lang="en-US" dirty="0"/>
          </a:p>
          <a:p>
            <a:r>
              <a:rPr lang="en-US" dirty="0" smtClean="0"/>
              <a:t>Offset and bias current contribute  an error voltage at the output</a:t>
            </a:r>
          </a:p>
          <a:p>
            <a:endParaRPr lang="en-US" dirty="0"/>
          </a:p>
          <a:p>
            <a:r>
              <a:rPr lang="en-US" dirty="0" smtClean="0"/>
              <a:t>Output voltage saturates at lower frequency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602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Circuit</a:t>
            </a:r>
            <a:endParaRPr lang="en-US" dirty="0"/>
          </a:p>
        </p:txBody>
      </p:sp>
      <p:pic>
        <p:nvPicPr>
          <p:cNvPr id="3075" name="Picture 3" descr="C:\Users\user\Desktop\pics\WP_20140717_00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1799786"/>
            <a:ext cx="8229600" cy="430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88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139</TotalTime>
  <Words>317</Words>
  <Application>Microsoft Office PowerPoint</Application>
  <PresentationFormat>On-screen Show (4:3)</PresentationFormat>
  <Paragraphs>99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INTEGRATOR </vt:lpstr>
      <vt:lpstr>BASIC CIRCUIT</vt:lpstr>
      <vt:lpstr>Slide 3</vt:lpstr>
      <vt:lpstr>Slide 4</vt:lpstr>
      <vt:lpstr>Analysis Of Ideal Integrator</vt:lpstr>
      <vt:lpstr>Slide 6</vt:lpstr>
      <vt:lpstr>Slide 7</vt:lpstr>
      <vt:lpstr>Limitations of ideal integrator </vt:lpstr>
      <vt:lpstr>Practical Circuit</vt:lpstr>
      <vt:lpstr>Slide 10</vt:lpstr>
      <vt:lpstr>Analysis of Practical Integrator</vt:lpstr>
      <vt:lpstr>INTEGRATOR WITH REDUCED DC ERROR</vt:lpstr>
      <vt:lpstr>Slide 13</vt:lpstr>
      <vt:lpstr>Slide 14</vt:lpstr>
      <vt:lpstr>Slide 15</vt:lpstr>
      <vt:lpstr>Applications 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INTEGRATOR </dc:title>
  <dc:creator>AbHi</dc:creator>
  <cp:lastModifiedBy>USER</cp:lastModifiedBy>
  <cp:revision>19</cp:revision>
  <dcterms:created xsi:type="dcterms:W3CDTF">2006-08-16T00:00:00Z</dcterms:created>
  <dcterms:modified xsi:type="dcterms:W3CDTF">2014-08-25T04:28:48Z</dcterms:modified>
</cp:coreProperties>
</file>