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6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KEIL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57C67-4AA2-4780-9496-0B4A722728B5}" type="datetimeFigureOut">
              <a:rPr lang="en-IN" smtClean="0"/>
              <a:t>21-01-2015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BF312-5F52-4DD0-8449-DBF158D449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37535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KEIL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A800C-4358-4193-87AD-78E018BDE783}" type="datetimeFigureOut">
              <a:rPr lang="en-IN" smtClean="0"/>
              <a:t>21-01-2015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F76C7-25B3-4FFE-9370-FE4CCA956B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04439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F76C7-25B3-4FFE-9370-FE4CCA956BB4}" type="slidenum">
              <a:rPr lang="en-IN" smtClean="0"/>
              <a:t>1</a:t>
            </a:fld>
            <a:endParaRPr lang="en-IN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KEIL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5479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A588D-1327-477E-8430-1DF039E58505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53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365C-27B1-409E-82A1-9E8D23B0562C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12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078A-179C-492F-A2A8-7CB761A7E362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9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9599-4917-4511-AFFB-E78370FDB5D9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7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E81F-CB4E-472F-AFAC-AF20891B8A6D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B0-62FE-4265-896D-D7BD0061B3A6}" type="datetime1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2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0E41-7478-47A5-8CF6-58C874F5170D}" type="datetime1">
              <a:rPr lang="en-US" smtClean="0"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0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CC8C-CD18-4FAC-AF38-785B2732D7C1}" type="datetime1">
              <a:rPr lang="en-US" smtClean="0"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0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FE03-D0B9-4AA9-9C70-61C8E79230B8}" type="datetime1">
              <a:rPr lang="en-US" smtClean="0"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9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ED342-67BC-4B1E-90D6-8703EA876B2F}" type="datetime1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17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3036-CD6B-4F58-B7CF-A2AD8DED578E}" type="datetime1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82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DE7F-CC90-482A-B457-2FA250A0BD6E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8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mbH" TargetMode="External"/><Relationship Id="rId2" Type="http://schemas.openxmlformats.org/officeDocument/2006/relationships/hyperlink" Target="http://en.wikipedia.org/w/index.php?title=GbR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ARM_Limited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file:///F:\seminar\New%20folder\New%20folder\How%20to%20generate%20Hex%20File%20in%20Keil%20Simulator%20complete%20tutorial.mp4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file:///F:\How%20to%20use%20Embedded%20C%20Coding%20in%20Keil.m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Linker_(computing)" TargetMode="External"/><Relationship Id="rId3" Type="http://schemas.openxmlformats.org/officeDocument/2006/relationships/hyperlink" Target="http://en.wikipedia.org/wiki/C_(programming_language)" TargetMode="External"/><Relationship Id="rId7" Type="http://schemas.openxmlformats.org/officeDocument/2006/relationships/hyperlink" Target="http://en.wikipedia.org/wiki/Integrated_development_environment" TargetMode="External"/><Relationship Id="rId12" Type="http://schemas.openxmlformats.org/officeDocument/2006/relationships/hyperlink" Target="http://en.wikipedia.org/wiki/ARM_architecture" TargetMode="External"/><Relationship Id="rId2" Type="http://schemas.openxmlformats.org/officeDocument/2006/relationships/hyperlink" Target="http://en.wikipedia.org/wiki/ANS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Debuggers" TargetMode="External"/><Relationship Id="rId11" Type="http://schemas.openxmlformats.org/officeDocument/2006/relationships/hyperlink" Target="http://en.wikipedia.org/wiki/Intel_MCS-251" TargetMode="External"/><Relationship Id="rId5" Type="http://schemas.openxmlformats.org/officeDocument/2006/relationships/hyperlink" Target="http://en.wikipedia.org/wiki/Assembly_language#Assembler" TargetMode="External"/><Relationship Id="rId10" Type="http://schemas.openxmlformats.org/officeDocument/2006/relationships/hyperlink" Target="http://en.wikipedia.org/wiki/Evaluation_boards" TargetMode="External"/><Relationship Id="rId4" Type="http://schemas.openxmlformats.org/officeDocument/2006/relationships/hyperlink" Target="http://en.wikipedia.org/wiki/Compiler" TargetMode="External"/><Relationship Id="rId9" Type="http://schemas.openxmlformats.org/officeDocument/2006/relationships/hyperlink" Target="http://en.wikipedia.org/wiki/Real-time_operating_system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sz="8800" b="1" dirty="0" smtClean="0">
                <a:cs typeface="Times New Roman" pitchFamily="18" charset="0"/>
              </a:rPr>
              <a:t>KEIL</a:t>
            </a:r>
            <a:endParaRPr lang="en-IN" sz="8800" b="1" dirty="0"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5F07-27EB-4D0B-9F82-53323179F89E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2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l"/>
            <a:r>
              <a:rPr lang="en-IN" dirty="0" err="1" smtClean="0"/>
              <a:t>Contd</a:t>
            </a:r>
            <a:r>
              <a:rPr lang="en-IN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b="1" dirty="0">
                <a:latin typeface="+mj-lt"/>
              </a:rPr>
              <a:t>Device</a:t>
            </a:r>
            <a:r>
              <a:rPr lang="en-GB" dirty="0">
                <a:latin typeface="+mj-lt"/>
              </a:rPr>
              <a:t>: Allows you to view and </a:t>
            </a:r>
            <a:r>
              <a:rPr lang="en-GB" dirty="0" smtClean="0">
                <a:latin typeface="+mj-lt"/>
              </a:rPr>
              <a:t>change </a:t>
            </a:r>
            <a:r>
              <a:rPr lang="en-IN" dirty="0" smtClean="0">
                <a:latin typeface="+mj-lt"/>
              </a:rPr>
              <a:t>the </a:t>
            </a:r>
            <a:r>
              <a:rPr lang="en-IN" dirty="0">
                <a:latin typeface="+mj-lt"/>
              </a:rPr>
              <a:t>selected target CPU</a:t>
            </a:r>
            <a:r>
              <a:rPr lang="en-IN" dirty="0" smtClean="0">
                <a:latin typeface="+mj-lt"/>
              </a:rPr>
              <a:t>.</a:t>
            </a:r>
            <a:endParaRPr lang="en-IN" dirty="0">
              <a:latin typeface="+mj-lt"/>
            </a:endParaRPr>
          </a:p>
          <a:p>
            <a:r>
              <a:rPr lang="en-GB" b="1" dirty="0" smtClean="0">
                <a:latin typeface="+mj-lt"/>
              </a:rPr>
              <a:t>Target</a:t>
            </a:r>
            <a:r>
              <a:rPr lang="en-GB" dirty="0">
                <a:latin typeface="+mj-lt"/>
              </a:rPr>
              <a:t>: Allows you to specify CPU </a:t>
            </a:r>
            <a:r>
              <a:rPr lang="en-GB" dirty="0" smtClean="0">
                <a:latin typeface="+mj-lt"/>
              </a:rPr>
              <a:t>and memory options.</a:t>
            </a:r>
          </a:p>
          <a:p>
            <a:r>
              <a:rPr lang="en-GB" b="1" dirty="0" smtClean="0">
                <a:latin typeface="+mj-lt"/>
              </a:rPr>
              <a:t>Output/Listing</a:t>
            </a:r>
            <a:r>
              <a:rPr lang="en-GB" dirty="0">
                <a:latin typeface="+mj-lt"/>
              </a:rPr>
              <a:t>: Allow you to </a:t>
            </a:r>
            <a:r>
              <a:rPr lang="en-GB" dirty="0" smtClean="0">
                <a:latin typeface="+mj-lt"/>
              </a:rPr>
              <a:t>configure the </a:t>
            </a:r>
            <a:r>
              <a:rPr lang="en-GB" dirty="0">
                <a:latin typeface="+mj-lt"/>
              </a:rPr>
              <a:t>generated object and listing files</a:t>
            </a:r>
            <a:r>
              <a:rPr lang="en-GB" dirty="0" smtClean="0">
                <a:latin typeface="+mj-lt"/>
              </a:rPr>
              <a:t>.</a:t>
            </a:r>
            <a:endParaRPr lang="en-GB" dirty="0">
              <a:latin typeface="+mj-lt"/>
            </a:endParaRPr>
          </a:p>
          <a:p>
            <a:r>
              <a:rPr lang="en-IN" b="1" dirty="0" smtClean="0">
                <a:latin typeface="+mj-lt"/>
              </a:rPr>
              <a:t>Compiler/Assembler/Linker</a:t>
            </a:r>
            <a:r>
              <a:rPr lang="en-IN" dirty="0">
                <a:latin typeface="+mj-lt"/>
              </a:rPr>
              <a:t>: Allow </a:t>
            </a:r>
            <a:r>
              <a:rPr lang="en-IN" dirty="0" smtClean="0">
                <a:latin typeface="+mj-lt"/>
              </a:rPr>
              <a:t>you to </a:t>
            </a:r>
            <a:r>
              <a:rPr lang="en-IN" dirty="0">
                <a:latin typeface="+mj-lt"/>
              </a:rPr>
              <a:t>view and </a:t>
            </a:r>
            <a:r>
              <a:rPr lang="en-IN" dirty="0" smtClean="0">
                <a:latin typeface="+mj-lt"/>
              </a:rPr>
              <a:t>change </a:t>
            </a:r>
            <a:r>
              <a:rPr lang="en-GB" dirty="0" smtClean="0">
                <a:latin typeface="+mj-lt"/>
              </a:rPr>
              <a:t>Vision3 </a:t>
            </a:r>
            <a:r>
              <a:rPr lang="en-GB" dirty="0">
                <a:latin typeface="+mj-lt"/>
              </a:rPr>
              <a:t>allows you to set tool </a:t>
            </a:r>
            <a:r>
              <a:rPr lang="en-GB" dirty="0" smtClean="0">
                <a:latin typeface="+mj-lt"/>
              </a:rPr>
              <a:t>options.</a:t>
            </a:r>
          </a:p>
          <a:p>
            <a:r>
              <a:rPr lang="en-GB" dirty="0" smtClean="0">
                <a:latin typeface="+mj-lt"/>
              </a:rPr>
              <a:t> </a:t>
            </a:r>
            <a:r>
              <a:rPr lang="en-GB" b="1" dirty="0" smtClean="0">
                <a:latin typeface="+mj-lt"/>
              </a:rPr>
              <a:t>Debug</a:t>
            </a:r>
            <a:r>
              <a:rPr lang="en-GB" dirty="0">
                <a:latin typeface="+mj-lt"/>
              </a:rPr>
              <a:t>: Allows you to configure </a:t>
            </a:r>
            <a:r>
              <a:rPr lang="en-GB" dirty="0" smtClean="0">
                <a:latin typeface="+mj-lt"/>
              </a:rPr>
              <a:t>the </a:t>
            </a:r>
            <a:r>
              <a:rPr lang="en-IN" dirty="0" smtClean="0">
                <a:latin typeface="+mj-lt"/>
              </a:rPr>
              <a:t>Vision3 </a:t>
            </a:r>
            <a:r>
              <a:rPr lang="en-IN" dirty="0">
                <a:latin typeface="+mj-lt"/>
              </a:rPr>
              <a:t>Simulator and Debugger</a:t>
            </a:r>
            <a:r>
              <a:rPr lang="en-IN" dirty="0" smtClean="0">
                <a:latin typeface="+mj-lt"/>
              </a:rPr>
              <a:t>.</a:t>
            </a:r>
            <a:endParaRPr lang="en-IN" dirty="0">
              <a:latin typeface="+mj-lt"/>
            </a:endParaRPr>
          </a:p>
          <a:p>
            <a:r>
              <a:rPr lang="en-GB" b="1" dirty="0">
                <a:latin typeface="+mj-lt"/>
              </a:rPr>
              <a:t>Utilities</a:t>
            </a:r>
            <a:r>
              <a:rPr lang="en-GB" dirty="0">
                <a:latin typeface="+mj-lt"/>
              </a:rPr>
              <a:t>: Allows you to configure </a:t>
            </a:r>
            <a:r>
              <a:rPr lang="en-GB" dirty="0" smtClean="0">
                <a:latin typeface="+mj-lt"/>
              </a:rPr>
              <a:t>project specific </a:t>
            </a:r>
            <a:r>
              <a:rPr lang="en-IN" dirty="0" smtClean="0">
                <a:latin typeface="+mj-lt"/>
              </a:rPr>
              <a:t>tools </a:t>
            </a:r>
            <a:r>
              <a:rPr lang="en-IN" dirty="0">
                <a:latin typeface="+mj-lt"/>
              </a:rPr>
              <a:t>(like Flash programming).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D5DD6-1013-4451-B241-2B82182D4B09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C</a:t>
            </a:r>
            <a:r>
              <a:rPr lang="en-GB" dirty="0" smtClean="0"/>
              <a:t>reate Project </a:t>
            </a:r>
            <a:r>
              <a:rPr lang="en-GB" dirty="0"/>
              <a:t>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N" dirty="0" smtClean="0"/>
              <a:t>Open program </a:t>
            </a:r>
            <a:r>
              <a:rPr lang="en-IN" dirty="0" err="1" smtClean="0"/>
              <a:t>Keil</a:t>
            </a:r>
            <a:r>
              <a:rPr lang="en-IN" dirty="0" smtClean="0"/>
              <a:t> uVision3</a:t>
            </a:r>
          </a:p>
          <a:p>
            <a:pPr marL="514350" indent="-514350">
              <a:buFont typeface="+mj-lt"/>
              <a:buAutoNum type="arabicPeriod"/>
            </a:pPr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52934"/>
            <a:ext cx="7848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77E3-5E20-4888-8BFB-B6D523BFD695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2. Create </a:t>
            </a:r>
            <a:r>
              <a:rPr lang="en-GB" dirty="0"/>
              <a:t>new Project File by using command </a:t>
            </a:r>
            <a:r>
              <a:rPr lang="en-GB" b="1" dirty="0" smtClean="0"/>
              <a:t>Project </a:t>
            </a:r>
            <a:r>
              <a:rPr lang="en-GB" dirty="0"/>
              <a:t>→ </a:t>
            </a:r>
            <a:r>
              <a:rPr lang="en-GB" b="1" dirty="0" smtClean="0"/>
              <a:t>New </a:t>
            </a:r>
            <a:r>
              <a:rPr lang="en-IN" b="1" dirty="0" smtClean="0"/>
              <a:t>Project</a:t>
            </a:r>
          </a:p>
          <a:p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6629400" cy="37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9FE8-CC74-4732-A64F-DA2D315877FB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1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667375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dirty="0" smtClean="0"/>
              <a:t>3. Select the microcontroller</a:t>
            </a:r>
          </a:p>
          <a:p>
            <a:endParaRPr lang="en-IN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73152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C1F91-3EC7-4065-9AFC-A4442889A452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dirty="0" smtClean="0"/>
              <a:t>4. In the command prompt window click NO.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2828924"/>
            <a:ext cx="51816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6243-6090-4858-8DF8-7D757465893D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5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dirty="0" smtClean="0"/>
              <a:t>5. </a:t>
            </a:r>
            <a:r>
              <a:rPr lang="en-GB" dirty="0"/>
              <a:t>Configure Option value of Project File by using </a:t>
            </a:r>
            <a:r>
              <a:rPr lang="en-GB" dirty="0" smtClean="0"/>
              <a:t>command </a:t>
            </a:r>
            <a:r>
              <a:rPr lang="en-GB" b="1" dirty="0" smtClean="0"/>
              <a:t>Project </a:t>
            </a:r>
            <a:r>
              <a:rPr lang="en-GB" dirty="0"/>
              <a:t>→ </a:t>
            </a:r>
            <a:r>
              <a:rPr lang="en-GB" b="1" dirty="0"/>
              <a:t>Option for Target ’Target 1’</a:t>
            </a:r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7400"/>
            <a:ext cx="7543800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EEB7-38A2-4ACA-9FD9-CECACB4F5884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dirty="0" smtClean="0"/>
              <a:t>6. To get .HEX file</a:t>
            </a:r>
          </a:p>
          <a:p>
            <a:pPr marL="0" indent="0">
              <a:buNone/>
            </a:pPr>
            <a:r>
              <a:rPr lang="en-IN" dirty="0"/>
              <a:t> </a:t>
            </a:r>
            <a:r>
              <a:rPr lang="en-IN" dirty="0" smtClean="0"/>
              <a:t>        OUTPUT</a:t>
            </a:r>
            <a:r>
              <a:rPr lang="en-IN" dirty="0" smtClean="0">
                <a:sym typeface="Wingdings" pitchFamily="2" charset="2"/>
              </a:rPr>
              <a:t> Check CREATE HEX FILE</a:t>
            </a:r>
            <a:endParaRPr lang="en-IN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086599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05EB-E0FF-4448-AB7C-414FC60D4A7D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4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dirty="0" smtClean="0"/>
              <a:t>7. </a:t>
            </a:r>
            <a:r>
              <a:rPr lang="en-GB" dirty="0"/>
              <a:t>Start writing C Language Source Code, click command </a:t>
            </a:r>
            <a:r>
              <a:rPr lang="en-GB" b="1" dirty="0" smtClean="0"/>
              <a:t>File </a:t>
            </a:r>
            <a:r>
              <a:rPr lang="en-IN" dirty="0" smtClean="0"/>
              <a:t>→ </a:t>
            </a:r>
            <a:r>
              <a:rPr lang="en-IN" b="1" dirty="0"/>
              <a:t>New</a:t>
            </a:r>
            <a:endParaRPr lang="en-IN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30" y="1752600"/>
            <a:ext cx="8001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C0-51A8-462A-8FB0-68691C131B44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7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dirty="0" smtClean="0"/>
              <a:t>8. After writing the program save the file as </a:t>
            </a:r>
            <a:r>
              <a:rPr lang="en-IN" b="1" dirty="0"/>
              <a:t>File </a:t>
            </a:r>
            <a:r>
              <a:rPr lang="en-IN" dirty="0"/>
              <a:t>→ </a:t>
            </a:r>
            <a:r>
              <a:rPr lang="en-IN" b="1" dirty="0"/>
              <a:t>Save </a:t>
            </a:r>
            <a:r>
              <a:rPr lang="en-IN" b="1" dirty="0" smtClean="0"/>
              <a:t>As    </a:t>
            </a:r>
            <a:r>
              <a:rPr lang="en-IN" dirty="0" smtClean="0"/>
              <a:t>with .c extension for  C programming or .</a:t>
            </a:r>
            <a:r>
              <a:rPr lang="en-IN" dirty="0" err="1" smtClean="0"/>
              <a:t>asm</a:t>
            </a:r>
            <a:r>
              <a:rPr lang="en-IN" dirty="0" smtClean="0"/>
              <a:t>  for Assembly language</a:t>
            </a:r>
            <a:endParaRPr lang="en-IN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514600"/>
            <a:ext cx="57912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34085-8098-467A-B0D4-BCEF636244BE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dirty="0" smtClean="0"/>
              <a:t>9. </a:t>
            </a:r>
            <a:r>
              <a:rPr lang="en-GB" dirty="0"/>
              <a:t>Add Files into Project File, click command </a:t>
            </a:r>
            <a:r>
              <a:rPr lang="en-GB" b="1" dirty="0"/>
              <a:t>Project </a:t>
            </a:r>
            <a:r>
              <a:rPr lang="en-GB" dirty="0" smtClean="0"/>
              <a:t>→ </a:t>
            </a:r>
            <a:r>
              <a:rPr lang="en-IN" b="1" dirty="0" smtClean="0"/>
              <a:t>Components</a:t>
            </a:r>
            <a:r>
              <a:rPr lang="en-IN" b="1" dirty="0"/>
              <a:t>, Environment, Books…, </a:t>
            </a:r>
            <a:r>
              <a:rPr lang="en-IN" dirty="0"/>
              <a:t>select </a:t>
            </a:r>
            <a:r>
              <a:rPr lang="en-IN" b="1" dirty="0"/>
              <a:t>Tab </a:t>
            </a:r>
            <a:r>
              <a:rPr lang="en-IN" b="1" dirty="0" smtClean="0"/>
              <a:t>Project </a:t>
            </a:r>
            <a:r>
              <a:rPr lang="en-GB" b="1" dirty="0" smtClean="0"/>
              <a:t>Components </a:t>
            </a:r>
            <a:r>
              <a:rPr lang="en-GB" dirty="0"/>
              <a:t>and then select desired </a:t>
            </a:r>
            <a:r>
              <a:rPr lang="en-GB" b="1" dirty="0"/>
              <a:t>Add File </a:t>
            </a:r>
            <a:r>
              <a:rPr lang="en-GB" dirty="0"/>
              <a:t>to add </a:t>
            </a:r>
            <a:r>
              <a:rPr lang="en-GB" dirty="0" smtClean="0"/>
              <a:t>into </a:t>
            </a:r>
            <a:r>
              <a:rPr lang="en-IN" dirty="0" smtClean="0"/>
              <a:t>Project </a:t>
            </a:r>
            <a:r>
              <a:rPr lang="en-IN" dirty="0"/>
              <a:t>File.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72237-B252-4A65-8441-531A55C6B3CA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Founded in 1982 by Günter and </a:t>
            </a:r>
            <a:r>
              <a:rPr lang="en-GB" sz="2800" dirty="0" err="1" smtClean="0"/>
              <a:t>Reinhard</a:t>
            </a:r>
            <a:r>
              <a:rPr lang="en-GB" sz="2800" dirty="0" smtClean="0"/>
              <a:t> </a:t>
            </a:r>
            <a:r>
              <a:rPr lang="en-GB" sz="2800" dirty="0" err="1" smtClean="0"/>
              <a:t>Keil</a:t>
            </a:r>
            <a:r>
              <a:rPr lang="en-GB" sz="2800" dirty="0" smtClean="0"/>
              <a:t>.</a:t>
            </a:r>
          </a:p>
          <a:p>
            <a:endParaRPr lang="en-GB" sz="2800" dirty="0" smtClean="0"/>
          </a:p>
          <a:p>
            <a:r>
              <a:rPr lang="en-GB" sz="2800" dirty="0"/>
              <a:t>I</a:t>
            </a:r>
            <a:r>
              <a:rPr lang="en-GB" sz="2800" dirty="0" smtClean="0"/>
              <a:t>nitially as a German </a:t>
            </a:r>
            <a:r>
              <a:rPr lang="en-GB" sz="2800" dirty="0" err="1" smtClean="0">
                <a:hlinkClick r:id="rId2" tooltip="GbR (page does not exist)"/>
              </a:rPr>
              <a:t>GbR</a:t>
            </a:r>
            <a:r>
              <a:rPr lang="en-GB" sz="2800" dirty="0" smtClean="0"/>
              <a:t>.</a:t>
            </a:r>
          </a:p>
          <a:p>
            <a:endParaRPr lang="en-GB" sz="2800" dirty="0" smtClean="0"/>
          </a:p>
          <a:p>
            <a:r>
              <a:rPr lang="en-GB" sz="2800" dirty="0" smtClean="0"/>
              <a:t>In April 1985 the company was converted to </a:t>
            </a:r>
            <a:r>
              <a:rPr lang="en-GB" sz="2800" i="1" dirty="0" err="1" smtClean="0"/>
              <a:t>Keil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Elektronik</a:t>
            </a:r>
            <a:r>
              <a:rPr lang="en-GB" sz="2800" i="1" dirty="0" smtClean="0"/>
              <a:t> </a:t>
            </a:r>
            <a:r>
              <a:rPr lang="en-GB" sz="2800" i="1" dirty="0" smtClean="0">
                <a:hlinkClick r:id="rId3" tooltip="GmbH"/>
              </a:rPr>
              <a:t>GmbH</a:t>
            </a:r>
            <a:r>
              <a:rPr lang="en-GB" sz="2800" i="1" dirty="0" smtClean="0"/>
              <a:t>. </a:t>
            </a:r>
          </a:p>
          <a:p>
            <a:endParaRPr lang="en-GB" sz="2800" i="1" dirty="0" smtClean="0"/>
          </a:p>
          <a:p>
            <a:r>
              <a:rPr lang="en-GB" sz="2800" dirty="0" smtClean="0"/>
              <a:t>Implemented the first C Compiler.</a:t>
            </a:r>
          </a:p>
          <a:p>
            <a:endParaRPr lang="en-GB" sz="2800" dirty="0" smtClean="0"/>
          </a:p>
          <a:p>
            <a:r>
              <a:rPr lang="en-GB" sz="2800" dirty="0" smtClean="0"/>
              <a:t>In October 2005, </a:t>
            </a:r>
            <a:r>
              <a:rPr lang="en-GB" sz="2800" dirty="0" err="1" smtClean="0"/>
              <a:t>Keil</a:t>
            </a:r>
            <a:r>
              <a:rPr lang="en-GB" sz="2800" dirty="0" smtClean="0"/>
              <a:t> were acquired by </a:t>
            </a:r>
            <a:r>
              <a:rPr lang="en-GB" sz="2800" dirty="0" smtClean="0">
                <a:hlinkClick r:id="rId4" tooltip="ARM Limited"/>
              </a:rPr>
              <a:t>ARM</a:t>
            </a:r>
            <a:endParaRPr lang="en-IN" sz="2800" dirty="0" smtClean="0"/>
          </a:p>
          <a:p>
            <a:endParaRPr lang="en-GB" sz="2800" dirty="0" smtClean="0"/>
          </a:p>
          <a:p>
            <a:endParaRPr lang="en-GB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B95D-0350-44DB-91BC-BE646CF5065D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1"/>
            <a:ext cx="74675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3DBF-F173-4576-A71E-25F66AC05A42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9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4958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40767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7112-351E-428B-874F-175FF0740FFC}" type="datetime1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9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239000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C4D6-14A6-4659-96F6-BCA4769BFD79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1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dirty="0" smtClean="0"/>
              <a:t>10.</a:t>
            </a:r>
            <a:r>
              <a:rPr lang="en-GB" dirty="0"/>
              <a:t> Command to interpret the written program, </a:t>
            </a:r>
            <a:r>
              <a:rPr lang="en-GB" dirty="0" smtClean="0"/>
              <a:t>  click </a:t>
            </a:r>
            <a:r>
              <a:rPr lang="en-GB" dirty="0" err="1" smtClean="0"/>
              <a:t>command</a:t>
            </a:r>
            <a:r>
              <a:rPr lang="en-GB" b="1" dirty="0" err="1" smtClean="0"/>
              <a:t>Projects</a:t>
            </a:r>
            <a:r>
              <a:rPr lang="en-GB" b="1" dirty="0" smtClean="0"/>
              <a:t> </a:t>
            </a:r>
            <a:r>
              <a:rPr lang="en-GB" dirty="0"/>
              <a:t>→ </a:t>
            </a:r>
            <a:r>
              <a:rPr lang="en-GB" b="1" dirty="0"/>
              <a:t>Rebuild all target </a:t>
            </a:r>
            <a:r>
              <a:rPr lang="en-GB" b="1" dirty="0" smtClean="0"/>
              <a:t>files.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smtClean="0"/>
              <a:t>11. </a:t>
            </a:r>
            <a:r>
              <a:rPr lang="en-GB" dirty="0" smtClean="0"/>
              <a:t>HEX file will be obtained at the source folder location.</a:t>
            </a:r>
            <a:endParaRPr lang="en-GB" b="1" dirty="0" smtClean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148C2-CA24-4CDD-A6A9-90D319F3BA87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dirty="0" smtClean="0"/>
              <a:t>Project Development Cycle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514350" indent="-514350">
              <a:buAutoNum type="arabicPeriod"/>
            </a:pPr>
            <a:r>
              <a:rPr lang="en-IN" dirty="0" smtClean="0"/>
              <a:t>Create source file in </a:t>
            </a:r>
            <a:r>
              <a:rPr lang="en-IN" b="1" u="sng" dirty="0" smtClean="0"/>
              <a:t>C or Assembly</a:t>
            </a:r>
          </a:p>
          <a:p>
            <a:pPr marL="514350" indent="-514350">
              <a:buAutoNum type="arabicPeriod"/>
            </a:pPr>
            <a:r>
              <a:rPr lang="en-IN" dirty="0" smtClean="0"/>
              <a:t>Compile or Assemble source files</a:t>
            </a:r>
          </a:p>
          <a:p>
            <a:pPr marL="514350" indent="-514350">
              <a:buAutoNum type="arabicPeriod"/>
            </a:pPr>
            <a:r>
              <a:rPr lang="en-IN" dirty="0" smtClean="0"/>
              <a:t>Correct errors in source files</a:t>
            </a:r>
          </a:p>
          <a:p>
            <a:pPr marL="514350" indent="-514350">
              <a:buAutoNum type="arabicPeriod"/>
            </a:pPr>
            <a:r>
              <a:rPr lang="en-IN" dirty="0" smtClean="0"/>
              <a:t>Link object files from compiler &amp; assembler</a:t>
            </a:r>
          </a:p>
          <a:p>
            <a:pPr marL="514350" indent="-514350">
              <a:buAutoNum type="arabicPeriod"/>
            </a:pPr>
            <a:r>
              <a:rPr lang="en-IN" dirty="0" smtClean="0"/>
              <a:t>Test linked application.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D707-A121-4FFC-97D3-319C146A63AD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0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hlinkClick r:id="rId2" action="ppaction://hlinkfile"/>
              </a:rPr>
              <a:t>GENERATE  HEX FILE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9599-4917-4511-AFFB-E78370FDB5D9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0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hlinkClick r:id="rId2" action="ppaction://hlinkfile"/>
              </a:rPr>
              <a:t>EMBEDDED C PROGRMMING USING KEIL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9599-4917-4511-AFFB-E78370FDB5D9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1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dirty="0" smtClean="0"/>
              <a:t>Broad range of tools:</a:t>
            </a:r>
          </a:p>
          <a:p>
            <a:pPr lvl="4">
              <a:buFont typeface="Wingdings" pitchFamily="2" charset="2"/>
              <a:buChar char="v"/>
            </a:pPr>
            <a:r>
              <a:rPr lang="en-GB" dirty="0" smtClean="0">
                <a:hlinkClick r:id="rId2" tooltip="ANSI"/>
              </a:rPr>
              <a:t>ANSI</a:t>
            </a:r>
            <a:r>
              <a:rPr lang="en-GB" dirty="0" smtClean="0"/>
              <a:t> </a:t>
            </a:r>
            <a:r>
              <a:rPr lang="en-GB" dirty="0" smtClean="0">
                <a:hlinkClick r:id="rId3" tooltip="C (programming language)"/>
              </a:rPr>
              <a:t>C</a:t>
            </a:r>
            <a:r>
              <a:rPr lang="en-GB" dirty="0" smtClean="0"/>
              <a:t> </a:t>
            </a:r>
            <a:r>
              <a:rPr lang="en-GB" dirty="0" smtClean="0">
                <a:hlinkClick r:id="rId4" tooltip="Compiler"/>
              </a:rPr>
              <a:t>compiler</a:t>
            </a:r>
            <a:endParaRPr lang="en-GB" dirty="0"/>
          </a:p>
          <a:p>
            <a:pPr lvl="4">
              <a:buFont typeface="Wingdings" pitchFamily="2" charset="2"/>
              <a:buChar char="v"/>
            </a:pPr>
            <a:r>
              <a:rPr lang="en-GB" dirty="0" smtClean="0"/>
              <a:t> </a:t>
            </a:r>
            <a:r>
              <a:rPr lang="en-GB" dirty="0" smtClean="0">
                <a:hlinkClick r:id="rId5" tooltip="Assembly language"/>
              </a:rPr>
              <a:t>macro assemblers</a:t>
            </a:r>
            <a:endParaRPr lang="en-GB" dirty="0"/>
          </a:p>
          <a:p>
            <a:pPr lvl="4">
              <a:buFont typeface="Wingdings" pitchFamily="2" charset="2"/>
              <a:buChar char="v"/>
            </a:pPr>
            <a:r>
              <a:rPr lang="en-GB" dirty="0" smtClean="0">
                <a:hlinkClick r:id="rId6" tooltip="Debuggers"/>
              </a:rPr>
              <a:t>debuggers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and simulators</a:t>
            </a:r>
          </a:p>
          <a:p>
            <a:pPr lvl="4">
              <a:buFont typeface="Wingdings" pitchFamily="2" charset="2"/>
              <a:buChar char="v"/>
            </a:pPr>
            <a:r>
              <a:rPr lang="en-GB" dirty="0" smtClean="0">
                <a:hlinkClick r:id="rId7" tooltip="Integrated development environment"/>
              </a:rPr>
              <a:t>L</a:t>
            </a:r>
            <a:r>
              <a:rPr lang="en-GB" dirty="0" smtClean="0">
                <a:hlinkClick r:id="rId8" tooltip="Linker (computing)"/>
              </a:rPr>
              <a:t>inkers</a:t>
            </a:r>
            <a:endParaRPr lang="en-GB" dirty="0"/>
          </a:p>
          <a:p>
            <a:pPr lvl="4">
              <a:buFont typeface="Wingdings" pitchFamily="2" charset="2"/>
              <a:buChar char="v"/>
            </a:pPr>
            <a:r>
              <a:rPr lang="en-GB" dirty="0" smtClean="0">
                <a:hlinkClick r:id="rId7" tooltip="Integrated development environment"/>
              </a:rPr>
              <a:t>IDE</a:t>
            </a:r>
            <a:endParaRPr lang="en-GB" dirty="0"/>
          </a:p>
          <a:p>
            <a:pPr lvl="4">
              <a:buFont typeface="Wingdings" pitchFamily="2" charset="2"/>
              <a:buChar char="v"/>
            </a:pPr>
            <a:r>
              <a:rPr lang="en-GB" dirty="0" smtClean="0">
                <a:solidFill>
                  <a:srgbClr val="0070C0"/>
                </a:solidFill>
              </a:rPr>
              <a:t>library managers</a:t>
            </a:r>
          </a:p>
          <a:p>
            <a:pPr lvl="4">
              <a:buFont typeface="Wingdings" pitchFamily="2" charset="2"/>
              <a:buChar char="v"/>
            </a:pPr>
            <a:r>
              <a:rPr lang="en-GB" dirty="0" smtClean="0">
                <a:hlinkClick r:id="rId9" tooltip="Real-time operating systems"/>
              </a:rPr>
              <a:t>real-time operating systems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and </a:t>
            </a:r>
            <a:r>
              <a:rPr lang="en-GB" dirty="0" smtClean="0">
                <a:solidFill>
                  <a:srgbClr val="0070C0"/>
                </a:solidFill>
                <a:hlinkClick r:id="rId10" tooltip="Evaluation boards"/>
              </a:rPr>
              <a:t>evaluation boards</a:t>
            </a:r>
            <a:r>
              <a:rPr lang="en-GB" dirty="0" smtClean="0">
                <a:solidFill>
                  <a:srgbClr val="0070C0"/>
                </a:solidFill>
              </a:rPr>
              <a:t> for Intel 8051</a:t>
            </a:r>
            <a:r>
              <a:rPr lang="en-GB" dirty="0" smtClean="0"/>
              <a:t>, </a:t>
            </a:r>
            <a:r>
              <a:rPr lang="en-GB" dirty="0" smtClean="0">
                <a:hlinkClick r:id="rId11" tooltip="Intel MCS-251"/>
              </a:rPr>
              <a:t>Intel MCS-251</a:t>
            </a:r>
            <a:r>
              <a:rPr lang="en-GB" dirty="0" smtClean="0"/>
              <a:t>, </a:t>
            </a:r>
            <a:r>
              <a:rPr lang="en-GB" dirty="0" smtClean="0">
                <a:hlinkClick r:id="rId12" tooltip="ARM architecture"/>
              </a:rPr>
              <a:t>ARM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2569-5D1C-415E-8659-7C87A72FDFC4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dirty="0" smtClean="0"/>
              <a:t>KEIL uVISION3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 smtClean="0"/>
              <a:t>Popular </a:t>
            </a:r>
            <a:r>
              <a:rPr lang="en-GB" dirty="0"/>
              <a:t>IDE from </a:t>
            </a:r>
            <a:r>
              <a:rPr lang="en-GB" dirty="0" err="1" smtClean="0"/>
              <a:t>Keil</a:t>
            </a:r>
            <a:r>
              <a:rPr lang="en-GB" dirty="0" smtClean="0"/>
              <a:t> Software</a:t>
            </a:r>
          </a:p>
          <a:p>
            <a:r>
              <a:rPr lang="en-GB" dirty="0" smtClean="0"/>
              <a:t>KEIL combines </a:t>
            </a:r>
          </a:p>
          <a:p>
            <a:pPr lvl="3">
              <a:buFont typeface="Wingdings" pitchFamily="2" charset="2"/>
              <a:buChar char="v"/>
            </a:pPr>
            <a:r>
              <a:rPr lang="en-GB" sz="2400" dirty="0" smtClean="0"/>
              <a:t>Project Management</a:t>
            </a:r>
          </a:p>
          <a:p>
            <a:pPr lvl="3">
              <a:buFont typeface="Wingdings" pitchFamily="2" charset="2"/>
              <a:buChar char="v"/>
            </a:pPr>
            <a:r>
              <a:rPr lang="en-GB" sz="2400" dirty="0" smtClean="0"/>
              <a:t>Source </a:t>
            </a:r>
            <a:r>
              <a:rPr lang="en-GB" sz="2400" dirty="0"/>
              <a:t>Code </a:t>
            </a:r>
            <a:r>
              <a:rPr lang="en-GB" sz="2400" dirty="0" smtClean="0"/>
              <a:t>Editing</a:t>
            </a:r>
          </a:p>
          <a:p>
            <a:pPr lvl="3">
              <a:buFont typeface="Wingdings" pitchFamily="2" charset="2"/>
              <a:buChar char="v"/>
            </a:pPr>
            <a:r>
              <a:rPr lang="en-GB" sz="2400" dirty="0" smtClean="0"/>
              <a:t>Program Debugging</a:t>
            </a:r>
          </a:p>
          <a:p>
            <a:pPr lvl="3">
              <a:buFont typeface="Wingdings" pitchFamily="2" charset="2"/>
              <a:buChar char="v"/>
            </a:pPr>
            <a:r>
              <a:rPr lang="en-GB" sz="2400" dirty="0" smtClean="0"/>
              <a:t>Flash Programming </a:t>
            </a:r>
            <a:r>
              <a:rPr lang="en-GB" sz="2400" dirty="0"/>
              <a:t>in a single, powerful environment</a:t>
            </a:r>
          </a:p>
          <a:p>
            <a:endParaRPr lang="en-GB" dirty="0" smtClean="0"/>
          </a:p>
          <a:p>
            <a:endParaRPr lang="en-GB" dirty="0"/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794C-4D3C-4018-8554-31FA7790F4EC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dirty="0" smtClean="0"/>
              <a:t>INTERFACE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543050"/>
            <a:ext cx="8229600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E7F-BED9-40D9-9249-2B6AE6248AF0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3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l-GR" dirty="0" smtClean="0"/>
              <a:t>μ </a:t>
            </a:r>
            <a:r>
              <a:rPr lang="en-IN" dirty="0" smtClean="0"/>
              <a:t>Vision3 </a:t>
            </a:r>
            <a:r>
              <a:rPr lang="en-IN" dirty="0"/>
              <a:t>F</a:t>
            </a:r>
            <a:r>
              <a:rPr lang="en-IN" dirty="0" smtClean="0"/>
              <a:t>eatures</a:t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IN" dirty="0" smtClean="0"/>
              <a:t>Project </a:t>
            </a:r>
            <a:r>
              <a:rPr lang="en-IN" dirty="0"/>
              <a:t>Management, Device Setup, and </a:t>
            </a:r>
            <a:r>
              <a:rPr lang="en-IN" dirty="0" smtClean="0"/>
              <a:t>Tool </a:t>
            </a:r>
            <a:r>
              <a:rPr lang="en-IN" dirty="0"/>
              <a:t>Configuration</a:t>
            </a:r>
            <a:r>
              <a:rPr lang="en-IN" dirty="0" smtClean="0"/>
              <a:t>.</a:t>
            </a:r>
          </a:p>
          <a:p>
            <a:endParaRPr lang="en-IN" dirty="0" smtClean="0"/>
          </a:p>
          <a:p>
            <a:r>
              <a:rPr lang="en-GB" dirty="0"/>
              <a:t>Editor facilities for Creating, Modifying, and Correcting </a:t>
            </a:r>
            <a:r>
              <a:rPr lang="en-GB" dirty="0" smtClean="0"/>
              <a:t>Programs</a:t>
            </a:r>
            <a:r>
              <a:rPr lang="en-GB" dirty="0"/>
              <a:t>.</a:t>
            </a:r>
          </a:p>
          <a:p>
            <a:endParaRPr lang="en-IN" dirty="0"/>
          </a:p>
          <a:p>
            <a:r>
              <a:rPr lang="en-IN" dirty="0" smtClean="0"/>
              <a:t>Target </a:t>
            </a:r>
            <a:r>
              <a:rPr lang="en-IN" dirty="0"/>
              <a:t>Debugging or CPU &amp; </a:t>
            </a:r>
            <a:r>
              <a:rPr lang="en-IN" dirty="0" smtClean="0"/>
              <a:t>Peripheral </a:t>
            </a:r>
            <a:r>
              <a:rPr lang="en-IN" dirty="0"/>
              <a:t>Simulation</a:t>
            </a:r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717A3-0A74-4C00-A407-960319C71BA5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3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b="1" dirty="0"/>
              <a:t>Project Management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sz="2800" dirty="0" smtClean="0"/>
              <a:t>Ensures </a:t>
            </a:r>
            <a:r>
              <a:rPr lang="en-GB" sz="2800" dirty="0"/>
              <a:t>easy and consistent </a:t>
            </a:r>
            <a:r>
              <a:rPr lang="en-GB" sz="2800" dirty="0" smtClean="0"/>
              <a:t>Project </a:t>
            </a:r>
            <a:r>
              <a:rPr lang="en-IN" sz="2800" dirty="0" smtClean="0"/>
              <a:t>Management.</a:t>
            </a:r>
          </a:p>
          <a:p>
            <a:endParaRPr lang="en-IN" sz="2800" dirty="0" smtClean="0"/>
          </a:p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8153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87BF-1E90-43AA-8382-F08C60569846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7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l"/>
            <a:r>
              <a:rPr lang="en-IN" dirty="0" err="1" smtClean="0"/>
              <a:t>Contd</a:t>
            </a:r>
            <a:r>
              <a:rPr lang="en-IN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b="1" dirty="0"/>
              <a:t>Open Project... </a:t>
            </a:r>
            <a:r>
              <a:rPr lang="en-GB" dirty="0"/>
              <a:t>loads existing project files</a:t>
            </a:r>
            <a:r>
              <a:rPr lang="en-GB" dirty="0" smtClean="0"/>
              <a:t>.</a:t>
            </a:r>
          </a:p>
          <a:p>
            <a:r>
              <a:rPr lang="en-GB" b="1" dirty="0"/>
              <a:t>New Project... </a:t>
            </a:r>
            <a:r>
              <a:rPr lang="en-GB" dirty="0"/>
              <a:t>allows you to create your</a:t>
            </a:r>
          </a:p>
          <a:p>
            <a:pPr marL="0" indent="0">
              <a:buNone/>
            </a:pPr>
            <a:r>
              <a:rPr lang="en-IN" dirty="0" smtClean="0"/>
              <a:t>    own </a:t>
            </a:r>
            <a:r>
              <a:rPr lang="en-IN" dirty="0"/>
              <a:t>projects.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3A78-3662-44A7-8A84-D21308334F51}" type="datetime1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2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N" b="1" dirty="0"/>
              <a:t>Development Tool Options</a:t>
            </a:r>
            <a:endParaRPr lang="en-IN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7194"/>
            <a:ext cx="8153400" cy="44950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F7FF-2846-4A4D-BFFB-E100ECE7FBE0}" type="datetime1">
              <a:rPr lang="en-US" smtClean="0"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MACE, EEE, KLM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641</Words>
  <Application>Microsoft Office PowerPoint</Application>
  <PresentationFormat>On-screen Show (4:3)</PresentationFormat>
  <Paragraphs>150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KEIL</vt:lpstr>
      <vt:lpstr>INTRODUCTION</vt:lpstr>
      <vt:lpstr>PowerPoint Presentation</vt:lpstr>
      <vt:lpstr>KEIL uVISION3</vt:lpstr>
      <vt:lpstr>INTERFACE</vt:lpstr>
      <vt:lpstr>  μ Vision3 Features  </vt:lpstr>
      <vt:lpstr>Project Management</vt:lpstr>
      <vt:lpstr>Contd…</vt:lpstr>
      <vt:lpstr>Development Tool Options</vt:lpstr>
      <vt:lpstr>Contd…</vt:lpstr>
      <vt:lpstr>Create Project 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Development Cycle</vt:lpstr>
      <vt:lpstr>GENERATE  HEX FILE</vt:lpstr>
      <vt:lpstr>EMBEDDED C PROGRMMING USING KEIL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KEIL</dc:title>
  <dc:creator>ANILKUMAR</dc:creator>
  <cp:lastModifiedBy>ANILKUMAR</cp:lastModifiedBy>
  <cp:revision>39</cp:revision>
  <dcterms:created xsi:type="dcterms:W3CDTF">2006-08-16T00:00:00Z</dcterms:created>
  <dcterms:modified xsi:type="dcterms:W3CDTF">2015-01-21T18:05:17Z</dcterms:modified>
</cp:coreProperties>
</file>