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 I Engine Combustion chambers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Direct-injection diesels inject into the combustion chamber formed in the </a:t>
            </a:r>
            <a:r>
              <a:rPr lang="en-US" u="sng" dirty="0" smtClean="0"/>
              <a:t>top of the piston.</a:t>
            </a:r>
          </a:p>
          <a:p>
            <a:r>
              <a:rPr lang="en-US" dirty="0" smtClean="0"/>
              <a:t>For indirect injection, the combustion chamber is a </a:t>
            </a:r>
            <a:r>
              <a:rPr lang="en-US" u="sng" dirty="0" smtClean="0"/>
              <a:t>separate chamber formed in the head.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304800"/>
            <a:ext cx="6096000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Direct Injection (open combustion chamber)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219200"/>
            <a:ext cx="4040188" cy="4572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cylinder heads with a flat face</a:t>
            </a:r>
          </a:p>
          <a:p>
            <a:r>
              <a:rPr lang="en-US" dirty="0" smtClean="0"/>
              <a:t>The combustion chamber is formed in the top of the piston</a:t>
            </a:r>
          </a:p>
          <a:p>
            <a:r>
              <a:rPr lang="en-US" dirty="0" smtClean="0"/>
              <a:t>S.A/Volume ratio low – to reduce heat loss</a:t>
            </a:r>
          </a:p>
          <a:p>
            <a:r>
              <a:rPr lang="en-US" dirty="0" smtClean="0"/>
              <a:t>No heater plugs</a:t>
            </a:r>
          </a:p>
          <a:p>
            <a:r>
              <a:rPr lang="en-US" dirty="0" smtClean="0"/>
              <a:t>Rough running.</a:t>
            </a:r>
          </a:p>
          <a:p>
            <a:r>
              <a:rPr lang="en-US" dirty="0" smtClean="0"/>
              <a:t>Shallow depth, hemispherical, cylindrical ,</a:t>
            </a:r>
            <a:r>
              <a:rPr lang="en-US" dirty="0" err="1" smtClean="0"/>
              <a:t>toroidal</a:t>
            </a:r>
            <a:endParaRPr lang="en-US" dirty="0" smtClean="0"/>
          </a:p>
          <a:p>
            <a:r>
              <a:rPr lang="en-US" dirty="0" smtClean="0"/>
              <a:t>requires a higher injection pressure and a greater degree of fuel atomization</a:t>
            </a:r>
          </a:p>
          <a:p>
            <a:r>
              <a:rPr lang="en-US" dirty="0" smtClean="0"/>
              <a:t>very susceptible to ignition lag</a:t>
            </a:r>
          </a:p>
          <a:p>
            <a:r>
              <a:rPr lang="en-US" dirty="0" smtClean="0"/>
              <a:t>low speed engines</a:t>
            </a:r>
          </a:p>
          <a:p>
            <a:endParaRPr lang="en-US" dirty="0"/>
          </a:p>
        </p:txBody>
      </p:sp>
      <p:pic>
        <p:nvPicPr>
          <p:cNvPr id="9" name="Content Placeholder 3" descr="fig0502.gif"/>
          <p:cNvPicPr>
            <a:picLocks noGrp="1" noChangeAspect="1"/>
          </p:cNvPicPr>
          <p:nvPr>
            <p:ph idx="1"/>
          </p:nvPr>
        </p:nvPicPr>
        <p:blipFill>
          <a:blip r:embed="rId2"/>
          <a:srcRect b="6234"/>
          <a:stretch>
            <a:fillRect/>
          </a:stretch>
        </p:blipFill>
        <p:spPr>
          <a:xfrm>
            <a:off x="6553200" y="609600"/>
            <a:ext cx="2137558" cy="2858022"/>
          </a:xfrm>
          <a:prstGeom prst="rect">
            <a:avLst/>
          </a:prstGeom>
        </p:spPr>
      </p:pic>
      <p:pic>
        <p:nvPicPr>
          <p:cNvPr id="10" name="Picture 9" descr="Direct injection combustion chamb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505200"/>
            <a:ext cx="3776724" cy="27289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391400" cy="884238"/>
          </a:xfrm>
        </p:spPr>
        <p:txBody>
          <a:bodyPr>
            <a:noAutofit/>
          </a:bodyPr>
          <a:lstStyle/>
          <a:p>
            <a:r>
              <a:rPr lang="en-US" sz="3200" dirty="0" smtClean="0"/>
              <a:t>Indirect injection Combustion chambers 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4" name="Content Placeholder 3" descr="Air- cell combuston chamber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143000"/>
            <a:ext cx="3352801" cy="4130262"/>
          </a:xfrm>
          <a:prstGeom prst="rect">
            <a:avLst/>
          </a:prstGeom>
          <a:ln>
            <a:solidFill>
              <a:schemeClr val="accent1">
                <a:alpha val="82000"/>
              </a:schemeClr>
            </a:solidFill>
          </a:ln>
        </p:spPr>
      </p:pic>
      <p:pic>
        <p:nvPicPr>
          <p:cNvPr id="5" name="Picture 4" descr="image0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8425" y="914400"/>
            <a:ext cx="2695575" cy="2467285"/>
          </a:xfrm>
          <a:prstGeom prst="rect">
            <a:avLst/>
          </a:prstGeom>
          <a:ln>
            <a:solidFill>
              <a:schemeClr val="accent1">
                <a:alpha val="98000"/>
              </a:schemeClr>
            </a:solidFill>
          </a:ln>
        </p:spPr>
      </p:pic>
      <p:pic>
        <p:nvPicPr>
          <p:cNvPr id="6" name="Content Placeholder 3" descr="c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3352800"/>
            <a:ext cx="2895600" cy="31708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48243" y="3581400"/>
            <a:ext cx="2295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SWIRL CHAMBER TYPE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6488668"/>
            <a:ext cx="345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PRE-COMBUSTION CHAMBER TYPE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5334000"/>
            <a:ext cx="3090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AIR – CELL (ENERGY CELL )TYPE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228600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Indirect injection Combustion chambers</a:t>
            </a:r>
            <a:endParaRPr lang="en-US" dirty="0"/>
          </a:p>
        </p:txBody>
      </p:sp>
      <p:sp>
        <p:nvSpPr>
          <p:cNvPr id="7" name="Content Placeholder 5"/>
          <p:cNvSpPr>
            <a:spLocks noGrp="1" noChangeAspect="1"/>
          </p:cNvSpPr>
          <p:nvPr>
            <p:ph sz="half" idx="2"/>
          </p:nvPr>
        </p:nvSpPr>
        <p:spPr>
          <a:xfrm>
            <a:off x="914400" y="1140759"/>
            <a:ext cx="7391400" cy="5869641"/>
          </a:xfrm>
        </p:spPr>
        <p:txBody>
          <a:bodyPr numCol="2">
            <a:normAutofit fontScale="92500" lnSpcReduction="10000"/>
          </a:bodyPr>
          <a:lstStyle/>
          <a:p>
            <a:r>
              <a:rPr lang="en-US" dirty="0" smtClean="0"/>
              <a:t>Two or more independent chambers connected by restricted passages.</a:t>
            </a:r>
          </a:p>
          <a:p>
            <a:r>
              <a:rPr lang="en-US" dirty="0" smtClean="0"/>
              <a:t>the piston is fairly flat, or has a shallow cavity</a:t>
            </a:r>
          </a:p>
          <a:p>
            <a:r>
              <a:rPr lang="en-US" dirty="0" smtClean="0"/>
              <a:t>The main combustion chamber is between the cylinder head and the top of the piston</a:t>
            </a:r>
          </a:p>
          <a:p>
            <a:r>
              <a:rPr lang="en-US" dirty="0" smtClean="0"/>
              <a:t>a smaller, separate chamber is in the cylinder head</a:t>
            </a:r>
          </a:p>
          <a:p>
            <a:r>
              <a:rPr lang="en-US" dirty="0" smtClean="0"/>
              <a:t>Fuel is injected into this smaller chamber</a:t>
            </a:r>
          </a:p>
          <a:p>
            <a:r>
              <a:rPr lang="en-US" dirty="0" smtClean="0"/>
              <a:t>Pre chamber    -  Air cell chamber</a:t>
            </a:r>
          </a:p>
          <a:p>
            <a:r>
              <a:rPr lang="en-US" dirty="0" smtClean="0"/>
              <a:t>During the compression stroke of the engine, air is forced into the </a:t>
            </a:r>
            <a:r>
              <a:rPr lang="en-US" dirty="0" smtClean="0"/>
              <a:t>pre-combustion </a:t>
            </a:r>
            <a:r>
              <a:rPr lang="en-US" dirty="0" smtClean="0"/>
              <a:t>chamber</a:t>
            </a:r>
          </a:p>
          <a:p>
            <a:r>
              <a:rPr lang="en-US" dirty="0" smtClean="0"/>
              <a:t>combustion begins in the </a:t>
            </a:r>
            <a:r>
              <a:rPr lang="en-US" dirty="0" smtClean="0"/>
              <a:t>pre-combustion </a:t>
            </a:r>
            <a:r>
              <a:rPr lang="en-US" dirty="0" smtClean="0"/>
              <a:t>chamber</a:t>
            </a:r>
          </a:p>
          <a:p>
            <a:r>
              <a:rPr lang="en-US" dirty="0" smtClean="0"/>
              <a:t>The entering mixture hits the hollowed-out piston top- </a:t>
            </a:r>
            <a:r>
              <a:rPr lang="en-US" u="sng" dirty="0" err="1" smtClean="0"/>
              <a:t>creats</a:t>
            </a:r>
            <a:r>
              <a:rPr lang="en-US" u="sng" dirty="0" smtClean="0"/>
              <a:t> turbulence </a:t>
            </a:r>
            <a:r>
              <a:rPr lang="en-US" dirty="0" smtClean="0"/>
              <a:t>in the chamber to ensure </a:t>
            </a:r>
            <a:r>
              <a:rPr lang="en-US" u="sng" dirty="0" smtClean="0"/>
              <a:t>complete mixing </a:t>
            </a:r>
            <a:r>
              <a:rPr lang="en-US" dirty="0" smtClean="0"/>
              <a:t>of the fuel charge with the air-mixing ensures even and </a:t>
            </a:r>
            <a:r>
              <a:rPr lang="en-US" u="sng" dirty="0" smtClean="0"/>
              <a:t>complete combustion</a:t>
            </a:r>
          </a:p>
          <a:p>
            <a:r>
              <a:rPr lang="en-US" dirty="0" smtClean="0"/>
              <a:t>is not very susceptible to ignition lag</a:t>
            </a:r>
          </a:p>
          <a:p>
            <a:r>
              <a:rPr lang="en-US" dirty="0" smtClean="0"/>
              <a:t>suitable for high-speed operations</a:t>
            </a:r>
          </a:p>
          <a:p>
            <a:r>
              <a:rPr lang="en-US" dirty="0" smtClean="0"/>
              <a:t>low fuel injection pressures 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</TotalTime>
  <Words>250</Words>
  <Application>Microsoft Office PowerPoint</Application>
  <PresentationFormat>On-screen Show (4:3)</PresentationFormat>
  <Paragraphs>31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 I Engine Combustion chambers</vt:lpstr>
      <vt:lpstr>Two types</vt:lpstr>
      <vt:lpstr>Slide 3</vt:lpstr>
      <vt:lpstr>Indirect injection Combustion chambers  </vt:lpstr>
      <vt:lpstr>Slide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 I Engine Combustion chambers</dc:title>
  <dc:creator>laptop</dc:creator>
  <cp:lastModifiedBy>laptop</cp:lastModifiedBy>
  <cp:revision>17</cp:revision>
  <dcterms:created xsi:type="dcterms:W3CDTF">2006-08-16T00:00:00Z</dcterms:created>
  <dcterms:modified xsi:type="dcterms:W3CDTF">2013-02-06T05:59:17Z</dcterms:modified>
</cp:coreProperties>
</file>