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8" r:id="rId11"/>
    <p:sldId id="267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33000"/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Engine – the power plant of an automobile </a:t>
            </a:r>
            <a:r>
              <a:rPr lang="en-US" dirty="0" smtClean="0"/>
              <a:t>- the </a:t>
            </a:r>
            <a:r>
              <a:rPr lang="en-US" dirty="0" smtClean="0"/>
              <a:t>prime mover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adial_engine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95600" y="2286000"/>
            <a:ext cx="3238500" cy="2694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In an inline engine, the cylinders are arranged in a line in a single bank.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81000" y="762000"/>
            <a:ext cx="3048000" cy="2286000"/>
          </a:xfrm>
          <a:prstGeom prst="rect">
            <a:avLst/>
          </a:prstGeom>
          <a:noFill/>
        </p:spPr>
      </p:pic>
      <p:pic>
        <p:nvPicPr>
          <p:cNvPr id="6" name="Picture 5" descr="In a V engine, cylinders are arranged in two banks set at an angle to one another.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2590800"/>
            <a:ext cx="5562600" cy="3965928"/>
          </a:xfrm>
          <a:prstGeom prst="rect">
            <a:avLst/>
          </a:prstGeom>
          <a:noFill/>
        </p:spPr>
      </p:pic>
      <p:pic>
        <p:nvPicPr>
          <p:cNvPr id="7" name="Picture 5" descr="In a flat engine, the cylinders are arranged in two banks on opposite sides of the engine.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19600" y="0"/>
            <a:ext cx="4267200" cy="30258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Wankel</a:t>
            </a:r>
            <a:r>
              <a:rPr lang="en-US" dirty="0" smtClean="0"/>
              <a:t> engine</a:t>
            </a:r>
            <a:endParaRPr lang="en-US" dirty="0"/>
          </a:p>
        </p:txBody>
      </p:sp>
      <p:pic>
        <p:nvPicPr>
          <p:cNvPr id="4" name="Picture 4"/>
          <p:cNvPicPr>
            <a:picLocks noGrp="1" noChangeArrowheads="1"/>
          </p:cNvPicPr>
          <p:nvPr>
            <p:ph idx="1"/>
          </p:nvPr>
        </p:nvPicPr>
        <p:blipFill>
          <a:blip r:embed="rId2"/>
          <a:srcRect b="9470"/>
          <a:stretch>
            <a:fillRect/>
          </a:stretch>
        </p:blipFill>
        <p:spPr bwMode="auto">
          <a:xfrm>
            <a:off x="457200" y="2052163"/>
            <a:ext cx="8229600" cy="3278991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Heat engines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Internal combustion </a:t>
            </a:r>
            <a:r>
              <a:rPr lang="en-US" dirty="0" smtClean="0"/>
              <a:t>engines(I C engines)</a:t>
            </a:r>
          </a:p>
          <a:p>
            <a:pPr>
              <a:buFontTx/>
              <a:buChar char="-"/>
            </a:pPr>
            <a:r>
              <a:rPr lang="en-US" dirty="0" smtClean="0"/>
              <a:t>combustion takes place </a:t>
            </a:r>
            <a:r>
              <a:rPr lang="en-US" dirty="0" smtClean="0">
                <a:solidFill>
                  <a:srgbClr val="FF0000"/>
                </a:solidFill>
              </a:rPr>
              <a:t>within the engine</a:t>
            </a:r>
            <a:r>
              <a:rPr lang="en-US" dirty="0" smtClean="0"/>
              <a:t>.</a:t>
            </a:r>
          </a:p>
          <a:p>
            <a:pPr>
              <a:buFontTx/>
              <a:buChar char="-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>
                <a:solidFill>
                  <a:srgbClr val="00B0F0"/>
                </a:solidFill>
              </a:rPr>
              <a:t>External combustion </a:t>
            </a:r>
            <a:r>
              <a:rPr lang="en-US" dirty="0" smtClean="0"/>
              <a:t>engines(E C engines)</a:t>
            </a:r>
          </a:p>
          <a:p>
            <a:pPr>
              <a:buFontTx/>
              <a:buChar char="-"/>
            </a:pPr>
            <a:r>
              <a:rPr lang="en-US" dirty="0" smtClean="0"/>
              <a:t>combustion takes place</a:t>
            </a:r>
            <a:r>
              <a:rPr lang="en-US" dirty="0" smtClean="0">
                <a:solidFill>
                  <a:srgbClr val="00B0F0"/>
                </a:solidFill>
              </a:rPr>
              <a:t> outside the engine </a:t>
            </a:r>
          </a:p>
          <a:p>
            <a:pPr>
              <a:buFontTx/>
              <a:buChar char="-"/>
            </a:pPr>
            <a:r>
              <a:rPr lang="en-US" sz="2800" dirty="0" err="1" smtClean="0">
                <a:solidFill>
                  <a:schemeClr val="accent2">
                    <a:lumMod val="75000"/>
                  </a:schemeClr>
                </a:solidFill>
              </a:rPr>
              <a:t>Eg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. Steam engines, steam turbine, </a:t>
            </a:r>
            <a:r>
              <a:rPr lang="en-US" sz="2800" dirty="0" err="1" smtClean="0">
                <a:solidFill>
                  <a:schemeClr val="accent2">
                    <a:lumMod val="75000"/>
                  </a:schemeClr>
                </a:solidFill>
              </a:rPr>
              <a:t>Stirling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</a:rPr>
              <a:t> engine etc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IC engines?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 heat exchangers involved – improved efficiency </a:t>
            </a:r>
            <a:r>
              <a:rPr lang="en-US" dirty="0" smtClean="0">
                <a:solidFill>
                  <a:srgbClr val="FF0000"/>
                </a:solidFill>
              </a:rPr>
              <a:t>– mechanical simplicity</a:t>
            </a:r>
          </a:p>
          <a:p>
            <a:r>
              <a:rPr lang="en-US" dirty="0" smtClean="0"/>
              <a:t>Maximum temperatures exists for very short periods only – higher fluid temperatures possible – </a:t>
            </a:r>
            <a:r>
              <a:rPr lang="en-US" dirty="0" smtClean="0">
                <a:solidFill>
                  <a:srgbClr val="FF0000"/>
                </a:solidFill>
              </a:rPr>
              <a:t>higher thermal efficiency</a:t>
            </a:r>
          </a:p>
          <a:p>
            <a:r>
              <a:rPr lang="en-US" dirty="0" smtClean="0"/>
              <a:t>Higher efficiency at lower pressures – </a:t>
            </a:r>
            <a:r>
              <a:rPr lang="en-US" dirty="0" smtClean="0">
                <a:solidFill>
                  <a:srgbClr val="FF0000"/>
                </a:solidFill>
              </a:rPr>
              <a:t>less Wt/Power</a:t>
            </a:r>
            <a:r>
              <a:rPr lang="en-US" dirty="0" smtClean="0"/>
              <a:t> ratios.</a:t>
            </a:r>
          </a:p>
          <a:p>
            <a:r>
              <a:rPr lang="en-US" dirty="0" smtClean="0"/>
              <a:t>Can be designed for </a:t>
            </a:r>
            <a:r>
              <a:rPr lang="en-US" dirty="0" smtClean="0">
                <a:solidFill>
                  <a:srgbClr val="FF0000"/>
                </a:solidFill>
              </a:rPr>
              <a:t>smaller outputs </a:t>
            </a:r>
            <a:r>
              <a:rPr lang="en-US" dirty="0" smtClean="0"/>
              <a:t>with reasonable cost efficiency.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u="sng" dirty="0" smtClean="0"/>
              <a:t>Another classification</a:t>
            </a:r>
            <a:endParaRPr lang="en-US" sz="3200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Rotary engines</a:t>
            </a:r>
          </a:p>
          <a:p>
            <a:pPr>
              <a:buNone/>
            </a:pPr>
            <a:r>
              <a:rPr lang="en-US" dirty="0" smtClean="0"/>
              <a:t>-       Only rotating parts</a:t>
            </a:r>
          </a:p>
          <a:p>
            <a:r>
              <a:rPr lang="en-US" dirty="0" smtClean="0"/>
              <a:t>Reciprocating engines</a:t>
            </a:r>
          </a:p>
          <a:p>
            <a:pPr>
              <a:buNone/>
            </a:pPr>
            <a:r>
              <a:rPr lang="en-US" dirty="0" smtClean="0"/>
              <a:t> -     Contains reciprocating </a:t>
            </a:r>
            <a:r>
              <a:rPr lang="en-US" dirty="0" err="1" smtClean="0"/>
              <a:t>patrs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Reciprocating IC engines are most widely used for automobiles.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57200" y="1219200"/>
            <a:ext cx="8229600" cy="4060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Drawbacks of reciprocating I C </a:t>
            </a:r>
            <a:r>
              <a:rPr lang="en-US" dirty="0" err="1" smtClean="0"/>
              <a:t>ngines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vibration caused by the reciprocating components.</a:t>
            </a:r>
          </a:p>
          <a:p>
            <a:r>
              <a:rPr lang="en-US" dirty="0" smtClean="0"/>
              <a:t>not possible to use a variety of fuels in these engines.</a:t>
            </a:r>
          </a:p>
          <a:p>
            <a:r>
              <a:rPr lang="en-US" dirty="0" smtClean="0"/>
              <a:t>fuels are relatively more expensive.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Further classification of IC engines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Based 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Number and arrangement of cylinders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Engine cycle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Number of strokes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Fuel Used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Type of Ignition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Valve arrangement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Type of cooling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 smtClean="0"/>
              <a:t>Based on the Number and arrangement of cylinders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Single cylinder engine</a:t>
            </a:r>
          </a:p>
          <a:p>
            <a:r>
              <a:rPr lang="en-US" dirty="0" smtClean="0"/>
              <a:t>Multi cylinder engines</a:t>
            </a:r>
          </a:p>
          <a:p>
            <a:pPr lvl="1"/>
            <a:r>
              <a:rPr lang="en-US" dirty="0" smtClean="0"/>
              <a:t>In line </a:t>
            </a:r>
          </a:p>
          <a:p>
            <a:pPr lvl="1"/>
            <a:r>
              <a:rPr lang="en-US" dirty="0" smtClean="0"/>
              <a:t>Opposed type</a:t>
            </a:r>
          </a:p>
          <a:p>
            <a:pPr lvl="1"/>
            <a:r>
              <a:rPr lang="en-US" dirty="0" smtClean="0"/>
              <a:t>V type</a:t>
            </a:r>
          </a:p>
          <a:p>
            <a:pPr lvl="1"/>
            <a:r>
              <a:rPr lang="en-US" dirty="0" smtClean="0"/>
              <a:t>Radial engine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62000" y="1066800"/>
            <a:ext cx="7621064" cy="4447619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212</Words>
  <Application>Microsoft Office PowerPoint</Application>
  <PresentationFormat>On-screen Show (4:3)</PresentationFormat>
  <Paragraphs>42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Engine – the power plant of an automobile - the prime mover</vt:lpstr>
      <vt:lpstr>Heat engines</vt:lpstr>
      <vt:lpstr>Why IC engines?</vt:lpstr>
      <vt:lpstr>Another classification</vt:lpstr>
      <vt:lpstr>Slide 5</vt:lpstr>
      <vt:lpstr>Drawbacks of reciprocating I C ngines</vt:lpstr>
      <vt:lpstr>Further classification of IC engines </vt:lpstr>
      <vt:lpstr>Based on the Number and arrangement of cylinders </vt:lpstr>
      <vt:lpstr>Slide 9</vt:lpstr>
      <vt:lpstr>Slide 10</vt:lpstr>
      <vt:lpstr>Slide 11</vt:lpstr>
      <vt:lpstr>Wankel engine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Engine – the power plant of an automobile -the prime mover</dc:title>
  <dc:creator>laptop</dc:creator>
  <cp:lastModifiedBy>laptop</cp:lastModifiedBy>
  <cp:revision>19</cp:revision>
  <dcterms:created xsi:type="dcterms:W3CDTF">2006-08-16T00:00:00Z</dcterms:created>
  <dcterms:modified xsi:type="dcterms:W3CDTF">2013-01-22T09:33:53Z</dcterms:modified>
</cp:coreProperties>
</file>