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  <p:sldId id="267" r:id="rId18"/>
    <p:sldId id="27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1586E1-D417-42C2-81F5-ECE9F409B840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7278D-CEE7-406A-B0A2-B214FDD4B2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0CE9FC-8FF5-40F5-A261-F4A846FC2881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806CA7-F14A-4A9D-8BA5-7CD3F3E80D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6BDE97-E4C4-43B1-8ED7-18304A79F27C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82698-68EB-4F94-B809-713BA9D600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88DCD0-F828-4915-B6C0-6D6FA6C70A49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4D9B6D-B8AA-4341-931C-C6B770E5316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D048A1-7E0F-4870-B797-917AC15F4024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5F1C1D-9088-4062-944F-D4308DCF83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232A6E-6D49-49D6-AF88-53491E345A9E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791EAA-9177-4BAD-8675-C40C618A4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97AC5E-E5F6-4994-9847-F1943D0C3550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1A778A-DF75-4FC9-B10B-C0F3295E68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1EAFEC-8AA9-4F02-B220-CE8B19E39719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A4D719-69F7-412F-96C9-19AEDBAF6C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742F21-289D-418D-8A48-E7D0C0DC805F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813821-7A68-453A-8582-54F441676C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EDA017-2266-46FD-B695-74EAD15A04A6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AE55A-AC7F-480F-898D-64095B05EB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1E9C18-26A3-49DB-9931-33D8D37AA8C2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B5D4B-9966-482F-AA8C-D172D2F0BF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0085A8-C175-4E02-A8CA-2C5F88318CAB}" type="datetimeFigureOut">
              <a:rPr lang="en-US" smtClean="0"/>
              <a:pPr>
                <a:defRPr/>
              </a:pPr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E45053-86A0-42B2-95B3-B5303D0800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cs typeface="Times New Roman" pitchFamily="18" charset="0"/>
              </a:rPr>
              <a:t>Cooling System</a:t>
            </a:r>
            <a:endParaRPr lang="en-US" dirty="0"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cs typeface="Times New Roman" pitchFamily="18" charset="0"/>
              </a:rPr>
              <a:t>Only a part of the total fuel energy supplied to the Internal Combustion engine is converted into useful work. </a:t>
            </a:r>
            <a:endParaRPr lang="en-US" dirty="0" smtClean="0"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R</a:t>
            </a:r>
            <a:r>
              <a:rPr lang="en-US" dirty="0" smtClean="0"/>
              <a:t>est </a:t>
            </a:r>
            <a:r>
              <a:rPr lang="en-US" dirty="0"/>
              <a:t>of the fuel energy is rejected as follows</a:t>
            </a:r>
            <a:r>
              <a:rPr lang="en-US" dirty="0" smtClean="0"/>
              <a:t>:</a:t>
            </a:r>
          </a:p>
          <a:p>
            <a:pPr marL="514350" lvl="1" indent="0">
              <a:defRPr/>
            </a:pPr>
            <a:r>
              <a:rPr lang="en-US" dirty="0"/>
              <a:t> Heat from the engine boundaries </a:t>
            </a:r>
          </a:p>
          <a:p>
            <a:pPr marL="514350" lvl="1" indent="0">
              <a:defRPr/>
            </a:pPr>
            <a:r>
              <a:rPr lang="en-US" dirty="0" smtClean="0"/>
              <a:t> Exhaust </a:t>
            </a:r>
            <a:r>
              <a:rPr lang="en-US" dirty="0"/>
              <a:t>heat</a:t>
            </a:r>
          </a:p>
          <a:p>
            <a:pPr marL="514350" lvl="1" indent="0">
              <a:defRPr/>
            </a:pPr>
            <a:r>
              <a:rPr lang="en-US" dirty="0" smtClean="0"/>
              <a:t> Heat </a:t>
            </a:r>
            <a:r>
              <a:rPr lang="en-US" dirty="0"/>
              <a:t>rejected to the coolant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Thermo siphon System</a:t>
            </a:r>
            <a:endParaRPr lang="en-US" dirty="0"/>
          </a:p>
        </p:txBody>
      </p:sp>
      <p:sp>
        <p:nvSpPr>
          <p:cNvPr id="11267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754563"/>
          </a:xfrm>
        </p:spPr>
        <p:txBody>
          <a:bodyPr>
            <a:normAutofit/>
          </a:bodyPr>
          <a:lstStyle/>
          <a:p>
            <a:pPr marL="114300" indent="0">
              <a:buFont typeface="Arial" charset="0"/>
              <a:buNone/>
            </a:pPr>
            <a:r>
              <a:rPr lang="en-US" dirty="0" smtClean="0"/>
              <a:t>Circulation of water is due to the difference in densities of hot and cold region of cooling water.</a:t>
            </a:r>
          </a:p>
          <a:p>
            <a:pPr marL="114300" indent="0">
              <a:buFont typeface="Arial" charset="0"/>
              <a:buNone/>
            </a:pPr>
            <a:r>
              <a:rPr lang="en-US" dirty="0" smtClean="0"/>
              <a:t>No pump is used.</a:t>
            </a:r>
          </a:p>
          <a:p>
            <a:pPr marL="114300" indent="0">
              <a:buFont typeface="Arial" charset="0"/>
              <a:buNone/>
            </a:pPr>
            <a:r>
              <a:rPr lang="en-US" dirty="0" smtClean="0"/>
              <a:t>Advantages are </a:t>
            </a:r>
            <a:r>
              <a:rPr lang="en-US" dirty="0" smtClean="0">
                <a:solidFill>
                  <a:srgbClr val="FF0000"/>
                </a:solidFill>
              </a:rPr>
              <a:t>simple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cheap</a:t>
            </a:r>
            <a:r>
              <a:rPr lang="en-US" dirty="0" smtClean="0"/>
              <a:t>.</a:t>
            </a:r>
          </a:p>
          <a:p>
            <a:pPr marL="114300" indent="0">
              <a:buFont typeface="Arial" charset="0"/>
              <a:buNone/>
            </a:pPr>
            <a:r>
              <a:rPr lang="en-US" dirty="0" smtClean="0"/>
              <a:t>Major disadvantage is </a:t>
            </a:r>
            <a:r>
              <a:rPr lang="en-US" dirty="0" smtClean="0">
                <a:solidFill>
                  <a:srgbClr val="FF0000"/>
                </a:solidFill>
              </a:rPr>
              <a:t>slow cooling</a:t>
            </a:r>
            <a:r>
              <a:rPr lang="en-US" dirty="0" smtClean="0"/>
              <a:t>.</a:t>
            </a:r>
          </a:p>
        </p:txBody>
      </p:sp>
      <p:pic>
        <p:nvPicPr>
          <p:cNvPr id="11268" name="Picture 2" descr="cool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33540" y="2488530"/>
            <a:ext cx="3867920" cy="274930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Pump Circulation System</a:t>
            </a:r>
            <a:endParaRPr lang="en-US" dirty="0"/>
          </a:p>
        </p:txBody>
      </p:sp>
      <p:sp>
        <p:nvSpPr>
          <p:cNvPr id="12291" name="Content Placeholder 7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3810000" cy="5029200"/>
          </a:xfrm>
        </p:spPr>
        <p:txBody>
          <a:bodyPr/>
          <a:lstStyle/>
          <a:p>
            <a:r>
              <a:rPr lang="en-US" sz="2400" smtClean="0"/>
              <a:t>A water pump is provided between the lower tank of the radiator and the water inlet of the engine body. </a:t>
            </a:r>
          </a:p>
          <a:p>
            <a:r>
              <a:rPr lang="en-US" sz="2400" smtClean="0"/>
              <a:t>The water pump driven by the engine crankshaft by means of a belt. </a:t>
            </a:r>
          </a:p>
          <a:p>
            <a:r>
              <a:rPr lang="en-US" sz="2400" smtClean="0"/>
              <a:t>The water is circulated with the pump force and thereby obtaining a rapid cooling.</a:t>
            </a:r>
          </a:p>
          <a:p>
            <a:endParaRPr lang="en-US" sz="2400" smtClean="0"/>
          </a:p>
        </p:txBody>
      </p:sp>
      <p:sp>
        <p:nvSpPr>
          <p:cNvPr id="12292" name="Content Placeholder 8"/>
          <p:cNvSpPr>
            <a:spLocks noGrp="1"/>
          </p:cNvSpPr>
          <p:nvPr>
            <p:ph sz="half" idx="2"/>
          </p:nvPr>
        </p:nvSpPr>
        <p:spPr>
          <a:xfrm>
            <a:off x="4724400" y="1536700"/>
            <a:ext cx="3352800" cy="4589463"/>
          </a:xfrm>
        </p:spPr>
        <p:txBody>
          <a:bodyPr/>
          <a:lstStyle/>
          <a:p>
            <a:endParaRPr lang="en-US" dirty="0" smtClean="0"/>
          </a:p>
        </p:txBody>
      </p:sp>
      <p:pic>
        <p:nvPicPr>
          <p:cNvPr id="12293" name="Picture 5" descr="I:\1233\IMG_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600200"/>
            <a:ext cx="3124200" cy="35292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39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At the starting time the engine does not need cooling until the temperature exceeds the working range of the engine. Therefore in modern engines the cooling system consists of a by-pass, through which water circulates in the water jackets with out entering the radiator at the time of starting and below operating temperature.</a:t>
            </a:r>
          </a:p>
          <a:p>
            <a:r>
              <a:rPr lang="en-US" smtClean="0"/>
              <a:t>The system also consists of a thermostat, which is opened automatically by means of high temperature whenever engine desires cooling.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Content Placeholder 3" descr="Picture1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609600"/>
            <a:ext cx="7543800" cy="5248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Advantages are:</a:t>
            </a:r>
          </a:p>
          <a:p>
            <a:endParaRPr lang="en-US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mtClean="0"/>
              <a:t>Efficiency of cooling can be improved.</a:t>
            </a:r>
          </a:p>
          <a:p>
            <a:pPr>
              <a:buFont typeface="Wingdings" pitchFamily="2" charset="2"/>
              <a:buChar char="Ø"/>
            </a:pPr>
            <a:r>
              <a:rPr lang="en-US" smtClean="0"/>
              <a:t>Water can be circulated through hottest spots.</a:t>
            </a:r>
          </a:p>
          <a:p>
            <a:pPr>
              <a:buFont typeface="Wingdings" pitchFamily="2" charset="2"/>
              <a:buChar char="Ø"/>
            </a:pPr>
            <a:r>
              <a:rPr lang="en-US" smtClean="0"/>
              <a:t>Radiator can be placed anywhere conveniently</a:t>
            </a:r>
          </a:p>
          <a:p>
            <a:pPr>
              <a:buFont typeface="Wingdings" pitchFamily="2" charset="2"/>
              <a:buChar char="Ø"/>
            </a:pPr>
            <a:r>
              <a:rPr lang="en-US" smtClean="0"/>
              <a:t>Needs only small radiator</a:t>
            </a:r>
          </a:p>
          <a:p>
            <a:pPr>
              <a:buFont typeface="Wingdings" pitchFamily="2" charset="2"/>
              <a:buChar char="Ø"/>
            </a:pPr>
            <a:r>
              <a:rPr lang="en-US" smtClean="0"/>
              <a:t>Rapid cooling is possible</a:t>
            </a:r>
          </a:p>
          <a:p>
            <a:pPr>
              <a:buFont typeface="Wingdings" pitchFamily="2" charset="2"/>
              <a:buChar char="Ø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Liquid Cooling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liquids such as glycerin and ethylene glycol are used as coolant because they have higher boiling point.</a:t>
            </a:r>
          </a:p>
          <a:p>
            <a:r>
              <a:rPr lang="en-US" smtClean="0"/>
              <a:t>Advantages are:</a:t>
            </a:r>
          </a:p>
          <a:p>
            <a:r>
              <a:rPr lang="en-US" smtClean="0"/>
              <a:t>Increases heat carrying capacity of the system.</a:t>
            </a:r>
          </a:p>
          <a:p>
            <a:r>
              <a:rPr lang="en-US" smtClean="0"/>
              <a:t>Reduces weight of coolant as well as weight of radiator.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Pressure sealed cooling system</a:t>
            </a:r>
            <a:endParaRPr lang="en-US" dirty="0"/>
          </a:p>
        </p:txBody>
      </p:sp>
      <p:sp>
        <p:nvSpPr>
          <p:cNvPr id="19459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5410200"/>
          </a:xfrm>
        </p:spPr>
        <p:txBody>
          <a:bodyPr/>
          <a:lstStyle/>
          <a:p>
            <a:r>
              <a:rPr lang="en-US" sz="2000" smtClean="0"/>
              <a:t>The boiling point of the cooling water in the open atmosphere is always 100 degree C, which can be raised to higher pressures by sealing the cooling system.</a:t>
            </a:r>
          </a:p>
          <a:p>
            <a:r>
              <a:rPr lang="en-US" sz="2000" smtClean="0"/>
              <a:t>Therefore the closed system reduces the weights of the coolant and the radiator and increases the thermal efficiency of the engine.</a:t>
            </a:r>
          </a:p>
          <a:p>
            <a:r>
              <a:rPr lang="en-US" sz="2000" smtClean="0"/>
              <a:t>The pressure of the system can be raised by means of a special radiator cap which maintains pressure from 0.5 to 1 kg/cm</a:t>
            </a:r>
            <a:r>
              <a:rPr lang="en-US" sz="2000" baseline="30000" smtClean="0"/>
              <a:t>2</a:t>
            </a:r>
          </a:p>
          <a:p>
            <a:r>
              <a:rPr lang="en-US" sz="2000" smtClean="0"/>
              <a:t>cap consists of Pressure valve or blow off valve, vacuum valve over flow pipe and gasket for sealing purposes.</a:t>
            </a:r>
          </a:p>
          <a:p>
            <a:endParaRPr lang="en-US" sz="2000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313238"/>
            <a:ext cx="342900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2" descr="cool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313238"/>
            <a:ext cx="34544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13316" name="Picture 5" descr="I:\1233\Copy of IMG_0001.jpg"/>
          <p:cNvPicPr>
            <a:picLocks noChangeAspect="1" noChangeArrowheads="1"/>
          </p:cNvPicPr>
          <p:nvPr/>
        </p:nvPicPr>
        <p:blipFill>
          <a:blip r:embed="rId2"/>
          <a:srcRect b="3932"/>
          <a:stretch>
            <a:fillRect/>
          </a:stretch>
        </p:blipFill>
        <p:spPr bwMode="auto">
          <a:xfrm>
            <a:off x="685800" y="1676342"/>
            <a:ext cx="6400800" cy="358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68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Steam cooling</a:t>
            </a:r>
            <a:endParaRPr lang="en-US" dirty="0"/>
          </a:p>
        </p:txBody>
      </p:sp>
      <p:sp>
        <p:nvSpPr>
          <p:cNvPr id="1843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3962400" cy="4953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smtClean="0"/>
              <a:t>Similar to water cooling.</a:t>
            </a:r>
          </a:p>
          <a:p>
            <a:pPr algn="just"/>
            <a:r>
              <a:rPr lang="en-US" sz="2400" smtClean="0"/>
              <a:t>Components are same except radiator.</a:t>
            </a:r>
          </a:p>
          <a:p>
            <a:pPr algn="just"/>
            <a:r>
              <a:rPr lang="en-US" sz="2400" smtClean="0"/>
              <a:t>Radiator act as a condenser.</a:t>
            </a:r>
          </a:p>
          <a:p>
            <a:pPr algn="just"/>
            <a:r>
              <a:rPr lang="en-US" sz="2400" smtClean="0"/>
              <a:t>Also uses pump for circulating water.</a:t>
            </a:r>
          </a:p>
          <a:p>
            <a:pPr algn="just"/>
            <a:r>
              <a:rPr lang="en-US" sz="2400" smtClean="0"/>
              <a:t>Water in the cylinder jackets is converted to steam.</a:t>
            </a:r>
          </a:p>
          <a:p>
            <a:pPr algn="just"/>
            <a:r>
              <a:rPr lang="en-US" sz="2400" smtClean="0"/>
              <a:t>The steam is condensed in the radiator and the water is again circulated.</a:t>
            </a:r>
          </a:p>
        </p:txBody>
      </p:sp>
      <p:sp>
        <p:nvSpPr>
          <p:cNvPr id="1843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smtClean="0"/>
          </a:p>
        </p:txBody>
      </p:sp>
      <p:pic>
        <p:nvPicPr>
          <p:cNvPr id="18437" name="Picture 5" descr="I:\1233\IMG_0002.jpg"/>
          <p:cNvPicPr>
            <a:picLocks noChangeAspect="1" noChangeArrowheads="1"/>
          </p:cNvPicPr>
          <p:nvPr/>
        </p:nvPicPr>
        <p:blipFill>
          <a:blip r:embed="rId2"/>
          <a:srcRect b="11364"/>
          <a:stretch>
            <a:fillRect/>
          </a:stretch>
        </p:blipFill>
        <p:spPr bwMode="auto">
          <a:xfrm>
            <a:off x="4495800" y="1828800"/>
            <a:ext cx="3621088" cy="3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Methods of Engine </a:t>
            </a:r>
            <a:r>
              <a:rPr lang="en-US" dirty="0" smtClean="0"/>
              <a:t>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Air cooling</a:t>
            </a:r>
          </a:p>
          <a:p>
            <a:pPr eaLnBrk="1" hangingPunct="1"/>
            <a:r>
              <a:rPr lang="en-US" smtClean="0"/>
              <a:t>Water cooling</a:t>
            </a:r>
          </a:p>
          <a:p>
            <a:pPr eaLnBrk="1" hangingPunct="1"/>
            <a:r>
              <a:rPr lang="en-US" smtClean="0"/>
              <a:t>Liquid cooling</a:t>
            </a:r>
          </a:p>
          <a:p>
            <a:pPr eaLnBrk="1" hangingPunct="1"/>
            <a:r>
              <a:rPr lang="en-US" smtClean="0"/>
              <a:t>Steam cooling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Air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772400" cy="54102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The heat is dissipated directly to air.</a:t>
            </a:r>
          </a:p>
          <a:p>
            <a:pPr eaLnBrk="1" hangingPunct="1">
              <a:defRPr/>
            </a:pPr>
            <a:r>
              <a:rPr lang="en-US" dirty="0" smtClean="0"/>
              <a:t>Fins or flanges are used on outer side of cylinder to increase area exposed to air.</a:t>
            </a:r>
          </a:p>
          <a:p>
            <a:pPr eaLnBrk="1" hangingPunct="1">
              <a:defRPr/>
            </a:pPr>
            <a:r>
              <a:rPr lang="en-US" dirty="0" smtClean="0"/>
              <a:t>The rate of cooling or heat transfer can be expressed using following equation.</a:t>
            </a:r>
          </a:p>
          <a:p>
            <a:pPr marL="114300" indent="0"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rgbClr val="0070C0"/>
                </a:solidFill>
              </a:rPr>
              <a:t>                          </a:t>
            </a:r>
            <a:r>
              <a:rPr lang="en-US" b="1" dirty="0" smtClean="0">
                <a:solidFill>
                  <a:srgbClr val="0070C0"/>
                </a:solidFill>
              </a:rPr>
              <a:t>Q</a:t>
            </a:r>
            <a:r>
              <a:rPr lang="en-US" b="1" dirty="0">
                <a:solidFill>
                  <a:srgbClr val="0070C0"/>
                </a:solidFill>
              </a:rPr>
              <a:t>= KA t M / L</a:t>
            </a:r>
          </a:p>
          <a:p>
            <a:pPr eaLnBrk="1" hangingPunct="1">
              <a:defRPr/>
            </a:pPr>
            <a:r>
              <a:rPr lang="en-US" dirty="0" smtClean="0"/>
              <a:t>Q = rate </a:t>
            </a:r>
            <a:r>
              <a:rPr lang="en-US" dirty="0"/>
              <a:t>of heat </a:t>
            </a:r>
            <a:r>
              <a:rPr lang="en-US" dirty="0" smtClean="0"/>
              <a:t>transfer</a:t>
            </a:r>
          </a:p>
          <a:p>
            <a:pPr eaLnBrk="1" hangingPunct="1">
              <a:defRPr/>
            </a:pPr>
            <a:r>
              <a:rPr lang="en-US" dirty="0" smtClean="0"/>
              <a:t>K = average </a:t>
            </a:r>
            <a:r>
              <a:rPr lang="en-US" dirty="0"/>
              <a:t>thermal </a:t>
            </a:r>
            <a:r>
              <a:rPr lang="en-US" dirty="0" smtClean="0"/>
              <a:t>conductivity</a:t>
            </a:r>
          </a:p>
          <a:p>
            <a:pPr eaLnBrk="1" hangingPunct="1">
              <a:defRPr/>
            </a:pPr>
            <a:r>
              <a:rPr lang="en-US" dirty="0"/>
              <a:t>A = surface heat transfer area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/>
              <a:t>t = temperature difference between the hot and cold </a:t>
            </a:r>
            <a:r>
              <a:rPr lang="en-US" dirty="0" smtClean="0"/>
              <a:t>surfaces</a:t>
            </a:r>
          </a:p>
          <a:p>
            <a:pPr eaLnBrk="1" hangingPunct="1">
              <a:defRPr/>
            </a:pPr>
            <a:r>
              <a:rPr lang="en-US" dirty="0" smtClean="0"/>
              <a:t>M = mass </a:t>
            </a:r>
            <a:r>
              <a:rPr lang="en-US" dirty="0"/>
              <a:t>flow rate of </a:t>
            </a:r>
            <a:r>
              <a:rPr lang="en-US" dirty="0" smtClean="0"/>
              <a:t>air</a:t>
            </a:r>
          </a:p>
          <a:p>
            <a:pPr eaLnBrk="1" hangingPunct="1">
              <a:defRPr/>
            </a:pPr>
            <a:r>
              <a:rPr lang="en-US" dirty="0" smtClean="0"/>
              <a:t>L = length </a:t>
            </a:r>
            <a:r>
              <a:rPr lang="en-US" dirty="0"/>
              <a:t>of the heat flow </a:t>
            </a:r>
            <a:r>
              <a:rPr lang="en-US" dirty="0" smtClean="0"/>
              <a:t>path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For better air cooling, the surface area of the metal which is in direct contact with the air is increased by increasing the number of fins.</a:t>
            </a:r>
          </a:p>
          <a:p>
            <a:pPr marL="114300" indent="0"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Advantages are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/>
              <a:t>Lighter in weight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/>
              <a:t>No topping up of coolants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/>
              <a:t>No leaks to guard against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/>
              <a:t>Anti-freeze not required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/>
              <a:t>Can be operated in cold climate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/>
              <a:t>Earlier warm up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70C0"/>
                </a:solidFill>
              </a:rPr>
              <a:t>Some disadvantages are: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Less efficient cooling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Uneven cooling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Low heat transfer co-efficient – low HUCR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Limited use or can be used in small engines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dirty="0" smtClean="0"/>
              <a:t>No noise reduction ;fin vibration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Cooling Fins</a:t>
            </a:r>
            <a:endParaRPr lang="en-US" dirty="0"/>
          </a:p>
        </p:txBody>
      </p:sp>
      <p:sp>
        <p:nvSpPr>
          <p:cNvPr id="7171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536700"/>
            <a:ext cx="3810000" cy="4589463"/>
          </a:xfrm>
        </p:spPr>
        <p:txBody>
          <a:bodyPr/>
          <a:lstStyle/>
          <a:p>
            <a:pPr eaLnBrk="1" hangingPunct="1"/>
            <a:r>
              <a:rPr lang="en-US" smtClean="0"/>
              <a:t>Increase the surface area of cylinder.</a:t>
            </a:r>
          </a:p>
          <a:p>
            <a:pPr eaLnBrk="1" hangingPunct="1"/>
            <a:r>
              <a:rPr lang="en-US" smtClean="0"/>
              <a:t>Casted or integrated on cylinder or separate finned barrels are inserted.</a:t>
            </a:r>
          </a:p>
          <a:p>
            <a:pPr eaLnBrk="1" hangingPunct="1"/>
            <a:endParaRPr lang="en-US" smtClean="0"/>
          </a:p>
        </p:txBody>
      </p:sp>
      <p:pic>
        <p:nvPicPr>
          <p:cNvPr id="7172" name="Picture 5" descr="I:\1233\IM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43400" y="1143000"/>
            <a:ext cx="3733800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</a:rPr>
              <a:t>Fins are usually made of about:</a:t>
            </a:r>
          </a:p>
          <a:p>
            <a:pPr marL="114300" indent="0">
              <a:buFont typeface="Arial" charset="0"/>
              <a:buNone/>
              <a:defRPr/>
            </a:pPr>
            <a:endParaRPr lang="en-US" dirty="0" smtClean="0">
              <a:solidFill>
                <a:srgbClr val="0070C0"/>
              </a:solidFill>
            </a:endParaRPr>
          </a:p>
          <a:p>
            <a:pPr>
              <a:defRPr/>
            </a:pPr>
            <a:r>
              <a:rPr lang="en-US" dirty="0" smtClean="0"/>
              <a:t>Cylinder wall thickness at root, tapering down to one-half of root thickness</a:t>
            </a:r>
          </a:p>
          <a:p>
            <a:pPr>
              <a:defRPr/>
            </a:pPr>
            <a:r>
              <a:rPr lang="en-US" dirty="0" smtClean="0"/>
              <a:t>Length varies from 1/4 to 1/3 times cylinder diameter.</a:t>
            </a:r>
          </a:p>
          <a:p>
            <a:pPr>
              <a:defRPr/>
            </a:pPr>
            <a:r>
              <a:rPr lang="en-US" dirty="0" smtClean="0"/>
              <a:t>Distance between two fin centers is 1/4 to 1/3 times of fin length.</a:t>
            </a:r>
          </a:p>
          <a:p>
            <a:pPr>
              <a:defRPr/>
            </a:pPr>
            <a:r>
              <a:rPr lang="en-US" dirty="0" smtClean="0"/>
              <a:t>Total length of finned cylinder barrel is 1 to 1.5 times cylinder bore.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According to experimental considerations 1400 to 2400cm</a:t>
            </a:r>
            <a:r>
              <a:rPr lang="en-US" baseline="30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of cooling fin area is required per HP output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Fan Cooling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Used in large air cooled engines.</a:t>
            </a:r>
          </a:p>
          <a:p>
            <a:r>
              <a:rPr lang="en-US" smtClean="0"/>
              <a:t>Fan having two or three blades is driven at engine speed or twice engine speed and air flow is directed to cylinder to facilitate cooling.</a:t>
            </a:r>
          </a:p>
          <a:p>
            <a:r>
              <a:rPr lang="en-US" smtClean="0"/>
              <a:t>Cooling mainly depends on engine speed and not upon the forward speed of the vehicle.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Water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Water is circulated around through water jackets around cylinder to facilitate cooling.</a:t>
            </a:r>
          </a:p>
          <a:p>
            <a:r>
              <a:rPr lang="en-US" smtClean="0"/>
              <a:t>The water is then passed through radiator where cooling of water take place by two methods.</a:t>
            </a:r>
          </a:p>
          <a:p>
            <a:endParaRPr lang="en-US" smtClean="0"/>
          </a:p>
          <a:p>
            <a:pPr>
              <a:buFont typeface="Wingdings" pitchFamily="2" charset="2"/>
              <a:buChar char="v"/>
            </a:pPr>
            <a:r>
              <a:rPr lang="en-US" smtClean="0">
                <a:solidFill>
                  <a:srgbClr val="FF0000"/>
                </a:solidFill>
              </a:rPr>
              <a:t>Air drawn through the radiator by a fan</a:t>
            </a:r>
          </a:p>
          <a:p>
            <a:pPr>
              <a:buFont typeface="Wingdings" pitchFamily="2" charset="2"/>
              <a:buChar char="v"/>
            </a:pPr>
            <a:r>
              <a:rPr lang="en-US" smtClean="0">
                <a:solidFill>
                  <a:srgbClr val="FF0000"/>
                </a:solidFill>
              </a:rPr>
              <a:t>Air flow developed by vehicle forward motion</a:t>
            </a:r>
          </a:p>
          <a:p>
            <a:endParaRPr lang="en-US" smtClean="0">
              <a:solidFill>
                <a:srgbClr val="FF0000"/>
              </a:solidFill>
            </a:endParaRPr>
          </a:p>
          <a:p>
            <a:r>
              <a:rPr lang="en-US" smtClean="0"/>
              <a:t>Different types of water cooling are:</a:t>
            </a:r>
          </a:p>
          <a:p>
            <a:r>
              <a:rPr lang="en-US" smtClean="0"/>
              <a:t>Thermosiphon system</a:t>
            </a:r>
          </a:p>
          <a:p>
            <a:r>
              <a:rPr lang="en-US" smtClean="0"/>
              <a:t>Pump circulation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Words>821</Words>
  <Application>Microsoft Office PowerPoint</Application>
  <PresentationFormat>On-screen Show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Cooling System</vt:lpstr>
      <vt:lpstr>Methods of Engine Cooling</vt:lpstr>
      <vt:lpstr>Air Cooling</vt:lpstr>
      <vt:lpstr>Slide 4</vt:lpstr>
      <vt:lpstr>Slide 5</vt:lpstr>
      <vt:lpstr>Cooling Fins</vt:lpstr>
      <vt:lpstr>Slide 7</vt:lpstr>
      <vt:lpstr>Fan Cooling</vt:lpstr>
      <vt:lpstr>Water Cooling</vt:lpstr>
      <vt:lpstr>Thermo siphon System</vt:lpstr>
      <vt:lpstr>Pump Circulation System</vt:lpstr>
      <vt:lpstr>Slide 12</vt:lpstr>
      <vt:lpstr>Slide 13</vt:lpstr>
      <vt:lpstr>Slide 14</vt:lpstr>
      <vt:lpstr>Liquid Cooling</vt:lpstr>
      <vt:lpstr>Pressure sealed cooling system</vt:lpstr>
      <vt:lpstr>Slide 17</vt:lpstr>
      <vt:lpstr>Steam cooling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System</dc:title>
  <dc:creator>UNNI</dc:creator>
  <cp:lastModifiedBy>laptop</cp:lastModifiedBy>
  <cp:revision>31</cp:revision>
  <dcterms:created xsi:type="dcterms:W3CDTF">2012-02-01T05:41:23Z</dcterms:created>
  <dcterms:modified xsi:type="dcterms:W3CDTF">2013-02-07T09:41:21Z</dcterms:modified>
</cp:coreProperties>
</file>