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78" r:id="rId2"/>
    <p:sldId id="279" r:id="rId3"/>
    <p:sldId id="280" r:id="rId4"/>
    <p:sldId id="282" r:id="rId5"/>
    <p:sldId id="305" r:id="rId6"/>
    <p:sldId id="306" r:id="rId7"/>
    <p:sldId id="319" r:id="rId8"/>
    <p:sldId id="308" r:id="rId9"/>
    <p:sldId id="307" r:id="rId10"/>
    <p:sldId id="310" r:id="rId11"/>
    <p:sldId id="314" r:id="rId12"/>
    <p:sldId id="329" r:id="rId13"/>
    <p:sldId id="327" r:id="rId14"/>
    <p:sldId id="325" r:id="rId15"/>
    <p:sldId id="328" r:id="rId16"/>
    <p:sldId id="317" r:id="rId17"/>
    <p:sldId id="331" r:id="rId18"/>
    <p:sldId id="315" r:id="rId19"/>
    <p:sldId id="309" r:id="rId20"/>
    <p:sldId id="313" r:id="rId21"/>
    <p:sldId id="332" r:id="rId22"/>
    <p:sldId id="311" r:id="rId23"/>
    <p:sldId id="312" r:id="rId24"/>
    <p:sldId id="316" r:id="rId25"/>
    <p:sldId id="276" r:id="rId26"/>
    <p:sldId id="277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5027" autoAdjust="0"/>
  </p:normalViewPr>
  <p:slideViewPr>
    <p:cSldViewPr>
      <p:cViewPr varScale="1">
        <p:scale>
          <a:sx n="70" d="100"/>
          <a:sy n="70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>
                <a:latin typeface="+mn-lt"/>
                <a:cs typeface="+mn-cs"/>
              </a:defRPr>
            </a:lvl1pPr>
          </a:lstStyle>
          <a:p>
            <a:pPr>
              <a:defRPr/>
            </a:pPr>
            <a:fld id="{DE9D0630-DFEC-44C4-AB2C-AD2F41D70972}" type="datetimeFigureOut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>
                <a:latin typeface="+mn-lt"/>
                <a:cs typeface="+mn-cs"/>
              </a:defRPr>
            </a:lvl1pPr>
          </a:lstStyle>
          <a:p>
            <a:pPr>
              <a:defRPr/>
            </a:pPr>
            <a:fld id="{3FC18495-19B2-4FDD-9AC8-67C4F3831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168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N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B28B43-8DBC-4F3A-AE0B-CF2B796100A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271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N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660F9C-A180-4E0D-9D31-AAC9CBDEAF6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228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5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0A982B-F524-486A-85A2-941D8F320117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61B2F5-53A1-42C5-824D-070D34DCA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8F289-12B9-4167-8F4E-0BA23A9564A0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62596-2456-4D05-9A6D-E3023AB7B6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E61D5-70F8-434C-9E0B-5D800E815744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02E7A-8401-4AA7-BA52-BDEAA81F3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/>
          </p:nvPr>
        </p:nvSpPr>
        <p:spPr>
          <a:xfrm>
            <a:off x="1435100" y="274638"/>
            <a:ext cx="7499350" cy="5973762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E250-D725-46A1-A74D-3982B7654CE8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F75A2-CAE6-49D8-8F74-0FCCC5C523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39C45-AE37-4E08-BDEA-31AD9776F477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D8C7F-0AFC-412C-8967-89BA443CEB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4C76F4-9925-49CD-AEBC-2E58F339CAD9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8FC8CE-19EA-4D4F-B162-31EEEE6EC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0BCE9-7CB5-4654-8D95-D66E7E2648C2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34484-5C62-429B-A1E0-63D2E7F999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BBCFCB-C636-4FCE-B285-0CAB7463B6F9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A72546-D448-4167-9170-2DA627982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E405F-ED16-4E3A-A4AE-AB3F8D86D2C0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5A244-7B84-4B51-BE30-A0B4F22F3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BCABA6B-F3B4-46BF-8B0F-BEB667C21EAF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71275A-CB27-4B6D-AEBA-552A7B7FE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DE8685-C530-47A7-92DA-BB818E1EE32E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74D4AC-9D32-4A9A-9B00-7A6B289722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baseline="0">
              <a:latin typeface="+mn-lt"/>
              <a:cs typeface="+mn-cs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CD19C3-EBCD-4AF5-87D6-854901909491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E3FAE6-7B30-4DE7-92AF-B9F4CF48B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aseline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9E6DC9E-2C9A-47E3-8654-E0D355B73A01}" type="datetime1">
              <a:rPr lang="en-US"/>
              <a:pPr>
                <a:defRPr/>
              </a:pPr>
              <a:t>25/10/2013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aseline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IN"/>
              <a:t>Dept of computer science, MACE Kothamangalam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aseline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61166DF-FF6B-434B-8094-3F15F48B4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8" r:id="rId3"/>
    <p:sldLayoutId id="2147483695" r:id="rId4"/>
    <p:sldLayoutId id="2147483699" r:id="rId5"/>
    <p:sldLayoutId id="2147483694" r:id="rId6"/>
    <p:sldLayoutId id="2147483700" r:id="rId7"/>
    <p:sldLayoutId id="2147483701" r:id="rId8"/>
    <p:sldLayoutId id="2147483702" r:id="rId9"/>
    <p:sldLayoutId id="2147483693" r:id="rId10"/>
    <p:sldLayoutId id="2147483692" r:id="rId11"/>
    <p:sldLayoutId id="2147483691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-228600"/>
            <a:ext cx="8077200" cy="3810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2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WELCOME</a:t>
            </a:r>
            <a:endParaRPr lang="en-IN" sz="72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>
              <a:defRPr/>
            </a:pPr>
            <a:r>
              <a:rPr lang="en-IN"/>
              <a:t>Dept 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ARCHITECTURE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381750"/>
            <a:ext cx="80010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51054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Five components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Three domains</a:t>
            </a:r>
          </a:p>
          <a:p>
            <a:pPr lvl="6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OS domain    </a:t>
            </a:r>
          </a:p>
          <a:p>
            <a:pPr lvl="6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Stream domain</a:t>
            </a:r>
          </a:p>
          <a:p>
            <a:pPr lvl="6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Pattern domain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2550" indent="0"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26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76200"/>
            <a:ext cx="749935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ARCHITECTURE(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1143000"/>
            <a:ext cx="61214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 rot="16200000">
            <a:off x="4962475" y="3590876"/>
            <a:ext cx="769620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FIG.1:Different </a:t>
            </a:r>
            <a:r>
              <a:rPr lang="en-US" dirty="0"/>
              <a:t>component of architecture</a:t>
            </a:r>
          </a:p>
          <a:p>
            <a:pPr algn="ctr"/>
            <a:r>
              <a:rPr lang="en-US" dirty="0" smtClean="0"/>
              <a:t>COURTESY:IEEE </a:t>
            </a:r>
            <a:r>
              <a:rPr lang="en-US" dirty="0"/>
              <a:t>TRANSACTIONS ON DEPENDABLE AND SECURE COMPUTING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3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76200"/>
            <a:ext cx="749935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INJECTOR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371600"/>
            <a:ext cx="7499350" cy="55626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Inject a keystroke stream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simulate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Requirements</a:t>
            </a:r>
          </a:p>
          <a:p>
            <a:pPr lvl="2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Rely on unprivileged APIs</a:t>
            </a:r>
          </a:p>
          <a:p>
            <a:pPr lvl="2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Keystrokes at variable rate</a:t>
            </a:r>
          </a:p>
          <a:p>
            <a:pPr lvl="2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esulting series should be the same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99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0"/>
            <a:ext cx="749935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MONITOR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066800"/>
            <a:ext cx="7499350" cy="48006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record the output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stream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Only unprivileged API calls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Performance counter per process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win32_process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number of bytes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WriteTransferCount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Queries information</a:t>
            </a:r>
          </a:p>
          <a:p>
            <a:pPr>
              <a:buFont typeface="Wingdings" pitchFamily="2" charset="2"/>
              <a:buChar char="Ø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0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PATTERN TRANSLATOR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Abstract keystroke patterns(AKP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AKP into stream and vice versa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Average keystroke rate:</a:t>
            </a:r>
          </a:p>
          <a:p>
            <a:pPr marL="82550" indent="0">
              <a:lnSpc>
                <a:spcPct val="15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	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=(Pi(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Kmax-Kmin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)+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Kmin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)/T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Sample pattern:</a:t>
            </a:r>
          </a:p>
          <a:p>
            <a:pPr marL="82550" indent="0">
              <a:lnSpc>
                <a:spcPct val="15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	 Pi=(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Ri.T-Kmin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)/(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Kmax-Kmin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82550" indent="0">
              <a:lnSpc>
                <a:spcPct val="150000"/>
              </a:lnSpc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0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DETECTOR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determine match in the patterns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Pearson product-moment correlation coefficient(PCC):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2550" indent="0">
              <a:lnSpc>
                <a:spcPct val="150000"/>
              </a:lnSpc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0"/>
            <a:ext cx="7022592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19200" y="5478959"/>
            <a:ext cx="769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aseline="0" dirty="0" smtClean="0"/>
              <a:t> </a:t>
            </a:r>
            <a:endParaRPr lang="en-US" sz="2000" dirty="0"/>
          </a:p>
          <a:p>
            <a:pPr algn="ctr"/>
            <a:r>
              <a:rPr lang="en-US" dirty="0" smtClean="0"/>
              <a:t>COURTESY:IEEE </a:t>
            </a:r>
            <a:r>
              <a:rPr lang="en-US" dirty="0"/>
              <a:t>TRANSACTIONS ON DEPENDABLE AND SECURE COMPUTING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0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5725" y="228600"/>
            <a:ext cx="749935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PATTERN GENERATION ALGORITHM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Wingdings" pitchFamily="2" charset="2"/>
                  <a:buChar char="Ø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Workload-aware pattern generation algorithm</a:t>
                </a:r>
              </a:p>
              <a:p>
                <a:pPr lvl="4">
                  <a:buClr>
                    <a:schemeClr val="accent3"/>
                  </a:buClr>
                  <a:buFont typeface="Wingdings" pitchFamily="2" charset="2"/>
                  <a:buChar char="Ø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Sample set:</a:t>
                </a:r>
              </a:p>
              <a:p>
                <a:pPr marL="657225" lvl="2" indent="0">
                  <a:buNone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              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cs typeface="Times New Roman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  <a:cs typeface="Times New Roman" pitchFamily="18" charset="0"/>
                      </a:rPr>
                      <m:t>{</m:t>
                    </m:r>
                    <m:r>
                      <a:rPr lang="en-US" sz="2800" i="1" smtClean="0">
                        <a:latin typeface="Cambria Math"/>
                        <a:cs typeface="Times New Roman" pitchFamily="18" charset="0"/>
                      </a:rPr>
                      <m:t>1</m:t>
                    </m:r>
                    <m:r>
                      <a:rPr lang="en-US" sz="2800" b="0" i="1" smtClean="0">
                        <a:latin typeface="Cambria Math"/>
                        <a:cs typeface="Times New Roman" pitchFamily="18" charset="0"/>
                      </a:rPr>
                      <m:t>,</m:t>
                    </m:r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  <m:r>
                          <a:rPr lang="en-US" sz="2800" b="0" i="1" smtClean="0">
                            <a:latin typeface="Cambria Math"/>
                            <a:cs typeface="Times New Roman" pitchFamily="18" charset="0"/>
                          </a:rPr>
                          <m:t>−1</m:t>
                        </m:r>
                      </m:den>
                    </m:f>
                    <m:r>
                      <a:rPr lang="en-US" sz="2800" b="0" i="1" smtClean="0">
                        <a:latin typeface="Cambria Math"/>
                        <a:cs typeface="Times New Roman" pitchFamily="18" charset="0"/>
                      </a:rPr>
                      <m:t>,</m:t>
                    </m:r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  <m:r>
                          <a:rPr lang="en-US" sz="2800" b="0" i="1" smtClean="0">
                            <a:latin typeface="Cambria Math"/>
                            <a:cs typeface="Times New Roman" pitchFamily="18" charset="0"/>
                          </a:rPr>
                          <m:t>−1</m:t>
                        </m:r>
                      </m:den>
                    </m:f>
                    <m:r>
                      <a:rPr lang="en-US" sz="2800" b="0" i="1" smtClean="0">
                        <a:latin typeface="Cambria Math"/>
                        <a:cs typeface="Times New Roman" pitchFamily="18" charset="0"/>
                      </a:rPr>
                      <m:t>,</m:t>
                    </m:r>
                    <m:r>
                      <a:rPr lang="en-US" sz="2800" i="1" smtClean="0">
                        <a:latin typeface="Cambria Math"/>
                        <a:cs typeface="Times New Roman" pitchFamily="18" charset="0"/>
                      </a:rPr>
                      <m:t>…</m:t>
                    </m:r>
                    <m:f>
                      <m:fPr>
                        <m:ctrlPr>
                          <a:rPr lang="en-US" sz="28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  <m:r>
                          <a:rPr lang="en-US" sz="2800" b="0" i="1" smtClean="0">
                            <a:latin typeface="Cambria Math"/>
                            <a:cs typeface="Times New Roman" pitchFamily="18" charset="0"/>
                          </a:rPr>
                          <m:t>−2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  <m:r>
                          <a:rPr lang="en-US" sz="2800" i="1">
                            <a:latin typeface="Cambria Math"/>
                            <a:cs typeface="Times New Roman" pitchFamily="18" charset="0"/>
                          </a:rPr>
                          <m:t>−1</m:t>
                        </m:r>
                      </m:den>
                    </m:f>
                    <m:r>
                      <a:rPr lang="en-US" sz="2800" b="0" i="1" smtClean="0">
                        <a:latin typeface="Cambria Math"/>
                        <a:cs typeface="Times New Roman" pitchFamily="18" charset="0"/>
                      </a:rPr>
                      <m:t>,1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}</a:t>
                </a:r>
              </a:p>
              <a:p>
                <a:pPr marL="657225" lvl="2" indent="0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4">
                  <a:buClr>
                    <a:srgbClr val="C00000"/>
                  </a:buClr>
                  <a:buFont typeface="Wingdings" pitchFamily="2" charset="2"/>
                  <a:buChar char="Ø"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Cost value:</a:t>
                </a:r>
              </a:p>
              <a:p>
                <a:pPr marL="82550" indent="0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Wingdings" pitchFamily="2" charset="2"/>
                  <a:buChar char="Ø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94" t="-1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953000"/>
            <a:ext cx="504967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 rot="16200000">
            <a:off x="4842421" y="3310980"/>
            <a:ext cx="769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aseline="0" dirty="0" smtClean="0"/>
              <a:t> </a:t>
            </a:r>
            <a:endParaRPr lang="en-US" sz="2000" dirty="0"/>
          </a:p>
          <a:p>
            <a:pPr algn="ctr"/>
            <a:r>
              <a:rPr lang="en-US" dirty="0" smtClean="0"/>
              <a:t>COURTESY:IEEE </a:t>
            </a:r>
            <a:r>
              <a:rPr lang="en-US" dirty="0"/>
              <a:t>TRANSACTIONS ON DEPENDABLE AND SECURE COMPUTING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71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5725" y="228600"/>
            <a:ext cx="749935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PATTERN GENERATION ALGORITHM (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5725" y="1600200"/>
            <a:ext cx="7499350" cy="48006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Workload agnostic pattern generation algorithm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Random(RND)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Random with fixed range(RFR)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Impulse(IMP)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Sine wave(SIN</a:t>
            </a:r>
            <a:r>
              <a:rPr lang="en-US" dirty="0"/>
              <a:t>)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4842421" y="3310980"/>
            <a:ext cx="769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aseline="0" dirty="0" smtClean="0"/>
              <a:t> </a:t>
            </a:r>
            <a:endParaRPr lang="en-US" sz="2000" dirty="0"/>
          </a:p>
          <a:p>
            <a:pPr algn="ctr"/>
            <a:r>
              <a:rPr lang="en-US" dirty="0" smtClean="0"/>
              <a:t>COURTESY:IEEE </a:t>
            </a:r>
            <a:r>
              <a:rPr lang="en-US" dirty="0"/>
              <a:t>TRANSACTIONS ON DEPENDABLE AND SECURE COMPUTING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61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5725" y="457200"/>
            <a:ext cx="749935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ANALYSIS OF MODERN KEYLOGGERS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355725" y="1752600"/>
            <a:ext cx="7499350" cy="48006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Implemented in Windows and other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OSes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Hook-based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APIs are legitimate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modern operating systems offer APIs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40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0"/>
            <a:ext cx="749935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ANALYSIS(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3285569"/>
              </p:ext>
            </p:extLst>
          </p:nvPr>
        </p:nvGraphicFramePr>
        <p:xfrm>
          <a:off x="990600" y="837692"/>
          <a:ext cx="8077200" cy="560454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19654"/>
                <a:gridCol w="4441075"/>
                <a:gridCol w="2616471"/>
              </a:tblGrid>
              <a:tr h="30530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API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COMMENTS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548"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Windows APIs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918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Type 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SetWindowsHookEx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(WH_KEYBOARD_LL,…,0)</a:t>
                      </a:r>
                    </a:p>
                    <a:p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GetAsyncKeyState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()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The </a:t>
                      </a:r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keylogging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procedure is given as an argument</a:t>
                      </a:r>
                    </a:p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Poll-based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574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Type 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SetWindowHookEx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(WH_KEYBOARD,…,0)</a:t>
                      </a:r>
                    </a:p>
                    <a:p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GetKeyboardState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()</a:t>
                      </a:r>
                    </a:p>
                    <a:p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GetKeyState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()</a:t>
                      </a:r>
                    </a:p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SetWindowLong(…,GWL_WNDPROC,…)</a:t>
                      </a:r>
                    </a:p>
                    <a:p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Intercepting{</a:t>
                      </a:r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Dispatch,Get,Translate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}Message()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The </a:t>
                      </a:r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keylogging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procedure is given as an argument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Poll-based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Poll-based</a:t>
                      </a:r>
                    </a:p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Overwrites the default procedure</a:t>
                      </a:r>
                    </a:p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Manual instrumentation of Win32 APIs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4285"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Unix-like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APIs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6215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Type 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gdk_window_add_filter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(NULL,…)</a:t>
                      </a:r>
                    </a:p>
                    <a:p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Inb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(0x60)</a:t>
                      </a:r>
                    </a:p>
                    <a:p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XQueryKeymap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()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The </a:t>
                      </a:r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keylogging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procedure is given as an argument GTK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API</a:t>
                      </a:r>
                    </a:p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Poll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based and available only to the super user</a:t>
                      </a:r>
                    </a:p>
                    <a:p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Poll-based.X11 API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841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645" y="152400"/>
            <a:ext cx="8077200" cy="2590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IN" sz="4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UNPRIVILEGED BLACK-BOX DETECTION OF USER-SPACE KEYLOGGERS</a:t>
            </a:r>
            <a:endParaRPr lang="en-IN" sz="4000" dirty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90800"/>
            <a:ext cx="8382000" cy="4038600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Topic Approval On:23/08/2013   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Slide Approval On:09/09/2013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Topic And Slide Approved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By:Mr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Aby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Abahai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T.                                       </a:t>
            </a:r>
          </a:p>
          <a:p>
            <a:pPr marL="365760" indent="-283464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Sruthylal H          </a:t>
            </a:r>
          </a:p>
          <a:p>
            <a:pPr marL="365760" indent="-283464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Roll no:61</a:t>
            </a:r>
          </a:p>
          <a:p>
            <a:pPr marL="365760" indent="-283464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S7R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Dept of computer science, MACE Kothamangalam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76200"/>
            <a:ext cx="749935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ANALYSIS(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37805"/>
            <a:ext cx="7543800" cy="5415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16200000">
            <a:off x="4911179" y="2701379"/>
            <a:ext cx="769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0" dirty="0" smtClean="0"/>
              <a:t> </a:t>
            </a:r>
            <a:r>
              <a:rPr lang="en-US" sz="2000" dirty="0" smtClean="0"/>
              <a:t>FIG.2:The </a:t>
            </a:r>
            <a:r>
              <a:rPr lang="en-US" sz="2000" dirty="0"/>
              <a:t>delivery phases of a keystroke ,and the components potentially subverted </a:t>
            </a:r>
          </a:p>
          <a:p>
            <a:r>
              <a:rPr lang="en-US" dirty="0" smtClean="0"/>
              <a:t>COURTESY:IEEE </a:t>
            </a:r>
            <a:r>
              <a:rPr lang="en-US" dirty="0"/>
              <a:t>TRANSACTIONS ON DEPENDABLE AND SECURE COMPUTING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46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EVASION TECHNIQUES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Aggressive Buffering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Trigger-Based Behavior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Discriminatoin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Attacks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Decorrelation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Attacks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431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219200"/>
            <a:ext cx="7499350" cy="53340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Accurate detection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Correlating input and output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Choosing best input pattern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Protection against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threat of keyloggers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381750"/>
            <a:ext cx="8077200" cy="476250"/>
          </a:xfrm>
        </p:spPr>
        <p:txBody>
          <a:bodyPr/>
          <a:lstStyle/>
          <a:p>
            <a:pPr algn="ctr">
              <a:defRPr/>
            </a:pPr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994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47800"/>
            <a:ext cx="7562850" cy="5029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Holz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Engelberth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and F.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Freiling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“Learning More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About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Underground Economy: A Case-Study of Keyloggers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Dropzones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,” Proc. 14th European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Research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Computer Security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pp. 1-18,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2009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N.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Grebennikov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“Keyloggers: How They Work and How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Detect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Them,” 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www.viruslist.com/en/analysis?pubid=204791931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2012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579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REFERENCES(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7562850" cy="5029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Benesty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J. Chen, and Y. Huang, “On the Importance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thePearson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Correlation Coefficient in Noise Reduction,” IEEE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Trans.Audio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Speech, and Language Processing, vol. 16, no. 4, pp.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757-765,May 2008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L. Goodwin and N. Leech, “Understanding Correlation: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Factors that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Affect the Size of r,” Experimental Education, vol. 74, no.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3,pp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249-266, 2006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6887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219200" y="1447800"/>
            <a:ext cx="7407275" cy="14716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</a:t>
            </a:r>
            <a:endParaRPr lang="en-IN" sz="40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>
              <a:defRPr/>
            </a:pPr>
            <a:r>
              <a:rPr lang="en-IN" dirty="0"/>
              <a:t>Dept of computer science, MACE </a:t>
            </a:r>
            <a:r>
              <a:rPr lang="en-IN" dirty="0" err="1"/>
              <a:t>Kothamangalam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676400"/>
            <a:ext cx="7407275" cy="14716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QUESTIONS ?</a:t>
            </a:r>
            <a:endParaRPr lang="en-IN" sz="40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>
              <a:defRPr/>
            </a:pPr>
            <a:r>
              <a:rPr lang="en-IN" dirty="0"/>
              <a:t>Dept of computer science, MACE </a:t>
            </a:r>
            <a:r>
              <a:rPr lang="en-IN" dirty="0" err="1"/>
              <a:t>Kothamangalam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11890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66800"/>
            <a:ext cx="8153400" cy="5410200"/>
          </a:xfrm>
        </p:spPr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365760" indent="-283464"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Architecture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Pattern generation algorithms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Analysis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 marL="365760" indent="-283464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 smtClean="0"/>
          </a:p>
          <a:p>
            <a:pPr marL="365760" indent="-283464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 smtClean="0"/>
          </a:p>
          <a:p>
            <a:pPr marL="365760" indent="-283464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 smtClean="0"/>
          </a:p>
          <a:p>
            <a:pPr marL="365760" indent="-283464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 smtClean="0"/>
          </a:p>
          <a:p>
            <a:pPr marL="365760" indent="-283464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IN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>
              <a:defRPr/>
            </a:pPr>
            <a:r>
              <a:rPr lang="en-IN" dirty="0" err="1"/>
              <a:t>Dept</a:t>
            </a:r>
            <a:r>
              <a:rPr lang="en-IN" dirty="0"/>
              <a:t> of computer science, MACE </a:t>
            </a:r>
            <a:r>
              <a:rPr lang="en-IN" dirty="0" err="1"/>
              <a:t>Kothamangalam</a:t>
            </a:r>
            <a:endParaRPr lang="en-US" dirty="0"/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990600" y="0"/>
            <a:ext cx="8153400" cy="304800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baseline="0" dirty="0">
              <a:solidFill>
                <a:schemeClr val="bg2">
                  <a:shade val="50000"/>
                  <a:satMod val="20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38499"/>
            <a:ext cx="8153400" cy="11890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1143000" y="1260143"/>
            <a:ext cx="8153400" cy="55626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Keylogger</a:t>
            </a:r>
          </a:p>
          <a:p>
            <a:pPr lvl="2" eaLnBrk="1" hangingPunct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Monitor user activity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User-space</a:t>
            </a:r>
          </a:p>
          <a:p>
            <a:pPr lvl="2" eaLnBrk="1" hangingPunct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all user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mode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applications work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Black-box</a:t>
            </a:r>
          </a:p>
          <a:p>
            <a:pPr lvl="2" eaLnBrk="1" hangingPunct="1">
              <a:lnSpc>
                <a:spcPct val="150000"/>
              </a:lnSpc>
              <a:buClr>
                <a:schemeClr val="accent3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Based on behavioral characteristics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endParaRPr lang="en-IN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477000"/>
            <a:ext cx="8153400" cy="381000"/>
          </a:xfrm>
        </p:spPr>
        <p:txBody>
          <a:bodyPr/>
          <a:lstStyle/>
          <a:p>
            <a:pPr algn="ctr">
              <a:defRPr/>
            </a:pPr>
            <a:r>
              <a:rPr lang="en-IN" dirty="0"/>
              <a:t>Dept of computer science, MACE </a:t>
            </a:r>
            <a:r>
              <a:rPr lang="en-IN" dirty="0" err="1"/>
              <a:t>Kothamangalam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TYPES OF KEYLOGGERS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Hardware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Software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Based on privilege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Based on settings</a:t>
            </a:r>
          </a:p>
          <a:p>
            <a:pPr marL="82550" indent="0">
              <a:lnSpc>
                <a:spcPct val="150000"/>
              </a:lnSpc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0213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3185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TYPES OF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KEYLOGGERS(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US" sz="4400" dirty="0" err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Based on privilege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Kernel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space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keylogger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space keyloggers</a:t>
            </a:r>
          </a:p>
          <a:p>
            <a:pPr lvl="4">
              <a:buFont typeface="Wingdings" pitchFamily="2" charset="2"/>
              <a:buChar char="Ø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 settings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External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keyloggers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Hardware keyloggers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Hypervisor-keyloggers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6381750"/>
            <a:ext cx="82296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7793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system with proactive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protection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virtual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keyboard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550" indent="0"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7805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ADVANTAGES OF USER-SPACE KEYLOGGERS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2057400"/>
            <a:ext cx="7499350" cy="48006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Ease of implementation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Cross-version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Unprivileged installation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Unprivileged execution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smtClean="0"/>
              <a:t>Dept of computer science, 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9426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Unprivileged technique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Black-Box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Correlating the input with the output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81750"/>
            <a:ext cx="8153400" cy="476250"/>
          </a:xfrm>
        </p:spPr>
        <p:txBody>
          <a:bodyPr/>
          <a:lstStyle/>
          <a:p>
            <a:pPr algn="ctr">
              <a:defRPr/>
            </a:pPr>
            <a:r>
              <a:rPr lang="en-IN" dirty="0" err="1" smtClean="0"/>
              <a:t>Dept</a:t>
            </a:r>
            <a:r>
              <a:rPr lang="en-IN" dirty="0" smtClean="0"/>
              <a:t> of computer science, MACE </a:t>
            </a:r>
            <a:r>
              <a:rPr lang="en-IN" dirty="0" err="1" smtClean="0"/>
              <a:t>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/>
              <a:t>         Unprivileged Black-Box Detection of  User-Space Keyloggers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8096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7677</TotalTime>
  <Words>975</Words>
  <Application>Microsoft Office PowerPoint</Application>
  <PresentationFormat>On-screen Show (4:3)</PresentationFormat>
  <Paragraphs>220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Solstice</vt:lpstr>
      <vt:lpstr>WELCOME</vt:lpstr>
      <vt:lpstr>UNPRIVILEGED BLACK-BOX DETECTION OF USER-SPACE KEYLOGGERS</vt:lpstr>
      <vt:lpstr>CONTENTS</vt:lpstr>
      <vt:lpstr>INTRODUCTION</vt:lpstr>
      <vt:lpstr>TYPES OF KEYLOGGERS</vt:lpstr>
      <vt:lpstr>TYPES OF KEYLOGGERS(Contd)</vt:lpstr>
      <vt:lpstr>EXISTING SYSTEM</vt:lpstr>
      <vt:lpstr>ADVANTAGES OF USER-SPACE KEYLOGGERS</vt:lpstr>
      <vt:lpstr>PROPOSED SYSTEM</vt:lpstr>
      <vt:lpstr>ARCHITECTURE</vt:lpstr>
      <vt:lpstr>ARCHITECTURE(Contd)</vt:lpstr>
      <vt:lpstr>INJECTOR</vt:lpstr>
      <vt:lpstr>MONITOR</vt:lpstr>
      <vt:lpstr>PATTERN TRANSLATOR</vt:lpstr>
      <vt:lpstr>DETECTOR</vt:lpstr>
      <vt:lpstr>PATTERN GENERATION ALGORITHM</vt:lpstr>
      <vt:lpstr>PATTERN GENERATION ALGORITHM (contd)</vt:lpstr>
      <vt:lpstr>ANALYSIS OF MODERN KEYLOGGERS</vt:lpstr>
      <vt:lpstr>ANALYSIS(Contd)</vt:lpstr>
      <vt:lpstr>ANALYSIS(Contd)</vt:lpstr>
      <vt:lpstr> EVASION TECHNIQUES</vt:lpstr>
      <vt:lpstr>CONCLUSION</vt:lpstr>
      <vt:lpstr>REFERENCES</vt:lpstr>
      <vt:lpstr>REFERENCES(Contd)</vt:lpstr>
      <vt:lpstr>THANK YOU</vt:lpstr>
      <vt:lpstr>QUESTIONS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AND INCLUDING EXPERTS FOR ONLINE HELP</dc:title>
  <dc:creator>user</dc:creator>
  <cp:lastModifiedBy>SRUTHY</cp:lastModifiedBy>
  <cp:revision>483</cp:revision>
  <dcterms:created xsi:type="dcterms:W3CDTF">2013-07-13T10:05:55Z</dcterms:created>
  <dcterms:modified xsi:type="dcterms:W3CDTF">2013-10-25T04:22:19Z</dcterms:modified>
</cp:coreProperties>
</file>