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28"/>
  </p:notesMasterIdLst>
  <p:handoutMasterIdLst>
    <p:handoutMasterId r:id="rId29"/>
  </p:handoutMasterIdLst>
  <p:sldIdLst>
    <p:sldId id="281" r:id="rId2"/>
    <p:sldId id="257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275" r:id="rId21"/>
    <p:sldId id="276" r:id="rId22"/>
    <p:sldId id="278" r:id="rId23"/>
    <p:sldId id="277" r:id="rId24"/>
    <p:sldId id="282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>
        <p:scale>
          <a:sx n="75" d="100"/>
          <a:sy n="75" d="100"/>
        </p:scale>
        <p:origin x="46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HYBRID AGGREGATES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AF125-E29B-4A7C-893E-042B1EA104D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D0DF7-87DE-4774-8721-DAA9D7A12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1722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HYBRID AGGREGATES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DDA9F-60BB-4D64-BF64-61959F10808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97F4A-A991-4C43-82A3-F1C0562A1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328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97F4A-A991-4C43-82A3-F1C0562A1DD1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HYBRID AGGREGATES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HYBRID AGGREGATES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297F4A-A991-4C43-82A3-F1C0562A1D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69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E3CC-73C6-4526-A66A-256F97131668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14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B2DB-DB37-4271-9D6C-B85205D39FC1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92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0569-D77E-4485-87A4-5B3753C6CB21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8173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F80B-BDA7-4CF0-97B6-BEA9A7920A6A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98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085D-C64D-4A88-B640-8F6B4406F0B7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6184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81D-BD24-4CAF-B30D-797637B0A429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602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6055-9894-429D-94E2-1058F89D50D3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421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BF870-A447-4297-8AA1-2B5338499459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2C-E84C-4E82-9609-0FA0813B460C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995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B12C-A3C7-4A86-B93A-2D19B5755033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9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F86A-1B80-4BEB-BD9C-F84A2A08C807}" type="datetime1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8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C843-EAE4-45F2-85BC-6970F290CE06}" type="datetime1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30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BA435-CA83-4484-90C3-92ED411E7205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63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B7F0C-D023-4F69-A973-20BF11A6A511}" type="datetime1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79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3CCD-D993-43F2-BCE8-1749543D2AF8}" type="datetime1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34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6451-1A35-4A37-AF84-D95C50EF32CA}" type="datetime1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4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2C5C9-3A18-4DF9-BC73-5463413E4DD6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Dept.of CS MACE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F25345-77B8-4141-B594-3B08D765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06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6933" y="2240925"/>
            <a:ext cx="7766936" cy="2906808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WELCOME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59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Mechanisms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migration to SSD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Modified write allocator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WAR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eviction from SSD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WAR   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Sequential cleaning   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9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1000"/>
              </a:spcBef>
            </a:pPr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Modified write allocator</a:t>
            </a:r>
            <a:b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sequentiality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Requests for a bucket of blocks</a:t>
            </a:r>
          </a:p>
          <a:p>
            <a:pPr marL="0" lvl="0" indent="0">
              <a:buClrTx/>
              <a:buNone/>
            </a:pP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66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1000"/>
              </a:spcBef>
            </a:pPr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 After read</a:t>
            </a:r>
            <a:b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Migrate data during read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Dirty bit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each consistency points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7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1000"/>
              </a:spcBef>
            </a:pPr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Segment Cleaning</a:t>
            </a:r>
            <a:b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cold data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 at block level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Triggered by capacity utilization</a:t>
            </a:r>
          </a:p>
          <a:p>
            <a:pPr marL="0" lvl="0" indent="0">
              <a:buClrTx/>
              <a:buNone/>
            </a:pP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Policies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Metadata in SSD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Hot,random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-read detection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Tiering via run-length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based data eviction</a:t>
            </a:r>
          </a:p>
          <a:p>
            <a:pPr lvl="0">
              <a:buClrTx/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the policies present single system</a:t>
            </a:r>
          </a:p>
          <a:p>
            <a:pPr lvl="0">
              <a:buClrTx/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time only one policy is active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endParaRPr lang="en-US" sz="3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1000"/>
              </a:spcBef>
            </a:pPr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Metadata in SSD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metadata in SSD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Extremely simple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Extra capacity unused 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Basis for all other policies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3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1000"/>
              </a:spcBef>
            </a:pPr>
            <a:r>
              <a:rPr lang="en-US" sz="4000" b="1" u="sng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Hot,Random</a:t>
            </a:r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-read detection</a:t>
            </a:r>
            <a:b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frequent random reads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‘Spectral Bloom filters’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3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1000"/>
              </a:spcBef>
            </a:pPr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Spectral Bloom filters</a:t>
            </a:r>
            <a:b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Extension of bloom filters 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n bits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Probabilistic Data structure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is incremented on each access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decremented periodically</a:t>
            </a:r>
          </a:p>
          <a:p>
            <a:pPr marL="0" lvl="0" indent="0">
              <a:buClrTx/>
              <a:buNone/>
            </a:pPr>
            <a:endParaRPr lang="en-US" sz="32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6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1000"/>
              </a:spcBef>
            </a:pPr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Tiering via run-length</a:t>
            </a:r>
            <a:b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962" y="2160590"/>
            <a:ext cx="6347714" cy="3880773"/>
          </a:xfrm>
        </p:spPr>
        <p:txBody>
          <a:bodyPr/>
          <a:lstStyle/>
          <a:p>
            <a:pPr lvl="1">
              <a:buClrTx/>
              <a:buFont typeface="Wingdings 3" panose="05040102010807070707" pitchFamily="18" charset="2"/>
              <a:buChar char="u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metadata in SSD</a:t>
            </a:r>
          </a:p>
          <a:p>
            <a:pPr lvl="1">
              <a:buClrTx/>
              <a:buFont typeface="Wingdings 3" panose="05040102010807070707" pitchFamily="18" charset="2"/>
              <a:buChar char="u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Remaining for regular data</a:t>
            </a:r>
          </a:p>
          <a:p>
            <a:pPr lvl="1">
              <a:buClrTx/>
              <a:buFont typeface="Wingdings 3" panose="05040102010807070707" pitchFamily="18" charset="2"/>
              <a:buChar char="u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span requests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17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spcBef>
                <a:spcPts val="1000"/>
              </a:spcBef>
            </a:pPr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Based Data Eviction</a:t>
            </a:r>
            <a:b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Targetting specific capacity utilization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Triggers segment cleaning</a:t>
            </a:r>
          </a:p>
          <a:p>
            <a:pPr lvl="0"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Segment cleaning is increased at 85%</a:t>
            </a:r>
          </a:p>
          <a:p>
            <a:pPr marL="0" lvl="0" indent="0">
              <a:buClrTx/>
              <a:buNone/>
            </a:pP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4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125" y="357588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Hybrid aggregates: Combining SSDs and HDDs in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a single storage pool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125" y="2890551"/>
            <a:ext cx="7750003" cy="351593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TOPIC APPROVAL:21/8/13</a:t>
            </a:r>
          </a:p>
          <a:p>
            <a:pPr marL="0" indent="0">
              <a:buNone/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SLIDE APPROVAL:31/8/13</a:t>
            </a:r>
          </a:p>
          <a:p>
            <a:pPr marL="0" indent="0">
              <a:buNone/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TOPIC AND SLIDE APPROVED </a:t>
            </a:r>
          </a:p>
          <a:p>
            <a:pPr marL="0" indent="0">
              <a:buNone/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Ms.Jisha.P.Abreham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Sidharth m </a:t>
            </a:r>
          </a:p>
          <a:p>
            <a:pPr marL="0" indent="0" algn="r">
              <a:buNone/>
            </a:pP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S7R</a:t>
            </a:r>
          </a:p>
          <a:p>
            <a:pPr marL="0" indent="0" algn="r">
              <a:buNone/>
            </a:pP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Roll.no 58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595769" y="6406487"/>
            <a:ext cx="6297612" cy="4083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/>
              <a:t>Dept.of</a:t>
            </a:r>
            <a:r>
              <a:rPr lang="en-US" sz="1400" dirty="0"/>
              <a:t> CS MACE</a:t>
            </a:r>
          </a:p>
        </p:txBody>
      </p:sp>
    </p:spTree>
    <p:extLst>
      <p:ext uri="{BB962C8B-B14F-4D97-AF65-F5344CB8AC3E}">
        <p14:creationId xmlns:p14="http://schemas.microsoft.com/office/powerpoint/2010/main" val="272314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1972" y="-386365"/>
            <a:ext cx="8596668" cy="72443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endParaRPr lang="en-US" sz="4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4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4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en-US" sz="4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en-US" sz="4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en-US" sz="4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Fig 1:performance evaluation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system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Courtesy:operating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systems review-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acm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special interest group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5769" y="6406487"/>
            <a:ext cx="6297612" cy="408360"/>
          </a:xfrm>
        </p:spPr>
        <p:txBody>
          <a:bodyPr/>
          <a:lstStyle/>
          <a:p>
            <a:pPr algn="ctr"/>
            <a:r>
              <a:rPr lang="en-US" sz="1400" dirty="0" err="1"/>
              <a:t>Dept.of</a:t>
            </a:r>
            <a:r>
              <a:rPr lang="en-US" sz="1400" dirty="0"/>
              <a:t> CS MACE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20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612" y="1700335"/>
            <a:ext cx="4263307" cy="3276683"/>
          </a:xfrm>
          <a:prstGeom prst="rect">
            <a:avLst/>
          </a:prstGeom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268649" y="227631"/>
            <a:ext cx="6297612" cy="4083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/>
              <a:t>Hybrid aggregates:combining SSD and HDD into single storage pool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0515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9093" y="451498"/>
            <a:ext cx="8596668" cy="5312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Capacity utilization</a:t>
            </a:r>
          </a:p>
          <a:p>
            <a:pPr marL="0" indent="0" algn="ctr"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Table1:capacity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utilization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The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length policy has better capacity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utilization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5769" y="6406487"/>
            <a:ext cx="6297612" cy="408360"/>
          </a:xfrm>
        </p:spPr>
        <p:txBody>
          <a:bodyPr/>
          <a:lstStyle/>
          <a:p>
            <a:pPr algn="ctr"/>
            <a:r>
              <a:rPr lang="en-US" sz="1400" dirty="0" err="1"/>
              <a:t>Dept.of</a:t>
            </a:r>
            <a:r>
              <a:rPr lang="en-US" sz="1400" dirty="0"/>
              <a:t> CS MACE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21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06" y="1848890"/>
            <a:ext cx="5420139" cy="2100263"/>
          </a:xfrm>
          <a:prstGeom prst="rect">
            <a:avLst/>
          </a:prstGeom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268649" y="227631"/>
            <a:ext cx="6297612" cy="4083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/>
              <a:t>Hybrid aggregates:combining SSD and HDD into single storage pool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5091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3265"/>
            <a:ext cx="8596668" cy="5294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cost effectiveness</a:t>
            </a:r>
          </a:p>
          <a:p>
            <a:pPr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Run-length policy shows better performance</a:t>
            </a:r>
          </a:p>
          <a:p>
            <a:pPr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very small SSD MD-SSD is good</a:t>
            </a:r>
          </a:p>
          <a:p>
            <a:pPr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changes required was not much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5769" y="6406487"/>
            <a:ext cx="6297612" cy="408360"/>
          </a:xfrm>
        </p:spPr>
        <p:txBody>
          <a:bodyPr/>
          <a:lstStyle/>
          <a:p>
            <a:pPr algn="ctr"/>
            <a:r>
              <a:rPr lang="en-US" sz="1400" dirty="0" err="1"/>
              <a:t>Dept.of</a:t>
            </a:r>
            <a:r>
              <a:rPr lang="en-US" sz="1400" dirty="0"/>
              <a:t> CS MACE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22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68649" y="227631"/>
            <a:ext cx="6297612" cy="4083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/>
              <a:t>Hybrid aggregates:combining SSD and HDD into single storage pool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2649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9816"/>
            <a:ext cx="8840153" cy="5577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References</a:t>
            </a:r>
          </a:p>
          <a:p>
            <a:pPr>
              <a:buClrTx/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Burton H. Bloom. Space/time trade-offs in hash coding with allowable errors. </a:t>
            </a:r>
            <a:r>
              <a:rPr lang="en-US" sz="32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Communications of the ACM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, 130 (7):0 422-426, July 1988. ISSN 0001-0782. 10.1145/362686.362692. </a:t>
            </a:r>
          </a:p>
          <a:p>
            <a:pPr>
              <a:buClrTx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Saar Cohen and Yossi Matias. Spectral bloom filters. In </a:t>
            </a:r>
            <a:r>
              <a:rPr lang="en-US" sz="32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International Conference on Management of Data (SIGMOD)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, pages 241-252. ACM Press, 2003. ISBN 1-58113-634-X. 10.1145/872757.872787. </a:t>
            </a:r>
          </a:p>
          <a:p>
            <a:pPr marL="0" indent="0">
              <a:buClrTx/>
              <a:buNone/>
            </a:pPr>
            <a:endParaRPr lang="en-US" sz="32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5769" y="6406487"/>
            <a:ext cx="6297612" cy="408360"/>
          </a:xfrm>
        </p:spPr>
        <p:txBody>
          <a:bodyPr/>
          <a:lstStyle/>
          <a:p>
            <a:pPr algn="ctr"/>
            <a:r>
              <a:rPr lang="en-US" sz="1400" dirty="0" err="1"/>
              <a:t>Dept.of</a:t>
            </a:r>
            <a:r>
              <a:rPr lang="en-US" sz="1400" dirty="0"/>
              <a:t> CS MACE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23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68649" y="227631"/>
            <a:ext cx="6297612" cy="4083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/>
              <a:t>Hybrid aggregates:combining SSD and HDD into single storage pool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5824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595" y="344669"/>
            <a:ext cx="7826063" cy="6262193"/>
          </a:xfrm>
        </p:spPr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Dushyanth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Narayanan,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Eno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Thereska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Austin Donnelly,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Sameh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Elnikety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Antony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Rowstron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Migrating server storage to SSDs: Analysis of tradeoffs. In European Systems Conference (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EuroSys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pages 145-158. ACM Press, 2009. ISBN 978-1-60558-482-9. 10.1145/1519065.1519081.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NetAPPs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website</a:t>
            </a:r>
          </a:p>
          <a:p>
            <a:pPr marL="0" indent="0">
              <a:buClrTx/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www.netapps.com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8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846665" y="1403799"/>
            <a:ext cx="8596668" cy="4637565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5769" y="6406487"/>
            <a:ext cx="6297612" cy="408360"/>
          </a:xfrm>
        </p:spPr>
        <p:txBody>
          <a:bodyPr/>
          <a:lstStyle/>
          <a:p>
            <a:pPr algn="ctr"/>
            <a:r>
              <a:rPr lang="en-US" sz="1400" dirty="0" err="1"/>
              <a:t>Dept.of</a:t>
            </a:r>
            <a:r>
              <a:rPr lang="en-US" sz="1400" dirty="0"/>
              <a:t> CS MACE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25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68649" y="227631"/>
            <a:ext cx="6297612" cy="4083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/>
              <a:t>Hybrid aggregates:combining SSD and HDD into single storage pool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0948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846665" y="978795"/>
            <a:ext cx="8596668" cy="50625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dirty="0"/>
          </a:p>
          <a:p>
            <a:pPr marL="0" indent="0" algn="ctr">
              <a:buNone/>
            </a:pPr>
            <a:endParaRPr lang="en-US" sz="5400" dirty="0"/>
          </a:p>
          <a:p>
            <a:pPr marL="0" indent="0" algn="ctr">
              <a:buNone/>
            </a:pPr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QUESTIONS???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5769" y="6406487"/>
            <a:ext cx="6297612" cy="408360"/>
          </a:xfrm>
        </p:spPr>
        <p:txBody>
          <a:bodyPr/>
          <a:lstStyle/>
          <a:p>
            <a:pPr algn="ctr"/>
            <a:r>
              <a:rPr lang="en-US" sz="1400" dirty="0" err="1"/>
              <a:t>Dept.of</a:t>
            </a:r>
            <a:r>
              <a:rPr lang="en-US" sz="1400" dirty="0"/>
              <a:t> CS MACE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26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68649" y="227631"/>
            <a:ext cx="6297612" cy="4083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/>
              <a:t>Hybrid aggregates:combining SSD and HDD into single storage pool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6750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prstClr val="black"/>
              </a:buClr>
              <a:buFont typeface="Times New Roman" panose="02020603050405020304" pitchFamily="18" charset="0"/>
              <a:buChar char="►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lvl="0">
              <a:buClr>
                <a:prstClr val="black"/>
              </a:buClr>
              <a:buFont typeface="Times New Roman" panose="02020603050405020304" pitchFamily="18" charset="0"/>
              <a:buChar char="►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</a:p>
          <a:p>
            <a:pPr lvl="0">
              <a:buClr>
                <a:prstClr val="black"/>
              </a:buClr>
              <a:buFont typeface="Times New Roman" panose="02020603050405020304" pitchFamily="18" charset="0"/>
              <a:buChar char="►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System</a:t>
            </a:r>
          </a:p>
          <a:p>
            <a:pPr lvl="0">
              <a:buClr>
                <a:prstClr val="black"/>
              </a:buClr>
              <a:buFont typeface="Times New Roman" panose="02020603050405020304" pitchFamily="18" charset="0"/>
              <a:buChar char="►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Concepts</a:t>
            </a:r>
          </a:p>
          <a:p>
            <a:pPr lvl="0">
              <a:buClr>
                <a:prstClr val="black"/>
              </a:buClr>
              <a:buFont typeface="Times New Roman" panose="02020603050405020304" pitchFamily="18" charset="0"/>
              <a:buChar char="►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</a:t>
            </a:r>
          </a:p>
          <a:p>
            <a:pPr lvl="0">
              <a:buClr>
                <a:prstClr val="black"/>
              </a:buClr>
              <a:buFont typeface="Times New Roman" panose="02020603050405020304" pitchFamily="18" charset="0"/>
              <a:buChar char="►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7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90C226"/>
              </a:buClr>
              <a:buNone/>
            </a:pPr>
            <a:r>
              <a:rPr lang="en-US" sz="3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SSD?</a:t>
            </a:r>
          </a:p>
          <a:p>
            <a:pPr lvl="0">
              <a:buClr>
                <a:prstClr val="black"/>
              </a:buClr>
              <a:buFont typeface="Times New Roman" panose="02020603050405020304" pitchFamily="18" charset="0"/>
              <a:buChar char="►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input-output rate</a:t>
            </a: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prstClr val="black"/>
              </a:buClr>
              <a:buFont typeface="Times New Roman" panose="02020603050405020304" pitchFamily="18" charset="0"/>
              <a:buChar char="►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intial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access time.</a:t>
            </a:r>
          </a:p>
          <a:p>
            <a:pPr marL="0" lvl="0" indent="0">
              <a:buClr>
                <a:prstClr val="black"/>
              </a:buClr>
              <a:buNone/>
            </a:pPr>
            <a:r>
              <a:rPr lang="en-US" sz="3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</a:p>
          <a:p>
            <a:pPr lvl="0">
              <a:buClr>
                <a:prstClr val="black"/>
              </a:buClr>
              <a:buFont typeface="Times New Roman" panose="02020603050405020304" pitchFamily="18" charset="0"/>
              <a:buChar char="►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per capacity is high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82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Tx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distinction between SSD and HDD</a:t>
            </a:r>
          </a:p>
          <a:p>
            <a:pPr lvl="0">
              <a:buClrTx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Sometimes data in SSD will be idle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prstClr val="black"/>
              </a:buClr>
              <a:buFont typeface="Wingdings 3" panose="05040102010807070707" pitchFamily="18" charset="2"/>
              <a:buChar char="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 </a:t>
            </a:r>
            <a:r>
              <a:rPr lang="en-US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recognises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SSD from HDD</a:t>
            </a:r>
          </a:p>
          <a:p>
            <a:pPr lvl="0">
              <a:buClr>
                <a:prstClr val="black"/>
              </a:buClr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SSD capacity will be less</a:t>
            </a:r>
          </a:p>
          <a:p>
            <a:pPr lvl="0">
              <a:buClr>
                <a:prstClr val="black"/>
              </a:buClr>
              <a:buFont typeface="Wingdings 3" panose="05040102010807070707" pitchFamily="18" charset="2"/>
              <a:buChar char="u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Frequently accessed data in SSD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0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4000" b="1" u="sng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Prototype</a:t>
            </a:r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9093" y="2160590"/>
            <a:ext cx="6347714" cy="3880773"/>
          </a:xfrm>
        </p:spPr>
        <p:txBody>
          <a:bodyPr>
            <a:normAutofit/>
          </a:bodyPr>
          <a:lstStyle/>
          <a:p>
            <a:pPr lvl="2">
              <a:buClrTx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 on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DataONTAP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ClrTx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file system used was WAFL</a:t>
            </a: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0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114" y="2160590"/>
            <a:ext cx="6347714" cy="3880773"/>
          </a:xfrm>
        </p:spPr>
        <p:txBody>
          <a:bodyPr/>
          <a:lstStyle/>
          <a:p>
            <a:pPr lvl="1">
              <a:buClrTx/>
              <a:buFont typeface="Wingdings 3" panose="05040102010807070707" pitchFamily="18" charset="2"/>
              <a:buChar char="u"/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SSD and HDD are in different RAID arrays</a:t>
            </a:r>
          </a:p>
          <a:p>
            <a:pPr lvl="2">
              <a:buClrTx/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RAID topology maps</a:t>
            </a:r>
          </a:p>
          <a:p>
            <a:pPr marL="971536" lvl="1" indent="-457189">
              <a:buClrTx/>
              <a:buFont typeface="Wingdings 3" panose="05040102010807070707" pitchFamily="18" charset="2"/>
              <a:buChar char="u"/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 Disk RPM</a:t>
            </a:r>
          </a:p>
          <a:p>
            <a:pPr lvl="2">
              <a:buClrTx/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RAID codes were modified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sz="4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choices</a:t>
            </a:r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111" y="2160590"/>
            <a:ext cx="6347714" cy="3880773"/>
          </a:xfrm>
        </p:spPr>
        <p:txBody>
          <a:bodyPr>
            <a:normAutofit lnSpcReduction="10000"/>
          </a:bodyPr>
          <a:lstStyle/>
          <a:p>
            <a:pPr lvl="1">
              <a:buClrTx/>
              <a:buFont typeface="Wingdings 3" panose="05040102010807070707" pitchFamily="18" charset="2"/>
              <a:buChar char="u"/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existing system as much as possible</a:t>
            </a:r>
          </a:p>
          <a:p>
            <a:pPr lvl="1">
              <a:buClrTx/>
              <a:buFont typeface="Wingdings 3" panose="05040102010807070707" pitchFamily="18" charset="2"/>
              <a:buChar char="u"/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Avoid changes to on-disk structures</a:t>
            </a:r>
          </a:p>
          <a:p>
            <a:pPr lvl="1">
              <a:buClrTx/>
              <a:buFont typeface="Wingdings 3" panose="05040102010807070707" pitchFamily="18" charset="2"/>
              <a:buChar char="u"/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 spectrum of SSD to HDD capacities</a:t>
            </a:r>
          </a:p>
          <a:p>
            <a:pPr lvl="1">
              <a:buClrTx/>
              <a:buFont typeface="Wingdings 3" panose="05040102010807070707" pitchFamily="18" charset="2"/>
              <a:buChar char="u"/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Permit flexible policies for data placement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5345-77B8-4141-B594-3B08D7657FF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6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1997</TotalTime>
  <Words>588</Words>
  <Application>Microsoft Office PowerPoint</Application>
  <PresentationFormat>On-screen Show (4:3)</PresentationFormat>
  <Paragraphs>173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Times New Roman</vt:lpstr>
      <vt:lpstr>Trebuchet MS</vt:lpstr>
      <vt:lpstr>Wingdings</vt:lpstr>
      <vt:lpstr>Wingdings 3</vt:lpstr>
      <vt:lpstr>Facet</vt:lpstr>
      <vt:lpstr>PowerPoint Presentation</vt:lpstr>
      <vt:lpstr>Hybrid aggregates: Combining SSDs and HDDs in  a single storage pool</vt:lpstr>
      <vt:lpstr>Contents</vt:lpstr>
      <vt:lpstr>Introduction</vt:lpstr>
      <vt:lpstr>Existing System</vt:lpstr>
      <vt:lpstr>Proposed System</vt:lpstr>
      <vt:lpstr>The Prototype </vt:lpstr>
      <vt:lpstr>Concepts</vt:lpstr>
      <vt:lpstr>Design choices </vt:lpstr>
      <vt:lpstr>Mechanisms</vt:lpstr>
      <vt:lpstr>Modified write allocator </vt:lpstr>
      <vt:lpstr>Write After read </vt:lpstr>
      <vt:lpstr>Segment Cleaning </vt:lpstr>
      <vt:lpstr>Policies used</vt:lpstr>
      <vt:lpstr>Metadata in SSD </vt:lpstr>
      <vt:lpstr>Hot,Random-read detection </vt:lpstr>
      <vt:lpstr>Spectral Bloom filters </vt:lpstr>
      <vt:lpstr>Tiering via run-length </vt:lpstr>
      <vt:lpstr>Capacity Based Data Eviction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 aggregates:combining SSDs and HDDs in  a single storage pool</dc:title>
  <dc:creator>sidharth</dc:creator>
  <cp:lastModifiedBy>SaNooJ</cp:lastModifiedBy>
  <cp:revision>79</cp:revision>
  <dcterms:created xsi:type="dcterms:W3CDTF">2013-08-22T04:22:02Z</dcterms:created>
  <dcterms:modified xsi:type="dcterms:W3CDTF">2013-10-30T07:58:43Z</dcterms:modified>
</cp:coreProperties>
</file>