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92" r:id="rId1"/>
    <p:sldMasterId id="2147484404" r:id="rId2"/>
    <p:sldMasterId id="2147484500" r:id="rId3"/>
  </p:sldMasterIdLst>
  <p:notesMasterIdLst>
    <p:notesMasterId r:id="rId32"/>
  </p:notesMasterIdLst>
  <p:handoutMasterIdLst>
    <p:handoutMasterId r:id="rId33"/>
  </p:handoutMasterIdLst>
  <p:sldIdLst>
    <p:sldId id="256" r:id="rId4"/>
    <p:sldId id="299" r:id="rId5"/>
    <p:sldId id="281" r:id="rId6"/>
    <p:sldId id="306" r:id="rId7"/>
    <p:sldId id="282" r:id="rId8"/>
    <p:sldId id="283" r:id="rId9"/>
    <p:sldId id="309" r:id="rId10"/>
    <p:sldId id="302" r:id="rId11"/>
    <p:sldId id="303" r:id="rId12"/>
    <p:sldId id="304" r:id="rId13"/>
    <p:sldId id="284" r:id="rId14"/>
    <p:sldId id="288" r:id="rId15"/>
    <p:sldId id="305" r:id="rId16"/>
    <p:sldId id="286" r:id="rId17"/>
    <p:sldId id="307" r:id="rId18"/>
    <p:sldId id="262" r:id="rId19"/>
    <p:sldId id="289" r:id="rId20"/>
    <p:sldId id="313" r:id="rId21"/>
    <p:sldId id="285" r:id="rId22"/>
    <p:sldId id="308" r:id="rId23"/>
    <p:sldId id="314" r:id="rId24"/>
    <p:sldId id="310" r:id="rId25"/>
    <p:sldId id="294" r:id="rId26"/>
    <p:sldId id="296" r:id="rId27"/>
    <p:sldId id="297" r:id="rId28"/>
    <p:sldId id="298" r:id="rId29"/>
    <p:sldId id="291" r:id="rId30"/>
    <p:sldId id="29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ny Kocheril" initials="R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Multisource Video on Demand streaming in Wireless Mesh Networks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846E4-80A4-46B9-A845-C9ED752C81E8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2A2E3-B072-410E-933A-68F2D4DE0F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2237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Multisource Video on Demand streaming in Wireless Mesh Networks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5F68A-8C3C-4B98-B45C-60B8607D8395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asd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B564E-4884-437E-8C4A-2D925C410E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891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582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71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38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52400"/>
            <a:ext cx="6934200" cy="781050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857250"/>
            <a:ext cx="6629400" cy="4572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05550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A30D332-720E-493F-B304-3D35E012F42E}" type="datetime1">
              <a:rPr lang="en-US" smtClean="0"/>
              <a:t>11/3/2013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05550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05550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075D1B-A070-46DA-BA8E-53688A59FEDB}" type="datetime1">
              <a:rPr lang="en-US" smtClean="0"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304800"/>
            <a:ext cx="2038350" cy="5821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2650" cy="5821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DCAF42-9DD9-4B9F-9190-3118DAF47305}" type="datetime1">
              <a:rPr lang="en-US" smtClean="0"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7FA5-7464-45F6-88A8-5B7C25465BE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ECA5-F0C0-443B-81E8-E02F0CF06F3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7E2F-05F3-490C-BB2B-D2AF7A0F52E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ED876-C67B-4A96-AE62-890C2BF25E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2FD67-5166-461E-B840-9BD9E95DDCC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2D81-49BD-4F0A-84E8-9DF786BEEF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1C42-2344-43EE-BCDA-A57A9811BD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FCE4-5534-4B83-94C5-ABA9055F1D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612D32-3C50-44D7-BDC0-437AF4C450A9}" type="datetime1">
              <a:rPr lang="en-US" smtClean="0"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D1BA-B791-46CC-90B5-F5B59F6A10F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9945-59A9-4FF2-A55A-BE14AD85C7E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1429-6504-42C1-912D-0FA3B2FB9E6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D4B41-F903-49EA-A6E3-0A785D166A7C}" type="datetime1">
              <a:rPr lang="en-US" smtClean="0"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5643-A145-4294-80B8-92A2B946FD03}" type="datetime1">
              <a:rPr lang="en-US" smtClean="0"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784-2F87-4330-A12D-416507284BAC}" type="datetime1">
              <a:rPr lang="en-US" smtClean="0"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7387-36B0-49CD-880E-37D6AC12FA66}" type="datetime1">
              <a:rPr lang="en-US" smtClean="0"/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8E65-5756-487E-8388-5DBFDCA2EA20}" type="datetime1">
              <a:rPr lang="en-US" smtClean="0"/>
              <a:t>11/3/2013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66E7-06BF-499F-83AC-42D9B99A775B}" type="datetime1">
              <a:rPr lang="en-US" smtClean="0"/>
              <a:t>11/3/2013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84C8-CFBB-4AFE-82B0-45DBDFA14A04}" type="datetime1">
              <a:rPr lang="en-US" smtClean="0"/>
              <a:t>11/3/2013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6DDC6F-1398-4505-9A06-512067114E5E}" type="datetime1">
              <a:rPr lang="en-US" smtClean="0"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9061-30E4-41B9-A337-595FB7320CC6}" type="datetime1">
              <a:rPr lang="en-US" smtClean="0"/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AE14-928E-44CE-865B-CC19AEE7D5E6}" type="datetime1">
              <a:rPr lang="en-US" smtClean="0"/>
              <a:t>11/3/2013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30F2-4A9B-4CA2-91D8-B8C113C07F4B}" type="datetime1">
              <a:rPr lang="en-US" smtClean="0"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8612E-F65E-45F9-B5F9-8B6F276A5FB7}" type="datetime1">
              <a:rPr lang="en-US" smtClean="0"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005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005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2EC1F-C70D-49DB-A141-1070CAE2105C}" type="datetime1">
              <a:rPr lang="en-US" smtClean="0"/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80DB00-8408-4A57-A104-AD6F6D98B7B8}" type="datetime1">
              <a:rPr lang="en-US" smtClean="0"/>
              <a:t>11/3/2013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37AC23-B7C4-4401-A5FF-6CF562C80EC7}" type="datetime1">
              <a:rPr lang="en-US" smtClean="0"/>
              <a:t>11/3/2013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FBDE47-C0F0-4471-B7A3-ED9D3598C6DC}" type="datetime1">
              <a:rPr lang="en-US" smtClean="0"/>
              <a:t>11/3/2013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B99385-BB6F-4974-B04D-293B10BDFEF6}" type="datetime1">
              <a:rPr lang="en-US" smtClean="0"/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3548DE-D7BF-4ADF-BDD1-360648234C99}" type="datetime1">
              <a:rPr lang="en-US" smtClean="0"/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15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1534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057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fld id="{DE712AA6-3777-4865-A551-E58F36057F92}" type="datetime1">
              <a:rPr lang="en-US" smtClean="0"/>
              <a:t>11/3/2013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DA8590D-192C-47FD-922B-D08F545A5E0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11/3/2013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5D06D96-6D76-499A-8E92-D42EE3C84178}" type="datetime1">
              <a:rPr lang="en-US" smtClean="0"/>
              <a:t>11/3/2013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1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990600"/>
            <a:ext cx="9753600" cy="2686050"/>
          </a:xfrm>
        </p:spPr>
        <p:txBody>
          <a:bodyPr>
            <a:normAutofit/>
          </a:bodyPr>
          <a:lstStyle/>
          <a:p>
            <a:r>
              <a:rPr lang="en-US" sz="45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WELCOME</a:t>
            </a:r>
            <a:endParaRPr lang="en-US" sz="45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133600" y="511314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Wireless Interference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057400"/>
            <a:ext cx="6019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3200" dirty="0" smtClean="0"/>
              <a:t>   Surrounding Interacts</a:t>
            </a:r>
          </a:p>
          <a:p>
            <a:pPr marL="1371600" lvl="2" indent="-457200">
              <a:buFont typeface="Wingdings" pitchFamily="2" charset="2"/>
              <a:buChar char="§"/>
            </a:pPr>
            <a:endParaRPr lang="en-US" sz="3200" dirty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800" dirty="0" smtClean="0"/>
              <a:t>Block, noise, echoes</a:t>
            </a:r>
            <a:r>
              <a:rPr lang="en-US" sz="3200" dirty="0" smtClean="0"/>
              <a:t>   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3200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sz="3200" dirty="0"/>
              <a:t> </a:t>
            </a:r>
            <a:r>
              <a:rPr lang="en-US" sz="3200" dirty="0" smtClean="0"/>
              <a:t>  Same frequency devices clash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076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219200"/>
            <a:ext cx="9144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Two Heuristics Algorithms</a:t>
            </a:r>
          </a:p>
          <a:p>
            <a:pPr lvl="2"/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Select Multiple paths 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Joint Routing-Rate Allocation 	Algorithms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0" lvl="4" indent="-4572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Consider wireless interference</a:t>
            </a:r>
          </a:p>
          <a:p>
            <a:pPr lvl="4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Basic Concepts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373380" y="1295400"/>
            <a:ext cx="10668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Wireless Mesh Networks 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Weighted Cumulative Expected Transition        </a:t>
            </a:r>
          </a:p>
          <a:p>
            <a:pPr lvl="2"/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Time (WCETT)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-152400" y="396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Wireless Mesh networks (WMN)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356360"/>
            <a:ext cx="7010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/>
              <a:t> </a:t>
            </a:r>
            <a:r>
              <a:rPr lang="en-US" sz="3200" dirty="0" smtClean="0"/>
              <a:t>  Works in Mesh topology</a:t>
            </a:r>
          </a:p>
          <a:p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Portable, easy installation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WMN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3200" dirty="0"/>
              <a:t> </a:t>
            </a:r>
            <a:r>
              <a:rPr lang="en-US" sz="2800" dirty="0" smtClean="0"/>
              <a:t>Mesh node, Mesh Client, Gateway</a:t>
            </a:r>
          </a:p>
          <a:p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Data routing</a:t>
            </a:r>
          </a:p>
          <a:p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1412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5028900" y="2589312"/>
            <a:ext cx="6309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Courtesy:- IEEE, VoD streaming in wireless networks</a:t>
            </a:r>
            <a:endParaRPr lang="en-US" i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088886"/>
            <a:ext cx="7846811" cy="5540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152400" y="228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Wireless Mesh networks (Contd..)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66800" y="51816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WCETT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38199" y="138684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Popular metric in wireless networks</a:t>
            </a:r>
          </a:p>
          <a:p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Calculate efficiency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85799" y="3806338"/>
                <a:ext cx="7162799" cy="586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  WCETT = (1-k) *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3200" b="0" i="1" smtClean="0">
                            <a:latin typeface="Cambria Math"/>
                          </a:rPr>
                          <m:t>𝑖</m:t>
                        </m:r>
                        <m:r>
                          <a:rPr lang="en-US" sz="32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3200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𝐸𝑇𝑇𝑖</m:t>
                        </m:r>
                        <m:r>
                          <a:rPr lang="en-US" sz="3200" b="0" i="1" smtClean="0">
                            <a:latin typeface="Cambria Math"/>
                          </a:rPr>
                          <m:t>+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𝑘</m:t>
                        </m:r>
                        <m:r>
                          <a:rPr lang="en-US" sz="3200" b="0" i="1" smtClean="0">
                            <a:latin typeface="Cambria Math"/>
                          </a:rPr>
                          <m:t>∗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𝑋</m:t>
                        </m:r>
                      </m:e>
                    </m:nary>
                  </m:oMath>
                </a14:m>
                <a:r>
                  <a:rPr lang="en-US" sz="3200" dirty="0" smtClean="0"/>
                  <a:t>j</a:t>
                </a:r>
                <a:endParaRPr lang="en-US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99" y="3806338"/>
                <a:ext cx="7162799" cy="586443"/>
              </a:xfrm>
              <a:prstGeom prst="rect">
                <a:avLst/>
              </a:prstGeom>
              <a:blipFill rotWithShape="1">
                <a:blip r:embed="rId2"/>
                <a:stretch>
                  <a:fillRect l="-2128" t="-14433" b="-30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927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Heuristic Algorithm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3900" y="1752598"/>
            <a:ext cx="76962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Iterative Path Discovery Algorithm (IPD)</a:t>
            </a:r>
          </a:p>
          <a:p>
            <a:pPr marL="1371600" lvl="2" indent="-457200">
              <a:buFont typeface="Wingdings" pitchFamily="2" charset="2"/>
              <a:buChar char="§"/>
            </a:pPr>
            <a:endParaRPr lang="en-US" sz="3200" dirty="0" smtClean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800" dirty="0" smtClean="0"/>
              <a:t>Path </a:t>
            </a:r>
            <a:r>
              <a:rPr lang="en-US" sz="2800" dirty="0"/>
              <a:t>in </a:t>
            </a:r>
            <a:r>
              <a:rPr lang="en-US" sz="2800" dirty="0" smtClean="0"/>
              <a:t>iteration</a:t>
            </a:r>
          </a:p>
          <a:p>
            <a:pPr lvl="2"/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Parallel Path Discovery Algorithm (PPD)</a:t>
            </a:r>
          </a:p>
          <a:p>
            <a:pPr marL="1371600" lvl="2" indent="-457200">
              <a:buFont typeface="Wingdings" pitchFamily="2" charset="2"/>
              <a:buChar char="§"/>
            </a:pPr>
            <a:endParaRPr lang="en-US" sz="2800" dirty="0" smtClean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800" dirty="0" smtClean="0"/>
              <a:t>Complete path </a:t>
            </a:r>
          </a:p>
          <a:p>
            <a:endParaRPr lang="en-US" sz="3200" dirty="0"/>
          </a:p>
          <a:p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39745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Iterative Path Discovery Algorithm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609600" y="1371599"/>
            <a:ext cx="7010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T(V,E)-  current </a:t>
            </a:r>
            <a:r>
              <a:rPr lang="en-US" sz="3200" dirty="0"/>
              <a:t>vertices and edges of </a:t>
            </a:r>
            <a:r>
              <a:rPr lang="en-US" sz="3200" dirty="0" smtClean="0"/>
              <a:t>          	     network topology</a:t>
            </a:r>
            <a:endParaRPr lang="en-US" sz="3200" dirty="0"/>
          </a:p>
          <a:p>
            <a:r>
              <a:rPr lang="en-US" sz="3200" dirty="0" smtClean="0"/>
              <a:t>S	  -  set </a:t>
            </a:r>
            <a:r>
              <a:rPr lang="en-US" sz="3200" dirty="0"/>
              <a:t>of all </a:t>
            </a:r>
            <a:r>
              <a:rPr lang="en-US" sz="3200" dirty="0" smtClean="0"/>
              <a:t>senders</a:t>
            </a:r>
          </a:p>
          <a:p>
            <a:endParaRPr lang="en-US" sz="3200" dirty="0" smtClean="0"/>
          </a:p>
          <a:p>
            <a:pPr marL="514350" indent="-514350">
              <a:buAutoNum type="arabicPeriod"/>
            </a:pPr>
            <a:r>
              <a:rPr lang="en-US" sz="3200" dirty="0" smtClean="0"/>
              <a:t>T</a:t>
            </a:r>
            <a:r>
              <a:rPr lang="en-US" sz="3200" dirty="0"/>
              <a:t>’(V,E’)=</a:t>
            </a:r>
            <a:r>
              <a:rPr lang="en-US" sz="3200" dirty="0" smtClean="0"/>
              <a:t>T(V,E), S’=S</a:t>
            </a:r>
            <a:endParaRPr lang="en-US" sz="3200" dirty="0"/>
          </a:p>
          <a:p>
            <a:r>
              <a:rPr lang="en-US" sz="3200" dirty="0" smtClean="0"/>
              <a:t>2. l(e)=0</a:t>
            </a:r>
            <a:endParaRPr lang="en-US" sz="3200" dirty="0"/>
          </a:p>
          <a:p>
            <a:r>
              <a:rPr lang="en-US" sz="3200" dirty="0" smtClean="0"/>
              <a:t>3. Select all the paths to P which satisfies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WCETT(p)&lt;= </a:t>
            </a:r>
            <a:r>
              <a:rPr lang="en-US" sz="3200" dirty="0"/>
              <a:t>¥</a:t>
            </a:r>
            <a:r>
              <a:rPr lang="en-US" sz="3200" dirty="0" smtClean="0"/>
              <a:t> * Wᵀ(s, r)</a:t>
            </a:r>
          </a:p>
          <a:p>
            <a:r>
              <a:rPr lang="en-US" sz="3200" dirty="0" smtClean="0"/>
              <a:t>4. Minimum interference path is selected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P*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339745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IPD (</a:t>
            </a:r>
            <a:r>
              <a:rPr lang="en-US" sz="4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1752600"/>
            <a:ext cx="6477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5"/>
            </a:pPr>
            <a:r>
              <a:rPr lang="en-US" sz="3200" dirty="0" smtClean="0"/>
              <a:t>Set of paths in P* is decremented from T’</a:t>
            </a:r>
            <a:endParaRPr lang="en-US" sz="3200" dirty="0"/>
          </a:p>
          <a:p>
            <a:pPr marL="514350" indent="-514350">
              <a:buAutoNum type="arabicPeriod" startAt="5"/>
            </a:pPr>
            <a:r>
              <a:rPr lang="en-US" sz="3200" dirty="0" smtClean="0"/>
              <a:t>Repeat until P is empty</a:t>
            </a:r>
          </a:p>
          <a:p>
            <a:pPr marL="514350" indent="-514350">
              <a:buAutoNum type="arabicPeriod" startAt="5"/>
            </a:pPr>
            <a:endParaRPr lang="en-US" sz="3200" dirty="0"/>
          </a:p>
          <a:p>
            <a:pPr marL="514350" indent="-514350">
              <a:buAutoNum type="arabicPeriod" startAt="5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4271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52400" y="46017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Parallel Path Discovery Algorithm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11480" y="1905000"/>
            <a:ext cx="7543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Similar to IPD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Select the path using Breadth First        	Search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For High streaming quality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81000" y="2286000"/>
            <a:ext cx="9144000" cy="781050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Multisource Video On-Demand Streaming</a:t>
            </a:r>
            <a:b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 Wireless Mesh Networks</a:t>
            </a:r>
            <a:endParaRPr 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" y="4467999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Title approval :12/09/13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Slide approval :08/10/13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Approval by   :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Mrs.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P Abraham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Miss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Deepthi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Vargheese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9200" y="5380672"/>
            <a:ext cx="419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RONY JOSEPH</a:t>
            </a:r>
          </a:p>
          <a:p>
            <a:pPr algn="r"/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pPr algn="r"/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Roll no. 48</a:t>
            </a:r>
            <a:endParaRPr lang="en-US" sz="3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8160" y="226963"/>
            <a:ext cx="8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Joint Routing and Rate Allocation 			Algorithm</a:t>
            </a:r>
            <a:endParaRPr lang="en-US" sz="4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" y="1584960"/>
            <a:ext cx="7433117" cy="519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1912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486400" y="4198620"/>
            <a:ext cx="48768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977640" y="3215640"/>
            <a:ext cx="48768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535680" y="4572000"/>
            <a:ext cx="48768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524000" y="4198620"/>
            <a:ext cx="48768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179320" y="2560320"/>
            <a:ext cx="48768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703320" y="1714500"/>
            <a:ext cx="48768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>
            <a:stCxn id="15" idx="3"/>
          </p:cNvCxnSpPr>
          <p:nvPr/>
        </p:nvCxnSpPr>
        <p:spPr>
          <a:xfrm flipH="1">
            <a:off x="2667000" y="2169785"/>
            <a:ext cx="1107739" cy="535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14" idx="3"/>
            <a:endCxn id="13" idx="0"/>
          </p:cNvCxnSpPr>
          <p:nvPr/>
        </p:nvCxnSpPr>
        <p:spPr>
          <a:xfrm flipH="1">
            <a:off x="1767840" y="3015605"/>
            <a:ext cx="482899" cy="1183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13" idx="6"/>
            <a:endCxn id="12" idx="2"/>
          </p:cNvCxnSpPr>
          <p:nvPr/>
        </p:nvCxnSpPr>
        <p:spPr>
          <a:xfrm>
            <a:off x="2011680" y="4465320"/>
            <a:ext cx="1524000" cy="373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5" idx="4"/>
            <a:endCxn id="11" idx="0"/>
          </p:cNvCxnSpPr>
          <p:nvPr/>
        </p:nvCxnSpPr>
        <p:spPr>
          <a:xfrm>
            <a:off x="3947160" y="2247900"/>
            <a:ext cx="274320" cy="967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2" idx="6"/>
          </p:cNvCxnSpPr>
          <p:nvPr/>
        </p:nvCxnSpPr>
        <p:spPr>
          <a:xfrm flipV="1">
            <a:off x="4023360" y="4572000"/>
            <a:ext cx="1463040" cy="26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12" idx="0"/>
          </p:cNvCxnSpPr>
          <p:nvPr/>
        </p:nvCxnSpPr>
        <p:spPr>
          <a:xfrm flipH="1">
            <a:off x="3779520" y="3749040"/>
            <a:ext cx="41148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1" idx="5"/>
          </p:cNvCxnSpPr>
          <p:nvPr/>
        </p:nvCxnSpPr>
        <p:spPr>
          <a:xfrm>
            <a:off x="4393901" y="3670925"/>
            <a:ext cx="1092499" cy="634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03320" y="1792486"/>
            <a:ext cx="858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V1</a:t>
            </a:r>
            <a:endParaRPr lang="en-US" b="1" dirty="0"/>
          </a:p>
        </p:txBody>
      </p:sp>
      <p:sp>
        <p:nvSpPr>
          <p:cNvPr id="27" name="Rectangle 26"/>
          <p:cNvSpPr/>
          <p:nvPr/>
        </p:nvSpPr>
        <p:spPr>
          <a:xfrm>
            <a:off x="5507286" y="4271248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V5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0" y="428267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V3</a:t>
            </a:r>
            <a:endParaRPr lang="en-US" b="1" dirty="0"/>
          </a:p>
        </p:txBody>
      </p:sp>
      <p:sp>
        <p:nvSpPr>
          <p:cNvPr id="30" name="Rectangle 29"/>
          <p:cNvSpPr/>
          <p:nvPr/>
        </p:nvSpPr>
        <p:spPr>
          <a:xfrm>
            <a:off x="4023360" y="3301593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V4</a:t>
            </a:r>
            <a:endParaRPr lang="en-US" b="1" dirty="0"/>
          </a:p>
        </p:txBody>
      </p:sp>
      <p:sp>
        <p:nvSpPr>
          <p:cNvPr id="31" name="Rectangle 30"/>
          <p:cNvSpPr/>
          <p:nvPr/>
        </p:nvSpPr>
        <p:spPr>
          <a:xfrm>
            <a:off x="2200206" y="2646273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V2</a:t>
            </a:r>
            <a:endParaRPr lang="en-US" b="1" dirty="0"/>
          </a:p>
        </p:txBody>
      </p:sp>
      <p:cxnSp>
        <p:nvCxnSpPr>
          <p:cNvPr id="33" name="Straight Connector 32"/>
          <p:cNvCxnSpPr>
            <a:stCxn id="14" idx="5"/>
            <a:endCxn id="11" idx="2"/>
          </p:cNvCxnSpPr>
          <p:nvPr/>
        </p:nvCxnSpPr>
        <p:spPr>
          <a:xfrm>
            <a:off x="2595581" y="3015605"/>
            <a:ext cx="1382059" cy="466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667000" y="228600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EXAMPLE</a:t>
            </a:r>
            <a:endParaRPr lang="en-US" sz="4000" b="1" dirty="0"/>
          </a:p>
        </p:txBody>
      </p:sp>
      <p:sp>
        <p:nvSpPr>
          <p:cNvPr id="36" name="Rectangle 35"/>
          <p:cNvSpPr/>
          <p:nvPr/>
        </p:nvSpPr>
        <p:spPr>
          <a:xfrm>
            <a:off x="3618286" y="46405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974080" y="1062266"/>
            <a:ext cx="2971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{V1,V4,S}</a:t>
            </a:r>
          </a:p>
          <a:p>
            <a:r>
              <a:rPr lang="en-US" sz="3200" dirty="0" smtClean="0"/>
              <a:t>{V2,V4,S}</a:t>
            </a:r>
          </a:p>
          <a:p>
            <a:r>
              <a:rPr lang="en-US" sz="3200" dirty="0" smtClean="0"/>
              <a:t>{V3,S}</a:t>
            </a:r>
          </a:p>
          <a:p>
            <a:r>
              <a:rPr lang="en-US" sz="3200" dirty="0" smtClean="0"/>
              <a:t>{V4,S}</a:t>
            </a:r>
          </a:p>
          <a:p>
            <a:r>
              <a:rPr lang="en-US" sz="3200" dirty="0" smtClean="0"/>
              <a:t>{V5,S}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3515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6" grpId="0"/>
      <p:bldP spid="27" grpId="0"/>
      <p:bldP spid="28" grpId="0"/>
      <p:bldP spid="30" grpId="0"/>
      <p:bldP spid="31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981200" y="304800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IMPLEMENTATION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348800"/>
            <a:ext cx="7162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Multiple path in IPD and PPD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3200" dirty="0" smtClean="0"/>
              <a:t> </a:t>
            </a:r>
            <a:r>
              <a:rPr lang="en-US" sz="2800" dirty="0" smtClean="0"/>
              <a:t>IPD- fast, PPD- Better streaming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Balance video stream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JRA reduces network congestion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Optimize </a:t>
            </a:r>
            <a:r>
              <a:rPr lang="en-US" sz="3200" dirty="0" err="1" smtClean="0"/>
              <a:t>Vod</a:t>
            </a:r>
            <a:r>
              <a:rPr lang="en-US" sz="3200" dirty="0" smtClean="0"/>
              <a:t> requests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0278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04126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Optimize existing VoD requests</a:t>
            </a:r>
          </a:p>
          <a:p>
            <a:pPr lvl="2">
              <a:buFont typeface="Wingdings" pitchFamily="2" charset="2"/>
              <a:buChar char="q"/>
            </a:pP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Allow more requests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Increased video quality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Minimized congestion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04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1510145"/>
            <a:ext cx="7239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1. D</a:t>
            </a:r>
            <a:r>
              <a:rPr lang="en-US" sz="3200" dirty="0"/>
              <a:t>. A. Tran, K. A. </a:t>
            </a:r>
            <a:r>
              <a:rPr lang="en-US" sz="3200" dirty="0" err="1"/>
              <a:t>Hua</a:t>
            </a:r>
            <a:r>
              <a:rPr lang="en-US" sz="3200" dirty="0"/>
              <a:t>, and T. T. Do, “A peer-to-peer architecture for</a:t>
            </a:r>
          </a:p>
          <a:p>
            <a:r>
              <a:rPr lang="en-US" sz="3200" dirty="0"/>
              <a:t>media streaming,” </a:t>
            </a:r>
            <a:r>
              <a:rPr lang="en-US" sz="3200" i="1" dirty="0"/>
              <a:t>IEEE J. Sel. Areas </a:t>
            </a:r>
            <a:r>
              <a:rPr lang="en-US" sz="3200" i="1" dirty="0" err="1"/>
              <a:t>Commun</a:t>
            </a:r>
            <a:r>
              <a:rPr lang="en-US" sz="3200" i="1" dirty="0"/>
              <a:t>.</a:t>
            </a:r>
            <a:r>
              <a:rPr lang="en-US" sz="3200" dirty="0"/>
              <a:t>, vol. 22, no. 1, pp.</a:t>
            </a:r>
          </a:p>
          <a:p>
            <a:r>
              <a:rPr lang="en-US" sz="3200" dirty="0"/>
              <a:t>121–133, Jan. 2004.</a:t>
            </a:r>
          </a:p>
          <a:p>
            <a:r>
              <a:rPr lang="en-US" sz="3200" dirty="0" smtClean="0"/>
              <a:t>2. I</a:t>
            </a:r>
            <a:r>
              <a:rPr lang="en-US" sz="3200" dirty="0"/>
              <a:t>. F. </a:t>
            </a:r>
            <a:r>
              <a:rPr lang="en-US" sz="3200" dirty="0" err="1"/>
              <a:t>Akyildiz</a:t>
            </a:r>
            <a:r>
              <a:rPr lang="en-US" sz="3200" dirty="0"/>
              <a:t>, X. Wang, and W. Wang, “Wireless mesh networks: A</a:t>
            </a:r>
          </a:p>
          <a:p>
            <a:r>
              <a:rPr lang="en-US" sz="3200" dirty="0"/>
              <a:t>survey,” </a:t>
            </a:r>
            <a:r>
              <a:rPr lang="en-US" sz="3200" i="1" dirty="0" err="1"/>
              <a:t>Comput</a:t>
            </a:r>
            <a:r>
              <a:rPr lang="en-US" sz="3200" i="1" dirty="0"/>
              <a:t>. </a:t>
            </a:r>
            <a:r>
              <a:rPr lang="en-US" sz="3200" i="1" dirty="0" err="1"/>
              <a:t>Netw</a:t>
            </a:r>
            <a:r>
              <a:rPr lang="en-US" sz="3200" i="1" dirty="0"/>
              <a:t>.</a:t>
            </a:r>
            <a:r>
              <a:rPr lang="en-US" sz="3200" dirty="0"/>
              <a:t>, vol. 47, no. 4, pp. 445–487, 2005.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751344"/>
            <a:ext cx="7315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3. M</a:t>
            </a:r>
            <a:r>
              <a:rPr lang="en-US" sz="3200" dirty="0"/>
              <a:t>. R. Pearlman, Z. J. Haas, P. </a:t>
            </a:r>
            <a:r>
              <a:rPr lang="en-US" sz="3200" dirty="0" err="1"/>
              <a:t>Sholander</a:t>
            </a:r>
            <a:r>
              <a:rPr lang="en-US" sz="3200" dirty="0"/>
              <a:t>, and S. S. </a:t>
            </a:r>
            <a:r>
              <a:rPr lang="en-US" sz="3200" dirty="0" err="1"/>
              <a:t>Tabrizi</a:t>
            </a:r>
            <a:r>
              <a:rPr lang="en-US" sz="3200" dirty="0"/>
              <a:t>, “On the</a:t>
            </a:r>
          </a:p>
          <a:p>
            <a:r>
              <a:rPr lang="en-US" sz="3200" dirty="0"/>
              <a:t>impact of alternate path routing for load balancing in mobile ad hoc</a:t>
            </a:r>
          </a:p>
          <a:p>
            <a:r>
              <a:rPr lang="en-US" sz="3200" dirty="0"/>
              <a:t>networks,” in </a:t>
            </a:r>
            <a:r>
              <a:rPr lang="en-US" sz="3200" i="1" dirty="0"/>
              <a:t>Proc. ACM </a:t>
            </a:r>
            <a:r>
              <a:rPr lang="en-US" sz="3200" i="1" dirty="0" err="1"/>
              <a:t>MobiHoc</a:t>
            </a:r>
            <a:r>
              <a:rPr lang="en-US" sz="3200" dirty="0"/>
              <a:t>, 2000, pp. 3–10</a:t>
            </a:r>
            <a:r>
              <a:rPr lang="en-US" sz="3200" dirty="0" smtClean="0"/>
              <a:t>.</a:t>
            </a:r>
            <a:endParaRPr lang="en-US" sz="3200" dirty="0"/>
          </a:p>
          <a:p>
            <a:r>
              <a:rPr lang="en-US" sz="3200" dirty="0" smtClean="0"/>
              <a:t>4. S</a:t>
            </a:r>
            <a:r>
              <a:rPr lang="en-US" sz="3200" dirty="0"/>
              <a:t>. J. Lee and M. </a:t>
            </a:r>
            <a:r>
              <a:rPr lang="en-US" sz="3200" dirty="0" err="1"/>
              <a:t>Gerla</a:t>
            </a:r>
            <a:r>
              <a:rPr lang="en-US" sz="3200" dirty="0"/>
              <a:t>, “Split multipath routing with maximally </a:t>
            </a:r>
            <a:r>
              <a:rPr lang="en-US" sz="3200" dirty="0" smtClean="0"/>
              <a:t>disjoint</a:t>
            </a:r>
            <a:r>
              <a:rPr lang="en-US" sz="3200" dirty="0"/>
              <a:t> paths in ad hoc networks,” in </a:t>
            </a:r>
            <a:r>
              <a:rPr lang="en-US" sz="3200" i="1" dirty="0"/>
              <a:t>Proc. IEEE ICC</a:t>
            </a:r>
            <a:r>
              <a:rPr lang="en-US" sz="3200" dirty="0"/>
              <a:t>, 2001, vol. 10, pp.</a:t>
            </a:r>
          </a:p>
          <a:p>
            <a:r>
              <a:rPr lang="en-US" sz="3200" dirty="0"/>
              <a:t>3201–3205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762000"/>
            <a:ext cx="6629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5. M</a:t>
            </a:r>
            <a:r>
              <a:rPr lang="en-US" sz="3200" dirty="0"/>
              <a:t>. Marina and S. Das, “On-demand multipath distance vector routing</a:t>
            </a:r>
          </a:p>
          <a:p>
            <a:r>
              <a:rPr lang="en-US" sz="3200" dirty="0"/>
              <a:t>in ad hoc networks,” in </a:t>
            </a:r>
            <a:r>
              <a:rPr lang="en-US" sz="3200" i="1" dirty="0"/>
              <a:t>Proc. IEEE ICNP</a:t>
            </a:r>
            <a:r>
              <a:rPr lang="en-US" sz="3200" dirty="0"/>
              <a:t>, 2001, pp. 14–23.</a:t>
            </a:r>
          </a:p>
          <a:p>
            <a:r>
              <a:rPr lang="en-US" sz="3200" dirty="0" smtClean="0"/>
              <a:t>6. D</a:t>
            </a:r>
            <a:r>
              <a:rPr lang="en-US" sz="3200" dirty="0"/>
              <a:t>. B. Johnson and D. A. </a:t>
            </a:r>
            <a:r>
              <a:rPr lang="en-US" sz="3200" dirty="0" err="1"/>
              <a:t>Maltz</a:t>
            </a:r>
            <a:r>
              <a:rPr lang="en-US" sz="3200" dirty="0"/>
              <a:t>, “Dynamic source routing in ad hoc</a:t>
            </a:r>
          </a:p>
          <a:p>
            <a:r>
              <a:rPr lang="en-US" sz="3200" dirty="0"/>
              <a:t>wireless networks,” in </a:t>
            </a:r>
            <a:r>
              <a:rPr lang="en-US" sz="3200" i="1" dirty="0"/>
              <a:t>Proc. Mobile </a:t>
            </a:r>
            <a:r>
              <a:rPr lang="en-US" sz="3200" i="1" dirty="0" err="1"/>
              <a:t>Comput</a:t>
            </a:r>
            <a:r>
              <a:rPr lang="en-US" sz="3200" i="1" dirty="0"/>
              <a:t>.</a:t>
            </a:r>
            <a:r>
              <a:rPr lang="en-US" sz="3200" dirty="0"/>
              <a:t>, 1996, pp. 153–181</a:t>
            </a:r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657600" y="2133600"/>
            <a:ext cx="9906000" cy="1219200"/>
          </a:xfrm>
        </p:spPr>
        <p:txBody>
          <a:bodyPr>
            <a:normAutofit/>
          </a:bodyPr>
          <a:lstStyle/>
          <a:p>
            <a:pPr algn="r"/>
            <a:r>
              <a:rPr lang="en-US" sz="45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QUERIES….?</a:t>
            </a:r>
            <a:endParaRPr lang="en-US" sz="45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865173">
            <a:off x="457200" y="2590800"/>
            <a:ext cx="7391400" cy="1066800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  <a:r>
              <a:rPr lang="en-US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en-US" sz="4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57200" y="7575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" y="304800"/>
            <a:ext cx="7025640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Introduction</a:t>
            </a:r>
          </a:p>
          <a:p>
            <a:pPr lvl="1"/>
            <a:endParaRPr lang="en-US" sz="29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Existing System</a:t>
            </a:r>
          </a:p>
          <a:p>
            <a:pPr lvl="2">
              <a:buFont typeface="Wingdings" pitchFamily="2" charset="2"/>
              <a:buChar char="q"/>
            </a:pPr>
            <a:endParaRPr lang="en-US" sz="29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Limitation of Existing System</a:t>
            </a:r>
          </a:p>
          <a:p>
            <a:pPr lvl="2">
              <a:buFont typeface="Wingdings" pitchFamily="2" charset="2"/>
              <a:buChar char="q"/>
            </a:pPr>
            <a:endParaRPr lang="en-US" sz="29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Proposed System</a:t>
            </a:r>
          </a:p>
          <a:p>
            <a:pPr lvl="2">
              <a:buFont typeface="Wingdings" pitchFamily="2" charset="2"/>
              <a:buChar char="q"/>
            </a:pPr>
            <a:endParaRPr lang="en-US" sz="29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Concepts</a:t>
            </a:r>
          </a:p>
          <a:p>
            <a:pPr lvl="2">
              <a:buFont typeface="Wingdings" pitchFamily="2" charset="2"/>
              <a:buChar char="q"/>
            </a:pPr>
            <a:endParaRPr lang="en-US" sz="29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Implementation</a:t>
            </a:r>
          </a:p>
          <a:p>
            <a:pPr lvl="2">
              <a:buFont typeface="Wingdings" pitchFamily="2" charset="2"/>
              <a:buChar char="q"/>
            </a:pPr>
            <a:endParaRPr lang="en-US" sz="29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Conclusion</a:t>
            </a:r>
          </a:p>
          <a:p>
            <a:pPr lvl="2">
              <a:buFont typeface="Wingdings" pitchFamily="2" charset="2"/>
              <a:buChar char="q"/>
            </a:pP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160" y="1432560"/>
            <a:ext cx="830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/>
              <a:t> </a:t>
            </a:r>
            <a:r>
              <a:rPr lang="en-US" sz="3200" dirty="0" smtClean="0"/>
              <a:t>  Video usage in internet</a:t>
            </a:r>
          </a:p>
          <a:p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Increased streaming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/>
              <a:t> </a:t>
            </a:r>
            <a:r>
              <a:rPr lang="en-US" sz="3200" dirty="0" smtClean="0"/>
              <a:t>  Video streaming </a:t>
            </a:r>
          </a:p>
          <a:p>
            <a:endParaRPr lang="en-US" sz="3200" dirty="0" smtClean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3200" dirty="0" smtClean="0"/>
              <a:t>Live streaming</a:t>
            </a:r>
          </a:p>
          <a:p>
            <a:pPr lvl="2"/>
            <a:endParaRPr lang="en-US" sz="3200" dirty="0" smtClean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3200" dirty="0" smtClean="0"/>
              <a:t>On demand streaming 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7802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Introduction (Contd..)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418" y="1371600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Video on Demand systems (VoD)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Multisource streaming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Wireless mesh networks</a:t>
            </a: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76200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130449"/>
            <a:ext cx="8153400" cy="889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Wired System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Multipath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Multisource VoD</a:t>
            </a:r>
          </a:p>
          <a:p>
            <a:pPr lvl="4"/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0" lvl="4" indent="-4572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 success</a:t>
            </a:r>
          </a:p>
          <a:p>
            <a:pPr lvl="2"/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lvl="2" indent="-457200">
              <a:buFont typeface="Wingdings" pitchFamily="2" charset="2"/>
              <a:buChar char="§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65483" y="380998"/>
            <a:ext cx="601728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Multisource VoD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600200"/>
            <a:ext cx="6477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Popular internet service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Stream from peer and server</a:t>
            </a:r>
          </a:p>
          <a:p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/>
              <a:t> </a:t>
            </a:r>
            <a:r>
              <a:rPr lang="en-US" sz="3200" dirty="0" smtClean="0"/>
              <a:t>  Peer-Peer technology</a:t>
            </a:r>
          </a:p>
          <a:p>
            <a:pPr marL="0" lvl="2"/>
            <a:r>
              <a:rPr lang="en-US" sz="2800" dirty="0" smtClean="0"/>
              <a:t>	</a:t>
            </a:r>
          </a:p>
          <a:p>
            <a:pPr marL="0" lvl="2"/>
            <a:r>
              <a:rPr lang="en-US" sz="3200" dirty="0" smtClean="0"/>
              <a:t>	</a:t>
            </a:r>
            <a:r>
              <a:rPr lang="en-US" sz="2800" dirty="0" smtClean="0"/>
              <a:t>Eg</a:t>
            </a:r>
            <a:r>
              <a:rPr lang="en-US" sz="2800" dirty="0"/>
              <a:t>:- PPLive, </a:t>
            </a:r>
            <a:r>
              <a:rPr lang="en-US" sz="2800" dirty="0" smtClean="0"/>
              <a:t>PPStream</a:t>
            </a:r>
            <a:endParaRPr lang="en-US" sz="3200" dirty="0" smtClean="0"/>
          </a:p>
          <a:p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   Buffer from peer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endParaRPr lang="en-US" sz="3200" dirty="0" smtClean="0"/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  <a:p>
            <a:pPr marL="457200" indent="-457200">
              <a:buFont typeface="Wingdings" pitchFamily="2" charset="2"/>
              <a:buChar char="q"/>
            </a:pPr>
            <a:endParaRPr lang="en-US" sz="3200" dirty="0" smtClean="0"/>
          </a:p>
          <a:p>
            <a:pPr marL="457200" indent="-457200">
              <a:buFont typeface="Wingdings" pitchFamily="2" charset="2"/>
              <a:buChar char="q"/>
            </a:pP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294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380996"/>
            <a:ext cx="601728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Multisource VoD-Example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164" y="1676400"/>
            <a:ext cx="27753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76400"/>
            <a:ext cx="1905000" cy="190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140179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 server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19400" y="3352800"/>
            <a:ext cx="892255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343400" y="3539837"/>
            <a:ext cx="1130728" cy="9455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655" y="3524467"/>
            <a:ext cx="845169" cy="6334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476" y="4485410"/>
            <a:ext cx="1905000" cy="1905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217188" y="6390410"/>
            <a:ext cx="1798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5546905" y="3606663"/>
            <a:ext cx="44877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Courtesy:-IEEE, Multisource streaming, 2012</a:t>
            </a:r>
            <a:endParaRPr lang="en-US" i="1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7690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0" y="4572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Limitation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981200"/>
            <a:ext cx="6324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3200" dirty="0" smtClean="0"/>
              <a:t>   Wireless Interference</a:t>
            </a:r>
          </a:p>
          <a:p>
            <a:endParaRPr lang="en-US" sz="3200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sz="3200" dirty="0" smtClean="0"/>
              <a:t>   High bit error rate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3200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sz="3200" dirty="0" smtClean="0"/>
              <a:t>   Network Delay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3200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sz="3200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sz="3200" dirty="0"/>
          </a:p>
          <a:p>
            <a:pPr marL="285750" indent="-285750">
              <a:buFont typeface="Wingdings" pitchFamily="2" charset="2"/>
              <a:buChar char="q"/>
            </a:pPr>
            <a:endParaRPr lang="en-US" sz="3200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57686"/>
            <a:ext cx="70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Multisource Video On Demand Streaming In wireless Mesh Networks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8968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DigitalNumber_0109 print">
  <a:themeElements>
    <a:clrScheme name="Office Theme 13">
      <a:dk1>
        <a:srgbClr val="3E3E5C"/>
      </a:dk1>
      <a:lt1>
        <a:srgbClr val="FFFFFF"/>
      </a:lt1>
      <a:dk2>
        <a:srgbClr val="666699"/>
      </a:dk2>
      <a:lt2>
        <a:srgbClr val="CC0000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3E3E5C"/>
        </a:dk1>
        <a:lt1>
          <a:srgbClr val="FFFFFF"/>
        </a:lt1>
        <a:dk2>
          <a:srgbClr val="666699"/>
        </a:dk2>
        <a:lt2>
          <a:srgbClr val="CC0000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djacency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st_fin2</Template>
  <TotalTime>2216</TotalTime>
  <Words>986</Words>
  <Application>Microsoft Office PowerPoint</Application>
  <PresentationFormat>On-screen Show (4:3)</PresentationFormat>
  <Paragraphs>262</Paragraphs>
  <Slides>28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DigitalNumber_0109 print</vt:lpstr>
      <vt:lpstr>Office Theme</vt:lpstr>
      <vt:lpstr>Adjacency</vt:lpstr>
      <vt:lpstr>WELCOME</vt:lpstr>
      <vt:lpstr>Multisource Video On-Demand Streaming in Wireless Mesh Networks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QUERIES….?</vt:lpstr>
      <vt:lpstr>THANK YOU…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asha</dc:creator>
  <cp:lastModifiedBy>Rony Kocheril</cp:lastModifiedBy>
  <cp:revision>217</cp:revision>
  <dcterms:created xsi:type="dcterms:W3CDTF">2013-07-25T00:19:08Z</dcterms:created>
  <dcterms:modified xsi:type="dcterms:W3CDTF">2013-11-03T16:05:39Z</dcterms:modified>
</cp:coreProperties>
</file>