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6"/>
  </p:notesMasterIdLst>
  <p:handoutMasterIdLst>
    <p:handoutMasterId r:id="rId27"/>
  </p:handoutMasterIdLst>
  <p:sldIdLst>
    <p:sldId id="297" r:id="rId2"/>
    <p:sldId id="309" r:id="rId3"/>
    <p:sldId id="260" r:id="rId4"/>
    <p:sldId id="261" r:id="rId5"/>
    <p:sldId id="262" r:id="rId6"/>
    <p:sldId id="303" r:id="rId7"/>
    <p:sldId id="305" r:id="rId8"/>
    <p:sldId id="351" r:id="rId9"/>
    <p:sldId id="366" r:id="rId10"/>
    <p:sldId id="362" r:id="rId11"/>
    <p:sldId id="364" r:id="rId12"/>
    <p:sldId id="344" r:id="rId13"/>
    <p:sldId id="345" r:id="rId14"/>
    <p:sldId id="356" r:id="rId15"/>
    <p:sldId id="367" r:id="rId16"/>
    <p:sldId id="323" r:id="rId17"/>
    <p:sldId id="314" r:id="rId18"/>
    <p:sldId id="319" r:id="rId19"/>
    <p:sldId id="317" r:id="rId20"/>
    <p:sldId id="318" r:id="rId21"/>
    <p:sldId id="329" r:id="rId22"/>
    <p:sldId id="330" r:id="rId23"/>
    <p:sldId id="326" r:id="rId24"/>
    <p:sldId id="29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B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9" autoAdjust="0"/>
    <p:restoredTop sz="94660"/>
  </p:normalViewPr>
  <p:slideViewPr>
    <p:cSldViewPr>
      <p:cViewPr>
        <p:scale>
          <a:sx n="81" d="100"/>
          <a:sy n="81" d="100"/>
        </p:scale>
        <p:origin x="-852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Hashing Based Fast Palmprint Identification for Large-Scale Databases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D1F50-5A39-4CFC-8B6C-B3E1A1E393FA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Dept. of CS,MACE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AA432-C0D6-40BD-8707-08914D7C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49324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Hashing Based Fast Palmprint Identification for Large-Scale Databases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71DAD-E0DC-4F6E-8B13-45E9F4C56F0B}" type="datetimeFigureOut">
              <a:rPr lang="en-US" smtClean="0"/>
              <a:pPr/>
              <a:t>8/19/2013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IN" smtClean="0"/>
              <a:t>Dept. of CS,MACE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71C1F-D0BE-45B7-8960-2F65F96AF6E5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27242146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71C1F-D0BE-45B7-8960-2F65F96AF6E5}" type="slidenum">
              <a:rPr lang="en-IN" smtClean="0"/>
              <a:pPr/>
              <a:t>4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CS,MACE</a:t>
            </a:r>
            <a:endParaRPr lang="en-IN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IN" smtClean="0"/>
              <a:t>Hashing Based Fast Palmprint Identification for Large-Scale Databases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18724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4740243-D5F7-4AF3-847E-93801582CC99}" type="datetime1">
              <a:rPr lang="en-US" smtClean="0"/>
              <a:t>8/20/2013</a:t>
            </a:fld>
            <a:endParaRPr lang="en-IN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5BFA499-8F06-4644-BD9A-3920A7785FD5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7C35-08D5-42C1-853C-371CBA3B6BB0}" type="datetime1">
              <a:rPr lang="en-US" smtClean="0"/>
              <a:t>8/20/2013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5FFBE-D7B8-4D5F-8233-F730AE7AAD6F}" type="datetime1">
              <a:rPr lang="en-US" smtClean="0"/>
              <a:t>8/20/2013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308AD8-96A2-45A4-BB72-4A18778764D2}" type="datetime1">
              <a:rPr lang="en-US" smtClean="0"/>
              <a:t>8/20/2013</a:t>
            </a:fld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BFA499-8F06-4644-BD9A-3920A7785FD5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7CF9F1C-DCB5-415D-B15C-F3B2D138B14B}" type="datetime1">
              <a:rPr lang="en-US" smtClean="0"/>
              <a:t>8/20/2013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5BFA499-8F06-4644-BD9A-3920A7785FD5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A236-D4A4-44DC-853A-28F532D90322}" type="datetime1">
              <a:rPr lang="en-US" smtClean="0"/>
              <a:t>8/20/2013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1BB9B-85B1-4005-9EC2-59EDEC207CDB}" type="datetime1">
              <a:rPr lang="en-US" smtClean="0"/>
              <a:t>8/20/2013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93A3752-BD88-4157-B88B-D9327080457E}" type="datetime1">
              <a:rPr lang="en-US" smtClean="0"/>
              <a:t>8/20/2013</a:t>
            </a:fld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BFA499-8F06-4644-BD9A-3920A7785FD5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F3C2-D20E-4A34-B0A6-B9A9EA18A264}" type="datetime1">
              <a:rPr lang="en-US" smtClean="0"/>
              <a:t>8/20/2013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258A631-7E19-4F8E-9AA9-89E966136E35}" type="datetime1">
              <a:rPr lang="en-US" smtClean="0"/>
              <a:t>8/20/2013</a:t>
            </a:fld>
            <a:endParaRPr lang="en-IN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BFA499-8F06-4644-BD9A-3920A7785FD5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AD85BB-48DD-4363-8CDF-CCC990C151B5}" type="datetime1">
              <a:rPr lang="en-US" smtClean="0"/>
              <a:t>8/20/2013</a:t>
            </a:fld>
            <a:endParaRPr lang="en-IN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BFA499-8F06-4644-BD9A-3920A7785FD5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572F2D9-84D6-42F6-B301-D9D019F3BD71}" type="datetime1">
              <a:rPr lang="en-US" smtClean="0"/>
              <a:t>8/20/2013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5BFA499-8F06-4644-BD9A-3920A7785FD5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2000240"/>
            <a:ext cx="7498080" cy="2071702"/>
          </a:xfrm>
        </p:spPr>
        <p:txBody>
          <a:bodyPr/>
          <a:lstStyle/>
          <a:p>
            <a:r>
              <a:rPr lang="en-IN" dirty="0" smtClean="0"/>
              <a:t>             </a:t>
            </a:r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WELCOME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1</a:t>
            </a:fld>
            <a:endParaRPr lang="en-IN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107504" y="6492240"/>
            <a:ext cx="8640960" cy="365760"/>
          </a:xfrm>
        </p:spPr>
        <p:txBody>
          <a:bodyPr/>
          <a:lstStyle/>
          <a:p>
            <a:pPr algn="ctr"/>
            <a:r>
              <a:rPr lang="en-US" dirty="0"/>
              <a:t>Dept. of CS, MACE, Kothamangalam 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>
            <a:normAutofit/>
          </a:bodyPr>
          <a:lstStyle/>
          <a:p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Orientation Pattern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53271"/>
            <a:ext cx="4855998" cy="487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13311" y="1583411"/>
            <a:ext cx="288032" cy="288032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96136" y="1465817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OP 1(K=2)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98540" y="1940966"/>
            <a:ext cx="29458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P={100,803}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V={3,6}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Isosceles Triangle 7"/>
          <p:cNvSpPr/>
          <p:nvPr/>
        </p:nvSpPr>
        <p:spPr>
          <a:xfrm>
            <a:off x="5298540" y="3326850"/>
            <a:ext cx="353580" cy="246166"/>
          </a:xfrm>
          <a:prstGeom prst="triangl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796136" y="3212976"/>
            <a:ext cx="208823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OP 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(K=3)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98540" y="3717032"/>
            <a:ext cx="384546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={205,400,604}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={1,3,2}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={250,251,952,966}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={6,5,4,4}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298540" y="5229200"/>
            <a:ext cx="288032" cy="288032"/>
          </a:xfrm>
          <a:prstGeom prst="ellipse">
            <a:avLst/>
          </a:prstGeom>
          <a:ln w="57150">
            <a:solidFill>
              <a:srgbClr val="222BDA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796136" y="5116832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OP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3(K=4)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65253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6381328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Courtesy:IEEE,Trans.Inf.Forensics Security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10</a:t>
            </a:fld>
            <a:endParaRPr lang="en-IN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>
          <a:xfrm>
            <a:off x="3131840" y="6567780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1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4210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OP construction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s=D/K;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P={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+s,…,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p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+(K-1)*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s}</a:t>
            </a:r>
            <a:endParaRPr lang="en-IN" sz="3200" i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V={of}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11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699792" y="6492240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07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PREPROCESSING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467600" cy="4989168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Input: All CCs in the database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initialize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S=0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initialize 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O=1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take CC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identify bin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numbers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nsert into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bin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update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 and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Output: Hash(H), size(S) &amp; offset(O) tables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9"/>
            </a:pPr>
            <a:endParaRPr lang="en-US" sz="3200" dirty="0"/>
          </a:p>
          <a:p>
            <a:pPr marL="514350" indent="-514350">
              <a:buFont typeface="+mj-lt"/>
              <a:buAutoNum type="arabicPeriod" startAt="9"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9"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9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9"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12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2627784" y="6494726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9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0023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836712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Illustration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643192" cy="578125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(1)                       …                       (6)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=1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O =8120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S =1749                                          S =1548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aseline="-25000" dirty="0" smtClean="0"/>
              <a:t>                 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          S[1][1]=1749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Offset table                 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 [1024]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Size table                                           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60127"/>
            <a:ext cx="6912768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1589728" y="1388771"/>
            <a:ext cx="288031" cy="271355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508104" y="1388770"/>
            <a:ext cx="288031" cy="271355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494" y="2079565"/>
            <a:ext cx="3074457" cy="276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030" y="2050652"/>
            <a:ext cx="3074457" cy="276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88" y="3987402"/>
            <a:ext cx="7920879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35" y="4461225"/>
            <a:ext cx="3442685" cy="309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915" y="4545920"/>
            <a:ext cx="3442685" cy="309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39" y="5222726"/>
            <a:ext cx="7802012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39" y="5625089"/>
            <a:ext cx="3442685" cy="309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13</a:t>
            </a:fld>
            <a:endParaRPr lang="en-IN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>
          <a:xfrm>
            <a:off x="2971800" y="6519624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19" name="Footer Placeholder 6"/>
          <p:cNvSpPr txBox="1">
            <a:spLocks/>
          </p:cNvSpPr>
          <p:nvPr/>
        </p:nvSpPr>
        <p:spPr>
          <a:xfrm>
            <a:off x="259904" y="116632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1" y="3789040"/>
            <a:ext cx="4824536" cy="1852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823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SEARCHING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Checking Collisions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initialize collision indicators(ci)=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FALSE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compute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OP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until size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of OP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do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calculate distance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 distance=0 then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ci=TRUE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update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counter(c) of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collisions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14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987824" y="6492240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9653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SEARCHING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9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 distance !=0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ompare distances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hoose least distance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thers discarded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end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15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987824" y="6492240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8803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Illustration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Query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P={34,23,40}  V={3,2,4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Database: 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1) P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={45,67,24} V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={3,4,6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={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30,23,41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} V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={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,2,4}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~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&gt; P~P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marL="0" indent="0">
              <a:buNone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16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771800" y="6472032"/>
            <a:ext cx="3200400" cy="385968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2761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Principal OP hashing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Principal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lines</a:t>
            </a:r>
          </a:p>
          <a:p>
            <a:pPr marL="0" lvl="1" indent="0">
              <a:spcBef>
                <a:spcPts val="600"/>
              </a:spcBef>
              <a:buSzPct val="70000"/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Minimum response time(RT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lvl="1" indent="0">
              <a:spcBef>
                <a:spcPts val="600"/>
              </a:spcBef>
              <a:buSzPct val="70000"/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Less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&amp; high GC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17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843808" y="6492240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0065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Stages of POP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Extraction 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OF+RT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Ofs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sorted</a:t>
            </a:r>
          </a:p>
          <a:p>
            <a:pPr marL="0" indent="0">
              <a:buNone/>
            </a:pP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POP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construction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s=L/K where L=D/10(set value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65760" lvl="1" indent="0">
              <a:buNone/>
            </a:pPr>
            <a:endParaRPr lang="en-US" sz="3100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18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843808" y="6492240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065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10 times faster 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POP faster than OP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Accuracy of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POP&gt;OP=Brute-force</a:t>
            </a: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Image quality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19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843808" y="6492240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94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8560" y="785794"/>
            <a:ext cx="9793088" cy="1785950"/>
          </a:xfrm>
        </p:spPr>
        <p:txBody>
          <a:bodyPr>
            <a:no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Hashing Based Fast Palmprint Identification for Large-Scale Databases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3812098"/>
            <a:ext cx="6192688" cy="30459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Topic Approval:22-7-2013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Slide Approval:2-8-2013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Topic And Slides Approved By: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Ms.Jisha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P Abraham </a:t>
            </a: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796136" y="3789040"/>
            <a:ext cx="3076406" cy="2716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Richa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Kuriakose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Roll No:47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S7R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2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07504" y="6474438"/>
            <a:ext cx="8640960" cy="365760"/>
          </a:xfrm>
        </p:spPr>
        <p:txBody>
          <a:bodyPr/>
          <a:lstStyle/>
          <a:p>
            <a:pPr algn="ctr"/>
            <a:r>
              <a:rPr lang="en-US" dirty="0" smtClean="0"/>
              <a:t>Dept. of CS, MACE, Kothamangalam 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467600" cy="5061176"/>
          </a:xfrm>
        </p:spPr>
        <p:txBody>
          <a:bodyPr>
            <a:normAutofit lnSpcReduction="10000"/>
          </a:bodyPr>
          <a:lstStyle/>
          <a:p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D.Zhang,W.Kong,J.You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M.Wong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“On-line palmprint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identification”,IEEE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Trans. Pattern  Anal. Mach.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Intell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.,vol. 25,no. 9,pp. 1024-1050,Sep. 2003.</a:t>
            </a:r>
          </a:p>
          <a:p>
            <a:pPr marL="0" indent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Baveja,H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Yuan,and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L.Wein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“Asymptotic biometric analysis for large gallery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sizes”,IEEE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Trans. Inf. Forensics Security,vol.5,no. 4,pp. 955-964,</a:t>
            </a:r>
          </a:p>
          <a:p>
            <a:pPr marL="0" indent="0"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Dec. 2010.</a:t>
            </a:r>
          </a:p>
          <a:p>
            <a:pPr marL="0" indent="0">
              <a:buNone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20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699792" y="6492240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0358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A.Gyaourova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A.Ross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“Index codes for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multibiometric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pattern retrieval”, IEEE Trans. Inf. Forensics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Security,vol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7,no. 2,pp.518-529,Apr. 2012.</a:t>
            </a:r>
          </a:p>
          <a:p>
            <a:pPr marL="0" indent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J.You,W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Li, and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D.Zhang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K. Cheung, “On hierarchical palmprint coding with multiple features for personal identification in large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databases”,IEEE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Trans. Circuit Syst. Video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Technol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.,vol. 14,no. 2,pp. 234-243, Feb. 2004.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21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915816" y="6492240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569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467600" cy="5061176"/>
          </a:xfrm>
        </p:spPr>
        <p:txBody>
          <a:bodyPr>
            <a:normAutofit fontScale="925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Li,J.You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D.Zhang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“Texture-based palmprint retrieval using a layered search scheme for personal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identification”,IEEE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Trans.Multimedia,vol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7.no. 5,pp. 891-898,Oct. 2005.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A. K.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Jain,A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Ross and S.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Prabhakar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“An introduction to biometric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recognition”,IEEE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Trans.Circuits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Syst. Video Technol.,vol.14,no. 1,pp. 4-20,Jan. 2004.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22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627784" y="6492240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7716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marL="0" indent="0">
              <a:buNone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en-IN" sz="4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THANK YOU</a:t>
            </a:r>
            <a:endParaRPr lang="en-US" sz="4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23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627784" y="6492240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3057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14480" y="2000240"/>
            <a:ext cx="7790712" cy="2214578"/>
          </a:xfrm>
        </p:spPr>
        <p:txBody>
          <a:bodyPr>
            <a:normAutofit/>
          </a:bodyPr>
          <a:lstStyle/>
          <a:p>
            <a:pPr>
              <a:buNone/>
            </a:pPr>
            <a:endParaRPr lang="en-IN" dirty="0" smtClean="0"/>
          </a:p>
          <a:p>
            <a:pPr>
              <a:buNone/>
            </a:pPr>
            <a:endParaRPr lang="en-IN" dirty="0" smtClean="0"/>
          </a:p>
          <a:p>
            <a:pPr>
              <a:buNone/>
            </a:pPr>
            <a:r>
              <a:rPr lang="en-IN" dirty="0" smtClean="0"/>
              <a:t>            </a:t>
            </a:r>
            <a:r>
              <a:rPr lang="en-IN" sz="4200" dirty="0" smtClean="0">
                <a:latin typeface="Times New Roman" pitchFamily="18" charset="0"/>
                <a:cs typeface="Times New Roman" pitchFamily="18" charset="0"/>
              </a:rPr>
              <a:t>QUESTIONS?</a:t>
            </a:r>
            <a:endParaRPr lang="en-IN" sz="4200" dirty="0" smtClean="0"/>
          </a:p>
          <a:p>
            <a:pPr>
              <a:buNone/>
            </a:pPr>
            <a:r>
              <a:rPr lang="en-IN" dirty="0" smtClean="0"/>
              <a:t>                      </a:t>
            </a:r>
            <a:endParaRPr lang="en-IN" sz="4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24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771800" y="6492240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42976" y="1447800"/>
            <a:ext cx="7790712" cy="4800600"/>
          </a:xfrm>
        </p:spPr>
        <p:txBody>
          <a:bodyPr>
            <a:normAutofit/>
          </a:bodyPr>
          <a:lstStyle/>
          <a:p>
            <a:pPr marL="742950" indent="-742950"/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marL="742950" indent="-742950"/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</a:p>
          <a:p>
            <a:pPr marL="742950" indent="-742950"/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Issues</a:t>
            </a:r>
          </a:p>
          <a:p>
            <a:pPr marL="742950" indent="-742950"/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 marL="742950" indent="-742950"/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pPr marL="0" indent="0">
              <a:buNone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3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107504" y="6519624"/>
            <a:ext cx="8640960" cy="365760"/>
          </a:xfrm>
        </p:spPr>
        <p:txBody>
          <a:bodyPr/>
          <a:lstStyle/>
          <a:p>
            <a:pPr algn="ctr"/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00100" y="1428736"/>
            <a:ext cx="7786742" cy="4525963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Biometric technology</a:t>
            </a: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Hashing</a:t>
            </a: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High speedup 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4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980184" y="6405608"/>
            <a:ext cx="3200400" cy="452392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9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1412776"/>
            <a:ext cx="7862150" cy="5267348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Brute-force search</a:t>
            </a:r>
          </a:p>
          <a:p>
            <a:pPr lvl="1">
              <a:buFont typeface="Wingdings" pitchFamily="2" charset="2"/>
              <a:buChar char="ü"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i="1" dirty="0" smtClean="0">
                <a:latin typeface="Times New Roman" pitchFamily="18" charset="0"/>
                <a:cs typeface="Times New Roman" pitchFamily="18" charset="0"/>
              </a:rPr>
              <a:t>first(P</a:t>
            </a:r>
            <a:r>
              <a:rPr lang="en-IN" sz="2800" i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>
              <a:buFont typeface="Wingdings" pitchFamily="2" charset="2"/>
              <a:buChar char="ü"/>
            </a:pPr>
            <a:r>
              <a:rPr lang="en-IN" sz="2800" i="1" dirty="0">
                <a:latin typeface="Times New Roman" pitchFamily="18" charset="0"/>
                <a:cs typeface="Times New Roman" pitchFamily="18" charset="0"/>
              </a:rPr>
              <a:t>next(</a:t>
            </a:r>
            <a:r>
              <a:rPr lang="en-IN" sz="2800" i="1" dirty="0" err="1">
                <a:latin typeface="Times New Roman" pitchFamily="18" charset="0"/>
                <a:cs typeface="Times New Roman" pitchFamily="18" charset="0"/>
              </a:rPr>
              <a:t>P,c</a:t>
            </a:r>
            <a:r>
              <a:rPr lang="en-IN" sz="2800" i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>
              <a:buFont typeface="Wingdings" pitchFamily="2" charset="2"/>
              <a:buChar char="ü"/>
            </a:pPr>
            <a:r>
              <a:rPr lang="en-IN" sz="2800" i="1" dirty="0">
                <a:latin typeface="Times New Roman" pitchFamily="18" charset="0"/>
                <a:cs typeface="Times New Roman" pitchFamily="18" charset="0"/>
              </a:rPr>
              <a:t>valid(</a:t>
            </a:r>
            <a:r>
              <a:rPr lang="en-IN" sz="2800" i="1" dirty="0" err="1">
                <a:latin typeface="Times New Roman" pitchFamily="18" charset="0"/>
                <a:cs typeface="Times New Roman" pitchFamily="18" charset="0"/>
              </a:rPr>
              <a:t>P,c</a:t>
            </a:r>
            <a:r>
              <a:rPr lang="en-IN" sz="2800" i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>
              <a:buFont typeface="Wingdings" pitchFamily="2" charset="2"/>
              <a:buChar char="ü"/>
            </a:pPr>
            <a:r>
              <a:rPr lang="en-IN" sz="2800" i="1" dirty="0">
                <a:latin typeface="Times New Roman" pitchFamily="18" charset="0"/>
                <a:cs typeface="Times New Roman" pitchFamily="18" charset="0"/>
              </a:rPr>
              <a:t>output(</a:t>
            </a:r>
            <a:r>
              <a:rPr lang="en-IN" sz="2800" i="1" dirty="0" err="1">
                <a:latin typeface="Times New Roman" pitchFamily="18" charset="0"/>
                <a:cs typeface="Times New Roman" pitchFamily="18" charset="0"/>
              </a:rPr>
              <a:t>P,c</a:t>
            </a:r>
            <a:r>
              <a:rPr lang="en-IN" sz="2800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65760" lvl="1" indent="0"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Hierarchial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matching approach</a:t>
            </a:r>
          </a:p>
          <a:p>
            <a:pPr marL="365760" lvl="1" indent="0">
              <a:buNone/>
            </a:pPr>
            <a:endParaRPr lang="en-IN" sz="25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5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915816" y="6492240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Issues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1538" y="1447800"/>
            <a:ext cx="7862150" cy="5267348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Low Speedup</a:t>
            </a:r>
          </a:p>
          <a:p>
            <a:pPr marL="0" indent="0">
              <a:buNone/>
            </a:pPr>
            <a:endParaRPr lang="en-IN" sz="28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Image quality</a:t>
            </a:r>
          </a:p>
          <a:p>
            <a:pPr marL="0" indent="0">
              <a:buNone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Accuracy – 1/size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database </a:t>
            </a:r>
          </a:p>
          <a:p>
            <a:pPr marL="790956" lvl="1" indent="-342900">
              <a:buFont typeface="Wingdings" pitchFamily="2" charset="2"/>
              <a:buChar char="ü"/>
            </a:pPr>
            <a:r>
              <a:rPr lang="en-IN" sz="280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IN" sz="2800" i="1" dirty="0" smtClean="0">
                <a:latin typeface="Times New Roman" pitchFamily="18" charset="0"/>
                <a:cs typeface="Times New Roman" pitchFamily="18" charset="0"/>
              </a:rPr>
              <a:t>alse rejection rate</a:t>
            </a:r>
          </a:p>
          <a:p>
            <a:pPr marL="790956" lvl="1" indent="-342900">
              <a:buFont typeface="Wingdings" pitchFamily="2" charset="2"/>
              <a:buChar char="ü"/>
            </a:pPr>
            <a:r>
              <a:rPr lang="en-IN" sz="280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IN" sz="2800" i="1" dirty="0" smtClean="0">
                <a:latin typeface="Times New Roman" pitchFamily="18" charset="0"/>
                <a:cs typeface="Times New Roman" pitchFamily="18" charset="0"/>
              </a:rPr>
              <a:t>alse acceptance rate</a:t>
            </a:r>
            <a:endParaRPr lang="en-IN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en-IN" sz="3200" i="1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en-IN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IN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en-IN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6</a:t>
            </a:fld>
            <a:endParaRPr lang="en-IN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>
          <a:xfrm>
            <a:off x="2935415" y="6492240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10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446911"/>
            <a:ext cx="8072462" cy="5410200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Hash function properties:-</a:t>
            </a:r>
          </a:p>
          <a:p>
            <a:pPr lvl="1">
              <a:buFont typeface="Wingdings" pitchFamily="2" charset="2"/>
              <a:buChar char="ü"/>
            </a:pPr>
            <a:r>
              <a:rPr lang="en-IN" sz="2800" i="1" dirty="0" smtClean="0">
                <a:latin typeface="Times New Roman" pitchFamily="18" charset="0"/>
                <a:cs typeface="Times New Roman" pitchFamily="18" charset="0"/>
              </a:rPr>
              <a:t>Discriminant – Imposter collisions</a:t>
            </a:r>
          </a:p>
          <a:p>
            <a:pPr lvl="1">
              <a:buFont typeface="Wingdings" pitchFamily="2" charset="2"/>
              <a:buChar char="ü"/>
            </a:pPr>
            <a:r>
              <a:rPr lang="en-IN" sz="2800" i="1" dirty="0" smtClean="0">
                <a:latin typeface="Times New Roman" pitchFamily="18" charset="0"/>
                <a:cs typeface="Times New Roman" pitchFamily="18" charset="0"/>
              </a:rPr>
              <a:t>Consistent – Genuine collisions(GC)</a:t>
            </a:r>
          </a:p>
          <a:p>
            <a:pPr lvl="1">
              <a:buFont typeface="Wingdings" pitchFamily="2" charset="2"/>
              <a:buChar char="ü"/>
            </a:pPr>
            <a:r>
              <a:rPr lang="en-IN" sz="2800" i="1" dirty="0" smtClean="0">
                <a:latin typeface="Times New Roman" pitchFamily="18" charset="0"/>
                <a:cs typeface="Times New Roman" pitchFamily="18" charset="0"/>
              </a:rPr>
              <a:t>Random – make </a:t>
            </a:r>
            <a:r>
              <a:rPr lang="en-IN" sz="2800" i="1" dirty="0" smtClean="0">
                <a:latin typeface="Times New Roman" pitchFamily="18" charset="0"/>
                <a:cs typeface="Times New Roman" pitchFamily="18" charset="0"/>
              </a:rPr>
              <a:t>partitions</a:t>
            </a:r>
            <a:endParaRPr lang="en-IN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2296" indent="0">
              <a:buNone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7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771800" y="6519624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138138"/>
          </a:xfrm>
        </p:spPr>
        <p:txBody>
          <a:bodyPr>
            <a:noAutofit/>
          </a:bodyPr>
          <a:lstStyle/>
          <a:p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Orientation Pattern(OP) hashing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1447800"/>
            <a:ext cx="8322128" cy="5149552"/>
          </a:xfrm>
        </p:spPr>
        <p:txBody>
          <a:bodyPr>
            <a:normAutofit/>
          </a:bodyPr>
          <a:lstStyle/>
          <a:p>
            <a:pPr marL="514350" lvl="2" indent="-514350">
              <a:spcBef>
                <a:spcPts val="600"/>
              </a:spcBef>
              <a:buClr>
                <a:schemeClr val="accent1"/>
              </a:buClr>
              <a:buSzPct val="70000"/>
              <a:buFont typeface="+mj-lt"/>
              <a:buAutoNum type="arabicPeriod"/>
            </a:pP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Extraction</a:t>
            </a:r>
          </a:p>
          <a:p>
            <a:pPr marL="514350" lvl="2" indent="-5143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</a:pPr>
            <a:r>
              <a:rPr lang="en-IN" sz="2800" i="1" dirty="0" smtClean="0">
                <a:latin typeface="Times New Roman" pitchFamily="18" charset="0"/>
                <a:cs typeface="Times New Roman" pitchFamily="18" charset="0"/>
              </a:rPr>
              <a:t>competitive </a:t>
            </a:r>
            <a:r>
              <a:rPr lang="en-IN" sz="2800" i="1" dirty="0">
                <a:latin typeface="Times New Roman" pitchFamily="18" charset="0"/>
                <a:cs typeface="Times New Roman" pitchFamily="18" charset="0"/>
              </a:rPr>
              <a:t>code method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  <a:p>
            <a:pPr marL="0" lvl="2" indent="0">
              <a:spcBef>
                <a:spcPts val="600"/>
              </a:spcBef>
              <a:buClr>
                <a:schemeClr val="accent1"/>
              </a:buClr>
              <a:buSzPct val="70000"/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2" indent="-514350">
              <a:spcBef>
                <a:spcPts val="600"/>
              </a:spcBef>
              <a:buClr>
                <a:schemeClr val="accent1"/>
              </a:buClr>
              <a:buSzPct val="70000"/>
              <a:buFont typeface="+mj-lt"/>
              <a:buAutoNum type="arabicPeriod" startAt="2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Preprocessin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g</a:t>
            </a:r>
          </a:p>
          <a:p>
            <a:pPr marL="514350" lvl="2" indent="-5143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</a:pPr>
            <a:r>
              <a:rPr lang="en-IN" sz="2800" i="1" dirty="0">
                <a:latin typeface="Times New Roman" pitchFamily="18" charset="0"/>
                <a:cs typeface="Times New Roman" pitchFamily="18" charset="0"/>
              </a:rPr>
              <a:t>Build hash, offset &amp;size tables</a:t>
            </a:r>
          </a:p>
          <a:p>
            <a:pPr marL="514350" lvl="2" indent="-5143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marL="514350" lvl="2" indent="-514350">
              <a:spcBef>
                <a:spcPts val="600"/>
              </a:spcBef>
              <a:buClr>
                <a:schemeClr val="accent1"/>
              </a:buClr>
              <a:buSzPct val="70000"/>
              <a:buFont typeface="+mj-lt"/>
              <a:buAutoNum type="arabicPeriod" startAt="3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Searching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marL="457200" lvl="2" indent="-45720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</a:pPr>
            <a:r>
              <a:rPr lang="en-IN" sz="2800" i="1" dirty="0">
                <a:latin typeface="Times New Roman" pitchFamily="18" charset="0"/>
                <a:cs typeface="Times New Roman" pitchFamily="18" charset="0"/>
              </a:rPr>
              <a:t>Check collisions</a:t>
            </a:r>
          </a:p>
          <a:p>
            <a:pPr marL="457200" lvl="2" indent="-457200">
              <a:spcBef>
                <a:spcPts val="600"/>
              </a:spcBef>
              <a:buClr>
                <a:schemeClr val="accent1"/>
              </a:buClr>
              <a:buSzPct val="70000"/>
            </a:pPr>
            <a:endParaRPr lang="en-IN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8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699792" y="6492240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9124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9721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Competitive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Code(CC)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Method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6 Gabor filters</a:t>
            </a:r>
          </a:p>
          <a:p>
            <a:pPr marL="0" indent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3200" dirty="0" smtClean="0"/>
              <a:t>θ</a:t>
            </a:r>
            <a:r>
              <a:rPr lang="en-US" sz="3200" baseline="-25000" dirty="0" smtClean="0"/>
              <a:t>k</a:t>
            </a:r>
            <a:r>
              <a:rPr lang="en-US" sz="3200" dirty="0" smtClean="0"/>
              <a:t>  = k/6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 smtClean="0"/>
              <a:t>3-bit code</a:t>
            </a:r>
          </a:p>
          <a:p>
            <a:endParaRPr lang="en-US" sz="3200" dirty="0"/>
          </a:p>
          <a:p>
            <a:endParaRPr lang="en-US" sz="3200" dirty="0"/>
          </a:p>
          <a:p>
            <a:pPr marL="0" indent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9</a:t>
            </a:fld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627784" y="6492240"/>
            <a:ext cx="3200400" cy="365760"/>
          </a:xfrm>
        </p:spPr>
        <p:txBody>
          <a:bodyPr/>
          <a:lstStyle/>
          <a:p>
            <a:r>
              <a:rPr lang="en-US" dirty="0" smtClean="0"/>
              <a:t>Dept. of CS, MACE, Kothamangalam </a:t>
            </a:r>
            <a:endParaRPr lang="en-IN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259904" y="188640"/>
            <a:ext cx="8640960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dirty="0" smtClean="0"/>
              <a:t>Hashing Based Fast Palmprint Identification for Large-Scale Databases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8156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10428</TotalTime>
  <Words>1006</Words>
  <Application>Microsoft Office PowerPoint</Application>
  <PresentationFormat>On-screen Show (4:3)</PresentationFormat>
  <Paragraphs>264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Oriel</vt:lpstr>
      <vt:lpstr>             WELCOME</vt:lpstr>
      <vt:lpstr>Hashing Based Fast Palmprint Identification for Large-Scale Databases</vt:lpstr>
      <vt:lpstr>Contents</vt:lpstr>
      <vt:lpstr>Introduction</vt:lpstr>
      <vt:lpstr>Existing system</vt:lpstr>
      <vt:lpstr>Issues</vt:lpstr>
      <vt:lpstr>Proposed system</vt:lpstr>
      <vt:lpstr>Orientation Pattern(OP) hashing</vt:lpstr>
      <vt:lpstr>Competitive Code(CC) Method</vt:lpstr>
      <vt:lpstr>Orientation Pattern</vt:lpstr>
      <vt:lpstr>OP construction</vt:lpstr>
      <vt:lpstr>PREPROCESSING</vt:lpstr>
      <vt:lpstr>Illustration</vt:lpstr>
      <vt:lpstr>SEARCHING</vt:lpstr>
      <vt:lpstr>SEARCHING</vt:lpstr>
      <vt:lpstr>Illustration</vt:lpstr>
      <vt:lpstr>Principal OP hashing</vt:lpstr>
      <vt:lpstr>Stages of POP</vt:lpstr>
      <vt:lpstr>Conclusion</vt:lpstr>
      <vt:lpstr>References</vt:lpstr>
      <vt:lpstr>References</vt:lpstr>
      <vt:lpstr>References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MOHAN</dc:creator>
  <cp:lastModifiedBy>user</cp:lastModifiedBy>
  <cp:revision>272</cp:revision>
  <dcterms:created xsi:type="dcterms:W3CDTF">2012-07-25T15:42:49Z</dcterms:created>
  <dcterms:modified xsi:type="dcterms:W3CDTF">2013-08-21T03:05:33Z</dcterms:modified>
</cp:coreProperties>
</file>