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9" r:id="rId1"/>
  </p:sldMasterIdLst>
  <p:notesMasterIdLst>
    <p:notesMasterId r:id="rId30"/>
  </p:notesMasterIdLst>
  <p:handoutMasterIdLst>
    <p:handoutMasterId r:id="rId31"/>
  </p:handoutMasterIdLst>
  <p:sldIdLst>
    <p:sldId id="259" r:id="rId2"/>
    <p:sldId id="292" r:id="rId3"/>
    <p:sldId id="257" r:id="rId4"/>
    <p:sldId id="258" r:id="rId5"/>
    <p:sldId id="311" r:id="rId6"/>
    <p:sldId id="309" r:id="rId7"/>
    <p:sldId id="307" r:id="rId8"/>
    <p:sldId id="312" r:id="rId9"/>
    <p:sldId id="310" r:id="rId10"/>
    <p:sldId id="260" r:id="rId11"/>
    <p:sldId id="297" r:id="rId12"/>
    <p:sldId id="293" r:id="rId13"/>
    <p:sldId id="308" r:id="rId14"/>
    <p:sldId id="302" r:id="rId15"/>
    <p:sldId id="304" r:id="rId16"/>
    <p:sldId id="305" r:id="rId17"/>
    <p:sldId id="270" r:id="rId18"/>
    <p:sldId id="271" r:id="rId19"/>
    <p:sldId id="272" r:id="rId20"/>
    <p:sldId id="273" r:id="rId21"/>
    <p:sldId id="274" r:id="rId22"/>
    <p:sldId id="276" r:id="rId23"/>
    <p:sldId id="282" r:id="rId24"/>
    <p:sldId id="284" r:id="rId25"/>
    <p:sldId id="303" r:id="rId26"/>
    <p:sldId id="300" r:id="rId27"/>
    <p:sldId id="301" r:id="rId28"/>
    <p:sldId id="29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03" autoAdjust="0"/>
    <p:restoredTop sz="94640" autoAdjust="0"/>
  </p:normalViewPr>
  <p:slideViewPr>
    <p:cSldViewPr>
      <p:cViewPr>
        <p:scale>
          <a:sx n="66" d="100"/>
          <a:sy n="66" d="100"/>
        </p:scale>
        <p:origin x="-58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IN"/>
              <a:t>FAIR TORRENT: A DEFICIT BASED ALGORITHM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3C9B66B-4B98-4B00-8C33-747125CD94F1}" type="datetimeFigureOut">
              <a:rPr lang="en-US"/>
              <a:pPr>
                <a:defRPr/>
              </a:pPr>
              <a:t>10/24/2013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2DCA83-4F88-454C-8256-13A542A37FD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IN"/>
              <a:t>FAIR TORRENT: A DEFICIT BASED ALGORITHM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2DA188-F414-471F-959B-2B914DC56201}" type="datetimeFigureOut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83D3CB-51AB-4714-81B7-E0065DCA2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>
              <a:ea typeface="ＭＳ Ｐゴシック" pitchFamily="34" charset="-128"/>
            </a:endParaRPr>
          </a:p>
        </p:txBody>
      </p:sp>
      <p:sp>
        <p:nvSpPr>
          <p:cNvPr id="44036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N" smtClean="0">
                <a:ea typeface="ＭＳ Ｐゴシック" pitchFamily="34" charset="-128"/>
              </a:rPr>
              <a:t>FAIR TORRENT: A DEFICIT BASED ALGORITHM</a:t>
            </a: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>
              <a:ea typeface="ＭＳ Ｐゴシック" pitchFamily="34" charset="-128"/>
            </a:endParaRPr>
          </a:p>
        </p:txBody>
      </p:sp>
      <p:sp>
        <p:nvSpPr>
          <p:cNvPr id="45060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N" smtClean="0">
                <a:ea typeface="ＭＳ Ｐゴシック" pitchFamily="34" charset="-128"/>
              </a:rPr>
              <a:t>FAIR TORRENT: A DEFICIT BASED ALGORITHM</a:t>
            </a: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8A687AA-19A0-4A22-8881-F49F5C9DF26D}" type="datetime1">
              <a:rPr/>
              <a:pPr>
                <a:defRPr/>
              </a:pPr>
              <a:t>10/24/2013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AEFBD35-A809-470E-BEC0-56B85C15CF2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66B7-E102-46CB-AD30-66F75189F479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46518-1182-44C0-9054-F996313CE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318FA9-E003-46C7-80E3-1BDED982F1A7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5C8AE8D-71F5-455C-B9C5-8B923A766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282F-EB6C-497D-9458-BEFFADF15F1F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8C820-B47F-4AA5-8BFE-64380E246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2B996E-6ABA-458E-B7F4-B71EDD024ECF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BCD8D9-9C62-43C4-9FB8-D48009F86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15A04-A336-4F80-9E9A-C47F58EAEC77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E445-B351-4D72-8D65-6490ED5C4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358F8-CE7B-4AD0-B664-69072E3EF12B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69B4B-130F-4E6E-BA08-88946BAA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F6F32-7062-4CCE-9A66-524C3A305D0F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2190B-643D-4D55-B33E-34D6806847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404F-B345-4306-BDD9-82707BBDEEF9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BE09C-C0FB-422F-A175-D575B5A0A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CB7B-C70D-47AC-B3A8-CE56172B8FE8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93015-FD60-437E-83EE-486E72E9D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D922AE-4184-44D8-85F9-146B207E4D3F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DC2CCC-DB0A-483D-8CC8-2A8345604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8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B8A985F-E9C9-437D-9A62-5CA40C561225}" type="datetime1">
              <a:rPr lang="en-US"/>
              <a:pPr>
                <a:defRPr/>
              </a:pPr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IN"/>
              <a:t>CSE DEPT, MACE KOTHAMANGALAM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E83B2D9-5607-435B-8537-AB5653B6D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5" r:id="rId1"/>
    <p:sldLayoutId id="2147484866" r:id="rId2"/>
    <p:sldLayoutId id="2147484867" r:id="rId3"/>
    <p:sldLayoutId id="2147484868" r:id="rId4"/>
    <p:sldLayoutId id="2147484869" r:id="rId5"/>
    <p:sldLayoutId id="2147484870" r:id="rId6"/>
    <p:sldLayoutId id="2147484871" r:id="rId7"/>
    <p:sldLayoutId id="2147484872" r:id="rId8"/>
    <p:sldLayoutId id="2147484873" r:id="rId9"/>
    <p:sldLayoutId id="2147484874" r:id="rId10"/>
    <p:sldLayoutId id="2147484875" r:id="rId11"/>
  </p:sldLayoutIdLst>
  <p:transition>
    <p:push dir="u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43372" y="3571876"/>
            <a:ext cx="3186106" cy="67943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IN" sz="4800" dirty="0" smtClean="0">
                <a:solidFill>
                  <a:schemeClr val="bg2">
                    <a:lumMod val="10000"/>
                  </a:schemeClr>
                </a:solidFill>
              </a:rPr>
              <a:t>WELCOME</a:t>
            </a:r>
            <a:r>
              <a:rPr lang="en-IN" sz="4400" dirty="0" smtClean="0"/>
              <a:t/>
            </a:r>
            <a:br>
              <a:rPr lang="en-IN" sz="4400" dirty="0" smtClean="0"/>
            </a:br>
            <a:endParaRPr lang="en-IN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3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EXISTING Algorithms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9800" dirty="0" smtClean="0">
              <a:ea typeface="ＭＳ Ｐゴシック" pitchFamily="34" charset="-128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9800" dirty="0" smtClean="0">
                <a:ea typeface="ＭＳ Ｐゴシック" pitchFamily="34" charset="-128"/>
              </a:rPr>
              <a:t>BitTorrent   –	Tit for Tat (TFT)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9800" dirty="0" smtClean="0">
              <a:ea typeface="ＭＳ Ｐゴシック" pitchFamily="34" charset="-128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9800" dirty="0" err="1" smtClean="0">
                <a:ea typeface="ＭＳ Ｐゴシック" pitchFamily="34" charset="-128"/>
              </a:rPr>
              <a:t>BitTyrant</a:t>
            </a:r>
            <a:r>
              <a:rPr lang="en-US" sz="9800" dirty="0" smtClean="0">
                <a:ea typeface="ＭＳ Ｐゴシック" pitchFamily="34" charset="-128"/>
              </a:rPr>
              <a:t>    – 	Block-based TFT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9800" dirty="0" smtClean="0">
              <a:ea typeface="ＭＳ Ｐゴシック" pitchFamily="34" charset="-128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9800" dirty="0" err="1" smtClean="0">
                <a:ea typeface="ＭＳ Ｐゴシック" pitchFamily="34" charset="-128"/>
              </a:rPr>
              <a:t>PropShare</a:t>
            </a:r>
            <a:r>
              <a:rPr lang="en-US" sz="9800" dirty="0" smtClean="0">
                <a:ea typeface="ＭＳ Ｐゴシック" pitchFamily="34" charset="-128"/>
              </a:rPr>
              <a:t>  – 	Proportional Response 				algorithm.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COMMON FLAWS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IN" sz="3200" smtClean="0"/>
          </a:p>
          <a:p>
            <a:r>
              <a:rPr lang="en-IN" sz="3200" smtClean="0"/>
              <a:t>Rate based</a:t>
            </a:r>
          </a:p>
          <a:p>
            <a:pPr>
              <a:buFont typeface="Wingdings 2" pitchFamily="18" charset="2"/>
              <a:buNone/>
            </a:pPr>
            <a:endParaRPr lang="en-IN" sz="3200" smtClean="0"/>
          </a:p>
          <a:p>
            <a:r>
              <a:rPr lang="en-IN" sz="3200" smtClean="0"/>
              <a:t>Require long rounds</a:t>
            </a:r>
          </a:p>
          <a:p>
            <a:endParaRPr lang="en-IN" sz="3200" smtClean="0"/>
          </a:p>
          <a:p>
            <a:r>
              <a:rPr lang="en-IN" sz="3200" smtClean="0"/>
              <a:t>Optimistic unchocking</a:t>
            </a:r>
          </a:p>
          <a:p>
            <a:endParaRPr lang="en-IN" sz="3200" smtClean="0"/>
          </a:p>
          <a:p>
            <a:r>
              <a:rPr lang="en-IN" sz="3200" smtClean="0"/>
              <a:t>Assume previous B/W reciprocation</a:t>
            </a:r>
          </a:p>
          <a:p>
            <a:pPr>
              <a:buFont typeface="Wingdings 2" pitchFamily="18" charset="2"/>
              <a:buNone/>
            </a:pPr>
            <a:endParaRPr lang="en-IN" sz="3200" smtClean="0"/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FAIR TORRENT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Deficit-based</a:t>
            </a: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No rounds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No random allocations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Data structures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Deficit counter</a:t>
            </a: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Sorted peer list</a:t>
            </a: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Data_block</a:t>
            </a: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IN" sz="3600" dirty="0" smtClean="0">
                <a:solidFill>
                  <a:schemeClr val="bg2">
                    <a:lumMod val="10000"/>
                  </a:schemeClr>
                </a:solidFill>
              </a:rPr>
              <a:t>FAIR TORRENT ALGORITHM</a:t>
            </a:r>
            <a:endParaRPr lang="en-IN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76250" y="1571625"/>
            <a:ext cx="7381875" cy="48466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IN" sz="2800" smtClean="0"/>
          </a:p>
          <a:p>
            <a:pPr>
              <a:buFont typeface="Wingdings 2" pitchFamily="18" charset="2"/>
              <a:buNone/>
            </a:pPr>
            <a:endParaRPr lang="en-IN" sz="2800" smtClean="0"/>
          </a:p>
          <a:p>
            <a:pPr>
              <a:buFont typeface="Wingdings 2" pitchFamily="18" charset="2"/>
              <a:buNone/>
            </a:pPr>
            <a:r>
              <a:rPr lang="en-IN" sz="2800" b="1" smtClean="0"/>
              <a:t>Procedure 1:</a:t>
            </a:r>
            <a:r>
              <a:rPr lang="en-IN" sz="2800" smtClean="0"/>
              <a:t>RECVBLOCK(peer j, data_blk P)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if isLeecher(j) and Valid_blk(p) then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Recvij = Recvij + size(p);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DFij = DFij – Size(p);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SortedPeerList.ReInsert(j);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end if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FAIR TORRENT ALGORITHM(</a:t>
            </a:r>
            <a:r>
              <a:rPr lang="en-IN" sz="4000" dirty="0" err="1" smtClean="0">
                <a:solidFill>
                  <a:schemeClr val="bg2">
                    <a:lumMod val="10000"/>
                  </a:schemeClr>
                </a:solidFill>
              </a:rPr>
              <a:t>contd</a:t>
            </a: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IN" sz="4000" dirty="0"/>
          </a:p>
        </p:txBody>
      </p:sp>
      <p:sp>
        <p:nvSpPr>
          <p:cNvPr id="2867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IN" sz="2800" b="1" smtClean="0"/>
              <a:t>Procedure 2:</a:t>
            </a:r>
            <a:r>
              <a:rPr lang="en-IN" sz="2800" smtClean="0"/>
              <a:t> SENDBLOCK(allowed_bytes B)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n =0;   sz=Size(SortedPeerList);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while(B&gt;0)and (n&lt;sz) do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j = SortedPeerList[n];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while !(HPRF(j) and CWT(j))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	n = n+1; j = SortedPeerList[n];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end while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if (n &lt; sz) then</a:t>
            </a:r>
          </a:p>
          <a:p>
            <a:pPr>
              <a:buFont typeface="Wingdings 2" pitchFamily="18" charset="2"/>
              <a:buNone/>
            </a:pPr>
            <a:r>
              <a:rPr lang="en-IN" sz="2800" smtClean="0"/>
              <a:t>		     use_bytes= max(B,BytesToSend(j));</a:t>
            </a:r>
          </a:p>
          <a:p>
            <a:pPr>
              <a:buFont typeface="Wingdings 2" pitchFamily="18" charset="2"/>
              <a:buNone/>
            </a:pPr>
            <a:endParaRPr lang="en-IN" sz="2800" smtClean="0"/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FAIR TORRENT ALGORITHM(</a:t>
            </a:r>
            <a:r>
              <a:rPr lang="en-IN" sz="4000" dirty="0" err="1" smtClean="0">
                <a:solidFill>
                  <a:schemeClr val="bg2">
                    <a:lumMod val="10000"/>
                  </a:schemeClr>
                </a:solidFill>
              </a:rPr>
              <a:t>contd</a:t>
            </a: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IN" sz="4000" dirty="0"/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IN" smtClean="0"/>
              <a:t>		bytes_written=Send(j,use_bytes)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B = B - bytes_written;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if BytesToSend(j) == 0 then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	Sentij= Sentij+block_size;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	 DFij = DFij + block_size;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	SortedPeerList.ReInsert(j);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end if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	n = n + 1;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	end if</a:t>
            </a:r>
          </a:p>
          <a:p>
            <a:pPr>
              <a:buFont typeface="Wingdings 2" pitchFamily="18" charset="2"/>
              <a:buNone/>
            </a:pPr>
            <a:r>
              <a:rPr lang="en-IN" smtClean="0"/>
              <a:t>end while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FAIR TORRENT PROPERTIES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Seed Behavior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algn="just" eaLnBrk="1" hangingPunct="1"/>
            <a:r>
              <a:rPr lang="en-US" sz="3200" smtClean="0">
                <a:ea typeface="ＭＳ Ｐゴシック" pitchFamily="34" charset="-128"/>
              </a:rPr>
              <a:t>Leecher Behavior</a:t>
            </a:r>
          </a:p>
          <a:p>
            <a:pPr algn="just"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Rate convergence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Data availability 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TESTING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/>
              <a:t>Compared against 4 other  implementation: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32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BitTorrent Python client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err="1" smtClean="0"/>
              <a:t>Vuze</a:t>
            </a:r>
            <a:r>
              <a:rPr lang="en-US" sz="3200" dirty="0" smtClean="0"/>
              <a:t> Java BitTorrent client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err="1" smtClean="0"/>
              <a:t>PropShare</a:t>
            </a:r>
            <a:r>
              <a:rPr lang="en-US" sz="3200" dirty="0" smtClean="0"/>
              <a:t> client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err="1" smtClean="0"/>
              <a:t>BitTyrant</a:t>
            </a:r>
            <a:r>
              <a:rPr lang="en-US" sz="3200" dirty="0" smtClean="0"/>
              <a:t> client.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Test Parameters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Distribution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50 </a:t>
            </a:r>
            <a:r>
              <a:rPr lang="en-US" sz="3200" dirty="0" err="1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leecher</a:t>
            </a:r>
            <a:endParaRPr lang="en-US" sz="3200" dirty="0" smtClean="0">
              <a:solidFill>
                <a:schemeClr val="bg2">
                  <a:lumMod val="10000"/>
                </a:schemeClr>
              </a:solidFill>
              <a:ea typeface="ＭＳ Ｐゴシック" pitchFamily="34" charset="-128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10 seeds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Upload capacity 50kB/s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Download capacity 100kB/s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32MB file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solidFill>
                <a:schemeClr val="bg2">
                  <a:lumMod val="10000"/>
                </a:schemeClr>
              </a:solidFill>
              <a:ea typeface="ＭＳ Ｐゴシック" pitchFamily="34" charset="-128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solidFill>
                <a:schemeClr val="bg2">
                  <a:lumMod val="10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2000240"/>
            <a:ext cx="723900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Fair Torrent: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 A  Distributed  Algorithm to Ensure Fairness in  P2P Systems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571875" y="4857750"/>
            <a:ext cx="5214938" cy="1643063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By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 Shabin Muhammed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 Roll No:55, S7R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3" y="3429000"/>
            <a:ext cx="4643437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IN" sz="2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Topic approval : 17/7/2013</a:t>
            </a:r>
          </a:p>
          <a:p>
            <a:pPr algn="just">
              <a:defRPr/>
            </a:pPr>
            <a:r>
              <a:rPr lang="en-IN" sz="2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Topic and slide</a:t>
            </a:r>
            <a:r>
              <a:rPr lang="en-IN" sz="2600" dirty="0">
                <a:solidFill>
                  <a:schemeClr val="tx2">
                    <a:lumMod val="50000"/>
                  </a:schemeClr>
                </a:solidFill>
              </a:rPr>
              <a:t> approved by </a:t>
            </a:r>
            <a:r>
              <a:rPr lang="en-IN" sz="2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</a:t>
            </a:r>
          </a:p>
          <a:p>
            <a:pPr algn="just">
              <a:defRPr/>
            </a:pPr>
            <a:r>
              <a:rPr lang="en-IN" sz="2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	    Mrs Jisha P Abraham</a:t>
            </a:r>
          </a:p>
        </p:txBody>
      </p:sp>
      <p:sp>
        <p:nvSpPr>
          <p:cNvPr id="16389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Test results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795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IN" smtClean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038" y="1571625"/>
            <a:ext cx="35099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71625"/>
            <a:ext cx="35099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4">
            <a:lum contrast="-6000"/>
          </a:blip>
          <a:srcRect/>
          <a:stretch>
            <a:fillRect/>
          </a:stretch>
        </p:blipFill>
        <p:spPr bwMode="auto">
          <a:xfrm>
            <a:off x="1062038" y="4357688"/>
            <a:ext cx="3509962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357688"/>
            <a:ext cx="35099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2143125" y="1357313"/>
            <a:ext cx="1246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latin typeface="Book Antiqua" charset="0"/>
              </a:rPr>
              <a:t>FairTorrent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6153150" y="1285875"/>
            <a:ext cx="1133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latin typeface="Book Antiqua" charset="0"/>
              </a:rPr>
              <a:t>BitTorrent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6215063" y="4071938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latin typeface="Book Antiqua" charset="0"/>
              </a:rPr>
              <a:t>BitTyrant</a:t>
            </a: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2357438" y="4071938"/>
            <a:ext cx="674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latin typeface="Book Antiqua" charset="0"/>
              </a:rPr>
              <a:t>Vuze</a:t>
            </a:r>
          </a:p>
        </p:txBody>
      </p:sp>
      <p:sp>
        <p:nvSpPr>
          <p:cNvPr id="33804" name="Footer Placeholder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Rate Convergence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4819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714500"/>
            <a:ext cx="4454525" cy="3105150"/>
          </a:xfrm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14313" y="4929188"/>
            <a:ext cx="4441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Fig :High uploaders’ rate convergence.</a:t>
            </a:r>
          </a:p>
        </p:txBody>
      </p:sp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7075" y="1643063"/>
            <a:ext cx="46069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5429250" y="4786313"/>
            <a:ext cx="3416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Fig: Rate convergence for all </a:t>
            </a:r>
          </a:p>
          <a:p>
            <a:r>
              <a:rPr lang="en-US" b="1"/>
              <a:t>Peers including free riders</a:t>
            </a:r>
            <a:r>
              <a:rPr lang="en-US"/>
              <a:t>.</a:t>
            </a:r>
          </a:p>
        </p:txBody>
      </p:sp>
      <p:sp>
        <p:nvSpPr>
          <p:cNvPr id="3482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Download time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2214563"/>
            <a:ext cx="4049713" cy="3000375"/>
          </a:xfrm>
          <a:noFill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8"/>
            <a:ext cx="435133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928688" y="5143500"/>
            <a:ext cx="366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High uploaders’ download time.</a:t>
            </a:r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5164138" y="5143500"/>
            <a:ext cx="349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Download time of all leechers.</a:t>
            </a:r>
          </a:p>
        </p:txBody>
      </p:sp>
      <p:sp>
        <p:nvSpPr>
          <p:cNvPr id="35847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Conclusions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Near optimal fairness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Faster rate-convergence 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Resilient to strategic peers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Least download time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7239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REFERENCES</a:t>
            </a:r>
            <a:b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US" smtClean="0">
                <a:ea typeface="ＭＳ Ｐゴシック" pitchFamily="34" charset="-128"/>
              </a:rPr>
              <a:t>  </a:t>
            </a:r>
            <a:r>
              <a:rPr lang="en-US" sz="2200" smtClean="0">
                <a:ea typeface="ＭＳ Ｐゴシック" pitchFamily="34" charset="-128"/>
              </a:rPr>
              <a:t>[1] Alex Sherman,  Jason Nieh,  and  Clifford Stein   “ FairTorrent: A  Deficit-Based  DistriButed Algorithm to Ensure Fairness in Peer-to-Peer ystems”IEEE/ACM    TRANSACTIONS  ON NETWORKING, VOL. 20, NO. 5, OCTOBER 2012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smtClean="0">
                <a:ea typeface="ＭＳ Ｐゴシック" pitchFamily="34" charset="-128"/>
              </a:rPr>
              <a:t>  [2]   A. Bharambe, C. Herley, and V. Padmanabhan, “Analyzing andimproving a BitTorrent  networks performance mechanisms,” in </a:t>
            </a:r>
            <a:r>
              <a:rPr lang="en-US" sz="2200" i="1" smtClean="0">
                <a:ea typeface="ＭＳ Ｐゴシック" pitchFamily="34" charset="-128"/>
              </a:rPr>
              <a:t>Proc.25th IEEE INFOCOM</a:t>
            </a:r>
            <a:r>
              <a:rPr lang="en-US" sz="2200" smtClean="0">
                <a:ea typeface="ＭＳ Ｐゴシック" pitchFamily="34" charset="-128"/>
              </a:rPr>
              <a:t>, Apr. 2006, pp. 1–12.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i="1" smtClean="0">
                <a:ea typeface="ＭＳ Ｐゴシック" pitchFamily="34" charset="-128"/>
              </a:rPr>
              <a:t>  </a:t>
            </a:r>
            <a:r>
              <a:rPr lang="en-US" sz="2200" smtClean="0">
                <a:ea typeface="ＭＳ Ｐゴシック" pitchFamily="34" charset="-128"/>
              </a:rPr>
              <a:t>[3]  B. Fan, D. Chiu, and J. Lui, “The delicate tradeoffs in BitTorrent-like file sharing protocol  design,” in </a:t>
            </a:r>
            <a:r>
              <a:rPr lang="en-US" sz="2200" i="1" smtClean="0">
                <a:ea typeface="ＭＳ Ｐゴシック" pitchFamily="34" charset="-128"/>
              </a:rPr>
              <a:t>Proc. 14th IEEE ICNP</a:t>
            </a:r>
            <a:r>
              <a:rPr lang="en-US" sz="2200" smtClean="0">
                <a:ea typeface="ＭＳ Ｐゴシック" pitchFamily="34" charset="-128"/>
              </a:rPr>
              <a:t>, Nov. 2006, pp.239–248.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smtClean="0">
                <a:ea typeface="ＭＳ Ｐゴシック" pitchFamily="34" charset="-128"/>
              </a:rPr>
              <a:t>  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7239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  <a:t>REFERENCES(CONTD)</a:t>
            </a:r>
            <a:br>
              <a:rPr lang="en-US" sz="40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US" smtClean="0">
                <a:ea typeface="ＭＳ Ｐゴシック" pitchFamily="34" charset="-128"/>
              </a:rPr>
              <a:t>  </a:t>
            </a:r>
            <a:r>
              <a:rPr lang="en-US" sz="2200" smtClean="0">
                <a:ea typeface="ＭＳ Ｐゴシック" pitchFamily="34" charset="-128"/>
              </a:rPr>
              <a:t>[4] K Berer and Z Despotovic, “Managing trust in P2P” information system in PROC ACM CIKM, Nov,2001, pp..310-317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smtClean="0">
                <a:ea typeface="ＭＳ Ｐゴシック" pitchFamily="34" charset="-128"/>
              </a:rPr>
              <a:t>   [5] A. Bharambe, C Herley and V Padmanabhan, “Analysing and improving BitTorrent perfomance mechanism” in Proc 25</a:t>
            </a:r>
            <a:r>
              <a:rPr lang="en-US" sz="2200" baseline="30000" smtClean="0">
                <a:ea typeface="ＭＳ Ｐゴシック" pitchFamily="34" charset="-128"/>
              </a:rPr>
              <a:t>th</a:t>
            </a:r>
            <a:r>
              <a:rPr lang="en-US" sz="2200" smtClean="0">
                <a:ea typeface="ＭＳ Ｐゴシック" pitchFamily="34" charset="-128"/>
              </a:rPr>
              <a:t> IEEE INFOCOM ,Apr, 2006 pp.. 1-12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i="1" smtClean="0">
                <a:ea typeface="ＭＳ Ｐゴシック" pitchFamily="34" charset="-128"/>
              </a:rPr>
              <a:t>   </a:t>
            </a:r>
            <a:r>
              <a:rPr lang="en-US" sz="2200" smtClean="0">
                <a:ea typeface="ＭＳ Ｐゴシック" pitchFamily="34" charset="-128"/>
              </a:rPr>
              <a:t>[6] B. Cohen, “Incentive build robustness in BitTorrent” in </a:t>
            </a:r>
            <a:r>
              <a:rPr lang="en-US" sz="2200" i="1" smtClean="0">
                <a:ea typeface="ＭＳ Ｐゴシック" pitchFamily="34" charset="-128"/>
              </a:rPr>
              <a:t>Proc. 14th IEEE ICNP</a:t>
            </a:r>
            <a:r>
              <a:rPr lang="en-US" sz="2200" smtClean="0">
                <a:ea typeface="ＭＳ Ｐゴシック" pitchFamily="34" charset="-128"/>
              </a:rPr>
              <a:t>, Nov. 2006, pp.239–248.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smtClean="0">
                <a:ea typeface="ＭＳ Ｐゴシック" pitchFamily="34" charset="-128"/>
              </a:rPr>
              <a:t>   [7] F Conrnelli, E Damiani, S D C di Vermcati, S Prabhoschi, and P Samarati “Choosing Reputable servents in P2P networks”</a:t>
            </a:r>
          </a:p>
          <a:p>
            <a:pPr algn="just" eaLnBrk="1" hangingPunct="1">
              <a:buFont typeface="Arial" charset="0"/>
              <a:buNone/>
            </a:pPr>
            <a:r>
              <a:rPr lang="en-US" sz="2200" smtClean="0">
                <a:ea typeface="ＭＳ Ｐゴシック" pitchFamily="34" charset="-128"/>
              </a:rPr>
              <a:t>  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050" y="2786058"/>
            <a:ext cx="3829048" cy="857255"/>
          </a:xfrm>
        </p:spPr>
        <p:txBody>
          <a:bodyPr/>
          <a:lstStyle/>
          <a:p>
            <a:pPr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THANK YOU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050" y="2786058"/>
            <a:ext cx="3829048" cy="857255"/>
          </a:xfrm>
        </p:spPr>
        <p:txBody>
          <a:bodyPr/>
          <a:lstStyle/>
          <a:p>
            <a:pPr>
              <a:defRPr/>
            </a:pPr>
            <a:r>
              <a:rPr lang="en-IN" sz="4000" dirty="0" smtClean="0">
                <a:solidFill>
                  <a:schemeClr val="bg2">
                    <a:lumMod val="10000"/>
                  </a:schemeClr>
                </a:solidFill>
              </a:rPr>
              <a:t>QUESTIONS?</a:t>
            </a:r>
            <a:endParaRPr lang="en-IN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IN" dirty="0" err="1" smtClean="0">
                <a:solidFill>
                  <a:schemeClr val="bg2">
                    <a:lumMod val="10000"/>
                  </a:schemeClr>
                </a:solidFill>
              </a:rPr>
              <a:t>TeSTING</a:t>
            </a:r>
            <a:r>
              <a:rPr lang="en-IN" dirty="0" smtClean="0">
                <a:solidFill>
                  <a:schemeClr val="bg2">
                    <a:lumMod val="10000"/>
                  </a:schemeClr>
                </a:solidFill>
              </a:rPr>
              <a:t>(CONTD)</a:t>
            </a:r>
            <a:endParaRPr lang="en-IN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600" dirty="0" smtClean="0"/>
              <a:t>Four sets of experiments:</a:t>
            </a:r>
            <a:endParaRPr lang="en-US" sz="3200" dirty="0" smtClean="0"/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en-US" sz="3200" dirty="0" smtClean="0"/>
              <a:t>Clients with upload capacities across a uniform distribution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en-US" sz="3200" dirty="0" smtClean="0"/>
              <a:t> A high-contributing peer participating in a swarm with low contributors and free-riders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en-US" sz="3200" dirty="0" smtClean="0"/>
              <a:t>Clients leave networks upon completion.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charset="0"/>
              <a:buAutoNum type="arabicParenR"/>
              <a:defRPr/>
            </a:pPr>
            <a:r>
              <a:rPr lang="en-US" sz="3200" dirty="0" smtClean="0"/>
              <a:t>Live BitTorrent swarms.</a:t>
            </a:r>
            <a:endParaRPr lang="en-US" sz="3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CONTENTS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200" smtClean="0"/>
              <a:t>Introduction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/>
              <a:t>P2P systems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/>
              <a:t>Challenges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/>
              <a:t>FairTorrent Algorithm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/>
              <a:t>Conclusion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/>
              <a:t>References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INTRODUCTION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3200" b="1" smtClean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sz="3200" b="1" smtClean="0">
                <a:ea typeface="ＭＳ Ｐゴシック" pitchFamily="34" charset="-128"/>
              </a:rPr>
              <a:t>Peer-to-Peer system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Computer network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Similar computation power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Decentralised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Conventional download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3200" b="1" smtClean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Central server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Usage of b/w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smtClean="0">
                <a:ea typeface="ＭＳ Ｐゴシック" pitchFamily="34" charset="-128"/>
              </a:rPr>
              <a:t>Slower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3200" b="1" smtClean="0">
              <a:ea typeface="ＭＳ Ｐゴシック" pitchFamily="34" charset="-128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3200" b="1" smtClean="0">
              <a:ea typeface="ＭＳ Ｐゴシック" pitchFamily="34" charset="-128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</p:txBody>
      </p:sp>
      <p:pic>
        <p:nvPicPr>
          <p:cNvPr id="19460" name="Picture 7" descr="c-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2357438"/>
            <a:ext cx="4662487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P2p File sharing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IN" sz="3200" b="1" smtClean="0"/>
          </a:p>
          <a:p>
            <a:pPr>
              <a:lnSpc>
                <a:spcPct val="150000"/>
              </a:lnSpc>
            </a:pPr>
            <a:r>
              <a:rPr lang="en-IN" sz="3200" smtClean="0"/>
              <a:t>No central server</a:t>
            </a:r>
          </a:p>
          <a:p>
            <a:pPr>
              <a:lnSpc>
                <a:spcPct val="150000"/>
              </a:lnSpc>
            </a:pPr>
            <a:r>
              <a:rPr lang="en-IN" sz="3200" smtClean="0"/>
              <a:t>Harness upload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IN" sz="3200" smtClean="0"/>
              <a:t>	bandwidth</a:t>
            </a:r>
          </a:p>
          <a:p>
            <a:pPr>
              <a:lnSpc>
                <a:spcPct val="150000"/>
              </a:lnSpc>
            </a:pPr>
            <a:r>
              <a:rPr lang="en-IN" sz="3200" smtClean="0"/>
              <a:t>BitTorrent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IN" sz="3200" smtClean="0"/>
              <a:t>	protocol</a:t>
            </a:r>
          </a:p>
          <a:p>
            <a:pPr>
              <a:buFont typeface="Wingdings 2" pitchFamily="18" charset="2"/>
              <a:buNone/>
            </a:pPr>
            <a:endParaRPr lang="en-IN" sz="3200" smtClean="0"/>
          </a:p>
        </p:txBody>
      </p:sp>
      <p:pic>
        <p:nvPicPr>
          <p:cNvPr id="20484" name="Picture 6" descr="p2p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428875"/>
            <a:ext cx="4665663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ea typeface="ＭＳ Ｐゴシック" pitchFamily="34" charset="-128"/>
              </a:rPr>
              <a:t>terminologies</a:t>
            </a:r>
            <a:endParaRPr lang="en-US" sz="40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1507" name="Content Placeholder 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smtClean="0"/>
              <a:t>Tracker</a:t>
            </a:r>
          </a:p>
          <a:p>
            <a:r>
              <a:rPr lang="en-IN" sz="3200" smtClean="0"/>
              <a:t>Seeds</a:t>
            </a:r>
          </a:p>
          <a:p>
            <a:r>
              <a:rPr lang="en-IN" sz="3200" smtClean="0"/>
              <a:t>Leechers</a:t>
            </a:r>
          </a:p>
          <a:p>
            <a:r>
              <a:rPr lang="en-IN" sz="3200" smtClean="0"/>
              <a:t>File swarm</a:t>
            </a:r>
          </a:p>
          <a:p>
            <a:pPr>
              <a:buFont typeface="Wingdings 2" pitchFamily="18" charset="2"/>
              <a:buNone/>
            </a:pPr>
            <a:endParaRPr lang="en-IN" sz="3200" smtClean="0"/>
          </a:p>
        </p:txBody>
      </p:sp>
      <p:sp>
        <p:nvSpPr>
          <p:cNvPr id="21508" name="Oval 18"/>
          <p:cNvSpPr>
            <a:spLocks noChangeArrowheads="1"/>
          </p:cNvSpPr>
          <p:nvPr/>
        </p:nvSpPr>
        <p:spPr bwMode="auto">
          <a:xfrm>
            <a:off x="2824163" y="3624263"/>
            <a:ext cx="533400" cy="533400"/>
          </a:xfrm>
          <a:prstGeom prst="ellipse">
            <a:avLst/>
          </a:prstGeom>
          <a:solidFill>
            <a:schemeClr val="folHlink"/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6" name="Rectangle 20"/>
          <p:cNvSpPr>
            <a:spLocks noChangeArrowheads="1"/>
          </p:cNvSpPr>
          <p:nvPr/>
        </p:nvSpPr>
        <p:spPr bwMode="auto">
          <a:xfrm>
            <a:off x="2928938" y="3214688"/>
            <a:ext cx="987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Seeder A</a:t>
            </a:r>
            <a:endParaRPr lang="en-US" dirty="0">
              <a:latin typeface="+mn-lt"/>
            </a:endParaRPr>
          </a:p>
        </p:txBody>
      </p:sp>
      <p:sp>
        <p:nvSpPr>
          <p:cNvPr id="21510" name="Oval 21"/>
          <p:cNvSpPr>
            <a:spLocks noChangeArrowheads="1"/>
          </p:cNvSpPr>
          <p:nvPr/>
        </p:nvSpPr>
        <p:spPr bwMode="auto">
          <a:xfrm>
            <a:off x="1695450" y="5205413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8" name="Rectangle 24"/>
          <p:cNvSpPr>
            <a:spLocks noChangeArrowheads="1"/>
          </p:cNvSpPr>
          <p:nvPr/>
        </p:nvSpPr>
        <p:spPr bwMode="auto">
          <a:xfrm>
            <a:off x="1409700" y="5848350"/>
            <a:ext cx="109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Seeder B</a:t>
            </a:r>
          </a:p>
        </p:txBody>
      </p:sp>
      <p:sp>
        <p:nvSpPr>
          <p:cNvPr id="89" name="Rectangle 29"/>
          <p:cNvSpPr>
            <a:spLocks noChangeArrowheads="1"/>
          </p:cNvSpPr>
          <p:nvPr/>
        </p:nvSpPr>
        <p:spPr bwMode="auto">
          <a:xfrm>
            <a:off x="7286625" y="5376863"/>
            <a:ext cx="1189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Leecher</a:t>
            </a:r>
            <a:r>
              <a:rPr lang="en-US" dirty="0">
                <a:latin typeface="Calibri" pitchFamily="34" charset="0"/>
              </a:rPr>
              <a:t> B</a:t>
            </a:r>
          </a:p>
        </p:txBody>
      </p:sp>
      <p:sp>
        <p:nvSpPr>
          <p:cNvPr id="21513" name="Oval 30"/>
          <p:cNvSpPr>
            <a:spLocks noChangeArrowheads="1"/>
          </p:cNvSpPr>
          <p:nvPr/>
        </p:nvSpPr>
        <p:spPr bwMode="auto">
          <a:xfrm>
            <a:off x="7091363" y="4767263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14" name="Line 32"/>
          <p:cNvSpPr>
            <a:spLocks noChangeShapeType="1"/>
          </p:cNvSpPr>
          <p:nvPr/>
        </p:nvSpPr>
        <p:spPr bwMode="auto">
          <a:xfrm flipH="1">
            <a:off x="1909763" y="4081463"/>
            <a:ext cx="9906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21515" name="Line 33"/>
          <p:cNvSpPr>
            <a:spLocks noChangeShapeType="1"/>
          </p:cNvSpPr>
          <p:nvPr/>
        </p:nvSpPr>
        <p:spPr bwMode="auto">
          <a:xfrm>
            <a:off x="3357563" y="3929063"/>
            <a:ext cx="38100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21516" name="Oval 34"/>
          <p:cNvSpPr>
            <a:spLocks noChangeArrowheads="1"/>
          </p:cNvSpPr>
          <p:nvPr/>
        </p:nvSpPr>
        <p:spPr bwMode="auto">
          <a:xfrm>
            <a:off x="4348163" y="3167063"/>
            <a:ext cx="609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21517" name="AutoShape 38"/>
          <p:cNvCxnSpPr>
            <a:cxnSpLocks noChangeShapeType="1"/>
            <a:stCxn id="21513" idx="0"/>
            <a:endCxn id="21516" idx="5"/>
          </p:cNvCxnSpPr>
          <p:nvPr/>
        </p:nvCxnSpPr>
        <p:spPr bwMode="auto">
          <a:xfrm flipH="1" flipV="1">
            <a:off x="4868863" y="3622675"/>
            <a:ext cx="2489200" cy="1144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18" name="Line 39"/>
          <p:cNvSpPr>
            <a:spLocks noChangeShapeType="1"/>
          </p:cNvSpPr>
          <p:nvPr/>
        </p:nvSpPr>
        <p:spPr bwMode="auto">
          <a:xfrm flipV="1">
            <a:off x="2214563" y="3548063"/>
            <a:ext cx="220980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21519" name="Line 43"/>
          <p:cNvSpPr>
            <a:spLocks noChangeShapeType="1"/>
          </p:cNvSpPr>
          <p:nvPr/>
        </p:nvSpPr>
        <p:spPr bwMode="auto">
          <a:xfrm flipV="1">
            <a:off x="2214563" y="5148263"/>
            <a:ext cx="4953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21520" name="Rectangle 44"/>
          <p:cNvSpPr>
            <a:spLocks noChangeArrowheads="1"/>
          </p:cNvSpPr>
          <p:nvPr/>
        </p:nvSpPr>
        <p:spPr bwMode="auto">
          <a:xfrm>
            <a:off x="1909763" y="4614863"/>
            <a:ext cx="1524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1" name="Rectangle 45"/>
          <p:cNvSpPr>
            <a:spLocks noChangeArrowheads="1"/>
          </p:cNvSpPr>
          <p:nvPr/>
        </p:nvSpPr>
        <p:spPr bwMode="auto">
          <a:xfrm>
            <a:off x="2062163" y="4462463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2" name="Rectangle 46"/>
          <p:cNvSpPr>
            <a:spLocks noChangeArrowheads="1"/>
          </p:cNvSpPr>
          <p:nvPr/>
        </p:nvSpPr>
        <p:spPr bwMode="auto">
          <a:xfrm>
            <a:off x="2214563" y="4310063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3" name="Rectangle 47"/>
          <p:cNvSpPr>
            <a:spLocks noChangeArrowheads="1"/>
          </p:cNvSpPr>
          <p:nvPr/>
        </p:nvSpPr>
        <p:spPr bwMode="auto">
          <a:xfrm>
            <a:off x="2366963" y="4157663"/>
            <a:ext cx="152400" cy="152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4" name="Rectangle 48"/>
          <p:cNvSpPr>
            <a:spLocks noChangeArrowheads="1"/>
          </p:cNvSpPr>
          <p:nvPr/>
        </p:nvSpPr>
        <p:spPr bwMode="auto">
          <a:xfrm>
            <a:off x="3890963" y="5529263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5" name="Rectangle 49"/>
          <p:cNvSpPr>
            <a:spLocks noChangeArrowheads="1"/>
          </p:cNvSpPr>
          <p:nvPr/>
        </p:nvSpPr>
        <p:spPr bwMode="auto">
          <a:xfrm>
            <a:off x="4119563" y="5529263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6" name="Rectangle 50"/>
          <p:cNvSpPr>
            <a:spLocks noChangeArrowheads="1"/>
          </p:cNvSpPr>
          <p:nvPr/>
        </p:nvSpPr>
        <p:spPr bwMode="auto">
          <a:xfrm>
            <a:off x="5948363" y="3929063"/>
            <a:ext cx="152400" cy="152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7" name="Rectangle 51"/>
          <p:cNvSpPr>
            <a:spLocks noChangeArrowheads="1"/>
          </p:cNvSpPr>
          <p:nvPr/>
        </p:nvSpPr>
        <p:spPr bwMode="auto">
          <a:xfrm>
            <a:off x="4576763" y="4310063"/>
            <a:ext cx="152400" cy="152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8" name="Rectangle 52"/>
          <p:cNvSpPr>
            <a:spLocks noChangeArrowheads="1"/>
          </p:cNvSpPr>
          <p:nvPr/>
        </p:nvSpPr>
        <p:spPr bwMode="auto">
          <a:xfrm>
            <a:off x="2519363" y="4005263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29" name="Rectangle 53"/>
          <p:cNvSpPr>
            <a:spLocks noChangeArrowheads="1"/>
          </p:cNvSpPr>
          <p:nvPr/>
        </p:nvSpPr>
        <p:spPr bwMode="auto">
          <a:xfrm>
            <a:off x="3335338" y="44846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30" name="Rectangle 54"/>
          <p:cNvSpPr>
            <a:spLocks noChangeArrowheads="1"/>
          </p:cNvSpPr>
          <p:nvPr/>
        </p:nvSpPr>
        <p:spPr bwMode="auto">
          <a:xfrm>
            <a:off x="3205163" y="4843463"/>
            <a:ext cx="1524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31" name="Rectangle 55"/>
          <p:cNvSpPr>
            <a:spLocks noChangeArrowheads="1"/>
          </p:cNvSpPr>
          <p:nvPr/>
        </p:nvSpPr>
        <p:spPr bwMode="auto">
          <a:xfrm>
            <a:off x="3357563" y="4691063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32" name="Rectangle 56"/>
          <p:cNvSpPr>
            <a:spLocks noChangeArrowheads="1"/>
          </p:cNvSpPr>
          <p:nvPr/>
        </p:nvSpPr>
        <p:spPr bwMode="auto">
          <a:xfrm>
            <a:off x="3509963" y="4538663"/>
            <a:ext cx="1524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533" name="Rectangle 58"/>
          <p:cNvSpPr>
            <a:spLocks noChangeArrowheads="1"/>
          </p:cNvSpPr>
          <p:nvPr/>
        </p:nvSpPr>
        <p:spPr bwMode="auto">
          <a:xfrm>
            <a:off x="5719763" y="3776663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1" name="Rectangle 62"/>
          <p:cNvSpPr>
            <a:spLocks noChangeArrowheads="1"/>
          </p:cNvSpPr>
          <p:nvPr/>
        </p:nvSpPr>
        <p:spPr bwMode="auto">
          <a:xfrm>
            <a:off x="4143375" y="2714625"/>
            <a:ext cx="1204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Leecher A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5929313" y="2286000"/>
            <a:ext cx="357187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113" name="TextBox 112"/>
          <p:cNvSpPr txBox="1"/>
          <p:nvPr/>
        </p:nvSpPr>
        <p:spPr>
          <a:xfrm>
            <a:off x="5715000" y="1857375"/>
            <a:ext cx="10001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dirty="0">
                <a:latin typeface="+mn-lt"/>
              </a:rPr>
              <a:t>Tracker</a:t>
            </a:r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5000625" y="2714625"/>
            <a:ext cx="928688" cy="642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16200000" flipH="1">
            <a:off x="5822157" y="3178968"/>
            <a:ext cx="2000250" cy="107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3429000" y="2714625"/>
            <a:ext cx="2500313" cy="107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21510" idx="6"/>
          </p:cNvCxnSpPr>
          <p:nvPr/>
        </p:nvCxnSpPr>
        <p:spPr>
          <a:xfrm flipV="1">
            <a:off x="2228850" y="2714625"/>
            <a:ext cx="3700463" cy="2757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41" name="Footer Placeholder 3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altLang="zh-CN" sz="4000" dirty="0">
                <a:solidFill>
                  <a:schemeClr val="tx2">
                    <a:lumMod val="50000"/>
                  </a:schemeClr>
                </a:solidFill>
                <a:ea typeface="宋体" pitchFamily="2" charset="-122"/>
              </a:rPr>
              <a:t>A trivial example</a:t>
            </a:r>
          </a:p>
        </p:txBody>
      </p:sp>
      <p:graphicFrame>
        <p:nvGraphicFramePr>
          <p:cNvPr id="142340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1752600" y="4724400"/>
          <a:ext cx="495300" cy="822325"/>
        </p:xfrm>
        <a:graphic>
          <a:graphicData uri="http://schemas.openxmlformats.org/presentationml/2006/ole">
            <p:oleObj spid="_x0000_s1026" name="Visio" r:id="rId3" imgW="495605" imgH="821741" progId="Visio.Drawing.11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3048000" y="1447800"/>
          <a:ext cx="669925" cy="774700"/>
        </p:xfrm>
        <a:graphic>
          <a:graphicData uri="http://schemas.openxmlformats.org/presentationml/2006/ole">
            <p:oleObj spid="_x0000_s1027" name="Visio" r:id="rId4" imgW="670255" imgH="774192" progId="Visio.Drawing.11">
              <p:embed/>
            </p:oleObj>
          </a:graphicData>
        </a:graphic>
      </p:graphicFrame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3048000" y="2286000"/>
            <a:ext cx="984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Seeder:</a:t>
            </a:r>
          </a:p>
          <a:p>
            <a:r>
              <a:rPr lang="en-US" altLang="zh-CN"/>
              <a:t>John</a:t>
            </a:r>
          </a:p>
        </p:txBody>
      </p:sp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1447800" y="5715000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Downloader</a:t>
            </a:r>
          </a:p>
          <a:p>
            <a:r>
              <a:rPr lang="en-US" altLang="zh-CN"/>
              <a:t>Fan Bin</a:t>
            </a:r>
          </a:p>
        </p:txBody>
      </p:sp>
      <p:sp>
        <p:nvSpPr>
          <p:cNvPr id="1032" name="Text Box 10"/>
          <p:cNvSpPr txBox="1">
            <a:spLocks noChangeArrowheads="1"/>
          </p:cNvSpPr>
          <p:nvPr/>
        </p:nvSpPr>
        <p:spPr bwMode="auto">
          <a:xfrm>
            <a:off x="3946525" y="14843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{1,2,3,4,5,6,7,8,9,10}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2346325" y="47609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{}</a:t>
            </a:r>
          </a:p>
        </p:txBody>
      </p:sp>
      <p:sp>
        <p:nvSpPr>
          <p:cNvPr id="142349" name="Line 13"/>
          <p:cNvSpPr>
            <a:spLocks noChangeShapeType="1"/>
          </p:cNvSpPr>
          <p:nvPr/>
        </p:nvSpPr>
        <p:spPr bwMode="auto">
          <a:xfrm flipH="1">
            <a:off x="2209800" y="2971800"/>
            <a:ext cx="685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2286000" y="48006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{1,2,3}</a:t>
            </a:r>
          </a:p>
        </p:txBody>
      </p:sp>
      <p:graphicFrame>
        <p:nvGraphicFramePr>
          <p:cNvPr id="142352" name="Object 4"/>
          <p:cNvGraphicFramePr>
            <a:graphicFrameLocks noChangeAspect="1"/>
          </p:cNvGraphicFramePr>
          <p:nvPr/>
        </p:nvGraphicFramePr>
        <p:xfrm>
          <a:off x="5181600" y="4343400"/>
          <a:ext cx="495300" cy="822325"/>
        </p:xfrm>
        <a:graphic>
          <a:graphicData uri="http://schemas.openxmlformats.org/presentationml/2006/ole">
            <p:oleObj spid="_x0000_s1028" name="Visio" r:id="rId5" imgW="495605" imgH="821741" progId="Visio.Drawing.11">
              <p:embed/>
            </p:oleObj>
          </a:graphicData>
        </a:graphic>
      </p:graphicFrame>
      <p:sp>
        <p:nvSpPr>
          <p:cNvPr id="142353" name="Text Box 17"/>
          <p:cNvSpPr txBox="1">
            <a:spLocks noChangeArrowheads="1"/>
          </p:cNvSpPr>
          <p:nvPr/>
        </p:nvSpPr>
        <p:spPr bwMode="auto">
          <a:xfrm>
            <a:off x="4876800" y="5334000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Downloader</a:t>
            </a:r>
          </a:p>
          <a:p>
            <a:r>
              <a:rPr lang="en-US" altLang="zh-CN"/>
              <a:t>Joe</a:t>
            </a:r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5867400" y="42672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{}</a:t>
            </a:r>
          </a:p>
        </p:txBody>
      </p:sp>
      <p:sp>
        <p:nvSpPr>
          <p:cNvPr id="142355" name="Line 19"/>
          <p:cNvSpPr>
            <a:spLocks noChangeShapeType="1"/>
          </p:cNvSpPr>
          <p:nvPr/>
        </p:nvSpPr>
        <p:spPr bwMode="auto">
          <a:xfrm flipH="1">
            <a:off x="3124200" y="48006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5943600" y="43434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{1,2,3}</a:t>
            </a: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2362200" y="480060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{1,2,3,4}</a:t>
            </a:r>
          </a:p>
        </p:txBody>
      </p:sp>
      <p:sp>
        <p:nvSpPr>
          <p:cNvPr id="142358" name="Line 22"/>
          <p:cNvSpPr>
            <a:spLocks noChangeShapeType="1"/>
          </p:cNvSpPr>
          <p:nvPr/>
        </p:nvSpPr>
        <p:spPr bwMode="auto">
          <a:xfrm>
            <a:off x="4114800" y="2819400"/>
            <a:ext cx="1219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142359" name="Text Box 23"/>
          <p:cNvSpPr txBox="1">
            <a:spLocks noChangeArrowheads="1"/>
          </p:cNvSpPr>
          <p:nvPr/>
        </p:nvSpPr>
        <p:spPr bwMode="auto">
          <a:xfrm>
            <a:off x="5943600" y="441960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{1,2,3,5}</a:t>
            </a:r>
          </a:p>
        </p:txBody>
      </p:sp>
      <p:sp>
        <p:nvSpPr>
          <p:cNvPr id="142360" name="Line 24"/>
          <p:cNvSpPr>
            <a:spLocks noChangeShapeType="1"/>
          </p:cNvSpPr>
          <p:nvPr/>
        </p:nvSpPr>
        <p:spPr bwMode="auto">
          <a:xfrm flipH="1">
            <a:off x="2895600" y="5029200"/>
            <a:ext cx="1676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N"/>
          </a:p>
        </p:txBody>
      </p:sp>
      <p:sp>
        <p:nvSpPr>
          <p:cNvPr id="142361" name="Text Box 25"/>
          <p:cNvSpPr txBox="1">
            <a:spLocks noChangeArrowheads="1"/>
          </p:cNvSpPr>
          <p:nvPr/>
        </p:nvSpPr>
        <p:spPr bwMode="auto">
          <a:xfrm>
            <a:off x="2362200" y="4876800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{1,2,3,4,5}</a:t>
            </a:r>
          </a:p>
        </p:txBody>
      </p:sp>
      <p:sp>
        <p:nvSpPr>
          <p:cNvPr id="1045" name="Footer Placeholder 2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4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42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42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xit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5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42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42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142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4" dur="500"/>
                                        <p:tgtEl>
                                          <p:spTgt spid="142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142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14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7" dur="500"/>
                                        <p:tgtEl>
                                          <p:spTgt spid="142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0" dur="500"/>
                                        <p:tgtEl>
                                          <p:spTgt spid="142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142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5" grpId="0"/>
      <p:bldP spid="142347" grpId="0"/>
      <p:bldP spid="142347" grpId="1"/>
      <p:bldP spid="142349" grpId="0" animBg="1"/>
      <p:bldP spid="142349" grpId="1" animBg="1"/>
      <p:bldP spid="142349" grpId="2" animBg="1"/>
      <p:bldP spid="142349" grpId="3" animBg="1"/>
      <p:bldP spid="142351" grpId="0"/>
      <p:bldP spid="142351" grpId="1"/>
      <p:bldP spid="142353" grpId="0"/>
      <p:bldP spid="142354" grpId="0"/>
      <p:bldP spid="142354" grpId="1"/>
      <p:bldP spid="142355" grpId="0" animBg="1"/>
      <p:bldP spid="142355" grpId="1" animBg="1"/>
      <p:bldP spid="142356" grpId="0"/>
      <p:bldP spid="142356" grpId="1"/>
      <p:bldP spid="142357" grpId="0"/>
      <p:bldP spid="142357" grpId="1"/>
      <p:bldP spid="142358" grpId="0" animBg="1"/>
      <p:bldP spid="142358" grpId="1" animBg="1"/>
      <p:bldP spid="142359" grpId="0"/>
      <p:bldP spid="142360" grpId="0" animBg="1"/>
      <p:bldP spid="142360" grpId="1" animBg="1"/>
      <p:bldP spid="1423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challenges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Free Riders and Low-Contributing peers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Dishonest peers</a:t>
            </a:r>
          </a:p>
          <a:p>
            <a:pPr eaLnBrk="1" hangingPunct="1"/>
            <a:endParaRPr lang="en-US" sz="3200" smtClean="0">
              <a:ea typeface="ＭＳ Ｐゴシック" pitchFamily="34" charset="-128"/>
            </a:endParaRP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Problem of unfairness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CSE DEPT, MACE KOTHAMANGALAM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25" y="71438"/>
            <a:ext cx="6215063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TORRENT: A DEFICIT BASED ALGORITHM TO ENSURE FAIRNESS IN P2P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8650</TotalTime>
  <Words>1062</Words>
  <Application>Microsoft Macintosh PowerPoint</Application>
  <PresentationFormat>On-screen Show (4:3)</PresentationFormat>
  <Paragraphs>247</Paragraphs>
  <Slides>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ＭＳ Ｐゴシック</vt:lpstr>
      <vt:lpstr>Trebuchet MS</vt:lpstr>
      <vt:lpstr>Wingdings 2</vt:lpstr>
      <vt:lpstr>Wingdings</vt:lpstr>
      <vt:lpstr>Calibri</vt:lpstr>
      <vt:lpstr>Book Antiqua</vt:lpstr>
      <vt:lpstr>Opulent</vt:lpstr>
      <vt:lpstr>Microsoft Visio Drawing</vt:lpstr>
      <vt:lpstr>WELCOME </vt:lpstr>
      <vt:lpstr>Fair Torrent:  A  Distributed  Algorithm to Ensure Fairness in  P2P Systems</vt:lpstr>
      <vt:lpstr>CONTENTS</vt:lpstr>
      <vt:lpstr>INTRODUCTION</vt:lpstr>
      <vt:lpstr>Conventional download</vt:lpstr>
      <vt:lpstr>P2p File sharing</vt:lpstr>
      <vt:lpstr>terminologies</vt:lpstr>
      <vt:lpstr>A trivial example</vt:lpstr>
      <vt:lpstr>challenges</vt:lpstr>
      <vt:lpstr>EXISTING Algorithms</vt:lpstr>
      <vt:lpstr>COMMON FLAWS</vt:lpstr>
      <vt:lpstr>FAIR TORRENT</vt:lpstr>
      <vt:lpstr>Data structures</vt:lpstr>
      <vt:lpstr>FAIR TORRENT ALGORITHM</vt:lpstr>
      <vt:lpstr>FAIR TORRENT ALGORITHM(contd)</vt:lpstr>
      <vt:lpstr>FAIR TORRENT ALGORITHM(contd)</vt:lpstr>
      <vt:lpstr>FAIR TORRENT PROPERTIES</vt:lpstr>
      <vt:lpstr>TESTING</vt:lpstr>
      <vt:lpstr>Test Parameters</vt:lpstr>
      <vt:lpstr>Test results</vt:lpstr>
      <vt:lpstr>Rate Convergence</vt:lpstr>
      <vt:lpstr>Download time</vt:lpstr>
      <vt:lpstr>Conclusions</vt:lpstr>
      <vt:lpstr>REFERENCES </vt:lpstr>
      <vt:lpstr>REFERENCES(CONTD) </vt:lpstr>
      <vt:lpstr>THANK YOU</vt:lpstr>
      <vt:lpstr>QUESTIONS?</vt:lpstr>
      <vt:lpstr>TeSTING(CONTD)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Swathi RAMAN</dc:creator>
  <cp:lastModifiedBy>shabin.slr</cp:lastModifiedBy>
  <cp:revision>269</cp:revision>
  <dcterms:created xsi:type="dcterms:W3CDTF">2009-11-14T12:22:02Z</dcterms:created>
  <dcterms:modified xsi:type="dcterms:W3CDTF">2013-10-24T08:36:00Z</dcterms:modified>
</cp:coreProperties>
</file>