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6"/>
  </p:notesMasterIdLst>
  <p:handoutMasterIdLst>
    <p:handoutMasterId r:id="rId27"/>
  </p:handoutMasterIdLst>
  <p:sldIdLst>
    <p:sldId id="278" r:id="rId2"/>
    <p:sldId id="279" r:id="rId3"/>
    <p:sldId id="280" r:id="rId4"/>
    <p:sldId id="282" r:id="rId5"/>
    <p:sldId id="306" r:id="rId6"/>
    <p:sldId id="307" r:id="rId7"/>
    <p:sldId id="273" r:id="rId8"/>
    <p:sldId id="274" r:id="rId9"/>
    <p:sldId id="319" r:id="rId10"/>
    <p:sldId id="308" r:id="rId11"/>
    <p:sldId id="318" r:id="rId12"/>
    <p:sldId id="315" r:id="rId13"/>
    <p:sldId id="317" r:id="rId14"/>
    <p:sldId id="309" r:id="rId15"/>
    <p:sldId id="310" r:id="rId16"/>
    <p:sldId id="311" r:id="rId17"/>
    <p:sldId id="312" r:id="rId18"/>
    <p:sldId id="316" r:id="rId19"/>
    <p:sldId id="313" r:id="rId20"/>
    <p:sldId id="314" r:id="rId21"/>
    <p:sldId id="320" r:id="rId22"/>
    <p:sldId id="321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948" autoAdjust="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-250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-250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629FE213-A8E4-4634-B83D-B63F246106CA}" type="datetimeFigureOut">
              <a:rPr lang="en-IN"/>
              <a:pPr>
                <a:defRPr/>
              </a:pPr>
              <a:t>09-10-2013</a:t>
            </a:fld>
            <a:endParaRPr lang="en-IN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-250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-250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96B72C69-3F45-4242-A035-D43BBDAD669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  <a:cs typeface="+mn-cs"/>
              </a:defRPr>
            </a:lvl1pPr>
          </a:lstStyle>
          <a:p>
            <a:pPr>
              <a:defRPr/>
            </a:pPr>
            <a:fld id="{9C548F33-053D-4FCD-8474-18767F90A852}" type="datetimeFigureOut">
              <a:rPr lang="en-US"/>
              <a:pPr>
                <a:defRPr/>
              </a:pPr>
              <a:t>10/9/2013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  <a:cs typeface="+mn-cs"/>
              </a:defRPr>
            </a:lvl1pPr>
          </a:lstStyle>
          <a:p>
            <a:pPr>
              <a:defRPr/>
            </a:pPr>
            <a:fld id="{DF4846D4-D69F-4CFB-815C-996CD38D83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I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3A3C95-7F25-42E3-9BFC-B522DF7FCF8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B23F0C-6875-4241-AC18-32A7659BD30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BBEF7F-2F56-47F1-8DAC-F45AAC6038AF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A21E154-1D1F-4635-8C74-737210B572C3}" type="slidenum">
              <a:rPr lang="en-US" sz="1200">
                <a:latin typeface="+mn-lt"/>
              </a:rPr>
              <a:pPr algn="r">
                <a:defRPr/>
              </a:pPr>
              <a:t>6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841769-35E6-4ADE-BAD9-011610DB192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I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066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IN"/>
              <a:t>Click to edit Master title style</a:t>
            </a:r>
          </a:p>
        </p:txBody>
      </p:sp>
      <p:sp>
        <p:nvSpPr>
          <p:cNvPr id="7066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IN"/>
              <a:t>Click to edit Master subtitle style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75411-AE91-4BCB-B283-660AD0A13A57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607DB-C540-462E-9C7C-5D2528221016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AEC24-F8CB-47F6-A3D7-FAA4FA0A23B7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E653C-F2A7-48E3-997D-2A87E168666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4D3ED-F6E2-40B1-B422-C99ACB9D6D95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A6081-811E-473B-8BC8-1DC1AC8E14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E6663-ED45-4EF9-A31E-C320D23B84DA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99699-9864-4536-B488-1168C7FF6E6C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3B1BE-0F25-476A-B91F-C863148F3ACA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8B4B0-517D-4622-9E65-6F885714DBE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2324F-25C5-4250-91F5-2D43D82D9BD1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1C055-6DDD-4BB7-BAA6-FCF93D4E935D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4CB4F-1F71-4AE7-82F1-EB3943EBB358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1F176-AC40-4472-9D59-7625152A46AD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46FD2-A3BC-4713-9F5E-606D659820B6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36A56-2A04-485E-9BE3-6B4513E18270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DFA3D-E4CA-4619-A0AE-D8EBFD871ED6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3CD27-C1C4-4EB8-BD9A-A3031717B13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0F363-0694-43EC-8879-23220CD5E7A7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4828A-CA9C-4F2C-9EBE-0AE2FAE6C25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FB93E-FD03-4E92-B8D4-D78D7DC8DA50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4916B-F651-47E0-8C10-55E1E5C2561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69635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636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637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638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639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IN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N" smtClean="0"/>
              <a:t>Click to edit Master text styles</a:t>
            </a:r>
          </a:p>
          <a:p>
            <a:pPr lvl="1"/>
            <a:r>
              <a:rPr lang="en-IN" smtClean="0"/>
              <a:t>Second level</a:t>
            </a:r>
          </a:p>
          <a:p>
            <a:pPr lvl="2"/>
            <a:r>
              <a:rPr lang="en-IN" smtClean="0"/>
              <a:t>Third level</a:t>
            </a:r>
          </a:p>
          <a:p>
            <a:pPr lvl="3"/>
            <a:r>
              <a:rPr lang="en-IN" smtClean="0"/>
              <a:t>Fourth level</a:t>
            </a:r>
          </a:p>
          <a:p>
            <a:pPr lvl="4"/>
            <a:r>
              <a:rPr lang="en-IN" smtClean="0"/>
              <a:t>Fifth level</a:t>
            </a:r>
          </a:p>
        </p:txBody>
      </p:sp>
      <p:sp>
        <p:nvSpPr>
          <p:cNvPr id="6964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Times New Roman" pitchFamily="18" charset="0"/>
              </a:defRPr>
            </a:lvl1pPr>
          </a:lstStyle>
          <a:p>
            <a:pPr>
              <a:defRPr/>
            </a:pPr>
            <a:fld id="{130B93E4-AA00-4199-BA1B-24C9DC6EED88}" type="datetime1">
              <a:rPr lang="en-US"/>
              <a:pPr>
                <a:defRPr/>
              </a:pPr>
              <a:t>10/9/2013</a:t>
            </a:fld>
            <a:endParaRPr lang="en-IN"/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cs typeface="Times New Roman" pitchFamily="18" charset="0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964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Times New Roman" pitchFamily="18" charset="0"/>
              </a:defRPr>
            </a:lvl1pPr>
          </a:lstStyle>
          <a:p>
            <a:pPr>
              <a:defRPr/>
            </a:pPr>
            <a:fld id="{260FF777-D2FD-444E-8A20-C0CAE72738D4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IN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381000" y="2514600"/>
            <a:ext cx="8077200" cy="1295400"/>
          </a:xfrm>
        </p:spPr>
        <p:txBody>
          <a:bodyPr anchor="b">
            <a:normAutofit/>
          </a:bodyPr>
          <a:lstStyle/>
          <a:p>
            <a:pPr algn="ctr" eaLnBrk="1" hangingPunct="1">
              <a:defRPr/>
            </a:pPr>
            <a:r>
              <a:rPr lang="en-US" sz="44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44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PREFETCHING TECHNIQUES</a:t>
            </a:r>
            <a:endParaRPr lang="en-IN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Two types of Prefetching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Software prefetching</a:t>
            </a:r>
          </a:p>
          <a:p>
            <a:pPr lvl="2" eaLnBrk="1" hangingPunct="1">
              <a:lnSpc>
                <a:spcPct val="13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Requires instruction</a:t>
            </a:r>
          </a:p>
          <a:p>
            <a:pPr lvl="2" eaLnBrk="1" hangingPunct="1">
              <a:lnSpc>
                <a:spcPct val="13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Bring data at specified memory addresses into the cache</a:t>
            </a:r>
          </a:p>
          <a:p>
            <a:pPr lvl="2" eaLnBrk="1" hangingPunct="1">
              <a:lnSpc>
                <a:spcPct val="13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Assisted by compiler algorithms to insert prefetching instructions in source code </a:t>
            </a:r>
            <a:endParaRPr lang="en-IN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3810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5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Hardware Prefetching</a:t>
            </a:r>
          </a:p>
          <a:p>
            <a:pPr lvl="1">
              <a:lnSpc>
                <a:spcPct val="13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Frees the compiler from inserting the instructions</a:t>
            </a:r>
          </a:p>
          <a:p>
            <a:pPr lvl="1">
              <a:lnSpc>
                <a:spcPct val="13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Automatically determines the data access</a:t>
            </a:r>
          </a:p>
          <a:p>
            <a:pPr lvl="1">
              <a:lnSpc>
                <a:spcPct val="13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Decision based on recorded history information </a:t>
            </a:r>
          </a:p>
          <a:p>
            <a:pPr lvl="1">
              <a:lnSpc>
                <a:spcPct val="13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Adapt to phase changes in applications</a:t>
            </a:r>
          </a:p>
          <a:p>
            <a:pPr lvl="1">
              <a:lnSpc>
                <a:spcPct val="13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Revision of source code is not required</a:t>
            </a:r>
            <a:endParaRPr lang="en-IN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PREFETCHING TECHNIQUES (contd..)</a:t>
            </a:r>
            <a:endParaRPr lang="en-IN" sz="40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4572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Prefetching algorithms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Sequential prefetching</a:t>
            </a:r>
          </a:p>
          <a:p>
            <a:pPr lvl="2" ea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Fit for programs with consecutive memory locations</a:t>
            </a:r>
            <a:r>
              <a:rPr lang="en-US" sz="25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Stride prefetching</a:t>
            </a:r>
          </a:p>
          <a:p>
            <a:pPr lvl="2" ea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Issues a request for addresses a+s (s is associated stride)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None/>
            </a:pPr>
            <a:endParaRPr lang="en-IN" smtClean="0"/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5334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PREFETCHING TECHNIQUES (contd..)</a:t>
            </a:r>
            <a:endParaRPr lang="en-IN" sz="40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Correlating prefetching</a:t>
            </a:r>
          </a:p>
          <a:p>
            <a:pPr lvl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Predicts future addresses from tables that record the past memory program behavior</a:t>
            </a:r>
          </a:p>
          <a:p>
            <a:pPr lvl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Large tables are needed to record enough information</a:t>
            </a:r>
          </a:p>
          <a:p>
            <a:pPr lvl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Good prefetch result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endParaRPr lang="en-IN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5334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PREFETCHING TECHNIQUES (contd..)</a:t>
            </a:r>
            <a:endParaRPr lang="en-IN" sz="40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OVERVIEW OF HARDWARE PREFETCHER</a:t>
            </a:r>
            <a:endParaRPr lang="en-IN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Clr>
                <a:schemeClr val="hlink"/>
              </a:buClr>
              <a:buFont typeface="Wingdings" pitchFamily="2" charset="2"/>
              <a:buNone/>
            </a:pPr>
            <a:endParaRPr lang="en-US" smtClean="0"/>
          </a:p>
          <a:p>
            <a:pPr eaLnBrk="1" hangingPunct="1">
              <a:buClr>
                <a:schemeClr val="hlink"/>
              </a:buClr>
              <a:buFont typeface="Wingdings" pitchFamily="2" charset="2"/>
              <a:buNone/>
            </a:pPr>
            <a:endParaRPr lang="en-IN" smtClean="0"/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2209800" y="5334000"/>
            <a:ext cx="495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Fig: System Integration of Hardware Prefetcher</a:t>
            </a:r>
            <a:endParaRPr lang="en-IN"/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 rot="-5400000">
            <a:off x="-1714500" y="30099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Courtesy </a:t>
            </a:r>
            <a:r>
              <a:rPr lang="en-IN" sz="1400"/>
              <a:t>IEEE TRANSACTIONS ON COMPUTERS</a:t>
            </a: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3810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  <p:pic>
        <p:nvPicPr>
          <p:cNvPr id="3584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6934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OVERVIEW OF HARDWARE PREFETCHER (Contd..)</a:t>
            </a:r>
            <a:endParaRPr lang="en-IN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Consists of 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L1 Cache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L2 Cache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Last-Level Cache (LLC)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Prefetcher</a:t>
            </a:r>
          </a:p>
          <a:p>
            <a:pPr lvl="1" ea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Buffer</a:t>
            </a:r>
            <a:endParaRPr lang="en-IN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3048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ARCHITECTURE OF HARDWARE PREFETCHER</a:t>
            </a:r>
            <a:endParaRPr lang="en-IN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1447800"/>
            <a:ext cx="8077200" cy="4114800"/>
          </a:xfrm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1371600" y="5791200"/>
            <a:ext cx="5578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Fig: Architecture of a Generic Prefetcher</a:t>
            </a:r>
            <a:endParaRPr lang="en-IN"/>
          </a:p>
        </p:txBody>
      </p:sp>
      <p:sp>
        <p:nvSpPr>
          <p:cNvPr id="37892" name="Text Box 7"/>
          <p:cNvSpPr txBox="1">
            <a:spLocks noChangeArrowheads="1"/>
          </p:cNvSpPr>
          <p:nvPr/>
        </p:nvSpPr>
        <p:spPr bwMode="auto">
          <a:xfrm rot="-5400000">
            <a:off x="-1766094" y="3518694"/>
            <a:ext cx="4294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Courtesy </a:t>
            </a:r>
            <a:r>
              <a:rPr lang="en-IN" sz="1400"/>
              <a:t>IEEE TRANSACTIONS ON COMPUTERS</a:t>
            </a: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4572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685800" y="28575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ARCHITECTURE OF HARDWARE PREFETCHER (Contd..)</a:t>
            </a:r>
            <a:endParaRPr lang="en-IN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365760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Components are</a:t>
            </a:r>
          </a:p>
          <a:p>
            <a:pPr lvl="1" eaLnBrk="1" hangingPunct="1">
              <a:lnSpc>
                <a:spcPct val="105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History Recorder</a:t>
            </a:r>
          </a:p>
          <a:p>
            <a:pPr lvl="1" eaLnBrk="1" hangingPunct="1">
              <a:lnSpc>
                <a:spcPct val="105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Prefetching Engine (PE)</a:t>
            </a:r>
          </a:p>
          <a:p>
            <a:pPr lvl="2" eaLnBrk="1" hangingPunct="1">
              <a:lnSpc>
                <a:spcPct val="10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Aggressiveness module</a:t>
            </a:r>
          </a:p>
          <a:p>
            <a:pPr lvl="2" eaLnBrk="1" hangingPunct="1">
              <a:lnSpc>
                <a:spcPct val="105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Confidence module</a:t>
            </a:r>
          </a:p>
          <a:p>
            <a:pPr lvl="1" eaLnBrk="1" hangingPunct="1">
              <a:lnSpc>
                <a:spcPct val="105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Request Filter</a:t>
            </a:r>
          </a:p>
          <a:p>
            <a:pPr eaLnBrk="1" hangingPunct="1">
              <a:lnSpc>
                <a:spcPct val="105000"/>
              </a:lnSpc>
              <a:buClr>
                <a:schemeClr val="hlink"/>
              </a:buClr>
              <a:buFont typeface="Wingdings" pitchFamily="2" charset="2"/>
              <a:buChar char="Ø"/>
            </a:pPr>
            <a:endParaRPr lang="en-IN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4572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IMPLIMENTATION FEASIBILITY</a:t>
            </a:r>
            <a:endParaRPr lang="en-IN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229600" cy="4530725"/>
          </a:xfrm>
        </p:spPr>
        <p:txBody>
          <a:bodyPr/>
          <a:lstStyle/>
          <a:p>
            <a:pPr>
              <a:buClr>
                <a:schemeClr val="hlink"/>
              </a:buClr>
              <a:buFont typeface="Wingdings" pitchFamily="2" charset="2"/>
              <a:buNone/>
            </a:pPr>
            <a:endParaRPr lang="en-US" smtClean="0"/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Hardware Cost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No significant amount of hardware cost</a:t>
            </a: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Energy Consumption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Additional dynamic Energy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Reduction of Static Energy</a:t>
            </a: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endParaRPr lang="en-IN" smtClean="0"/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609600" y="63246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BENEFITS</a:t>
            </a:r>
            <a:endParaRPr lang="en-IN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4530725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Avoid unwanted data pollutions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Effectively feeding the data to computational accelerator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Accelerate the parsing process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Increases processor efficiency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Energy Efficient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None/>
            </a:pPr>
            <a:endParaRPr lang="en-IN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609600" y="63246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915400" cy="19812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ACCELERATION OF XML PARSING THROUGH PREFETCHING</a:t>
            </a:r>
            <a:endParaRPr lang="en-IN" sz="40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>
          <a:xfrm>
            <a:off x="457200" y="2286000"/>
            <a:ext cx="7848600" cy="4038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IN" smtClean="0">
                <a:latin typeface="Times New Roman" pitchFamily="18" charset="0"/>
                <a:cs typeface="Times New Roman" pitchFamily="18" charset="0"/>
              </a:rPr>
              <a:t>Topic Approval On:02/9/2013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IN" smtClean="0">
                <a:latin typeface="Times New Roman" pitchFamily="18" charset="0"/>
                <a:cs typeface="Times New Roman" pitchFamily="18" charset="0"/>
              </a:rPr>
              <a:t>Slide Approval On:08/10/2013</a:t>
            </a:r>
          </a:p>
          <a:p>
            <a:pPr eaLnBrk="1" hangingPunct="1">
              <a:buFont typeface="Wingdings" pitchFamily="2" charset="2"/>
              <a:buNone/>
            </a:pPr>
            <a:r>
              <a:rPr lang="en-IN" smtClean="0">
                <a:latin typeface="Times New Roman" pitchFamily="18" charset="0"/>
                <a:cs typeface="Times New Roman" pitchFamily="18" charset="0"/>
              </a:rPr>
              <a:t>Topic &amp;Slide Approved By :Jisha P Abraham</a:t>
            </a:r>
          </a:p>
          <a:p>
            <a:pPr eaLnBrk="1" hangingPunct="1">
              <a:buFont typeface="Wingdings" pitchFamily="2" charset="2"/>
              <a:buNone/>
            </a:pPr>
            <a:r>
              <a:rPr lang="en-IN" smtClean="0">
                <a:latin typeface="Times New Roman" pitchFamily="18" charset="0"/>
                <a:cs typeface="Times New Roman" pitchFamily="18" charset="0"/>
              </a:rPr>
              <a:t>                                               Rasitha A K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IN" smtClean="0">
                <a:latin typeface="Times New Roman" pitchFamily="18" charset="0"/>
                <a:cs typeface="Times New Roman" pitchFamily="18" charset="0"/>
              </a:rPr>
              <a:t>                                                  Roll no:45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en-IN" smtClean="0">
                <a:latin typeface="Times New Roman" pitchFamily="18" charset="0"/>
                <a:cs typeface="Times New Roman" pitchFamily="18" charset="0"/>
              </a:rPr>
              <a:t>S7R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US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30725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Goal is develop a parsing core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Reduce the processing time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Reduce Cache Misses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Improved Performance of XML Data processing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Effective and Efficient</a:t>
            </a:r>
            <a:endParaRPr lang="en-IN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5334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REFFERENCES</a:t>
            </a:r>
            <a:endParaRPr lang="en-IN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IN" sz="2800" smtClean="0">
                <a:latin typeface="Times New Roman" pitchFamily="18" charset="0"/>
                <a:cs typeface="Times New Roman" pitchFamily="18" charset="0"/>
              </a:rPr>
              <a:t>K. Chiu, M. Govindaraju, and R. Bramley, “Investigating theLimits of Soap Performance for Scientific Computing,” Proc.IEEE 11th Int’l Symp. High Performance Distributed Computing(HPDC-11), 2002.</a:t>
            </a:r>
          </a:p>
          <a:p>
            <a:pPr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IN" sz="2800" smtClean="0">
                <a:latin typeface="Times New Roman" pitchFamily="18" charset="0"/>
                <a:cs typeface="Times New Roman" pitchFamily="18" charset="0"/>
              </a:rPr>
              <a:t>M.R. Head, M. Govindaraju, R. van Engelen, and W. Zhang, “GridScheduling and Protocols—Benchmarking xml Processors for</a:t>
            </a:r>
          </a:p>
          <a:p>
            <a:pPr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IN" sz="2800" smtClean="0">
                <a:latin typeface="Times New Roman" pitchFamily="18" charset="0"/>
                <a:cs typeface="Times New Roman" pitchFamily="18" charset="0"/>
              </a:rPr>
              <a:t>P. Apparao et al., “Architectural Characterization of an XMLCentricCommercial Server Workload,” Proc. 33rd Int’l Conf.Parallel Processing, 2004.</a:t>
            </a:r>
          </a:p>
          <a:p>
            <a:pPr>
              <a:lnSpc>
                <a:spcPct val="80000"/>
              </a:lnSpc>
              <a:buClr>
                <a:schemeClr val="hlink"/>
              </a:buClr>
              <a:buFont typeface="Wingdings" pitchFamily="2" charset="2"/>
              <a:buNone/>
            </a:pPr>
            <a:endParaRPr lang="en-IN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5334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REFFERENCES (Contd..)</a:t>
            </a:r>
            <a:endParaRPr lang="en-IN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IN" sz="2800" smtClean="0">
                <a:latin typeface="Times New Roman" pitchFamily="18" charset="0"/>
                <a:cs typeface="Times New Roman" pitchFamily="18" charset="0"/>
              </a:rPr>
              <a:t>P. Apparao and M. Bhat, “A Detailed Look at the Characteristicsof xml Parsing,” Proc. First Workshop Building Block EngineArchitectures for Computers and Networks (BEACON ’04), 2004.</a:t>
            </a:r>
          </a:p>
          <a:p>
            <a:pPr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IN" sz="2800" smtClean="0">
                <a:latin typeface="Times New Roman" pitchFamily="18" charset="0"/>
                <a:cs typeface="Times New Roman" pitchFamily="18" charset="0"/>
              </a:rPr>
              <a:t> M. Nicola and J. John, “XML Parsing: A Threat to DatabasePerformance,” Proc. 12th Int’l Conf. Information and KnowledgeManagement, 2003.</a:t>
            </a:r>
          </a:p>
          <a:p>
            <a:pPr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IN" sz="2800" smtClean="0">
                <a:latin typeface="Times New Roman" pitchFamily="18" charset="0"/>
                <a:cs typeface="Times New Roman" pitchFamily="18" charset="0"/>
              </a:rPr>
              <a:t>Int’l HapMap Project: http://hapmap.ncbi.nlm.nih.gov/, 2013.</a:t>
            </a:r>
          </a:p>
          <a:p>
            <a:pPr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IN" sz="2800" smtClean="0">
                <a:latin typeface="Times New Roman" pitchFamily="18" charset="0"/>
                <a:cs typeface="Times New Roman" pitchFamily="18" charset="0"/>
              </a:rPr>
              <a:t> SAX Parsing Model: http://sax.sourceforge.net, 2013.</a:t>
            </a: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5334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idx="4294967295"/>
          </p:nvPr>
        </p:nvSpPr>
        <p:spPr>
          <a:xfrm>
            <a:off x="1219200" y="1447800"/>
            <a:ext cx="7407275" cy="1471613"/>
          </a:xfrm>
        </p:spPr>
        <p:txBody>
          <a:bodyPr anchor="b">
            <a:normAutofit/>
          </a:bodyPr>
          <a:lstStyle/>
          <a:p>
            <a:pPr algn="ctr" eaLnBrk="1" hangingPunct="1">
              <a:defRPr/>
            </a:pPr>
            <a:r>
              <a:rPr lang="en-US" sz="44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 YOU</a:t>
            </a:r>
            <a:endParaRPr lang="en-IN" sz="44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5059" name="Rectangle 6"/>
          <p:cNvSpPr>
            <a:spLocks noChangeArrowheads="1"/>
          </p:cNvSpPr>
          <p:nvPr/>
        </p:nvSpPr>
        <p:spPr bwMode="auto">
          <a:xfrm>
            <a:off x="990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Efficient and effective Duplicate Detection In Hierarchical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6082" name="Rectangle 4"/>
          <p:cNvSpPr>
            <a:spLocks noChangeArrowheads="1"/>
          </p:cNvSpPr>
          <p:nvPr/>
        </p:nvSpPr>
        <p:spPr bwMode="auto">
          <a:xfrm>
            <a:off x="990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Efficient and effective Duplicate Detection In Hierarchical Data</a:t>
            </a:r>
          </a:p>
        </p:txBody>
      </p:sp>
      <p:pic>
        <p:nvPicPr>
          <p:cNvPr id="46083" name="Picture 5" descr="images (5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990600"/>
            <a:ext cx="5105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/>
          </p:cNvSpPr>
          <p:nvPr/>
        </p:nvSpPr>
        <p:spPr bwMode="auto">
          <a:xfrm>
            <a:off x="838200" y="4038600"/>
            <a:ext cx="7407275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n-US" sz="4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QUESTIONS ?</a:t>
            </a:r>
            <a:endParaRPr lang="en-IN" sz="44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228600"/>
            <a:ext cx="8153400" cy="5334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381000" y="762000"/>
            <a:ext cx="8153400" cy="56388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eaLnBrk="1" hangingPunct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Current system</a:t>
            </a:r>
          </a:p>
          <a:p>
            <a:pPr eaLnBrk="1" hangingPunct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 eaLnBrk="1" hangingPunct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Prefetching Techniques</a:t>
            </a:r>
          </a:p>
          <a:p>
            <a:pPr eaLnBrk="1" hangingPunct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Overview of Hardware Prefetcher</a:t>
            </a:r>
          </a:p>
          <a:p>
            <a:pPr eaLnBrk="1" hangingPunct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Architecture of Hardware Prefetcher</a:t>
            </a:r>
          </a:p>
          <a:p>
            <a:pPr eaLnBrk="1" hangingPunct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eaLnBrk="1" hangingPunct="1">
              <a:lnSpc>
                <a:spcPct val="13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990600" y="0"/>
            <a:ext cx="8153400" cy="304800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609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228600"/>
            <a:ext cx="8153400" cy="11890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990600" y="1143000"/>
            <a:ext cx="8153400" cy="5181600"/>
          </a:xfrm>
        </p:spPr>
        <p:txBody>
          <a:bodyPr/>
          <a:lstStyle/>
          <a:p>
            <a:pPr marL="692150" indent="-692150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Extensible Markup Language (XML)</a:t>
            </a:r>
          </a:p>
          <a:p>
            <a:pPr marL="692150" indent="-692150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XML parsing</a:t>
            </a:r>
          </a:p>
          <a:p>
            <a:pPr marL="692150" indent="-69215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692150" indent="-692150" eaLnBrk="1" hangingPunct="1">
              <a:lnSpc>
                <a:spcPct val="150000"/>
              </a:lnSpc>
              <a:buFont typeface="Wingdings" pitchFamily="2" charset="2"/>
              <a:buNone/>
            </a:pPr>
            <a:endParaRPr lang="en-IN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581400"/>
            <a:ext cx="7848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7"/>
          <p:cNvSpPr txBox="1">
            <a:spLocks noChangeArrowheads="1"/>
          </p:cNvSpPr>
          <p:nvPr/>
        </p:nvSpPr>
        <p:spPr bwMode="auto">
          <a:xfrm rot="-5400000">
            <a:off x="-1461294" y="4128294"/>
            <a:ext cx="4294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Caurtesy </a:t>
            </a:r>
            <a:r>
              <a:rPr lang="en-IN" sz="1400"/>
              <a:t>IEEE TRANSACTIONS ON COMPUTERS</a:t>
            </a:r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990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381000"/>
            <a:ext cx="8153400" cy="11890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(Cont..)</a:t>
            </a:r>
            <a:endParaRPr lang="en-IN" sz="40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153400" cy="5181600"/>
          </a:xfrm>
        </p:spPr>
        <p:txBody>
          <a:bodyPr/>
          <a:lstStyle/>
          <a:p>
            <a:pPr marL="692150" indent="-692150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Parsing models</a:t>
            </a:r>
          </a:p>
          <a:p>
            <a:pPr marL="1371600" lvl="2" indent="-457200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Event-driven parser</a:t>
            </a:r>
          </a:p>
          <a:p>
            <a:pPr marL="1752600" lvl="3" indent="-381000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Eg. Simple API (Application Program Interface) for XML(SAX)</a:t>
            </a:r>
          </a:p>
          <a:p>
            <a:pPr marL="1371600" lvl="2" indent="-457200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Tree-based parser</a:t>
            </a:r>
          </a:p>
          <a:p>
            <a:pPr marL="1752600" lvl="3" indent="-381000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Eg. Document Object Model (DOM)</a:t>
            </a:r>
            <a:endParaRPr lang="en-IN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>
          <a:xfrm>
            <a:off x="990600" y="6477000"/>
            <a:ext cx="8153400" cy="381000"/>
          </a:xfrm>
          <a:prstGeom prst="rect">
            <a:avLst/>
          </a:prstGeom>
          <a:noFill/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609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11890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(Cont..)</a:t>
            </a:r>
            <a:endParaRPr lang="en-IN" sz="40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>
          <a:xfrm>
            <a:off x="990600" y="6477000"/>
            <a:ext cx="8153400" cy="381000"/>
          </a:xfrm>
          <a:prstGeom prst="rect">
            <a:avLst/>
          </a:prstGeom>
          <a:noFill/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6858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28600" y="1506538"/>
            <a:ext cx="8915400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3200">
                <a:latin typeface="Times New Roman" pitchFamily="18" charset="0"/>
                <a:cs typeface="Times New Roman" pitchFamily="18" charset="0"/>
              </a:rPr>
              <a:t>Problem</a:t>
            </a:r>
          </a:p>
          <a:p>
            <a:pPr lvl="1">
              <a:lnSpc>
                <a:spcPct val="14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Parsing is an important step</a:t>
            </a:r>
          </a:p>
          <a:p>
            <a:pPr lvl="1">
              <a:lnSpc>
                <a:spcPct val="14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Both memory and computation intensive</a:t>
            </a:r>
          </a:p>
          <a:p>
            <a:pPr lvl="1">
              <a:lnSpc>
                <a:spcPct val="14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Memory access takes 30% of execution time</a:t>
            </a:r>
          </a:p>
          <a:p>
            <a:pPr lvl="1">
              <a:lnSpc>
                <a:spcPct val="14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Need to alleviate effect of long latency</a:t>
            </a:r>
            <a:endParaRPr lang="en-IN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153400" cy="11890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CURRENT SYSTEM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609600" y="1295400"/>
            <a:ext cx="7467600" cy="3581400"/>
          </a:xfrm>
        </p:spPr>
        <p:txBody>
          <a:bodyPr anchor="ctr"/>
          <a:lstStyle/>
          <a:p>
            <a:pPr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Computational-side accelerators</a:t>
            </a:r>
          </a:p>
          <a:p>
            <a:pPr lvl="1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Accelerate computation of XML parsing</a:t>
            </a:r>
          </a:p>
          <a:p>
            <a:pPr lvl="1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Specialized instruction</a:t>
            </a:r>
          </a:p>
          <a:p>
            <a:pPr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Depending on parsing models</a:t>
            </a:r>
            <a:endParaRPr 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990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153400" cy="11890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PROPOSED SYSTEM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>
          <a:xfrm>
            <a:off x="990600" y="1371600"/>
            <a:ext cx="7924800" cy="4876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Memory-side acceleration</a:t>
            </a:r>
          </a:p>
          <a:p>
            <a:pPr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Parsing Core</a:t>
            </a:r>
          </a:p>
          <a:p>
            <a:pPr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Consists of </a:t>
            </a:r>
          </a:p>
          <a:p>
            <a:pPr lvl="1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Computation accelerator</a:t>
            </a:r>
          </a:p>
          <a:p>
            <a:pPr lvl="1"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Prefetcher</a:t>
            </a:r>
          </a:p>
          <a:p>
            <a:pPr eaLnBrk="1" hangingPunct="1">
              <a:lnSpc>
                <a:spcPct val="15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Act as Data Exchange Front-end (DEF)</a:t>
            </a:r>
            <a:endParaRPr 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990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XML PARSING CORE OVERVIEW</a:t>
            </a:r>
            <a:endParaRPr lang="en-IN" smtClean="0">
              <a:solidFill>
                <a:srgbClr val="0000FF"/>
              </a:solidFill>
            </a:endParaRP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990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B5A788"/>
                </a:solidFill>
                <a:latin typeface="Gill Sans MT"/>
              </a:rPr>
              <a:t>Acceleration of XML Parsing Through Prefetching</a:t>
            </a:r>
          </a:p>
        </p:txBody>
      </p:sp>
      <p:sp>
        <p:nvSpPr>
          <p:cNvPr id="5" name="Footer Placeholder 3"/>
          <p:cNvSpPr txBox="1">
            <a:spLocks noGrp="1"/>
          </p:cNvSpPr>
          <p:nvPr/>
        </p:nvSpPr>
        <p:spPr bwMode="auto">
          <a:xfrm>
            <a:off x="990600" y="6477000"/>
            <a:ext cx="8153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200" dirty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Dept of computer science, MACE </a:t>
            </a:r>
            <a:r>
              <a:rPr lang="en-IN" sz="1200" dirty="0" err="1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rPr>
              <a:t>Kothamangalam</a:t>
            </a:r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0725" name="Rectangle 13"/>
          <p:cNvSpPr>
            <a:spLocks noChangeArrowheads="1"/>
          </p:cNvSpPr>
          <p:nvPr/>
        </p:nvSpPr>
        <p:spPr bwMode="auto">
          <a:xfrm>
            <a:off x="457200" y="5334000"/>
            <a:ext cx="8229600" cy="685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Font typeface="Wingdings" pitchFamily="2" charset="2"/>
              <a:buNone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Fig:XML parsing core which parse XML data and passing output to other core for further processing</a:t>
            </a:r>
            <a:endParaRPr lang="en-IN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7239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atermark">
  <a:themeElements>
    <a:clrScheme name="1_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1_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4188</TotalTime>
  <Words>808</Words>
  <Application>Microsoft Office PowerPoint</Application>
  <PresentationFormat>عرض على الشاشة (3:4)‏</PresentationFormat>
  <Paragraphs>173</Paragraphs>
  <Slides>24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Wingdings</vt:lpstr>
      <vt:lpstr>Calibri</vt:lpstr>
      <vt:lpstr>Times New Roman</vt:lpstr>
      <vt:lpstr>Gill Sans MT</vt:lpstr>
      <vt:lpstr>1_Watermark</vt:lpstr>
      <vt:lpstr>1_Watermark</vt:lpstr>
      <vt:lpstr>WELCOME</vt:lpstr>
      <vt:lpstr>ACCELERATION OF XML PARSING THROUGH PREFETCHING</vt:lpstr>
      <vt:lpstr>CONTENTS</vt:lpstr>
      <vt:lpstr>INTRODUCTION</vt:lpstr>
      <vt:lpstr>INTRODUCTION (Cont..)</vt:lpstr>
      <vt:lpstr>INTRODUCTION (Cont..)</vt:lpstr>
      <vt:lpstr>CURRENT SYSTEM</vt:lpstr>
      <vt:lpstr>PROPOSED SYSTEM</vt:lpstr>
      <vt:lpstr>XML PARSING CORE OVERVIEW</vt:lpstr>
      <vt:lpstr>PREFETCHING TECHNIQUES</vt:lpstr>
      <vt:lpstr>Slide 11</vt:lpstr>
      <vt:lpstr>Slide 12</vt:lpstr>
      <vt:lpstr>Slide 13</vt:lpstr>
      <vt:lpstr>OVERVIEW OF HARDWARE PREFETCHER</vt:lpstr>
      <vt:lpstr>OVERVIEW OF HARDWARE PREFETCHER (Contd..)</vt:lpstr>
      <vt:lpstr>ARCHITECTURE OF HARDWARE PREFETCHER</vt:lpstr>
      <vt:lpstr>ARCHITECTURE OF HARDWARE PREFETCHER (Contd..)</vt:lpstr>
      <vt:lpstr>IMPLIMENTATION FEASIBILITY</vt:lpstr>
      <vt:lpstr>BENEFITS</vt:lpstr>
      <vt:lpstr>CONCLUSION</vt:lpstr>
      <vt:lpstr>REFFERENCES</vt:lpstr>
      <vt:lpstr>REFFERENCES (Contd..)</vt:lpstr>
      <vt:lpstr>THANK YOU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AND INCLUDING EXPERTS FOR ONLINE HELP</dc:title>
  <dc:creator>user</dc:creator>
  <cp:lastModifiedBy>Chinju</cp:lastModifiedBy>
  <cp:revision>429</cp:revision>
  <dcterms:created xsi:type="dcterms:W3CDTF">2013-07-13T10:05:55Z</dcterms:created>
  <dcterms:modified xsi:type="dcterms:W3CDTF">2013-10-09T02:45:09Z</dcterms:modified>
</cp:coreProperties>
</file>