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0" r:id="rId3"/>
    <p:sldId id="261" r:id="rId4"/>
    <p:sldId id="262" r:id="rId5"/>
    <p:sldId id="259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83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2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Optimizing Join Processing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12877-10F2-4EBA-A762-CDE6DFC6F5B8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CBCB-F244-401C-A704-5777E515C2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Optimizing Join Processing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79DB5-8CC6-4C71-93EB-A95834F300CD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22C2E-DEAB-4AB3-99E7-679081B54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Optimizing Join Processing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E22C2E-DEAB-4AB3-99E7-679081B54E6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1824AD3-67E9-4E69-A1F6-A8BDE27DE9CC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Dept.of  CS,MACE Kothamangalam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C7B7D67-14BE-40E2-BCBC-AC99F794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5C424-1171-473B-AFC9-7DC3D7D16F32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 CS,MACE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C137B-9959-4D31-882E-A60199983DAC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 CS,MACE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A33CA70-6C51-4E6F-8890-DDCCAB09B22B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7B7D67-14BE-40E2-BCBC-AC99F794B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Dept.of  CS,MACE Kothamangalam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24625A8-DA95-4895-92D7-815BCFA0DBB6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Dept.of  CS,MACE Kothamangalam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C7B7D67-14BE-40E2-BCBC-AC99F794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E5022-C9E5-4EF0-B616-B600160D4280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 CS,MACE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DDF4-F37B-4074-84F4-ABD074BB35FE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 CS,MACE Kothamangalam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66269F-D41A-47E2-A379-D211BAF4A613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7B7D67-14BE-40E2-BCBC-AC99F794B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Dept.of  CS,MACE Kothamangalam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99D22-4165-4EFD-BF1E-7144967B664D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 CS,MACE Kothamangalam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703EF9B-1283-4ADA-9DE8-C9E4F4814F3B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7B7D67-14BE-40E2-BCBC-AC99F794B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Dept.of  CS,MACE Kothamangalam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F1CDF7-60B5-41A2-B46B-14DBC65E4CE0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7B7D67-14BE-40E2-BCBC-AC99F794B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Dept.of  CS,MACE Kothamangalam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E380675-7A2F-4483-8FF4-EA1FB7446D84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Dept.of  CS,MACE Kothamangalam</a:t>
            </a: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C7B7D67-14BE-40E2-BCBC-AC99F794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800" dirty="0" smtClean="0"/>
              <a:t>WELCOME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Page Fetching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467600" cy="4873752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Careful scheduling required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371600" y="2133600"/>
          <a:ext cx="4114800" cy="182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1600"/>
                <a:gridCol w="1371600"/>
                <a:gridCol w="1371600"/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r>
                        <a:rPr lang="en-US" b="1" baseline="-25000" dirty="0" smtClean="0"/>
                        <a:t>1</a:t>
                      </a:r>
                      <a:endParaRPr lang="en-US" b="1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A.tid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B.tid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baseline="30000" dirty="0" smtClean="0"/>
                        <a:t>1</a:t>
                      </a:r>
                      <a:endParaRPr lang="en-US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A.tid</a:t>
                      </a:r>
                      <a:r>
                        <a:rPr lang="en-US" baseline="30000" dirty="0" smtClean="0"/>
                        <a:t>1</a:t>
                      </a:r>
                      <a:endParaRPr lang="en-US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B.tid</a:t>
                      </a:r>
                      <a:r>
                        <a:rPr lang="en-US" baseline="30000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A.tid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B.tid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A.tid</a:t>
                      </a:r>
                      <a:r>
                        <a:rPr lang="en-US" baseline="30000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B.tid</a:t>
                      </a:r>
                      <a:r>
                        <a:rPr lang="en-US" baseline="30000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baseline="30000" dirty="0" smtClean="0"/>
                        <a:t>4</a:t>
                      </a:r>
                      <a:endParaRPr lang="en-US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A.tid</a:t>
                      </a:r>
                      <a:r>
                        <a:rPr lang="en-US" baseline="30000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B.tid</a:t>
                      </a:r>
                      <a:r>
                        <a:rPr lang="en-US" baseline="30000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Action Button: Document 7">
            <a:hlinkClick r:id="" action="ppaction://noaction" highlightClick="1"/>
          </p:cNvPr>
          <p:cNvSpPr/>
          <p:nvPr/>
        </p:nvSpPr>
        <p:spPr>
          <a:xfrm>
            <a:off x="304800" y="4191000"/>
            <a:ext cx="1828800" cy="1295400"/>
          </a:xfrm>
          <a:prstGeom prst="actionButtonDocumen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A.tid</a:t>
            </a:r>
            <a:r>
              <a:rPr lang="en-US" baseline="30000" dirty="0" smtClean="0">
                <a:solidFill>
                  <a:schemeClr val="tx1"/>
                </a:solidFill>
              </a:rPr>
              <a:t>1</a:t>
            </a:r>
          </a:p>
          <a:p>
            <a:pPr algn="ctr"/>
            <a:r>
              <a:rPr lang="en-US" dirty="0" smtClean="0"/>
              <a:t>A.tid</a:t>
            </a:r>
            <a:r>
              <a:rPr lang="en-US" baseline="30000" dirty="0" smtClean="0"/>
              <a:t>3</a:t>
            </a:r>
          </a:p>
          <a:p>
            <a:pPr algn="ctr"/>
            <a:endParaRPr lang="en-US" baseline="30000" dirty="0" smtClean="0">
              <a:solidFill>
                <a:schemeClr val="tx1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9" name="Action Button: Document 8">
            <a:hlinkClick r:id="" action="ppaction://noaction" highlightClick="1"/>
          </p:cNvPr>
          <p:cNvSpPr/>
          <p:nvPr/>
        </p:nvSpPr>
        <p:spPr>
          <a:xfrm>
            <a:off x="2438400" y="4191000"/>
            <a:ext cx="1828800" cy="1295400"/>
          </a:xfrm>
          <a:prstGeom prst="actionButtonDocumen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A.tid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en-US" dirty="0" smtClean="0"/>
              <a:t>A.tid</a:t>
            </a:r>
            <a:r>
              <a:rPr lang="en-US" baseline="30000" dirty="0" smtClean="0"/>
              <a:t>4</a:t>
            </a:r>
          </a:p>
          <a:p>
            <a:pPr algn="ctr"/>
            <a:endParaRPr lang="en-US" baseline="30000" dirty="0" smtClean="0">
              <a:solidFill>
                <a:schemeClr val="tx1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10" name="Action Button: Document 9">
            <a:hlinkClick r:id="" action="ppaction://noaction" highlightClick="1"/>
          </p:cNvPr>
          <p:cNvSpPr/>
          <p:nvPr/>
        </p:nvSpPr>
        <p:spPr>
          <a:xfrm>
            <a:off x="4572000" y="4191000"/>
            <a:ext cx="1828800" cy="1295400"/>
          </a:xfrm>
          <a:prstGeom prst="actionButtonDocumen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B.tid</a:t>
            </a:r>
            <a:r>
              <a:rPr lang="en-US" baseline="30000" dirty="0" smtClean="0">
                <a:solidFill>
                  <a:schemeClr val="tx1"/>
                </a:solidFill>
              </a:rPr>
              <a:t>1</a:t>
            </a:r>
          </a:p>
          <a:p>
            <a:pPr algn="ctr"/>
            <a:r>
              <a:rPr lang="en-US" dirty="0" smtClean="0"/>
              <a:t>B.tid</a:t>
            </a:r>
            <a:r>
              <a:rPr lang="en-US" baseline="30000" dirty="0" smtClean="0"/>
              <a:t>3</a:t>
            </a:r>
          </a:p>
          <a:p>
            <a:pPr algn="ctr"/>
            <a:endParaRPr lang="en-US" baseline="30000" dirty="0" smtClean="0">
              <a:solidFill>
                <a:schemeClr val="tx1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11" name="Action Button: Document 10">
            <a:hlinkClick r:id="" action="ppaction://noaction" highlightClick="1"/>
          </p:cNvPr>
          <p:cNvSpPr/>
          <p:nvPr/>
        </p:nvSpPr>
        <p:spPr>
          <a:xfrm>
            <a:off x="6705600" y="4191000"/>
            <a:ext cx="1828800" cy="1295400"/>
          </a:xfrm>
          <a:prstGeom prst="actionButtonDocumen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B.tid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en-US" dirty="0" smtClean="0"/>
              <a:t>B.tid</a:t>
            </a:r>
            <a:r>
              <a:rPr lang="en-US" baseline="30000" dirty="0" smtClean="0"/>
              <a:t>4</a:t>
            </a:r>
          </a:p>
          <a:p>
            <a:pPr algn="ctr"/>
            <a:endParaRPr lang="en-US" baseline="30000" dirty="0" smtClean="0">
              <a:solidFill>
                <a:schemeClr val="tx1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5486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Page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38400" y="5486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Page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0" y="5486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Page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05600" y="5486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Page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" y="6019800"/>
            <a:ext cx="5715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Schedule1: a</a:t>
            </a:r>
            <a:r>
              <a:rPr lang="en-US" sz="2800" baseline="-25000" dirty="0" smtClean="0"/>
              <a:t>1</a:t>
            </a:r>
            <a:r>
              <a:rPr lang="en-US" sz="2800" baseline="30000" dirty="0" smtClean="0"/>
              <a:t>1</a:t>
            </a:r>
            <a:r>
              <a:rPr lang="en-US" sz="2800" dirty="0" smtClean="0"/>
              <a:t> , a</a:t>
            </a:r>
            <a:r>
              <a:rPr lang="en-US" sz="2800" baseline="-25000" dirty="0" smtClean="0"/>
              <a:t>1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, a</a:t>
            </a:r>
            <a:r>
              <a:rPr lang="en-US" sz="2800" baseline="-25000" dirty="0" smtClean="0"/>
              <a:t>1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endParaRPr lang="en-US" baseline="30000" dirty="0" smtClean="0"/>
          </a:p>
          <a:p>
            <a:endParaRPr lang="en-US" baseline="30000" dirty="0" smtClean="0"/>
          </a:p>
          <a:p>
            <a:r>
              <a:rPr lang="en-US" baseline="30000" dirty="0" smtClean="0"/>
              <a:t>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467600" cy="48737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Good schedule = reduced I/O cost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Schedule2 : </a:t>
            </a:r>
            <a:r>
              <a:rPr lang="en-US" sz="3200" dirty="0" smtClean="0"/>
              <a:t>a</a:t>
            </a:r>
            <a:r>
              <a:rPr lang="en-US" sz="3200" baseline="-25000" dirty="0" smtClean="0"/>
              <a:t>1</a:t>
            </a:r>
            <a:r>
              <a:rPr lang="en-US" sz="3200" baseline="30000" dirty="0" smtClean="0"/>
              <a:t>1</a:t>
            </a:r>
            <a:r>
              <a:rPr lang="en-US" sz="3200" dirty="0" smtClean="0"/>
              <a:t> , a</a:t>
            </a:r>
            <a:r>
              <a:rPr lang="en-US" sz="3200" baseline="-25000" dirty="0" smtClean="0"/>
              <a:t>1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 , a</a:t>
            </a:r>
            <a:r>
              <a:rPr lang="en-US" sz="3200" baseline="-25000" dirty="0" smtClean="0"/>
              <a:t>1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Each page fetched once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814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00" y="0"/>
            <a:ext cx="7467600" cy="11430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Page Fetching(cont..)</a:t>
            </a:r>
            <a:endParaRPr kumimoji="0" lang="en-US" sz="4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Page Fetching Problem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11430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Join Graph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1905000"/>
            <a:ext cx="7467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Denotes remaining pages to be fetched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G=(V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UV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,E)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,v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)-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tuple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page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joins with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tuple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             page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Edge removed when fetched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Vertex removed when degree=0</a:t>
            </a:r>
          </a:p>
          <a:p>
            <a:pPr algn="ctr"/>
            <a:endParaRPr lang="en-US" sz="2800" dirty="0" smtClean="0"/>
          </a:p>
          <a:p>
            <a:pPr algn="ctr">
              <a:buFont typeface="Wingdings" pitchFamily="2" charset="2"/>
              <a:buChar char="v"/>
            </a:pPr>
            <a:endParaRPr lang="en-US" sz="2800" dirty="0" smtClean="0"/>
          </a:p>
          <a:p>
            <a:pPr algn="ctr">
              <a:buFont typeface="Wingdings" pitchFamily="2" charset="2"/>
              <a:buChar char="v"/>
            </a:pPr>
            <a:endParaRPr lang="en-US" sz="2800" dirty="0" smtClean="0"/>
          </a:p>
          <a:p>
            <a:pPr algn="ctr">
              <a:buFont typeface="Wingdings" pitchFamily="2" charset="2"/>
              <a:buChar char="v"/>
            </a:pPr>
            <a:endParaRPr lang="en-US" sz="2800" dirty="0"/>
          </a:p>
        </p:txBody>
      </p:sp>
      <p:pic>
        <p:nvPicPr>
          <p:cNvPr id="1027" name="Picture 3" descr="C:\Program Files (x86)\Microsoft Office\MEDIA\OFFICE12\Bullets\BD14529_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295400"/>
            <a:ext cx="300037" cy="300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1430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Transformed graph</a:t>
            </a:r>
          </a:p>
          <a:p>
            <a:pPr>
              <a:buNone/>
            </a:pPr>
            <a:r>
              <a:rPr lang="en-US" dirty="0" smtClean="0"/>
              <a:t>   				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814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Page Fetching Problem(cont..)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1676400"/>
            <a:ext cx="7315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G’=(V’,E’)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each edge 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,v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z-Cyrl-AZ" sz="3200" dirty="0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E ,v’ in G’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1a-1b : 1 new page to fetch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1b-2a : 2 new pages to fetch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Find a tour with min. cost-NP complete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Join Graph &amp; Transformed Graph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81400" y="6492240"/>
            <a:ext cx="3200400" cy="365760"/>
          </a:xfrm>
        </p:spPr>
        <p:txBody>
          <a:bodyPr/>
          <a:lstStyle/>
          <a:p>
            <a:r>
              <a:rPr lang="en-US" smtClean="0"/>
              <a:t>Dept.of  CS,MACE Kothamangalam</a:t>
            </a:r>
            <a:endParaRPr lang="en-US" dirty="0"/>
          </a:p>
        </p:txBody>
      </p:sp>
      <p:pic>
        <p:nvPicPr>
          <p:cNvPr id="6" name="Picture 5" descr="joing.png"/>
          <p:cNvPicPr>
            <a:picLocks noChangeAspect="1"/>
          </p:cNvPicPr>
          <p:nvPr/>
        </p:nvPicPr>
        <p:blipFill>
          <a:blip r:embed="rId2"/>
          <a:srcRect l="48230" b="17015"/>
          <a:stretch>
            <a:fillRect/>
          </a:stretch>
        </p:blipFill>
        <p:spPr>
          <a:xfrm>
            <a:off x="4191000" y="1600200"/>
            <a:ext cx="3657600" cy="2743200"/>
          </a:xfrm>
          <a:prstGeom prst="rect">
            <a:avLst/>
          </a:prstGeom>
        </p:spPr>
      </p:pic>
      <p:pic>
        <p:nvPicPr>
          <p:cNvPr id="7" name="Content Placeholder 6" descr="joing.png"/>
          <p:cNvPicPr>
            <a:picLocks noChangeAspect="1"/>
          </p:cNvPicPr>
          <p:nvPr/>
        </p:nvPicPr>
        <p:blipFill>
          <a:blip r:embed="rId2"/>
          <a:srcRect r="56338" b="15000"/>
          <a:stretch>
            <a:fillRect/>
          </a:stretch>
        </p:blipFill>
        <p:spPr>
          <a:xfrm>
            <a:off x="685800" y="1905000"/>
            <a:ext cx="3505200" cy="2590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4400" y="44196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Join graph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76800" y="4419600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Transformed graph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Program Files (x86)\Microsoft Office\MEDIA\OFFICE12\Bullets\BD14529_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4495800"/>
            <a:ext cx="304800" cy="30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914400" y="5257800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Courtesy: IEEE Transactions on Computers,vol.62,july 2013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Naive Fetching Strategy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467600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Fetch pages in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pipelined fashion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Soon after Digest Join phase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 need to assign input buffers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Cache disk pages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814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Naive Fetching Algorithm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763000" cy="487375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Assign pages p1 and p2 as input buffers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Remaining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memory -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page cache with LRU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While joining dt1 and dt2, if there is a digest join result </a:t>
            </a:r>
          </a:p>
          <a:p>
            <a:pPr marL="457200" indent="-457200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     (</a:t>
            </a:r>
            <a:r>
              <a:rPr lang="en-US" sz="3500" i="1" dirty="0" smtClean="0">
                <a:latin typeface="Times New Roman" pitchFamily="18" charset="0"/>
                <a:cs typeface="Times New Roman" pitchFamily="18" charset="0"/>
              </a:rPr>
              <a:t>join_attribute_value,tid</a:t>
            </a:r>
            <a:r>
              <a:rPr lang="en-US" sz="35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500" i="1" dirty="0" smtClean="0">
                <a:latin typeface="Times New Roman" pitchFamily="18" charset="0"/>
                <a:cs typeface="Times New Roman" pitchFamily="18" charset="0"/>
              </a:rPr>
              <a:t>,tid</a:t>
            </a:r>
            <a:r>
              <a:rPr lang="en-US" sz="35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457200" indent="-457200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500" i="1" dirty="0" smtClean="0">
                <a:latin typeface="Times New Roman" pitchFamily="18" charset="0"/>
                <a:cs typeface="Times New Roman" pitchFamily="18" charset="0"/>
              </a:rPr>
              <a:t>page</a:t>
            </a:r>
            <a:r>
              <a:rPr lang="en-US" sz="35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=page containing </a:t>
            </a:r>
            <a:r>
              <a:rPr lang="en-US" sz="3500" i="1" dirty="0" smtClean="0">
                <a:latin typeface="Times New Roman" pitchFamily="18" charset="0"/>
                <a:cs typeface="Times New Roman" pitchFamily="18" charset="0"/>
              </a:rPr>
              <a:t>tid</a:t>
            </a:r>
            <a:r>
              <a:rPr lang="en-US" sz="35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marL="457200" indent="-457200">
              <a:buNone/>
            </a:pPr>
            <a:r>
              <a:rPr lang="en-US" sz="3500" i="1" baseline="-25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500" i="1" dirty="0" smtClean="0">
                <a:latin typeface="Times New Roman" pitchFamily="18" charset="0"/>
                <a:cs typeface="Times New Roman" pitchFamily="18" charset="0"/>
              </a:rPr>
              <a:t> page</a:t>
            </a:r>
            <a:r>
              <a:rPr lang="en-US" sz="35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=page containing </a:t>
            </a:r>
            <a:r>
              <a:rPr lang="en-US" sz="3500" i="1" dirty="0" smtClean="0">
                <a:latin typeface="Times New Roman" pitchFamily="18" charset="0"/>
                <a:cs typeface="Times New Roman" pitchFamily="18" charset="0"/>
              </a:rPr>
              <a:t>tid</a:t>
            </a:r>
            <a:r>
              <a:rPr lang="en-US" sz="35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457200" indent="-45720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dirty="0" smtClean="0"/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763000" cy="4873752"/>
          </a:xfrm>
        </p:spPr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 page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PageCache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extract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tid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else load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page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PageCache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 page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PageCache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extract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tid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else load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page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PageCache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Join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and 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4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Naive Fetching Algorithm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4873752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Archive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DigestJoin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results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Cluster them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Allocate buffers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p1,p2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dt1,dt2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and rest as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Output Buffer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While joining dt1 and dt2, if there is a digest join result </a:t>
            </a:r>
          </a:p>
          <a:p>
            <a:pPr marL="457200" indent="-45720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(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join_attribute_value,tid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,tid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send (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tid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,tid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to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Output Buffer</a:t>
            </a:r>
          </a:p>
          <a:p>
            <a:pPr marL="514350" indent="-514350">
              <a:buFont typeface="+mj-lt"/>
              <a:buAutoNum type="arabicPeriod"/>
            </a:pPr>
            <a:endParaRPr lang="en-US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92202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Page-Based Fetching Strategy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9144000" cy="53309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Output Buffer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full sort all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tid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ft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,tid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ft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Sort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ft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ft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based on page number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While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scanning 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ft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, ft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fetch result page into p2 and send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tuples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Output  Buffer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Output  Buffer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full sort all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tuples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append to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jct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jct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Join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jct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jct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92202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Page-Based Fetching Strategy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762000"/>
            <a:ext cx="9793088" cy="1785950"/>
          </a:xfrm>
        </p:spPr>
        <p:txBody>
          <a:bodyPr>
            <a:no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Optimizing Nonindexed Join Processing on Flash Storage-based Systems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3812098"/>
            <a:ext cx="6192688" cy="30459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Topic Approval:26-8-2013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Slide Approval: 2-9-2013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Topic And Slides Approved By: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    Ms.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Jisha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P Abraham 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796136" y="3789040"/>
            <a:ext cx="3076406" cy="2716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Sarika P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Roll No:54</a:t>
            </a: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S7R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2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92202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Graph-Based Fetching Strategy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6" descr="gj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90600" y="1143000"/>
            <a:ext cx="6400800" cy="22098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814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352800"/>
            <a:ext cx="861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Allocate buffers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p1,p2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dt1,dt2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. </a:t>
            </a:r>
            <a:endParaRPr lang="en-US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there is a digest join result (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join_attribute_value,tid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,tid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join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tid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,tid</a:t>
            </a:r>
            <a:r>
              <a:rPr lang="en-US" sz="3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 startAt="3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step 2 fails call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RequiredCacheSize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95400" y="3276600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Courtesy: IEEE Transactions on Computers,vol.62,july 2013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839200" cy="4873752"/>
          </a:xfrm>
        </p:spPr>
        <p:txBody>
          <a:bodyPr>
            <a:normAutofit fontScale="92500"/>
          </a:bodyPr>
          <a:lstStyle/>
          <a:p>
            <a:pPr marL="457200" indent="-457200">
              <a:lnSpc>
                <a:spcPct val="120000"/>
              </a:lnSpc>
              <a:buFont typeface="+mj-lt"/>
              <a:buAutoNum type="arabicPeriod" startAt="4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rcs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&lt;current cache size </a:t>
            </a:r>
            <a:r>
              <a:rPr lang="en-US" sz="3500" i="1" dirty="0" err="1" smtClean="0">
                <a:latin typeface="Times New Roman" pitchFamily="18" charset="0"/>
                <a:cs typeface="Times New Roman" pitchFamily="18" charset="0"/>
              </a:rPr>
              <a:t>JoinGraph</a:t>
            </a:r>
            <a:r>
              <a:rPr lang="en-US" sz="3500" i="1" dirty="0" smtClean="0">
                <a:latin typeface="Times New Roman" pitchFamily="18" charset="0"/>
                <a:cs typeface="Times New Roman" pitchFamily="18" charset="0"/>
              </a:rPr>
              <a:t>++,</a:t>
            </a:r>
            <a:r>
              <a:rPr lang="en-US" sz="3500" i="1" dirty="0" err="1" smtClean="0">
                <a:latin typeface="Times New Roman" pitchFamily="18" charset="0"/>
                <a:cs typeface="Times New Roman" pitchFamily="18" charset="0"/>
              </a:rPr>
              <a:t>PageCache</a:t>
            </a:r>
            <a:r>
              <a:rPr lang="en-US" sz="3500" i="1" dirty="0" smtClean="0">
                <a:latin typeface="Times New Roman" pitchFamily="18" charset="0"/>
                <a:cs typeface="Times New Roman" pitchFamily="18" charset="0"/>
              </a:rPr>
              <a:t>--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 startAt="4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rcs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&gt;current cache size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call </a:t>
            </a:r>
            <a:r>
              <a:rPr lang="en-US" sz="3500" b="1" dirty="0" err="1" smtClean="0">
                <a:latin typeface="Times New Roman" pitchFamily="18" charset="0"/>
                <a:cs typeface="Times New Roman" pitchFamily="18" charset="0"/>
              </a:rPr>
              <a:t>SelectSegments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()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500" b="1" dirty="0" err="1" smtClean="0">
                <a:latin typeface="Times New Roman" pitchFamily="18" charset="0"/>
                <a:cs typeface="Times New Roman" pitchFamily="18" charset="0"/>
              </a:rPr>
              <a:t>FetchAndJoin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()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 startAt="4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Add (</a:t>
            </a:r>
            <a:r>
              <a:rPr lang="en-US" sz="3500" i="1" dirty="0" smtClean="0">
                <a:latin typeface="Times New Roman" pitchFamily="18" charset="0"/>
                <a:cs typeface="Times New Roman" pitchFamily="18" charset="0"/>
              </a:rPr>
              <a:t>join_attribute_value,tid</a:t>
            </a:r>
            <a:r>
              <a:rPr lang="en-US" sz="35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500" i="1" dirty="0" smtClean="0">
                <a:latin typeface="Times New Roman" pitchFamily="18" charset="0"/>
                <a:cs typeface="Times New Roman" pitchFamily="18" charset="0"/>
              </a:rPr>
              <a:t>,tid</a:t>
            </a:r>
            <a:r>
              <a:rPr lang="en-US" sz="35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) to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JoinGraph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20000"/>
              </a:lnSpc>
              <a:buFont typeface="+mj-lt"/>
              <a:buAutoNum type="arabicPeriod" startAt="4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Call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b="1" dirty="0" err="1" smtClean="0">
                <a:latin typeface="Times New Roman" pitchFamily="18" charset="0"/>
                <a:cs typeface="Times New Roman" pitchFamily="18" charset="0"/>
              </a:rPr>
              <a:t>RequiredStoreSize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()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 startAt="4"/>
            </a:pPr>
            <a:r>
              <a:rPr lang="en-US" sz="3500" i="1" dirty="0" err="1" smtClean="0">
                <a:latin typeface="Times New Roman" pitchFamily="18" charset="0"/>
                <a:cs typeface="Times New Roman" pitchFamily="18" charset="0"/>
              </a:rPr>
              <a:t>JoinGraph</a:t>
            </a:r>
            <a:r>
              <a:rPr lang="en-US" sz="3500" i="1" dirty="0" smtClean="0">
                <a:latin typeface="Times New Roman" pitchFamily="18" charset="0"/>
                <a:cs typeface="Times New Roman" pitchFamily="18" charset="0"/>
              </a:rPr>
              <a:t>--,</a:t>
            </a:r>
            <a:r>
              <a:rPr lang="en-US" sz="3500" i="1" dirty="0" err="1" smtClean="0">
                <a:latin typeface="Times New Roman" pitchFamily="18" charset="0"/>
                <a:cs typeface="Times New Roman" pitchFamily="18" charset="0"/>
              </a:rPr>
              <a:t>PageCache</a:t>
            </a:r>
            <a:r>
              <a:rPr lang="en-US" sz="3500" i="1" dirty="0" smtClean="0">
                <a:latin typeface="Times New Roman" pitchFamily="18" charset="0"/>
                <a:cs typeface="Times New Roman" pitchFamily="18" charset="0"/>
              </a:rPr>
              <a:t> ++</a:t>
            </a:r>
          </a:p>
          <a:p>
            <a:pPr marL="457200" indent="-457200">
              <a:buFont typeface="+mj-lt"/>
              <a:buAutoNum type="arabicPeriod" startAt="4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4"/>
            </a:pPr>
            <a:endParaRPr lang="en-US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814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92202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Graph-Based Fetching Strategy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DigestJoin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Reduces intermediate result size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Exploit fast random read of flash disks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Page-based fetching-better latency performance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Graph-based fetching-fewer flash writes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524000"/>
            <a:ext cx="7467600" cy="4873752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J. Do and J.M. Patel, “Join Processing for Flash SSDs: Remembering Past Lessons,” Proc. Fifth Int’l Workshop Data Management New Hardware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DaMoN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pp. 1-8, 2009.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Ailamaki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D.J. DeWitt, M.D. Hill, and M.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Skounakis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“Weaving Relations for Cache Performance,” Proc. 27th Int’l Conf. Very Large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Data Bases (VLDB), pp. 169-180, 2001.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J.M. Cheng, D.J.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Haderle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R. Hedges, B.R.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Iyer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T.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Messinger,C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Mohan, and Y. Wang, “An Efficient Hybrid Join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Algorithm:A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db2 Prototype,” Proc. Seventh Int’l Conf. Data Eng. (ICDE),pp. 171-180, 1991.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7467600" cy="487375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Y. Chang, J. Hsieh, and T.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Kuo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“Endurance Enhancement of Flash-Memory Storage Systems: An Efficient Static Wear Leveling Design,” Proc. 44th Ann. Design Automation Conf. (DAC), pp. 212-217, 2007.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C.Y. Chan and B.C.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Ooi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“Efficient Scheduling of Page Access in Index-Based Join Processing,” IEEE Trans. Knowledge and Data Eng., vol. 9, no. 6, pp. 1005-1011, Nov./Dec. 1997.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C.Y. Chan and B.C.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Ooi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“Efficient Scheduling of Page Access in Index-Based Join Processing,” IEEE Trans. Knowledge and Data Eng., vol. 9, no. 6, pp. 1005-1011, Nov./Dec. 1997.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14400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marL="0" indent="0">
              <a:buNone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IN" sz="6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IN" sz="4200" dirty="0" smtClean="0">
                <a:latin typeface="Times New Roman" pitchFamily="18" charset="0"/>
                <a:cs typeface="Times New Roman" pitchFamily="18" charset="0"/>
              </a:rPr>
              <a:t>HANK </a:t>
            </a:r>
            <a:r>
              <a:rPr lang="en-IN" sz="54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IN" sz="4200" dirty="0" smtClean="0">
                <a:latin typeface="Times New Roman" pitchFamily="18" charset="0"/>
                <a:cs typeface="Times New Roman" pitchFamily="18" charset="0"/>
              </a:rPr>
              <a:t>OU</a:t>
            </a:r>
            <a:endParaRPr lang="en-US" sz="4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814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2057400"/>
            <a:ext cx="601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UESTIONS ??</a:t>
            </a:r>
            <a:endParaRPr lang="en-US" sz="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467600" cy="1143000"/>
          </a:xfrm>
        </p:spPr>
        <p:txBody>
          <a:bodyPr>
            <a:normAutofit/>
          </a:bodyPr>
          <a:lstStyle/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2976" y="1447800"/>
            <a:ext cx="7790712" cy="4800600"/>
          </a:xfrm>
        </p:spPr>
        <p:txBody>
          <a:bodyPr>
            <a:normAutofit/>
          </a:bodyPr>
          <a:lstStyle/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</a:p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Overview of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DigestJoin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Page fetching problem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Page fetching strategies</a:t>
            </a:r>
          </a:p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 marL="742950" indent="-74295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 marL="0" indent="0">
              <a:buNone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81400" y="6492240"/>
            <a:ext cx="3200400" cy="365760"/>
          </a:xfrm>
        </p:spPr>
        <p:txBody>
          <a:bodyPr/>
          <a:lstStyle/>
          <a:p>
            <a:pPr algn="just"/>
            <a:r>
              <a:rPr lang="en-US" dirty="0" smtClean="0"/>
              <a:t>Dept.of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rmAutofit/>
          </a:bodyPr>
          <a:lstStyle/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786742" cy="4525963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Flash disks</a:t>
            </a: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Join processing</a:t>
            </a: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BFA499-8F06-4644-BD9A-3920A7785FD5}" type="slidenum">
              <a:rPr lang="en-IN" smtClean="0"/>
              <a:pPr/>
              <a:t>4</a:t>
            </a:fld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2209800"/>
            <a:ext cx="5105400" cy="2265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lnSpc>
                <a:spcPct val="110000"/>
              </a:lnSpc>
              <a:buSzPct val="60000"/>
              <a:buFont typeface="Wingdings" pitchFamily="2" charset="2"/>
              <a:buChar char="§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Fast access performance</a:t>
            </a:r>
          </a:p>
          <a:p>
            <a:pPr marL="685800" indent="-685800">
              <a:lnSpc>
                <a:spcPct val="110000"/>
              </a:lnSpc>
              <a:buSzPct val="60000"/>
              <a:buFont typeface="Wingdings" pitchFamily="2" charset="2"/>
              <a:buChar char="§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Small dimensions</a:t>
            </a:r>
          </a:p>
          <a:p>
            <a:pPr marL="685800" indent="-685800">
              <a:lnSpc>
                <a:spcPct val="110000"/>
              </a:lnSpc>
              <a:buSzPct val="60000"/>
              <a:buFont typeface="Wingdings" pitchFamily="2" charset="2"/>
              <a:buChar char="§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Low power consumption</a:t>
            </a:r>
          </a:p>
          <a:p>
            <a:pPr marL="685800" indent="-685800">
              <a:lnSpc>
                <a:spcPct val="110000"/>
              </a:lnSpc>
              <a:buSzPct val="60000"/>
              <a:buFont typeface="Wingdings" pitchFamily="2" charset="2"/>
              <a:buChar char="§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High shock resistance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3581400" y="6492240"/>
            <a:ext cx="3200400" cy="365760"/>
          </a:xfrm>
        </p:spPr>
        <p:txBody>
          <a:bodyPr/>
          <a:lstStyle/>
          <a:p>
            <a:pPr algn="just"/>
            <a:r>
              <a:rPr lang="en-US" dirty="0" smtClean="0"/>
              <a:t>Dept.of  CS,MACE Kothamangalam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467600" cy="487375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Most Join algorithms – Designed for magnetic 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hard disks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Avoids random I/O operations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352800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Dept.of  CS,MACE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8382000" cy="762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Optimizing Join Processing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276600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Dept.of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q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362200"/>
            <a:ext cx="4134427" cy="1076475"/>
          </a:xfrm>
          <a:prstGeom prst="rect">
            <a:avLst/>
          </a:prstGeom>
          <a:ln w="635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14400" y="16002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Consider the following queries: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25146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NaiveQuery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10" name="Picture 9" descr="q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3962400"/>
            <a:ext cx="4191000" cy="220058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914400" y="47244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ExpQuery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71800" y="6172200"/>
            <a:ext cx="4724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Courtesy: IEEE Transactions on Computers,vol.62,july 2013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Comparison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467600" cy="48737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Join results of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NaiveQuery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ExpQuery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TMP-Projections pushed ahead of join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‘Computing join index on the fly’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Join result size&lt;2000 –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ExpQuery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outperforms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NaiveQuery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smtClean="0"/>
              <a:t>Dept.of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5791200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Our aim-Optimize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ExpQuery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467600" cy="609600"/>
          </a:xfrm>
        </p:spPr>
        <p:txBody>
          <a:bodyPr>
            <a:noAutofit/>
          </a:bodyPr>
          <a:lstStyle/>
          <a:p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DigestJoin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467600" cy="48737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Reduce intermediate result size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Two phases: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Projecting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the join attributes</a:t>
            </a:r>
          </a:p>
          <a:p>
            <a:pPr marL="630936" indent="-630936">
              <a:lnSpc>
                <a:spcPct val="150000"/>
              </a:lnSpc>
              <a:buSzPct val="60000"/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“Digest” table</a:t>
            </a:r>
          </a:p>
          <a:p>
            <a:pPr marL="630936" indent="-630936">
              <a:lnSpc>
                <a:spcPct val="150000"/>
              </a:lnSpc>
              <a:buSzPct val="60000"/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Digest join result      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Fetching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the full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tuples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that satisfy join</a:t>
            </a:r>
          </a:p>
          <a:p>
            <a:endParaRPr lang="en-US" dirty="0" smtClean="0"/>
          </a:p>
          <a:p>
            <a:pPr marL="630936" indent="-630936" algn="ctr">
              <a:buSzPct val="60000"/>
              <a:buFont typeface="+mj-lt"/>
              <a:buAutoNum type="arabicPeriod" startAt="2"/>
            </a:pPr>
            <a:endParaRPr lang="en-US" dirty="0" smtClean="0"/>
          </a:p>
          <a:p>
            <a:pPr marL="630936" indent="-630936" algn="ctr">
              <a:buSzPct val="60000"/>
              <a:buFont typeface="+mj-lt"/>
              <a:buAutoNum type="arabicPeriod" startAt="2"/>
            </a:pPr>
            <a:endParaRPr lang="en-US" dirty="0" smtClean="0"/>
          </a:p>
          <a:p>
            <a:pPr marL="630936" indent="-630936" algn="ctr">
              <a:buSzPct val="60000"/>
              <a:buFont typeface="+mj-lt"/>
              <a:buAutoNum type="arabicPeriod" startAt="2"/>
            </a:pPr>
            <a:endParaRPr lang="en-US" dirty="0" smtClean="0"/>
          </a:p>
          <a:p>
            <a:pPr marL="630936" indent="-630936" algn="ctr">
              <a:buSzPct val="60000"/>
              <a:buFont typeface="+mj-lt"/>
              <a:buAutoNum type="arabicPeriod" startAt="2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467600" cy="6858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Overview of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DigestJoin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B7D67-14BE-40E2-BCBC-AC99F794B49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505200" y="6492240"/>
            <a:ext cx="3200400" cy="36576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 CS,MACE Kothamangalam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28600" y="0"/>
            <a:ext cx="8305800" cy="365760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Optimizing Nonindexed Join Processing on Flash Storage-Based Systems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0" descr="t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00200"/>
            <a:ext cx="1828800" cy="1371600"/>
          </a:xfrm>
          <a:prstGeom prst="rect">
            <a:avLst/>
          </a:prstGeom>
        </p:spPr>
      </p:pic>
      <p:pic>
        <p:nvPicPr>
          <p:cNvPr id="12" name="Picture 11" descr="t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343400"/>
            <a:ext cx="1828800" cy="1371600"/>
          </a:xfrm>
          <a:prstGeom prst="rect">
            <a:avLst/>
          </a:prstGeom>
        </p:spPr>
      </p:pic>
      <p:pic>
        <p:nvPicPr>
          <p:cNvPr id="14" name="Picture 13" descr="t3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1905000"/>
            <a:ext cx="1009650" cy="931122"/>
          </a:xfrm>
          <a:prstGeom prst="rect">
            <a:avLst/>
          </a:prstGeom>
        </p:spPr>
      </p:pic>
      <p:pic>
        <p:nvPicPr>
          <p:cNvPr id="17" name="Picture 16" descr="t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4600" y="3962400"/>
            <a:ext cx="990600" cy="914400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3581400" y="2819400"/>
            <a:ext cx="914400" cy="76200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Join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18" descr="t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0600" y="2590800"/>
            <a:ext cx="1295400" cy="1247775"/>
          </a:xfrm>
          <a:prstGeom prst="rect">
            <a:avLst/>
          </a:prstGeom>
          <a:ln w="1905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20" name="Oval 19"/>
          <p:cNvSpPr/>
          <p:nvPr/>
        </p:nvSpPr>
        <p:spPr>
          <a:xfrm>
            <a:off x="6324600" y="2743200"/>
            <a:ext cx="1600200" cy="990600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Page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Fetching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01000" y="2743200"/>
            <a:ext cx="91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 Join</a:t>
            </a:r>
          </a:p>
          <a:p>
            <a:r>
              <a:rPr lang="en-US" dirty="0" smtClean="0"/>
              <a:t>results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11" idx="3"/>
          </p:cNvCxnSpPr>
          <p:nvPr/>
        </p:nvCxnSpPr>
        <p:spPr>
          <a:xfrm>
            <a:off x="1981200" y="2286000"/>
            <a:ext cx="8382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20181">
            <a:off x="1914819" y="1936354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project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Arrow Connector 24"/>
          <p:cNvCxnSpPr>
            <a:stCxn id="12" idx="3"/>
          </p:cNvCxnSpPr>
          <p:nvPr/>
        </p:nvCxnSpPr>
        <p:spPr>
          <a:xfrm flipV="1">
            <a:off x="1981200" y="4419600"/>
            <a:ext cx="6858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9149618">
            <a:off x="1818913" y="4397487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project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429000" y="2514600"/>
            <a:ext cx="4572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 flipH="1" flipV="1">
            <a:off x="3162300" y="3771900"/>
            <a:ext cx="9144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8" idx="6"/>
            <a:endCxn id="19" idx="1"/>
          </p:cNvCxnSpPr>
          <p:nvPr/>
        </p:nvCxnSpPr>
        <p:spPr>
          <a:xfrm>
            <a:off x="4495800" y="3200400"/>
            <a:ext cx="304800" cy="142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9" idx="3"/>
          </p:cNvCxnSpPr>
          <p:nvPr/>
        </p:nvCxnSpPr>
        <p:spPr>
          <a:xfrm flipV="1">
            <a:off x="6096000" y="3200400"/>
            <a:ext cx="304800" cy="142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1" idx="0"/>
            <a:endCxn id="20" idx="0"/>
          </p:cNvCxnSpPr>
          <p:nvPr/>
        </p:nvCxnSpPr>
        <p:spPr>
          <a:xfrm rot="16200000" flipH="1">
            <a:off x="3524250" y="-857250"/>
            <a:ext cx="1143000" cy="6057900"/>
          </a:xfrm>
          <a:prstGeom prst="curvedConnector3">
            <a:avLst>
              <a:gd name="adj1" fmla="val -36970"/>
            </a:avLst>
          </a:prstGeom>
          <a:ln w="1587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2" idx="2"/>
            <a:endCxn id="20" idx="4"/>
          </p:cNvCxnSpPr>
          <p:nvPr/>
        </p:nvCxnSpPr>
        <p:spPr>
          <a:xfrm rot="5400000" flipH="1" flipV="1">
            <a:off x="3105150" y="1695450"/>
            <a:ext cx="1981200" cy="6057900"/>
          </a:xfrm>
          <a:prstGeom prst="curvedConnector3">
            <a:avLst>
              <a:gd name="adj1" fmla="val -11538"/>
            </a:avLst>
          </a:prstGeom>
          <a:ln w="1587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20" idx="6"/>
          </p:cNvCxnSpPr>
          <p:nvPr/>
        </p:nvCxnSpPr>
        <p:spPr>
          <a:xfrm>
            <a:off x="7924800" y="3238500"/>
            <a:ext cx="2286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228600" y="6172200"/>
            <a:ext cx="60198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172200" y="6172200"/>
            <a:ext cx="19812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57200" y="62484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Phase 1:Digest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Table</a:t>
            </a:r>
            <a:r>
              <a:rPr lang="en-US" dirty="0" smtClean="0"/>
              <a:t> Joining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6248400" y="6248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2:Page</a:t>
            </a:r>
            <a:r>
              <a:rPr lang="en-US" dirty="0" smtClean="0"/>
              <a:t> Fetching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5523011" y="3237011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Courtesy: IEEE Transactions on Computers,vol.62,july 2013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/>
      <p:bldP spid="26" grpId="0"/>
      <p:bldP spid="27" grpId="0"/>
      <p:bldP spid="62" grpId="0"/>
      <p:bldP spid="6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2877</TotalTime>
  <Words>1194</Words>
  <Application>Microsoft Office PowerPoint</Application>
  <PresentationFormat>On-screen Show (4:3)</PresentationFormat>
  <Paragraphs>271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Oriel</vt:lpstr>
      <vt:lpstr>WELCOME</vt:lpstr>
      <vt:lpstr>Optimizing Nonindexed Join Processing on Flash Storage-based Systems</vt:lpstr>
      <vt:lpstr>Contents</vt:lpstr>
      <vt:lpstr>Introduction</vt:lpstr>
      <vt:lpstr>Existing System</vt:lpstr>
      <vt:lpstr>Optimizing Join Processing</vt:lpstr>
      <vt:lpstr>Comparison</vt:lpstr>
      <vt:lpstr>DigestJoin</vt:lpstr>
      <vt:lpstr>Overview of DigestJoin</vt:lpstr>
      <vt:lpstr>Page Fetching</vt:lpstr>
      <vt:lpstr>Slide 11</vt:lpstr>
      <vt:lpstr>Page Fetching Problem</vt:lpstr>
      <vt:lpstr>Page Fetching Problem(cont..)</vt:lpstr>
      <vt:lpstr>Join Graph &amp; Transformed Graph</vt:lpstr>
      <vt:lpstr>Naive Fetching Strategy</vt:lpstr>
      <vt:lpstr>Naive Fetching Algorithm</vt:lpstr>
      <vt:lpstr>Naive Fetching Algorithm</vt:lpstr>
      <vt:lpstr>Page-Based Fetching Strategy</vt:lpstr>
      <vt:lpstr>Page-Based Fetching Strategy</vt:lpstr>
      <vt:lpstr>Graph-Based Fetching Strategy</vt:lpstr>
      <vt:lpstr>Graph-Based Fetching Strategy</vt:lpstr>
      <vt:lpstr>Conclusion</vt:lpstr>
      <vt:lpstr>References</vt:lpstr>
      <vt:lpstr>References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SONY</dc:creator>
  <cp:lastModifiedBy>SONY</cp:lastModifiedBy>
  <cp:revision>87</cp:revision>
  <dcterms:created xsi:type="dcterms:W3CDTF">2013-08-28T06:07:21Z</dcterms:created>
  <dcterms:modified xsi:type="dcterms:W3CDTF">2013-10-30T14:06:07Z</dcterms:modified>
</cp:coreProperties>
</file>