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3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4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5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6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8" r:id="rId2"/>
    <p:sldMasterId id="2147483685" r:id="rId3"/>
    <p:sldMasterId id="2147483702" r:id="rId4"/>
    <p:sldMasterId id="2147483719" r:id="rId5"/>
    <p:sldMasterId id="2147483736" r:id="rId6"/>
    <p:sldMasterId id="2147483753" r:id="rId7"/>
  </p:sldMasterIdLst>
  <p:notesMasterIdLst>
    <p:notesMasterId r:id="rId41"/>
  </p:notesMasterIdLst>
  <p:handoutMasterIdLst>
    <p:handoutMasterId r:id="rId42"/>
  </p:handoutMasterIdLst>
  <p:sldIdLst>
    <p:sldId id="256" r:id="rId8"/>
    <p:sldId id="257" r:id="rId9"/>
    <p:sldId id="258" r:id="rId10"/>
    <p:sldId id="259" r:id="rId11"/>
    <p:sldId id="303" r:id="rId12"/>
    <p:sldId id="351" r:id="rId13"/>
    <p:sldId id="306" r:id="rId14"/>
    <p:sldId id="307" r:id="rId15"/>
    <p:sldId id="352" r:id="rId16"/>
    <p:sldId id="308" r:id="rId17"/>
    <p:sldId id="353" r:id="rId18"/>
    <p:sldId id="310" r:id="rId19"/>
    <p:sldId id="328" r:id="rId20"/>
    <p:sldId id="354" r:id="rId21"/>
    <p:sldId id="355" r:id="rId22"/>
    <p:sldId id="342" r:id="rId23"/>
    <p:sldId id="356" r:id="rId24"/>
    <p:sldId id="327" r:id="rId25"/>
    <p:sldId id="357" r:id="rId26"/>
    <p:sldId id="344" r:id="rId27"/>
    <p:sldId id="345" r:id="rId28"/>
    <p:sldId id="324" r:id="rId29"/>
    <p:sldId id="323" r:id="rId30"/>
    <p:sldId id="343" r:id="rId31"/>
    <p:sldId id="322" r:id="rId32"/>
    <p:sldId id="346" r:id="rId33"/>
    <p:sldId id="347" r:id="rId34"/>
    <p:sldId id="348" r:id="rId35"/>
    <p:sldId id="341" r:id="rId36"/>
    <p:sldId id="296" r:id="rId37"/>
    <p:sldId id="300" r:id="rId38"/>
    <p:sldId id="299" r:id="rId39"/>
    <p:sldId id="302" r:id="rId4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9E9AEFA-C693-4A0B-B2D4-79D60F31D8D1}">
          <p14:sldIdLst>
            <p14:sldId id="256"/>
            <p14:sldId id="257"/>
            <p14:sldId id="258"/>
            <p14:sldId id="259"/>
            <p14:sldId id="303"/>
            <p14:sldId id="351"/>
            <p14:sldId id="306"/>
            <p14:sldId id="307"/>
            <p14:sldId id="352"/>
            <p14:sldId id="308"/>
            <p14:sldId id="353"/>
            <p14:sldId id="310"/>
            <p14:sldId id="328"/>
            <p14:sldId id="354"/>
            <p14:sldId id="355"/>
            <p14:sldId id="342"/>
            <p14:sldId id="356"/>
            <p14:sldId id="327"/>
            <p14:sldId id="357"/>
            <p14:sldId id="344"/>
            <p14:sldId id="345"/>
            <p14:sldId id="324"/>
            <p14:sldId id="323"/>
            <p14:sldId id="343"/>
            <p14:sldId id="322"/>
            <p14:sldId id="346"/>
            <p14:sldId id="347"/>
            <p14:sldId id="348"/>
            <p14:sldId id="341"/>
            <p14:sldId id="296"/>
            <p14:sldId id="300"/>
            <p14:sldId id="299"/>
            <p14:sldId id="302"/>
          </p14:sldIdLst>
        </p14:section>
      </p14:sectionLst>
    </p:ex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74" autoAdjust="0"/>
    <p:restoredTop sz="94660"/>
  </p:normalViewPr>
  <p:slideViewPr>
    <p:cSldViewPr snapToGrid="0">
      <p:cViewPr varScale="1">
        <p:scale>
          <a:sx n="69" d="100"/>
          <a:sy n="69" d="100"/>
        </p:scale>
        <p:origin x="-86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slide" Target="slides/slide3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slide" Target="slides/slide33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IN" smtClean="0"/>
              <a:t>FUNSQL It is time to make sql functional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D26F10-C891-4143-B49C-491AADF2B785}" type="datetimeFigureOut">
              <a:rPr lang="en-IN" smtClean="0"/>
              <a:t>24-10-2013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13EEF3-25D4-4F10-B10F-4E8E73DE7CE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8383329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IN" smtClean="0"/>
              <a:t>FUNSQL It is time to make sql functional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13B4A8-E48F-4AF6-B9ED-9CFCC0B357DD}" type="datetimeFigureOut">
              <a:rPr lang="en-IN" smtClean="0"/>
              <a:t>24-10-2013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21C5AE-43A0-4174-AE88-5B6BC5C9A67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773397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1C5AE-43A0-4174-AE88-5B6BC5C9A67E}" type="slidenum">
              <a:rPr lang="en-IN" smtClean="0"/>
              <a:t>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550267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>
                <a:solidFill>
                  <a:schemeClr val="tx1"/>
                </a:solidFill>
              </a:rPr>
              <a:t>Return a value and consumes other scalar types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1C5AE-43A0-4174-AE88-5B6BC5C9A67E}" type="slidenum">
              <a:rPr lang="en-IN" smtClean="0"/>
              <a:t>12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77378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CALLS TO FUN HAND OVER</a:t>
            </a:r>
            <a:r>
              <a:rPr lang="en-US" baseline="0" dirty="0" smtClean="0"/>
              <a:t> INPUT PARA&amp; CONSU OP PARA 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1C5AE-43A0-4174-AE88-5B6BC5C9A67E}" type="slidenum">
              <a:rPr lang="en-IN" smtClean="0"/>
              <a:t>13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461382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CALLS TO FUN HAND OVER</a:t>
            </a:r>
            <a:r>
              <a:rPr lang="en-US" baseline="0" dirty="0" smtClean="0"/>
              <a:t> INPUT PARA&amp; CONSU OP PARA 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1C5AE-43A0-4174-AE88-5B6BC5C9A67E}" type="slidenum">
              <a:rPr lang="en-IN" smtClean="0">
                <a:solidFill>
                  <a:prstClr val="black"/>
                </a:solidFill>
              </a:rPr>
              <a:pPr/>
              <a:t>14</a:t>
            </a:fld>
            <a:endParaRPr lang="en-IN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382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MANY CASE ONLY RECURSION</a:t>
            </a:r>
            <a:r>
              <a:rPr lang="en-US" baseline="0" dirty="0" smtClean="0"/>
              <a:t> OR ITERATION IS PRESENT   </a:t>
            </a:r>
            <a:r>
              <a:rPr lang="en-US" sz="1200" dirty="0" smtClean="0"/>
              <a:t>define an exit condition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1C5AE-43A0-4174-AE88-5B6BC5C9A67E}" type="slidenum">
              <a:rPr lang="en-IN" smtClean="0">
                <a:solidFill>
                  <a:prstClr val="black"/>
                </a:solidFill>
              </a:rPr>
              <a:pPr/>
              <a:t>15</a:t>
            </a:fld>
            <a:endParaRPr lang="en-IN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01095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MANY CASE ONLY RECURSION</a:t>
            </a:r>
            <a:r>
              <a:rPr lang="en-US" baseline="0" dirty="0" smtClean="0"/>
              <a:t> OR ITERATION IS PRESENT   </a:t>
            </a:r>
            <a:r>
              <a:rPr lang="en-US" sz="1200" dirty="0" smtClean="0"/>
              <a:t>define an exit condition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1C5AE-43A0-4174-AE88-5B6BC5C9A67E}" type="slidenum">
              <a:rPr lang="en-IN" smtClean="0"/>
              <a:t>16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2201095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MANY CASE ONLY RECURSION</a:t>
            </a:r>
            <a:r>
              <a:rPr lang="en-US" baseline="0" dirty="0" smtClean="0"/>
              <a:t> OR ITERATION IS PRESENT   </a:t>
            </a:r>
            <a:r>
              <a:rPr lang="en-US" sz="1200" dirty="0" smtClean="0"/>
              <a:t>define an exit condition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1C5AE-43A0-4174-AE88-5B6BC5C9A67E}" type="slidenum">
              <a:rPr lang="en-IN" smtClean="0">
                <a:solidFill>
                  <a:prstClr val="black"/>
                </a:solidFill>
              </a:rPr>
              <a:pPr/>
              <a:t>17</a:t>
            </a:fld>
            <a:endParaRPr lang="en-IN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01095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1C5AE-43A0-4174-AE88-5B6BC5C9A67E}" type="slidenum">
              <a:rPr lang="en-IN" smtClean="0"/>
              <a:t>18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1094243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Compiled into </a:t>
            </a:r>
            <a:r>
              <a:rPr lang="en-US" dirty="0" err="1" smtClean="0"/>
              <a:t>graphbased</a:t>
            </a:r>
            <a:r>
              <a:rPr lang="en-US" dirty="0" smtClean="0"/>
              <a:t> execution plan it is trivial due to</a:t>
            </a:r>
            <a:r>
              <a:rPr lang="en-US" baseline="0" dirty="0" smtClean="0"/>
              <a:t> static single assignment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1C5AE-43A0-4174-AE88-5B6BC5C9A67E}" type="slidenum">
              <a:rPr lang="en-IN" smtClean="0">
                <a:solidFill>
                  <a:prstClr val="black"/>
                </a:solidFill>
              </a:rPr>
              <a:pPr/>
              <a:t>19</a:t>
            </a:fld>
            <a:endParaRPr lang="en-IN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094243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OPTIMIZATION OF QUERIES  R1 PROJECTION  R2 UNION INTERSECTION  R3 JOIN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1C5AE-43A0-4174-AE88-5B6BC5C9A67E}" type="slidenum">
              <a:rPr lang="en-IN" smtClean="0"/>
              <a:t>21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487728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PUSHDOWN 2 PREDICATES  A NEW OPERATOR</a:t>
            </a:r>
            <a:r>
              <a:rPr lang="en-US" baseline="0" dirty="0" smtClean="0"/>
              <a:t> </a:t>
            </a:r>
            <a:r>
              <a:rPr lang="en-US" dirty="0" smtClean="0"/>
              <a:t>IS USED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1C5AE-43A0-4174-AE88-5B6BC5C9A67E}" type="slidenum">
              <a:rPr lang="en-IN" smtClean="0"/>
              <a:t>22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151584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N" sz="2800" dirty="0" smtClean="0">
              <a:solidFill>
                <a:schemeClr val="tx1"/>
              </a:solidFill>
            </a:endParaRPr>
          </a:p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N" sz="2800" dirty="0" smtClean="0">
              <a:solidFill>
                <a:schemeClr val="tx1"/>
              </a:solidFill>
            </a:endParaRPr>
          </a:p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sz="2800" dirty="0" smtClean="0">
                <a:solidFill>
                  <a:schemeClr val="tx1"/>
                </a:solidFill>
              </a:rPr>
              <a:t>Inverted index - </a:t>
            </a:r>
          </a:p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sz="2800" dirty="0" smtClean="0">
                <a:solidFill>
                  <a:schemeClr val="tx1"/>
                </a:solidFill>
              </a:rPr>
              <a:t>Improves data retrieval</a:t>
            </a:r>
          </a:p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sz="2800" baseline="0" dirty="0" smtClean="0">
                <a:solidFill>
                  <a:schemeClr val="tx1"/>
                </a:solidFill>
              </a:rPr>
              <a:t>Maps from content to location</a:t>
            </a:r>
          </a:p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N" baseline="0" dirty="0" smtClean="0"/>
          </a:p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baseline="0" dirty="0" err="1" smtClean="0"/>
              <a:t>Book,celphone</a:t>
            </a:r>
            <a:endParaRPr lang="en-IN" baseline="0" dirty="0" smtClean="0"/>
          </a:p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N" baseline="0" dirty="0" smtClean="0"/>
          </a:p>
          <a:p>
            <a:r>
              <a:rPr kumimoji="0" lang="en-IN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</a:rPr>
              <a:t>Keyword - Used in search for retrieving relevant pages</a:t>
            </a:r>
            <a:endParaRPr kumimoji="0" lang="en-IN" sz="3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</a:endParaRPr>
          </a:p>
          <a:p>
            <a:r>
              <a:rPr kumimoji="0" lang="en-IN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</a:rPr>
              <a:t>specified by user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1C5AE-43A0-4174-AE88-5B6BC5C9A67E}" type="slidenum">
              <a:rPr lang="en-IN" smtClean="0"/>
              <a:t>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3164338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 is </a:t>
            </a:r>
            <a:r>
              <a:rPr lang="en-US" dirty="0" err="1" smtClean="0"/>
              <a:t>similler</a:t>
            </a:r>
            <a:r>
              <a:rPr lang="en-US" dirty="0" smtClean="0"/>
              <a:t> as </a:t>
            </a:r>
            <a:r>
              <a:rPr lang="en-US" dirty="0" err="1" smtClean="0"/>
              <a:t>funsql</a:t>
            </a:r>
            <a:r>
              <a:rPr lang="en-US" dirty="0" smtClean="0"/>
              <a:t> benefits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1C5AE-43A0-4174-AE88-5B6BC5C9A67E}" type="slidenum">
              <a:rPr lang="en-IN" smtClean="0"/>
              <a:t>26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6551171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graph based execution plans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1C5AE-43A0-4174-AE88-5B6BC5C9A67E}" type="slidenum">
              <a:rPr lang="en-IN" smtClean="0"/>
              <a:t>27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4383378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 without multiple queries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1C5AE-43A0-4174-AE88-5B6BC5C9A67E}" type="slidenum">
              <a:rPr lang="en-IN" smtClean="0"/>
              <a:t>28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866840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Application</a:t>
            </a:r>
            <a:r>
              <a:rPr lang="en-US" sz="2400" baseline="0" dirty="0" smtClean="0">
                <a:solidFill>
                  <a:schemeClr val="tx1"/>
                </a:solidFill>
              </a:rPr>
              <a:t> code calculates sum of selected sales in </a:t>
            </a:r>
            <a:r>
              <a:rPr lang="en-US" sz="2400" baseline="0" dirty="0" err="1" smtClean="0">
                <a:solidFill>
                  <a:schemeClr val="tx1"/>
                </a:solidFill>
              </a:rPr>
              <a:t>europe</a:t>
            </a:r>
            <a:endParaRPr lang="en-IN" sz="2400" dirty="0" smtClean="0">
              <a:solidFill>
                <a:schemeClr val="tx1"/>
              </a:solidFill>
            </a:endParaRP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1C5AE-43A0-4174-AE88-5B6BC5C9A67E}" type="slidenum">
              <a:rPr lang="en-IN" smtClean="0"/>
              <a:t>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760147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Complex </a:t>
            </a:r>
            <a:r>
              <a:rPr lang="en-US" dirty="0" err="1" smtClean="0"/>
              <a:t>stmt</a:t>
            </a:r>
            <a:r>
              <a:rPr lang="en-US" dirty="0" smtClean="0"/>
              <a:t> decomposition not </a:t>
            </a:r>
            <a:r>
              <a:rPr lang="en-US" dirty="0" err="1" smtClean="0"/>
              <a:t>posssible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1C5AE-43A0-4174-AE88-5B6BC5C9A67E}" type="slidenum">
              <a:rPr lang="en-IN" smtClean="0"/>
              <a:t>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011571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N" sz="1200" dirty="0" smtClean="0">
              <a:solidFill>
                <a:schemeClr val="tx1"/>
              </a:solidFill>
            </a:endParaRP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1C5AE-43A0-4174-AE88-5B6BC5C9A67E}" type="slidenum">
              <a:rPr lang="en-IN" smtClean="0"/>
              <a:t>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67581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1C5AE-43A0-4174-AE88-5B6BC5C9A67E}" type="slidenum">
              <a:rPr lang="en-IN" smtClean="0"/>
              <a:t>8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10008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1C5AE-43A0-4174-AE88-5B6BC5C9A67E}" type="slidenum">
              <a:rPr lang="en-IN" smtClean="0">
                <a:solidFill>
                  <a:prstClr val="black"/>
                </a:solidFill>
              </a:rPr>
              <a:pPr/>
              <a:t>9</a:t>
            </a:fld>
            <a:endParaRPr lang="en-IN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378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 smtClean="0"/>
          </a:p>
          <a:p>
            <a:endParaRPr lang="en-IN" dirty="0" smtClean="0"/>
          </a:p>
          <a:p>
            <a:pPr>
              <a:buClrTx/>
            </a:pPr>
            <a:r>
              <a:rPr lang="en-IN" sz="1200" dirty="0" smtClean="0">
                <a:solidFill>
                  <a:schemeClr val="tx1"/>
                </a:solidFill>
              </a:rPr>
              <a:t>Demerits-</a:t>
            </a:r>
          </a:p>
          <a:p>
            <a:pPr>
              <a:buClrTx/>
            </a:pPr>
            <a:r>
              <a:rPr lang="en-IN" sz="1200" dirty="0" smtClean="0">
                <a:solidFill>
                  <a:schemeClr val="tx1"/>
                </a:solidFill>
              </a:rPr>
              <a:t>1.More space required if many single elements</a:t>
            </a:r>
          </a:p>
          <a:p>
            <a:pPr>
              <a:buClrTx/>
            </a:pPr>
            <a:r>
              <a:rPr lang="en-IN" sz="1200" dirty="0" smtClean="0">
                <a:solidFill>
                  <a:schemeClr val="tx1"/>
                </a:solidFill>
              </a:rPr>
              <a:t>2.If </a:t>
            </a:r>
            <a:r>
              <a:rPr lang="en-IN" sz="1200" dirty="0" err="1" smtClean="0">
                <a:solidFill>
                  <a:schemeClr val="tx1"/>
                </a:solidFill>
              </a:rPr>
              <a:t>lb</a:t>
            </a:r>
            <a:r>
              <a:rPr lang="en-IN" sz="1200" dirty="0" smtClean="0">
                <a:solidFill>
                  <a:schemeClr val="tx1"/>
                </a:solidFill>
              </a:rPr>
              <a:t>=</a:t>
            </a:r>
            <a:r>
              <a:rPr lang="en-IN" sz="1200" dirty="0" err="1" smtClean="0">
                <a:solidFill>
                  <a:schemeClr val="tx1"/>
                </a:solidFill>
              </a:rPr>
              <a:t>ub</a:t>
            </a:r>
            <a:r>
              <a:rPr lang="en-IN" sz="1200" dirty="0" smtClean="0">
                <a:solidFill>
                  <a:schemeClr val="tx1"/>
                </a:solidFill>
              </a:rPr>
              <a:t>, 2integers are still needed to represent interval</a:t>
            </a:r>
          </a:p>
          <a:p>
            <a:endParaRPr lang="en-IN" dirty="0" smtClean="0"/>
          </a:p>
          <a:p>
            <a:r>
              <a:rPr lang="en-IN" dirty="0" smtClean="0"/>
              <a:t>Next is operational algorithms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1C5AE-43A0-4174-AE88-5B6BC5C9A67E}" type="slidenum">
              <a:rPr lang="en-IN" smtClean="0"/>
              <a:t>10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055666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 smtClean="0"/>
          </a:p>
          <a:p>
            <a:endParaRPr lang="en-IN" dirty="0" smtClean="0"/>
          </a:p>
          <a:p>
            <a:pPr>
              <a:buClrTx/>
            </a:pPr>
            <a:r>
              <a:rPr lang="en-IN" sz="1200" dirty="0" smtClean="0">
                <a:solidFill>
                  <a:schemeClr val="tx1"/>
                </a:solidFill>
              </a:rPr>
              <a:t>Demerits-</a:t>
            </a:r>
          </a:p>
          <a:p>
            <a:pPr>
              <a:buClrTx/>
            </a:pPr>
            <a:r>
              <a:rPr lang="en-IN" sz="1200" dirty="0" smtClean="0">
                <a:solidFill>
                  <a:schemeClr val="tx1"/>
                </a:solidFill>
              </a:rPr>
              <a:t>1.More space required if many single elements</a:t>
            </a:r>
          </a:p>
          <a:p>
            <a:pPr>
              <a:buClrTx/>
            </a:pPr>
            <a:r>
              <a:rPr lang="en-IN" sz="1200" dirty="0" smtClean="0">
                <a:solidFill>
                  <a:schemeClr val="tx1"/>
                </a:solidFill>
              </a:rPr>
              <a:t>2.If </a:t>
            </a:r>
            <a:r>
              <a:rPr lang="en-IN" sz="1200" dirty="0" err="1" smtClean="0">
                <a:solidFill>
                  <a:schemeClr val="tx1"/>
                </a:solidFill>
              </a:rPr>
              <a:t>lb</a:t>
            </a:r>
            <a:r>
              <a:rPr lang="en-IN" sz="1200" dirty="0" smtClean="0">
                <a:solidFill>
                  <a:schemeClr val="tx1"/>
                </a:solidFill>
              </a:rPr>
              <a:t>=</a:t>
            </a:r>
            <a:r>
              <a:rPr lang="en-IN" sz="1200" dirty="0" err="1" smtClean="0">
                <a:solidFill>
                  <a:schemeClr val="tx1"/>
                </a:solidFill>
              </a:rPr>
              <a:t>ub</a:t>
            </a:r>
            <a:r>
              <a:rPr lang="en-IN" sz="1200" dirty="0" smtClean="0">
                <a:solidFill>
                  <a:schemeClr val="tx1"/>
                </a:solidFill>
              </a:rPr>
              <a:t>, 2integers are still needed to represent interval</a:t>
            </a:r>
          </a:p>
          <a:p>
            <a:endParaRPr lang="en-IN" dirty="0" smtClean="0"/>
          </a:p>
          <a:p>
            <a:r>
              <a:rPr lang="en-IN" dirty="0" smtClean="0"/>
              <a:t>Next is operational algorithms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1C5AE-43A0-4174-AE88-5B6BC5C9A67E}" type="slidenum">
              <a:rPr lang="en-IN" smtClean="0">
                <a:solidFill>
                  <a:prstClr val="black"/>
                </a:solidFill>
              </a:rPr>
              <a:pPr/>
              <a:t>11</a:t>
            </a:fld>
            <a:endParaRPr lang="en-IN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566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5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88887-BC71-412A-B88C-755DA01550D4}" type="datetime1">
              <a:rPr lang="en-US" smtClean="0"/>
              <a:t>10/24/2013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CB655-796C-4624-8403-E662D8368C81}" type="datetime1">
              <a:rPr lang="en-US" smtClean="0"/>
              <a:t>10/24/2013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5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69" y="2160590"/>
            <a:ext cx="4184035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3BF12-47B0-453E-9E0F-19567241B33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713685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6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6" y="2737247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5" y="2737247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21CA2-0397-436F-8D44-71C938080E3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076489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055CD-52A8-47AF-B451-D41A39FBB84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970067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A732A-E9BD-4AE7-96FB-4CFE5E2AE92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48906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2" y="514926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5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51" indent="0">
              <a:buNone/>
              <a:defRPr sz="1400"/>
            </a:lvl2pPr>
            <a:lvl3pPr marL="914104" indent="0">
              <a:buNone/>
              <a:defRPr sz="1200"/>
            </a:lvl3pPr>
            <a:lvl4pPr marL="1371155" indent="0">
              <a:buNone/>
              <a:defRPr sz="1000"/>
            </a:lvl4pPr>
            <a:lvl5pPr marL="1828205" indent="0">
              <a:buNone/>
              <a:defRPr sz="1000"/>
            </a:lvl5pPr>
            <a:lvl6pPr marL="2285258" indent="0">
              <a:buNone/>
              <a:defRPr sz="1000"/>
            </a:lvl6pPr>
            <a:lvl7pPr marL="2742309" indent="0">
              <a:buNone/>
              <a:defRPr sz="1000"/>
            </a:lvl7pPr>
            <a:lvl8pPr marL="3199360" indent="0">
              <a:buNone/>
              <a:defRPr sz="1000"/>
            </a:lvl8pPr>
            <a:lvl9pPr marL="3656411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904F2-3AB9-4D6A-8A14-4EBA2C16689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537701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5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189" indent="0">
              <a:buNone/>
              <a:defRPr sz="1600"/>
            </a:lvl2pPr>
            <a:lvl3pPr marL="914377" indent="0">
              <a:buNone/>
              <a:defRPr sz="1600"/>
            </a:lvl3pPr>
            <a:lvl4pPr marL="1371566" indent="0">
              <a:buNone/>
              <a:defRPr sz="1600"/>
            </a:lvl4pPr>
            <a:lvl5pPr marL="1828754" indent="0">
              <a:buNone/>
              <a:defRPr sz="1600"/>
            </a:lvl5pPr>
            <a:lvl6pPr marL="2285943" indent="0">
              <a:buNone/>
              <a:defRPr sz="1600"/>
            </a:lvl6pPr>
            <a:lvl7pPr marL="2743131" indent="0">
              <a:buNone/>
              <a:defRPr sz="1600"/>
            </a:lvl7pPr>
            <a:lvl8pPr marL="3200320" indent="0">
              <a:buNone/>
              <a:defRPr sz="1600"/>
            </a:lvl8pPr>
            <a:lvl9pPr marL="3657509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5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15A49-14E9-436A-A411-99C184A7CE5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949014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CB655-796C-4624-8403-E662D8368C8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876296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4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4FF64-9291-4EA1-918F-DDED4D1956B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1871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”</a:t>
            </a:r>
            <a:endParaRPr lang="en-US" dirty="0">
              <a:solidFill>
                <a:srgbClr val="90C226">
                  <a:lumMod val="60000"/>
                  <a:lumOff val="40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68716035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01481-98EA-4BA7-B5B4-87FD3637777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878260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4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3E4C6-8A03-4582-8FC1-2E8352BF7A6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1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10962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4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4FF64-9291-4EA1-918F-DDED4D1956BE}" type="datetime1">
              <a:rPr lang="en-US" smtClean="0"/>
              <a:t>10/24/2013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1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sz="1800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4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EDAC-EBC4-46EB-96DE-2598407BA84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8853318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EA73A-A77B-4FED-BF9C-17D054CBDD0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703583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4" y="609601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1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60B23-7A88-4AD8-B4D6-4CA0719472E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4158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01481-98EA-4BA7-B5B4-87FD3637777A}" type="datetime1">
              <a:rPr lang="en-US" smtClean="0"/>
              <a:t>10/24/2013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4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3E4C6-8A03-4582-8FC1-2E8352BF7A6C}" type="datetime1">
              <a:rPr lang="en-US" smtClean="0"/>
              <a:t>10/24/2013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1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4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EDAC-EBC4-46EB-96DE-2598407BA84E}" type="datetime1">
              <a:rPr lang="en-US" smtClean="0"/>
              <a:t>10/24/2013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EA73A-A77B-4FED-BF9C-17D054CBDD07}" type="datetime1">
              <a:rPr lang="en-US" smtClean="0"/>
              <a:t>10/24/2013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4" y="609601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1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60B23-7A88-4AD8-B4D6-4CA0719472E7}" type="datetime1">
              <a:rPr lang="en-US" smtClean="0"/>
              <a:t>10/24/2013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5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88887-BC71-412A-B88C-755DA01550D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1424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E9D2A-0A2F-474E-871F-9B244F6BBE9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3836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9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8D777-9E6A-4CA0-9D9F-BED8D0A9CCD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79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E9D2A-0A2F-474E-871F-9B244F6BBE9A}" type="datetime1">
              <a:rPr lang="en-US" smtClean="0"/>
              <a:t>10/24/2013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5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69" y="2160590"/>
            <a:ext cx="4184035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3BF12-47B0-453E-9E0F-19567241B33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0938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6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6" y="2737247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5" y="2737247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21CA2-0397-436F-8D44-71C938080E3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1747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055CD-52A8-47AF-B451-D41A39FBB84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8968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A732A-E9BD-4AE7-96FB-4CFE5E2AE92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58698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2" y="514926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5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51" indent="0">
              <a:buNone/>
              <a:defRPr sz="1400"/>
            </a:lvl2pPr>
            <a:lvl3pPr marL="914104" indent="0">
              <a:buNone/>
              <a:defRPr sz="1200"/>
            </a:lvl3pPr>
            <a:lvl4pPr marL="1371155" indent="0">
              <a:buNone/>
              <a:defRPr sz="1000"/>
            </a:lvl4pPr>
            <a:lvl5pPr marL="1828205" indent="0">
              <a:buNone/>
              <a:defRPr sz="1000"/>
            </a:lvl5pPr>
            <a:lvl6pPr marL="2285258" indent="0">
              <a:buNone/>
              <a:defRPr sz="1000"/>
            </a:lvl6pPr>
            <a:lvl7pPr marL="2742309" indent="0">
              <a:buNone/>
              <a:defRPr sz="1000"/>
            </a:lvl7pPr>
            <a:lvl8pPr marL="3199360" indent="0">
              <a:buNone/>
              <a:defRPr sz="1000"/>
            </a:lvl8pPr>
            <a:lvl9pPr marL="3656411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904F2-3AB9-4D6A-8A14-4EBA2C16689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18224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5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189" indent="0">
              <a:buNone/>
              <a:defRPr sz="1600"/>
            </a:lvl2pPr>
            <a:lvl3pPr marL="914377" indent="0">
              <a:buNone/>
              <a:defRPr sz="1600"/>
            </a:lvl3pPr>
            <a:lvl4pPr marL="1371566" indent="0">
              <a:buNone/>
              <a:defRPr sz="1600"/>
            </a:lvl4pPr>
            <a:lvl5pPr marL="1828754" indent="0">
              <a:buNone/>
              <a:defRPr sz="1600"/>
            </a:lvl5pPr>
            <a:lvl6pPr marL="2285943" indent="0">
              <a:buNone/>
              <a:defRPr sz="1600"/>
            </a:lvl6pPr>
            <a:lvl7pPr marL="2743131" indent="0">
              <a:buNone/>
              <a:defRPr sz="1600"/>
            </a:lvl7pPr>
            <a:lvl8pPr marL="3200320" indent="0">
              <a:buNone/>
              <a:defRPr sz="1600"/>
            </a:lvl8pPr>
            <a:lvl9pPr marL="3657509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5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15A49-14E9-436A-A411-99C184A7CE5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3909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CB655-796C-4624-8403-E662D8368C8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4759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4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4FF64-9291-4EA1-918F-DDED4D1956B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1871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”</a:t>
            </a:r>
            <a:endParaRPr lang="en-US" dirty="0">
              <a:solidFill>
                <a:srgbClr val="90C226">
                  <a:lumMod val="60000"/>
                  <a:lumOff val="40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0194818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01481-98EA-4BA7-B5B4-87FD3637777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03161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4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3E4C6-8A03-4582-8FC1-2E8352BF7A6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1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90163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9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8D777-9E6A-4CA0-9D9F-BED8D0A9CCDD}" type="datetime1">
              <a:rPr lang="en-US" smtClean="0"/>
              <a:t>10/24/2013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4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EDAC-EBC4-46EB-96DE-2598407BA84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845299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EA73A-A77B-4FED-BF9C-17D054CBDD0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83255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4" y="609601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1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60B23-7A88-4AD8-B4D6-4CA0719472E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7151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5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88887-BC71-412A-B88C-755DA01550D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55315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E9D2A-0A2F-474E-871F-9B244F6BBE9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1685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9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8D777-9E6A-4CA0-9D9F-BED8D0A9CCD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34395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5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69" y="2160590"/>
            <a:ext cx="4184035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3BF12-47B0-453E-9E0F-19567241B33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33657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6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6" y="2737247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5" y="2737247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21CA2-0397-436F-8D44-71C938080E3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01966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055CD-52A8-47AF-B451-D41A39FBB84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63664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A732A-E9BD-4AE7-96FB-4CFE5E2AE92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613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5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69" y="2160590"/>
            <a:ext cx="4184035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3BF12-47B0-453E-9E0F-19567241B338}" type="datetime1">
              <a:rPr lang="en-US" smtClean="0"/>
              <a:t>10/24/2013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2" y="514926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5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51" indent="0">
              <a:buNone/>
              <a:defRPr sz="1400"/>
            </a:lvl2pPr>
            <a:lvl3pPr marL="914104" indent="0">
              <a:buNone/>
              <a:defRPr sz="1200"/>
            </a:lvl3pPr>
            <a:lvl4pPr marL="1371155" indent="0">
              <a:buNone/>
              <a:defRPr sz="1000"/>
            </a:lvl4pPr>
            <a:lvl5pPr marL="1828205" indent="0">
              <a:buNone/>
              <a:defRPr sz="1000"/>
            </a:lvl5pPr>
            <a:lvl6pPr marL="2285258" indent="0">
              <a:buNone/>
              <a:defRPr sz="1000"/>
            </a:lvl6pPr>
            <a:lvl7pPr marL="2742309" indent="0">
              <a:buNone/>
              <a:defRPr sz="1000"/>
            </a:lvl7pPr>
            <a:lvl8pPr marL="3199360" indent="0">
              <a:buNone/>
              <a:defRPr sz="1000"/>
            </a:lvl8pPr>
            <a:lvl9pPr marL="3656411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904F2-3AB9-4D6A-8A14-4EBA2C16689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5020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5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189" indent="0">
              <a:buNone/>
              <a:defRPr sz="1600"/>
            </a:lvl2pPr>
            <a:lvl3pPr marL="914377" indent="0">
              <a:buNone/>
              <a:defRPr sz="1600"/>
            </a:lvl3pPr>
            <a:lvl4pPr marL="1371566" indent="0">
              <a:buNone/>
              <a:defRPr sz="1600"/>
            </a:lvl4pPr>
            <a:lvl5pPr marL="1828754" indent="0">
              <a:buNone/>
              <a:defRPr sz="1600"/>
            </a:lvl5pPr>
            <a:lvl6pPr marL="2285943" indent="0">
              <a:buNone/>
              <a:defRPr sz="1600"/>
            </a:lvl6pPr>
            <a:lvl7pPr marL="2743131" indent="0">
              <a:buNone/>
              <a:defRPr sz="1600"/>
            </a:lvl7pPr>
            <a:lvl8pPr marL="3200320" indent="0">
              <a:buNone/>
              <a:defRPr sz="1600"/>
            </a:lvl8pPr>
            <a:lvl9pPr marL="3657509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5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15A49-14E9-436A-A411-99C184A7CE5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609638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CB655-796C-4624-8403-E662D8368C8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63199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4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4FF64-9291-4EA1-918F-DDED4D1956B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1871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”</a:t>
            </a:r>
            <a:endParaRPr lang="en-US" dirty="0">
              <a:solidFill>
                <a:srgbClr val="90C226">
                  <a:lumMod val="60000"/>
                  <a:lumOff val="40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480653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01481-98EA-4BA7-B5B4-87FD3637777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89106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4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3E4C6-8A03-4582-8FC1-2E8352BF7A6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1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9652126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4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EDAC-EBC4-46EB-96DE-2598407BA84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83576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EA73A-A77B-4FED-BF9C-17D054CBDD0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96122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4" y="609601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1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60B23-7A88-4AD8-B4D6-4CA0719472E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20895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5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88887-BC71-412A-B88C-755DA01550D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736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6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6" y="2737247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5" y="2737247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21CA2-0397-436F-8D44-71C938080E3E}" type="datetime1">
              <a:rPr lang="en-US" smtClean="0"/>
              <a:t>10/24/2013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E9D2A-0A2F-474E-871F-9B244F6BBE9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03203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9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8D777-9E6A-4CA0-9D9F-BED8D0A9CCD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12792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5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69" y="2160590"/>
            <a:ext cx="4184035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3BF12-47B0-453E-9E0F-19567241B33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0791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6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6" y="2737247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5" y="2737247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21CA2-0397-436F-8D44-71C938080E3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35101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055CD-52A8-47AF-B451-D41A39FBB84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79772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A732A-E9BD-4AE7-96FB-4CFE5E2AE92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35092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2" y="514926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5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51" indent="0">
              <a:buNone/>
              <a:defRPr sz="1400"/>
            </a:lvl2pPr>
            <a:lvl3pPr marL="914104" indent="0">
              <a:buNone/>
              <a:defRPr sz="1200"/>
            </a:lvl3pPr>
            <a:lvl4pPr marL="1371155" indent="0">
              <a:buNone/>
              <a:defRPr sz="1000"/>
            </a:lvl4pPr>
            <a:lvl5pPr marL="1828205" indent="0">
              <a:buNone/>
              <a:defRPr sz="1000"/>
            </a:lvl5pPr>
            <a:lvl6pPr marL="2285258" indent="0">
              <a:buNone/>
              <a:defRPr sz="1000"/>
            </a:lvl6pPr>
            <a:lvl7pPr marL="2742309" indent="0">
              <a:buNone/>
              <a:defRPr sz="1000"/>
            </a:lvl7pPr>
            <a:lvl8pPr marL="3199360" indent="0">
              <a:buNone/>
              <a:defRPr sz="1000"/>
            </a:lvl8pPr>
            <a:lvl9pPr marL="3656411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904F2-3AB9-4D6A-8A14-4EBA2C16689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88025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5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189" indent="0">
              <a:buNone/>
              <a:defRPr sz="1600"/>
            </a:lvl2pPr>
            <a:lvl3pPr marL="914377" indent="0">
              <a:buNone/>
              <a:defRPr sz="1600"/>
            </a:lvl3pPr>
            <a:lvl4pPr marL="1371566" indent="0">
              <a:buNone/>
              <a:defRPr sz="1600"/>
            </a:lvl4pPr>
            <a:lvl5pPr marL="1828754" indent="0">
              <a:buNone/>
              <a:defRPr sz="1600"/>
            </a:lvl5pPr>
            <a:lvl6pPr marL="2285943" indent="0">
              <a:buNone/>
              <a:defRPr sz="1600"/>
            </a:lvl6pPr>
            <a:lvl7pPr marL="2743131" indent="0">
              <a:buNone/>
              <a:defRPr sz="1600"/>
            </a:lvl7pPr>
            <a:lvl8pPr marL="3200320" indent="0">
              <a:buNone/>
              <a:defRPr sz="1600"/>
            </a:lvl8pPr>
            <a:lvl9pPr marL="3657509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5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15A49-14E9-436A-A411-99C184A7CE5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36833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CB655-796C-4624-8403-E662D8368C8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2407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4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4FF64-9291-4EA1-918F-DDED4D1956B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1871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”</a:t>
            </a:r>
            <a:endParaRPr lang="en-US" dirty="0">
              <a:solidFill>
                <a:srgbClr val="90C226">
                  <a:lumMod val="60000"/>
                  <a:lumOff val="40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63756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055CD-52A8-47AF-B451-D41A39FBB847}" type="datetime1">
              <a:rPr lang="en-US" smtClean="0"/>
              <a:t>10/24/2013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01481-98EA-4BA7-B5B4-87FD3637777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065944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4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3E4C6-8A03-4582-8FC1-2E8352BF7A6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1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5729949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4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EDAC-EBC4-46EB-96DE-2598407BA84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82041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EA73A-A77B-4FED-BF9C-17D054CBDD0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87047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4" y="609601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1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60B23-7A88-4AD8-B4D6-4CA0719472E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408004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5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88887-BC71-412A-B88C-755DA01550D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50399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E9D2A-0A2F-474E-871F-9B244F6BBE9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852426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9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8D777-9E6A-4CA0-9D9F-BED8D0A9CCD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56945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5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69" y="2160590"/>
            <a:ext cx="4184035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3BF12-47B0-453E-9E0F-19567241B33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71055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6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6" y="2737247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5" y="2737247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21CA2-0397-436F-8D44-71C938080E3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0488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A732A-E9BD-4AE7-96FB-4CFE5E2AE92E}" type="datetime1">
              <a:rPr lang="en-US" smtClean="0"/>
              <a:t>10/24/2013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055CD-52A8-47AF-B451-D41A39FBB84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932922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A732A-E9BD-4AE7-96FB-4CFE5E2AE92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99521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2" y="514926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5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51" indent="0">
              <a:buNone/>
              <a:defRPr sz="1400"/>
            </a:lvl2pPr>
            <a:lvl3pPr marL="914104" indent="0">
              <a:buNone/>
              <a:defRPr sz="1200"/>
            </a:lvl3pPr>
            <a:lvl4pPr marL="1371155" indent="0">
              <a:buNone/>
              <a:defRPr sz="1000"/>
            </a:lvl4pPr>
            <a:lvl5pPr marL="1828205" indent="0">
              <a:buNone/>
              <a:defRPr sz="1000"/>
            </a:lvl5pPr>
            <a:lvl6pPr marL="2285258" indent="0">
              <a:buNone/>
              <a:defRPr sz="1000"/>
            </a:lvl6pPr>
            <a:lvl7pPr marL="2742309" indent="0">
              <a:buNone/>
              <a:defRPr sz="1000"/>
            </a:lvl7pPr>
            <a:lvl8pPr marL="3199360" indent="0">
              <a:buNone/>
              <a:defRPr sz="1000"/>
            </a:lvl8pPr>
            <a:lvl9pPr marL="3656411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904F2-3AB9-4D6A-8A14-4EBA2C16689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81497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5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189" indent="0">
              <a:buNone/>
              <a:defRPr sz="1600"/>
            </a:lvl2pPr>
            <a:lvl3pPr marL="914377" indent="0">
              <a:buNone/>
              <a:defRPr sz="1600"/>
            </a:lvl3pPr>
            <a:lvl4pPr marL="1371566" indent="0">
              <a:buNone/>
              <a:defRPr sz="1600"/>
            </a:lvl4pPr>
            <a:lvl5pPr marL="1828754" indent="0">
              <a:buNone/>
              <a:defRPr sz="1600"/>
            </a:lvl5pPr>
            <a:lvl6pPr marL="2285943" indent="0">
              <a:buNone/>
              <a:defRPr sz="1600"/>
            </a:lvl6pPr>
            <a:lvl7pPr marL="2743131" indent="0">
              <a:buNone/>
              <a:defRPr sz="1600"/>
            </a:lvl7pPr>
            <a:lvl8pPr marL="3200320" indent="0">
              <a:buNone/>
              <a:defRPr sz="1600"/>
            </a:lvl8pPr>
            <a:lvl9pPr marL="3657509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5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15A49-14E9-436A-A411-99C184A7CE5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26921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CB655-796C-4624-8403-E662D8368C8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76136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4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4FF64-9291-4EA1-918F-DDED4D1956B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1871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”</a:t>
            </a:r>
            <a:endParaRPr lang="en-US" dirty="0">
              <a:solidFill>
                <a:srgbClr val="90C226">
                  <a:lumMod val="60000"/>
                  <a:lumOff val="40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7335589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01481-98EA-4BA7-B5B4-87FD3637777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408040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4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3E4C6-8A03-4582-8FC1-2E8352BF7A6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1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5468237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4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EDAC-EBC4-46EB-96DE-2598407BA84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11022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EA73A-A77B-4FED-BF9C-17D054CBDD0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41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2" y="514926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5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51" indent="0">
              <a:buNone/>
              <a:defRPr sz="1400"/>
            </a:lvl2pPr>
            <a:lvl3pPr marL="914104" indent="0">
              <a:buNone/>
              <a:defRPr sz="1200"/>
            </a:lvl3pPr>
            <a:lvl4pPr marL="1371155" indent="0">
              <a:buNone/>
              <a:defRPr sz="1000"/>
            </a:lvl4pPr>
            <a:lvl5pPr marL="1828205" indent="0">
              <a:buNone/>
              <a:defRPr sz="1000"/>
            </a:lvl5pPr>
            <a:lvl6pPr marL="2285258" indent="0">
              <a:buNone/>
              <a:defRPr sz="1000"/>
            </a:lvl6pPr>
            <a:lvl7pPr marL="2742309" indent="0">
              <a:buNone/>
              <a:defRPr sz="1000"/>
            </a:lvl7pPr>
            <a:lvl8pPr marL="3199360" indent="0">
              <a:buNone/>
              <a:defRPr sz="1000"/>
            </a:lvl8pPr>
            <a:lvl9pPr marL="3656411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904F2-3AB9-4D6A-8A14-4EBA2C166895}" type="datetime1">
              <a:rPr lang="en-US" smtClean="0"/>
              <a:t>10/24/2013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4" y="609601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1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60B23-7A88-4AD8-B4D6-4CA0719472E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55415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5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88887-BC71-412A-B88C-755DA01550D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09722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E9D2A-0A2F-474E-871F-9B244F6BBE9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6116993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9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8D777-9E6A-4CA0-9D9F-BED8D0A9CCD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560788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5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69" y="2160590"/>
            <a:ext cx="4184035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3BF12-47B0-453E-9E0F-19567241B33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1528655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6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6" y="2737247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5" y="2737247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21CA2-0397-436F-8D44-71C938080E3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420944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055CD-52A8-47AF-B451-D41A39FBB84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667672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A732A-E9BD-4AE7-96FB-4CFE5E2AE92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7941676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2" y="514926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5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51" indent="0">
              <a:buNone/>
              <a:defRPr sz="1400"/>
            </a:lvl2pPr>
            <a:lvl3pPr marL="914104" indent="0">
              <a:buNone/>
              <a:defRPr sz="1200"/>
            </a:lvl3pPr>
            <a:lvl4pPr marL="1371155" indent="0">
              <a:buNone/>
              <a:defRPr sz="1000"/>
            </a:lvl4pPr>
            <a:lvl5pPr marL="1828205" indent="0">
              <a:buNone/>
              <a:defRPr sz="1000"/>
            </a:lvl5pPr>
            <a:lvl6pPr marL="2285258" indent="0">
              <a:buNone/>
              <a:defRPr sz="1000"/>
            </a:lvl6pPr>
            <a:lvl7pPr marL="2742309" indent="0">
              <a:buNone/>
              <a:defRPr sz="1000"/>
            </a:lvl7pPr>
            <a:lvl8pPr marL="3199360" indent="0">
              <a:buNone/>
              <a:defRPr sz="1000"/>
            </a:lvl8pPr>
            <a:lvl9pPr marL="3656411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904F2-3AB9-4D6A-8A14-4EBA2C16689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25685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5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189" indent="0">
              <a:buNone/>
              <a:defRPr sz="1600"/>
            </a:lvl2pPr>
            <a:lvl3pPr marL="914377" indent="0">
              <a:buNone/>
              <a:defRPr sz="1600"/>
            </a:lvl3pPr>
            <a:lvl4pPr marL="1371566" indent="0">
              <a:buNone/>
              <a:defRPr sz="1600"/>
            </a:lvl4pPr>
            <a:lvl5pPr marL="1828754" indent="0">
              <a:buNone/>
              <a:defRPr sz="1600"/>
            </a:lvl5pPr>
            <a:lvl6pPr marL="2285943" indent="0">
              <a:buNone/>
              <a:defRPr sz="1600"/>
            </a:lvl6pPr>
            <a:lvl7pPr marL="2743131" indent="0">
              <a:buNone/>
              <a:defRPr sz="1600"/>
            </a:lvl7pPr>
            <a:lvl8pPr marL="3200320" indent="0">
              <a:buNone/>
              <a:defRPr sz="1600"/>
            </a:lvl8pPr>
            <a:lvl9pPr marL="3657509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5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15A49-14E9-436A-A411-99C184A7CE5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797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5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189" indent="0">
              <a:buNone/>
              <a:defRPr sz="1600"/>
            </a:lvl2pPr>
            <a:lvl3pPr marL="914377" indent="0">
              <a:buNone/>
              <a:defRPr sz="1600"/>
            </a:lvl3pPr>
            <a:lvl4pPr marL="1371566" indent="0">
              <a:buNone/>
              <a:defRPr sz="1600"/>
            </a:lvl4pPr>
            <a:lvl5pPr marL="1828754" indent="0">
              <a:buNone/>
              <a:defRPr sz="1600"/>
            </a:lvl5pPr>
            <a:lvl6pPr marL="2285943" indent="0">
              <a:buNone/>
              <a:defRPr sz="1600"/>
            </a:lvl6pPr>
            <a:lvl7pPr marL="2743131" indent="0">
              <a:buNone/>
              <a:defRPr sz="1600"/>
            </a:lvl7pPr>
            <a:lvl8pPr marL="3200320" indent="0">
              <a:buNone/>
              <a:defRPr sz="1600"/>
            </a:lvl8pPr>
            <a:lvl9pPr marL="3657509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5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15A49-14E9-436A-A411-99C184A7CE57}" type="datetime1">
              <a:rPr lang="en-US" smtClean="0"/>
              <a:t>10/24/2013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CB655-796C-4624-8403-E662D8368C8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4267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4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4FF64-9291-4EA1-918F-DDED4D1956B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1871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”</a:t>
            </a:r>
            <a:endParaRPr lang="en-US" dirty="0">
              <a:solidFill>
                <a:srgbClr val="90C226">
                  <a:lumMod val="60000"/>
                  <a:lumOff val="40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02337840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01481-98EA-4BA7-B5B4-87FD3637777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983457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4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3E4C6-8A03-4582-8FC1-2E8352BF7A6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1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69281205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4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EDAC-EBC4-46EB-96DE-2598407BA84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579376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EA73A-A77B-4FED-BF9C-17D054CBDD0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1176289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4" y="609601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1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60B23-7A88-4AD8-B4D6-4CA0719472E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20053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5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88887-BC71-412A-B88C-755DA01550D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775245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E9D2A-0A2F-474E-871F-9B244F6BBE9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250170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9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8D777-9E6A-4CA0-9D9F-BED8D0A9CCD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235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slideLayout" Target="../slideLayouts/slideLayout45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4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34.xml"/><Relationship Id="rId16" Type="http://schemas.openxmlformats.org/officeDocument/2006/relationships/slideLayout" Target="../slideLayouts/slideLayout48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Relationship Id="rId14" Type="http://schemas.openxmlformats.org/officeDocument/2006/relationships/slideLayout" Target="../slideLayouts/slideLayout4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slideLayout" Target="../slideLayouts/slideLayout61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50.xml"/><Relationship Id="rId16" Type="http://schemas.openxmlformats.org/officeDocument/2006/relationships/slideLayout" Target="../slideLayouts/slideLayout64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slideLayout" Target="../slideLayouts/slideLayout6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13" Type="http://schemas.openxmlformats.org/officeDocument/2006/relationships/slideLayout" Target="../slideLayouts/slideLayout77.xml"/><Relationship Id="rId3" Type="http://schemas.openxmlformats.org/officeDocument/2006/relationships/slideLayout" Target="../slideLayouts/slideLayout67.xml"/><Relationship Id="rId7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76.xml"/><Relationship Id="rId17" Type="http://schemas.openxmlformats.org/officeDocument/2006/relationships/theme" Target="../theme/theme5.xml"/><Relationship Id="rId2" Type="http://schemas.openxmlformats.org/officeDocument/2006/relationships/slideLayout" Target="../slideLayouts/slideLayout66.xml"/><Relationship Id="rId16" Type="http://schemas.openxmlformats.org/officeDocument/2006/relationships/slideLayout" Target="../slideLayouts/slideLayout80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11" Type="http://schemas.openxmlformats.org/officeDocument/2006/relationships/slideLayout" Target="../slideLayouts/slideLayout75.xml"/><Relationship Id="rId5" Type="http://schemas.openxmlformats.org/officeDocument/2006/relationships/slideLayout" Target="../slideLayouts/slideLayout69.xml"/><Relationship Id="rId15" Type="http://schemas.openxmlformats.org/officeDocument/2006/relationships/slideLayout" Target="../slideLayouts/slideLayout79.xml"/><Relationship Id="rId10" Type="http://schemas.openxmlformats.org/officeDocument/2006/relationships/slideLayout" Target="../slideLayouts/slideLayout74.xml"/><Relationship Id="rId4" Type="http://schemas.openxmlformats.org/officeDocument/2006/relationships/slideLayout" Target="../slideLayouts/slideLayout68.xml"/><Relationship Id="rId9" Type="http://schemas.openxmlformats.org/officeDocument/2006/relationships/slideLayout" Target="../slideLayouts/slideLayout73.xml"/><Relationship Id="rId14" Type="http://schemas.openxmlformats.org/officeDocument/2006/relationships/slideLayout" Target="../slideLayouts/slideLayout7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13" Type="http://schemas.openxmlformats.org/officeDocument/2006/relationships/slideLayout" Target="../slideLayouts/slideLayout93.xml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12" Type="http://schemas.openxmlformats.org/officeDocument/2006/relationships/slideLayout" Target="../slideLayouts/slideLayout92.xml"/><Relationship Id="rId17" Type="http://schemas.openxmlformats.org/officeDocument/2006/relationships/theme" Target="../theme/theme6.xml"/><Relationship Id="rId2" Type="http://schemas.openxmlformats.org/officeDocument/2006/relationships/slideLayout" Target="../slideLayouts/slideLayout82.xml"/><Relationship Id="rId16" Type="http://schemas.openxmlformats.org/officeDocument/2006/relationships/slideLayout" Target="../slideLayouts/slideLayout96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91.xml"/><Relationship Id="rId5" Type="http://schemas.openxmlformats.org/officeDocument/2006/relationships/slideLayout" Target="../slideLayouts/slideLayout85.xml"/><Relationship Id="rId15" Type="http://schemas.openxmlformats.org/officeDocument/2006/relationships/slideLayout" Target="../slideLayouts/slideLayout95.xml"/><Relationship Id="rId10" Type="http://schemas.openxmlformats.org/officeDocument/2006/relationships/slideLayout" Target="../slideLayouts/slideLayout90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Relationship Id="rId14" Type="http://schemas.openxmlformats.org/officeDocument/2006/relationships/slideLayout" Target="../slideLayouts/slideLayout9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slideLayout" Target="../slideLayouts/slideLayout10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17" Type="http://schemas.openxmlformats.org/officeDocument/2006/relationships/theme" Target="../theme/theme7.xml"/><Relationship Id="rId2" Type="http://schemas.openxmlformats.org/officeDocument/2006/relationships/slideLayout" Target="../slideLayouts/slideLayout98.xml"/><Relationship Id="rId16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5" Type="http://schemas.openxmlformats.org/officeDocument/2006/relationships/slideLayout" Target="../slideLayouts/slideLayout11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Relationship Id="rId14" Type="http://schemas.openxmlformats.org/officeDocument/2006/relationships/slideLayout" Target="../slideLayouts/slideLayout1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2160590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4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79D9E-F736-440D-9691-6043D195E878}" type="datetime1">
              <a:rPr lang="en-US" smtClean="0"/>
              <a:t>10/24/2013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5" y="6041364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4" y="6041364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hf sldNum="0" hdr="0" ftr="0" dt="0"/>
  <p:txStyles>
    <p:titleStyle>
      <a:lvl1pPr algn="l" defTabSz="457189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891" indent="-342891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32" indent="-28574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2971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160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349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2160590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4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79D9E-F736-440D-9691-6043D195E87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5" y="6041364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4" y="6041364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542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</p:sldLayoutIdLst>
  <p:hf sldNum="0" hdr="0" ftr="0" dt="0"/>
  <p:txStyles>
    <p:titleStyle>
      <a:lvl1pPr algn="l" defTabSz="457189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891" indent="-342891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32" indent="-28574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2971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160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349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2160590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4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79D9E-F736-440D-9691-6043D195E87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5" y="6041364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4" y="6041364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22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  <p:sldLayoutId id="2147483700" r:id="rId15"/>
    <p:sldLayoutId id="2147483701" r:id="rId16"/>
  </p:sldLayoutIdLst>
  <p:hf sldNum="0" hdr="0" ftr="0" dt="0"/>
  <p:txStyles>
    <p:titleStyle>
      <a:lvl1pPr algn="l" defTabSz="457189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891" indent="-342891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32" indent="-28574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2971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160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349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2160590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4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79D9E-F736-440D-9691-6043D195E87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5" y="6041364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4" y="6041364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60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</p:sldLayoutIdLst>
  <p:hf sldNum="0" hdr="0" ftr="0" dt="0"/>
  <p:txStyles>
    <p:titleStyle>
      <a:lvl1pPr algn="l" defTabSz="457189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891" indent="-342891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32" indent="-28574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2971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160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349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2160590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4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79D9E-F736-440D-9691-6043D195E87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5" y="6041364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4" y="6041364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109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  <p:sldLayoutId id="2147483732" r:id="rId13"/>
    <p:sldLayoutId id="2147483733" r:id="rId14"/>
    <p:sldLayoutId id="2147483734" r:id="rId15"/>
    <p:sldLayoutId id="2147483735" r:id="rId16"/>
  </p:sldLayoutIdLst>
  <p:hf sldNum="0" hdr="0" ftr="0" dt="0"/>
  <p:txStyles>
    <p:titleStyle>
      <a:lvl1pPr algn="l" defTabSz="457189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891" indent="-342891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32" indent="-28574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2971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160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349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2160590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4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79D9E-F736-440D-9691-6043D195E87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5" y="6041364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4" y="6041364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857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  <p:sldLayoutId id="2147483749" r:id="rId13"/>
    <p:sldLayoutId id="2147483750" r:id="rId14"/>
    <p:sldLayoutId id="2147483751" r:id="rId15"/>
    <p:sldLayoutId id="2147483752" r:id="rId16"/>
  </p:sldLayoutIdLst>
  <p:hf sldNum="0" hdr="0" ftr="0" dt="0"/>
  <p:txStyles>
    <p:titleStyle>
      <a:lvl1pPr algn="l" defTabSz="457189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891" indent="-342891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32" indent="-28574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2971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160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349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2160590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4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79D9E-F736-440D-9691-6043D195E87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5" y="6041364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4" y="6041364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19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</p:sldLayoutIdLst>
  <p:hf sldNum="0" hdr="0" ftr="0" dt="0"/>
  <p:txStyles>
    <p:titleStyle>
      <a:lvl1pPr algn="l" defTabSz="457189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891" indent="-342891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32" indent="-28574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2971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160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349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IN" sz="8000" dirty="0">
                <a:solidFill>
                  <a:srgbClr val="FF0000"/>
                </a:solidFill>
              </a:rPr>
              <a:t>WELCOME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57100" y="6400801"/>
            <a:ext cx="4804011" cy="300251"/>
          </a:xfrm>
        </p:spPr>
        <p:txBody>
          <a:bodyPr>
            <a:noAutofit/>
          </a:bodyPr>
          <a:lstStyle/>
          <a:p>
            <a:r>
              <a:rPr lang="en-IN" sz="1200" dirty="0"/>
              <a:t>COMPUTER SCIENCE DEPARTMENT, MA COLLEGE OF ENGINEERING</a:t>
            </a:r>
          </a:p>
          <a:p>
            <a:endParaRPr lang="en-IN" sz="1200" dirty="0"/>
          </a:p>
        </p:txBody>
      </p:sp>
    </p:spTree>
    <p:extLst>
      <p:ext uri="{BB962C8B-B14F-4D97-AF65-F5344CB8AC3E}">
        <p14:creationId xmlns:p14="http://schemas.microsoft.com/office/powerpoint/2010/main" val="4288936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LANGUAGE DESCRIPTION</a:t>
            </a:r>
            <a:endParaRPr lang="en-IN" sz="4000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Tx/>
            </a:pPr>
            <a:r>
              <a:rPr lang="en-US" sz="3200" dirty="0" smtClean="0">
                <a:solidFill>
                  <a:schemeClr val="tx1"/>
                </a:solidFill>
              </a:rPr>
              <a:t>Basic constructs</a:t>
            </a:r>
          </a:p>
          <a:p>
            <a:pPr marL="0" indent="0">
              <a:buNone/>
            </a:pP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smtClean="0">
                <a:solidFill>
                  <a:schemeClr val="tx1"/>
                </a:solidFill>
              </a:rPr>
              <a:t>       </a:t>
            </a:r>
            <a:r>
              <a:rPr lang="en-US" sz="3200" dirty="0">
                <a:solidFill>
                  <a:schemeClr val="tx1"/>
                </a:solidFill>
              </a:rPr>
              <a:t>1.Single Assignments</a:t>
            </a:r>
          </a:p>
          <a:p>
            <a:pPr marL="0" indent="0">
              <a:buNone/>
            </a:pPr>
            <a:r>
              <a:rPr lang="en-US" sz="3200" dirty="0">
                <a:solidFill>
                  <a:schemeClr val="tx1"/>
                </a:solidFill>
              </a:rPr>
              <a:t>      </a:t>
            </a:r>
            <a:r>
              <a:rPr lang="en-US" sz="3200" dirty="0" smtClean="0">
                <a:solidFill>
                  <a:schemeClr val="tx1"/>
                </a:solidFill>
              </a:rPr>
              <a:t>  2.Function calls</a:t>
            </a:r>
          </a:p>
          <a:p>
            <a:pPr>
              <a:buClrTx/>
            </a:pPr>
            <a:r>
              <a:rPr lang="en-US" sz="3200" dirty="0" smtClean="0">
                <a:solidFill>
                  <a:schemeClr val="tx1"/>
                </a:solidFill>
              </a:rPr>
              <a:t>Recursion</a:t>
            </a:r>
          </a:p>
          <a:p>
            <a:pPr marL="0" indent="0">
              <a:buNone/>
            </a:pP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smtClean="0">
                <a:solidFill>
                  <a:schemeClr val="tx1"/>
                </a:solidFill>
              </a:rPr>
              <a:t>    </a:t>
            </a:r>
            <a:endParaRPr lang="en-IN" sz="320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2477" y="1691347"/>
            <a:ext cx="1102441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N" sz="2800" dirty="0"/>
          </a:p>
          <a:p>
            <a:endParaRPr lang="en-IN" sz="2800" dirty="0"/>
          </a:p>
        </p:txBody>
      </p:sp>
      <p:sp>
        <p:nvSpPr>
          <p:cNvPr id="19" name="TextBox 18"/>
          <p:cNvSpPr txBox="1"/>
          <p:nvPr/>
        </p:nvSpPr>
        <p:spPr>
          <a:xfrm>
            <a:off x="3358307" y="1119497"/>
            <a:ext cx="86803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/>
            <a:endParaRPr lang="en-IN" sz="2000" dirty="0"/>
          </a:p>
          <a:p>
            <a:endParaRPr lang="en-IN" sz="2000" dirty="0"/>
          </a:p>
        </p:txBody>
      </p:sp>
      <p:sp>
        <p:nvSpPr>
          <p:cNvPr id="27" name="TextBox 26"/>
          <p:cNvSpPr txBox="1"/>
          <p:nvPr/>
        </p:nvSpPr>
        <p:spPr>
          <a:xfrm>
            <a:off x="5634990" y="38826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FUNSQL It is time to make sql functional</a:t>
            </a:r>
            <a:endParaRPr lang="en-IN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1200" dirty="0"/>
              <a:t>COMPUTER SCIENCE DEPARTMENT, MA COLLEGE OF ENGINEERING</a:t>
            </a:r>
          </a:p>
          <a:p>
            <a:pPr marL="0" indent="0">
              <a:buNone/>
            </a:pPr>
            <a:endParaRPr lang="en-IN" sz="1200" dirty="0"/>
          </a:p>
        </p:txBody>
      </p:sp>
    </p:spTree>
    <p:extLst>
      <p:ext uri="{BB962C8B-B14F-4D97-AF65-F5344CB8AC3E}">
        <p14:creationId xmlns:p14="http://schemas.microsoft.com/office/powerpoint/2010/main" val="1457646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BASIC CONSTRUCTS</a:t>
            </a:r>
            <a:endParaRPr lang="en-IN" sz="4000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231517" y="2063608"/>
            <a:ext cx="8596668" cy="3880773"/>
          </a:xfrm>
        </p:spPr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Ø"/>
            </a:pPr>
            <a:endParaRPr lang="en-US" sz="3200" dirty="0" smtClean="0">
              <a:solidFill>
                <a:schemeClr val="tx1"/>
              </a:solidFill>
            </a:endParaRPr>
          </a:p>
          <a:p>
            <a:pPr>
              <a:buClrTx/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/>
                </a:solidFill>
              </a:rPr>
              <a:t>     Support multiple parameters</a:t>
            </a:r>
          </a:p>
          <a:p>
            <a:pPr lvl="1">
              <a:buClrTx/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        input: input to function, keyword-IN</a:t>
            </a:r>
          </a:p>
          <a:p>
            <a:pPr lvl="1">
              <a:buClrTx/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        output: return values ,keyword-OUT</a:t>
            </a:r>
            <a:endParaRPr lang="en-IN" sz="2800" dirty="0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358307" y="1119497"/>
            <a:ext cx="86803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/>
            <a:endParaRPr lang="en-IN" sz="2000" dirty="0">
              <a:solidFill>
                <a:prstClr val="black"/>
              </a:solidFill>
            </a:endParaRPr>
          </a:p>
          <a:p>
            <a:endParaRPr lang="en-IN" sz="2000" dirty="0">
              <a:solidFill>
                <a:prstClr val="black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634990" y="38826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>
                    <a:lumMod val="50000"/>
                    <a:lumOff val="50000"/>
                  </a:prstClr>
                </a:solidFill>
              </a:rPr>
              <a:t>FUNSQL It is time to make sql functional</a:t>
            </a:r>
            <a:endParaRPr lang="en-IN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8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90C226"/>
              </a:buClr>
              <a:buFont typeface="Wingdings 3" charset="2"/>
              <a:buNone/>
            </a:pPr>
            <a:r>
              <a:rPr lang="en-IN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COMPUTER SCIENCE DEPARTMENT, MA COLLEGE OF ENGINEERING</a:t>
            </a:r>
          </a:p>
          <a:p>
            <a:pPr marL="0" indent="0">
              <a:buClr>
                <a:srgbClr val="90C226"/>
              </a:buClr>
              <a:buFont typeface="Wingdings 3" charset="2"/>
              <a:buNone/>
            </a:pPr>
            <a:endParaRPr lang="en-IN" sz="12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722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1"/>
            <a:ext cx="10707591" cy="845713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SINGLE ASSIGNMENT</a:t>
            </a:r>
            <a:endParaRPr lang="en-IN" sz="40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87132"/>
            <a:ext cx="10707591" cy="4778997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en-US" sz="3200" dirty="0" smtClean="0">
                <a:solidFill>
                  <a:schemeClr val="tx1"/>
                </a:solidFill>
              </a:rPr>
              <a:t>Bind result of SQL statement</a:t>
            </a:r>
          </a:p>
          <a:p>
            <a:pPr>
              <a:buClrTx/>
            </a:pPr>
            <a:r>
              <a:rPr lang="en-US" sz="3200" dirty="0" smtClean="0">
                <a:solidFill>
                  <a:schemeClr val="tx1"/>
                </a:solidFill>
              </a:rPr>
              <a:t>Consumes and return both variables</a:t>
            </a:r>
          </a:p>
          <a:p>
            <a:pPr marL="0" indent="0">
              <a:buClrTx/>
              <a:buNone/>
            </a:pP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smtClean="0">
                <a:solidFill>
                  <a:schemeClr val="tx1"/>
                </a:solidFill>
              </a:rPr>
              <a:t>   1.</a:t>
            </a:r>
            <a:r>
              <a:rPr lang="en-US" sz="2800" dirty="0">
                <a:solidFill>
                  <a:schemeClr val="tx1"/>
                </a:solidFill>
              </a:rPr>
              <a:t>S</a:t>
            </a:r>
            <a:r>
              <a:rPr lang="en-US" sz="2800" dirty="0" smtClean="0">
                <a:solidFill>
                  <a:schemeClr val="tx1"/>
                </a:solidFill>
              </a:rPr>
              <a:t>calar</a:t>
            </a:r>
          </a:p>
          <a:p>
            <a:pPr marL="0" indent="0">
              <a:buClrTx/>
              <a:buNone/>
            </a:pP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2.Table</a:t>
            </a:r>
            <a:endParaRPr lang="en-US" sz="3200" dirty="0" smtClean="0">
              <a:solidFill>
                <a:schemeClr val="tx1"/>
              </a:solidFill>
            </a:endParaRPr>
          </a:p>
          <a:p>
            <a:pPr>
              <a:buClrTx/>
            </a:pPr>
            <a:r>
              <a:rPr lang="en-US" sz="3200" dirty="0" smtClean="0">
                <a:solidFill>
                  <a:schemeClr val="tx1"/>
                </a:solidFill>
              </a:rPr>
              <a:t>Read only queries</a:t>
            </a:r>
          </a:p>
          <a:p>
            <a:pPr>
              <a:buClrTx/>
            </a:pPr>
            <a:endParaRPr lang="en-IN" sz="320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4990" y="38826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FUNSQL It is time to make sql functional</a:t>
            </a:r>
            <a:endParaRPr lang="en-IN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1200" dirty="0"/>
              <a:t>COMPUTER SCIENCE DEPARTMENT, MA COLLEGE OF ENGINEERING</a:t>
            </a:r>
          </a:p>
          <a:p>
            <a:pPr marL="0" indent="0">
              <a:buNone/>
            </a:pPr>
            <a:endParaRPr lang="en-IN" sz="1200" dirty="0"/>
          </a:p>
        </p:txBody>
      </p:sp>
    </p:spTree>
    <p:extLst>
      <p:ext uri="{BB962C8B-B14F-4D97-AF65-F5344CB8AC3E}">
        <p14:creationId xmlns:p14="http://schemas.microsoft.com/office/powerpoint/2010/main" val="1871379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1"/>
            <a:ext cx="10707591" cy="845713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FUNCTION CALLS</a:t>
            </a:r>
            <a:endParaRPr lang="en-IN" sz="40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87132"/>
            <a:ext cx="10707591" cy="4778997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en-US" sz="3200" dirty="0" smtClean="0">
                <a:solidFill>
                  <a:schemeClr val="tx1"/>
                </a:solidFill>
              </a:rPr>
              <a:t> Function- Group of SQL statements</a:t>
            </a:r>
          </a:p>
          <a:p>
            <a:pPr>
              <a:buClrTx/>
            </a:pPr>
            <a:endParaRPr lang="en-US" sz="3200" dirty="0" smtClean="0">
              <a:solidFill>
                <a:schemeClr val="tx1"/>
              </a:solidFill>
            </a:endParaRPr>
          </a:p>
          <a:p>
            <a:pPr>
              <a:buClrTx/>
            </a:pPr>
            <a:r>
              <a:rPr lang="en-US" sz="3200" dirty="0" smtClean="0">
                <a:solidFill>
                  <a:schemeClr val="tx1"/>
                </a:solidFill>
              </a:rPr>
              <a:t> Function call-call to a function</a:t>
            </a:r>
          </a:p>
          <a:p>
            <a:pPr lvl="2">
              <a:buClrTx/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  </a:t>
            </a:r>
            <a:r>
              <a:rPr lang="en-US" sz="2400" dirty="0" smtClean="0">
                <a:solidFill>
                  <a:schemeClr val="tx1"/>
                </a:solidFill>
              </a:rPr>
              <a:t>Hand over input parameters</a:t>
            </a:r>
          </a:p>
          <a:p>
            <a:pPr lvl="2">
              <a:buClrTx/>
              <a:buFont typeface="Arial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 Consumes output parameters</a:t>
            </a:r>
            <a:endParaRPr lang="en-US" sz="2800" dirty="0" smtClean="0">
              <a:solidFill>
                <a:schemeClr val="tx1"/>
              </a:solidFill>
            </a:endParaRPr>
          </a:p>
          <a:p>
            <a:pPr>
              <a:buClrTx/>
              <a:buFont typeface="Arial" pitchFamily="34" charset="0"/>
              <a:buChar char="•"/>
            </a:pPr>
            <a:endParaRPr lang="en-US" sz="3200" dirty="0" smtClean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4990" y="38826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FUNSQL It is time to make sql functional</a:t>
            </a:r>
            <a:endParaRPr lang="en-IN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1200" dirty="0"/>
              <a:t>COMPUTER SCIENCE DEPARTMENT, MA COLLEGE OF ENGINEERING</a:t>
            </a:r>
          </a:p>
          <a:p>
            <a:pPr marL="0" indent="0">
              <a:buNone/>
            </a:pPr>
            <a:endParaRPr lang="en-IN" sz="1200" dirty="0"/>
          </a:p>
        </p:txBody>
      </p:sp>
    </p:spTree>
    <p:extLst>
      <p:ext uri="{BB962C8B-B14F-4D97-AF65-F5344CB8AC3E}">
        <p14:creationId xmlns:p14="http://schemas.microsoft.com/office/powerpoint/2010/main" val="202635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1"/>
            <a:ext cx="10707591" cy="845713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FUNCTION CALLS (</a:t>
            </a:r>
            <a:r>
              <a:rPr lang="en-US" sz="3200" dirty="0" smtClean="0">
                <a:solidFill>
                  <a:schemeClr val="tx1"/>
                </a:solidFill>
              </a:rPr>
              <a:t>CONT</a:t>
            </a:r>
            <a:r>
              <a:rPr lang="en-US" sz="4000" dirty="0" smtClean="0">
                <a:solidFill>
                  <a:schemeClr val="tx1"/>
                </a:solidFill>
              </a:rPr>
              <a:t>…)</a:t>
            </a:r>
            <a:endParaRPr lang="en-IN" sz="40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87132"/>
            <a:ext cx="10707591" cy="4778997"/>
          </a:xfrm>
        </p:spPr>
        <p:txBody>
          <a:bodyPr>
            <a:normAutofit/>
          </a:bodyPr>
          <a:lstStyle/>
          <a:p>
            <a:pPr marL="0" indent="0">
              <a:buClrTx/>
              <a:buNone/>
            </a:pPr>
            <a:endParaRPr lang="en-US" sz="3200" dirty="0" smtClean="0">
              <a:solidFill>
                <a:schemeClr val="tx1"/>
              </a:solidFill>
            </a:endParaRPr>
          </a:p>
          <a:p>
            <a:pPr marL="0" indent="0">
              <a:buClrTx/>
              <a:buNone/>
            </a:pPr>
            <a:endParaRPr lang="en-US" sz="3200" dirty="0" smtClean="0">
              <a:solidFill>
                <a:schemeClr val="tx1"/>
              </a:solidFill>
            </a:endParaRPr>
          </a:p>
          <a:p>
            <a:pPr>
              <a:buClrTx/>
            </a:pPr>
            <a:endParaRPr lang="en-US" sz="3200" dirty="0" smtClean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4990" y="38826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>
                    <a:lumMod val="50000"/>
                    <a:lumOff val="50000"/>
                  </a:prstClr>
                </a:solidFill>
              </a:rPr>
              <a:t>FUNSQL It is time to make sql functional</a:t>
            </a:r>
            <a:endParaRPr lang="en-IN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90C226"/>
              </a:buClr>
              <a:buFont typeface="Wingdings 3" charset="2"/>
              <a:buNone/>
            </a:pPr>
            <a:r>
              <a:rPr lang="en-IN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COMPUTER SCIENCE DEPARTMENT, MA COLLEGE OF ENGINEERING</a:t>
            </a:r>
          </a:p>
          <a:p>
            <a:pPr marL="0" indent="0">
              <a:buClr>
                <a:srgbClr val="90C226"/>
              </a:buClr>
              <a:buFont typeface="Wingdings 3" charset="2"/>
              <a:buNone/>
            </a:pPr>
            <a:endParaRPr lang="en-IN" sz="12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4098" name="Picture 2" descr="C:\Users\VAIO\Pictures\Untitled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255" y="1454727"/>
            <a:ext cx="10604109" cy="4987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681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62000" y="609600"/>
            <a:ext cx="10707688" cy="84613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189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endParaRPr lang="en-IN" sz="4000" dirty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70816" y="1344393"/>
            <a:ext cx="87620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N" sz="3200" dirty="0">
              <a:solidFill>
                <a:prstClr val="black"/>
              </a:solidFill>
            </a:endParaRPr>
          </a:p>
          <a:p>
            <a:endParaRPr lang="en-IN" sz="3200" dirty="0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634990" y="38826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>
                    <a:lumMod val="50000"/>
                    <a:lumOff val="50000"/>
                  </a:prstClr>
                </a:solidFill>
              </a:rPr>
              <a:t>FUNSQL It is time to make sql functional</a:t>
            </a:r>
            <a:endParaRPr lang="en-IN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1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90C226"/>
              </a:buClr>
              <a:buFont typeface="Wingdings 3" charset="2"/>
              <a:buNone/>
            </a:pPr>
            <a:r>
              <a:rPr lang="en-IN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COMPUTER SCIENCE DEPARTMENT, MA COLLEGE OF ENGINEERING</a:t>
            </a:r>
          </a:p>
          <a:p>
            <a:pPr marL="0" indent="0">
              <a:buClr>
                <a:srgbClr val="90C226"/>
              </a:buClr>
              <a:buFont typeface="Wingdings 3" charset="2"/>
              <a:buNone/>
            </a:pPr>
            <a:endParaRPr lang="en-IN" sz="12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              </a:t>
            </a:r>
            <a:r>
              <a:rPr lang="en-US" sz="4000" dirty="0" smtClean="0">
                <a:solidFill>
                  <a:schemeClr val="tx1"/>
                </a:solidFill>
              </a:rPr>
              <a:t>       RECURSION</a:t>
            </a:r>
            <a:endParaRPr lang="en-IN" sz="4000" dirty="0">
              <a:solidFill>
                <a:schemeClr val="tx1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762000" y="1426814"/>
            <a:ext cx="8596668" cy="3880773"/>
          </a:xfrm>
        </p:spPr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Ø"/>
            </a:pPr>
            <a:endParaRPr lang="en-US" sz="3200" dirty="0" smtClean="0">
              <a:solidFill>
                <a:schemeClr val="tx1"/>
              </a:solidFill>
            </a:endParaRPr>
          </a:p>
          <a:p>
            <a:pPr>
              <a:buClrTx/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/>
                </a:solidFill>
              </a:rPr>
              <a:t>Function calls itself</a:t>
            </a:r>
          </a:p>
          <a:p>
            <a:pPr>
              <a:buClrTx/>
              <a:buFont typeface="Wingdings" pitchFamily="2" charset="2"/>
              <a:buChar char="Ø"/>
            </a:pPr>
            <a:endParaRPr lang="en-US" sz="3200" dirty="0" smtClean="0">
              <a:solidFill>
                <a:schemeClr val="tx1"/>
              </a:solidFill>
            </a:endParaRPr>
          </a:p>
          <a:p>
            <a:pPr>
              <a:buClrTx/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/>
                </a:solidFill>
              </a:rPr>
              <a:t>Tail Recursive Function</a:t>
            </a:r>
          </a:p>
          <a:p>
            <a:pPr marL="0" indent="0">
              <a:buNone/>
            </a:pPr>
            <a:r>
              <a:rPr lang="en-US" sz="3200" dirty="0" smtClean="0">
                <a:solidFill>
                  <a:schemeClr val="tx1"/>
                </a:solidFill>
              </a:rPr>
              <a:t>    </a:t>
            </a:r>
          </a:p>
          <a:p>
            <a:endParaRPr lang="en-US" sz="3200" dirty="0" smtClean="0">
              <a:solidFill>
                <a:schemeClr val="tx1"/>
              </a:solidFill>
            </a:endParaRPr>
          </a:p>
          <a:p>
            <a:endParaRPr lang="en-IN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6880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62000" y="609600"/>
            <a:ext cx="10707688" cy="84613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189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TAIL RECURSIVE FUNCTION</a:t>
            </a:r>
            <a:endParaRPr lang="en-IN" sz="40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70816" y="1344393"/>
            <a:ext cx="87620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N" sz="3200" dirty="0"/>
          </a:p>
          <a:p>
            <a:endParaRPr lang="en-IN" sz="3200" dirty="0"/>
          </a:p>
        </p:txBody>
      </p:sp>
      <p:sp>
        <p:nvSpPr>
          <p:cNvPr id="20" name="TextBox 19"/>
          <p:cNvSpPr txBox="1"/>
          <p:nvPr/>
        </p:nvSpPr>
        <p:spPr>
          <a:xfrm>
            <a:off x="5634990" y="38826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FUNSQL It is time to make sql functional</a:t>
            </a:r>
            <a:endParaRPr lang="en-IN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1200" dirty="0"/>
              <a:t>COMPUTER SCIENCE DEPARTMENT, MA COLLEGE OF ENGINEERING</a:t>
            </a:r>
          </a:p>
          <a:p>
            <a:pPr marL="0" indent="0">
              <a:buNone/>
            </a:pPr>
            <a:endParaRPr lang="en-IN" sz="12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77334" y="609600"/>
            <a:ext cx="11306847" cy="13208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              </a:t>
            </a:r>
            <a:r>
              <a:rPr lang="en-US" sz="4000" dirty="0" smtClean="0">
                <a:solidFill>
                  <a:schemeClr val="tx1"/>
                </a:solidFill>
              </a:rPr>
              <a:t>   </a:t>
            </a:r>
            <a:endParaRPr lang="en-IN" sz="4000" dirty="0">
              <a:solidFill>
                <a:schemeClr val="tx1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762000" y="1426814"/>
            <a:ext cx="10418618" cy="3880773"/>
          </a:xfrm>
        </p:spPr>
        <p:txBody>
          <a:bodyPr>
            <a:normAutofit/>
          </a:bodyPr>
          <a:lstStyle/>
          <a:p>
            <a:pPr lvl="2">
              <a:buClrTx/>
              <a:buFont typeface="Wingdings" pitchFamily="2" charset="2"/>
              <a:buChar char="Ø"/>
            </a:pPr>
            <a:endParaRPr lang="en-US" sz="2800" dirty="0" smtClean="0">
              <a:solidFill>
                <a:schemeClr val="tx1"/>
              </a:solidFill>
            </a:endParaRPr>
          </a:p>
          <a:p>
            <a:pPr>
              <a:buClrTx/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/>
                </a:solidFill>
              </a:rPr>
              <a:t>    Define exit condition 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smtClean="0">
                <a:solidFill>
                  <a:schemeClr val="tx1"/>
                </a:solidFill>
              </a:rPr>
              <a:t>   Define results at end </a:t>
            </a:r>
          </a:p>
          <a:p>
            <a:endParaRPr lang="en-US" sz="3200" dirty="0" smtClean="0">
              <a:solidFill>
                <a:schemeClr val="tx1"/>
              </a:solidFill>
            </a:endParaRPr>
          </a:p>
          <a:p>
            <a:endParaRPr lang="en-IN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7073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62000" y="609600"/>
            <a:ext cx="10707688" cy="84613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189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4000" dirty="0" smtClean="0">
                <a:solidFill>
                  <a:prstClr val="black"/>
                </a:solidFill>
              </a:rPr>
              <a:t>TAIL RECURSIVE FUNCTION (</a:t>
            </a:r>
            <a:r>
              <a:rPr lang="en-US" sz="3200" dirty="0" smtClean="0">
                <a:solidFill>
                  <a:prstClr val="black"/>
                </a:solidFill>
              </a:rPr>
              <a:t>CONT..)</a:t>
            </a:r>
            <a:endParaRPr lang="en-IN" sz="4000" dirty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70816" y="1344393"/>
            <a:ext cx="87620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N" sz="3200" dirty="0">
              <a:solidFill>
                <a:prstClr val="black"/>
              </a:solidFill>
            </a:endParaRPr>
          </a:p>
          <a:p>
            <a:endParaRPr lang="en-IN" sz="3200" dirty="0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634990" y="38826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>
                    <a:lumMod val="50000"/>
                    <a:lumOff val="50000"/>
                  </a:prstClr>
                </a:solidFill>
              </a:rPr>
              <a:t>FUNSQL It is time to make sql functional</a:t>
            </a:r>
            <a:endParaRPr lang="en-IN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1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90C226"/>
              </a:buClr>
              <a:buFont typeface="Wingdings 3" charset="2"/>
              <a:buNone/>
            </a:pPr>
            <a:r>
              <a:rPr lang="en-IN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COMPUTER SCIENCE DEPARTMENT, MA COLLEGE OF ENGINEERING</a:t>
            </a:r>
          </a:p>
          <a:p>
            <a:pPr marL="0" indent="0">
              <a:buClr>
                <a:srgbClr val="90C226"/>
              </a:buClr>
              <a:buFont typeface="Wingdings 3" charset="2"/>
              <a:buNone/>
            </a:pPr>
            <a:endParaRPr lang="en-IN" sz="12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                </a:t>
            </a:r>
            <a:r>
              <a:rPr lang="en-US" sz="4000" dirty="0" smtClean="0">
                <a:solidFill>
                  <a:schemeClr val="tx1"/>
                </a:solidFill>
              </a:rPr>
              <a:t>      </a:t>
            </a:r>
            <a:endParaRPr lang="en-IN" sz="4000" dirty="0">
              <a:solidFill>
                <a:schemeClr val="tx1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ClrTx/>
              <a:buNone/>
            </a:pPr>
            <a:endParaRPr lang="en-US" sz="3200" dirty="0" smtClean="0">
              <a:solidFill>
                <a:schemeClr val="tx1"/>
              </a:solidFill>
            </a:endParaRPr>
          </a:p>
          <a:p>
            <a:endParaRPr lang="en-US" sz="3200" dirty="0" smtClean="0">
              <a:solidFill>
                <a:schemeClr val="tx1"/>
              </a:solidFill>
            </a:endParaRPr>
          </a:p>
          <a:p>
            <a:endParaRPr lang="en-IN" sz="3200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Users\VAIO\Pictures\Untitled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4352" y="1883002"/>
            <a:ext cx="9518073" cy="4558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734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1"/>
            <a:ext cx="10707591" cy="845713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COMPILATION</a:t>
            </a:r>
            <a:endParaRPr lang="en-IN" sz="40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87132"/>
            <a:ext cx="10707591" cy="4778997"/>
          </a:xfrm>
        </p:spPr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Ø"/>
            </a:pP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smtClean="0">
                <a:solidFill>
                  <a:schemeClr val="tx1"/>
                </a:solidFill>
              </a:rPr>
              <a:t>Compilation of Funsql</a:t>
            </a:r>
          </a:p>
          <a:p>
            <a:pPr>
              <a:buClrTx/>
              <a:buFont typeface="Wingdings" pitchFamily="2" charset="2"/>
              <a:buChar char="Ø"/>
            </a:pPr>
            <a:endParaRPr lang="en-US" sz="3200" dirty="0" smtClean="0">
              <a:solidFill>
                <a:schemeClr val="tx1"/>
              </a:solidFill>
            </a:endParaRPr>
          </a:p>
          <a:p>
            <a:pPr>
              <a:buClrTx/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/>
                </a:solidFill>
              </a:rPr>
              <a:t> Graph Based Execution Plan</a:t>
            </a:r>
          </a:p>
          <a:p>
            <a:pPr lvl="1">
              <a:buClrTx/>
              <a:buFont typeface="Wingdings" pitchFamily="2" charset="2"/>
              <a:buChar char="§"/>
            </a:pPr>
            <a:r>
              <a:rPr lang="en-US" sz="3000" dirty="0" smtClean="0">
                <a:solidFill>
                  <a:schemeClr val="tx1"/>
                </a:solidFill>
              </a:rPr>
              <a:t>     </a:t>
            </a:r>
            <a:r>
              <a:rPr lang="en-US" sz="2600" dirty="0" smtClean="0">
                <a:solidFill>
                  <a:schemeClr val="tx1"/>
                </a:solidFill>
              </a:rPr>
              <a:t>relational </a:t>
            </a:r>
            <a:r>
              <a:rPr lang="en-US" sz="2600" smtClean="0">
                <a:solidFill>
                  <a:schemeClr val="tx1"/>
                </a:solidFill>
              </a:rPr>
              <a:t>operators(SQL  Statements)</a:t>
            </a:r>
            <a:endParaRPr lang="en-US" sz="2600" dirty="0" smtClean="0">
              <a:solidFill>
                <a:schemeClr val="tx1"/>
              </a:solidFill>
            </a:endParaRPr>
          </a:p>
          <a:p>
            <a:pPr lvl="1">
              <a:buClrTx/>
              <a:buFont typeface="Wingdings" pitchFamily="2" charset="2"/>
              <a:buChar char="§"/>
            </a:pPr>
            <a:r>
              <a:rPr lang="en-US" sz="2600" dirty="0">
                <a:solidFill>
                  <a:schemeClr val="tx1"/>
                </a:solidFill>
              </a:rPr>
              <a:t> </a:t>
            </a:r>
            <a:r>
              <a:rPr lang="en-US" sz="2600" dirty="0" smtClean="0">
                <a:solidFill>
                  <a:schemeClr val="tx1"/>
                </a:solidFill>
              </a:rPr>
              <a:t>     scalar expressions</a:t>
            </a:r>
            <a:endParaRPr lang="en-US" sz="3000" dirty="0" smtClean="0">
              <a:solidFill>
                <a:schemeClr val="tx1"/>
              </a:solidFill>
            </a:endParaRPr>
          </a:p>
          <a:p>
            <a:pPr>
              <a:buClrTx/>
              <a:buFont typeface="Wingdings" pitchFamily="2" charset="2"/>
              <a:buChar char="Ø"/>
            </a:pPr>
            <a:r>
              <a:rPr lang="en-US" sz="3200" dirty="0">
                <a:solidFill>
                  <a:schemeClr val="tx1"/>
                </a:solidFill>
              </a:rPr>
              <a:t>Combine sub plans into big execution plan </a:t>
            </a:r>
          </a:p>
          <a:p>
            <a:pPr>
              <a:buClrTx/>
              <a:buFont typeface="Wingdings" pitchFamily="2" charset="2"/>
              <a:buChar char="Ø"/>
            </a:pPr>
            <a:endParaRPr lang="en-US" sz="3200" dirty="0" smtClean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4990" y="38826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FUNSQL It is time to make sql functional</a:t>
            </a:r>
            <a:endParaRPr lang="en-IN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1200" dirty="0"/>
              <a:t>COMPUTER SCIENCE DEPARTMENT, MA COLLEGE OF ENGINEERING</a:t>
            </a:r>
          </a:p>
          <a:p>
            <a:pPr marL="0" indent="0">
              <a:buNone/>
            </a:pPr>
            <a:endParaRPr lang="en-IN" sz="1200" dirty="0"/>
          </a:p>
        </p:txBody>
      </p:sp>
    </p:spTree>
    <p:extLst>
      <p:ext uri="{BB962C8B-B14F-4D97-AF65-F5344CB8AC3E}">
        <p14:creationId xmlns:p14="http://schemas.microsoft.com/office/powerpoint/2010/main" val="1022970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1"/>
            <a:ext cx="10707591" cy="845713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COMPILATION EXAMPLE</a:t>
            </a:r>
            <a:endParaRPr lang="en-IN" sz="40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87132"/>
            <a:ext cx="10707591" cy="4778997"/>
          </a:xfrm>
        </p:spPr>
        <p:txBody>
          <a:bodyPr>
            <a:normAutofit/>
          </a:bodyPr>
          <a:lstStyle/>
          <a:p>
            <a:pPr marL="0" indent="0">
              <a:buClrTx/>
              <a:buNone/>
            </a:pPr>
            <a:r>
              <a:rPr lang="en-US" sz="3200" dirty="0">
                <a:solidFill>
                  <a:schemeClr val="tx1"/>
                </a:solidFill>
              </a:rPr>
              <a:t> </a:t>
            </a:r>
            <a:endParaRPr lang="en-US" sz="3200" dirty="0" smtClean="0">
              <a:solidFill>
                <a:schemeClr val="tx1"/>
              </a:solidFill>
            </a:endParaRPr>
          </a:p>
          <a:p>
            <a:pPr>
              <a:buClrTx/>
              <a:buFont typeface="Wingdings" pitchFamily="2" charset="2"/>
              <a:buChar char="Ø"/>
            </a:pPr>
            <a:endParaRPr lang="en-IN" sz="3200" dirty="0" smtClean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4990" y="38826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>
                    <a:lumMod val="50000"/>
                    <a:lumOff val="50000"/>
                  </a:prstClr>
                </a:solidFill>
              </a:rPr>
              <a:t>FUNSQL It is time to make sql functional</a:t>
            </a:r>
            <a:endParaRPr lang="en-IN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90C226"/>
              </a:buClr>
              <a:buFont typeface="Wingdings 3" charset="2"/>
              <a:buNone/>
            </a:pPr>
            <a:r>
              <a:rPr lang="en-IN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COMPUTER SCIENCE DEPARTMENT, MA COLLEGE OF ENGINEERING</a:t>
            </a:r>
          </a:p>
          <a:p>
            <a:pPr marL="0" indent="0">
              <a:buClr>
                <a:srgbClr val="90C226"/>
              </a:buClr>
              <a:buFont typeface="Wingdings 3" charset="2"/>
              <a:buNone/>
            </a:pPr>
            <a:endParaRPr lang="en-IN" sz="12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6147" name="Picture 3" descr="C:\Users\VAIO\Pictures\Untitled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0146" y="1607128"/>
            <a:ext cx="9130146" cy="4267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6377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725" y="566674"/>
            <a:ext cx="9600008" cy="2485623"/>
          </a:xfrm>
        </p:spPr>
        <p:txBody>
          <a:bodyPr>
            <a:noAutofit/>
          </a:bodyPr>
          <a:lstStyle/>
          <a:p>
            <a:pPr algn="ctr"/>
            <a:r>
              <a:rPr lang="en-US" sz="5400" dirty="0" smtClean="0">
                <a:solidFill>
                  <a:srgbClr val="FF0000"/>
                </a:solidFill>
              </a:rPr>
              <a:t>FUNSQL</a:t>
            </a:r>
            <a:br>
              <a:rPr lang="en-US" sz="5400" dirty="0" smtClean="0">
                <a:solidFill>
                  <a:srgbClr val="FF0000"/>
                </a:solidFill>
              </a:rPr>
            </a:br>
            <a:r>
              <a:rPr lang="en-US" sz="5400" dirty="0" smtClean="0">
                <a:solidFill>
                  <a:srgbClr val="FF0000"/>
                </a:solidFill>
              </a:rPr>
              <a:t>IT IS TIME TO MAKE SQL</a:t>
            </a:r>
            <a:br>
              <a:rPr lang="en-US" sz="5400" dirty="0" smtClean="0">
                <a:solidFill>
                  <a:srgbClr val="FF0000"/>
                </a:solidFill>
              </a:rPr>
            </a:br>
            <a:r>
              <a:rPr lang="en-US" sz="5400" dirty="0" smtClean="0">
                <a:solidFill>
                  <a:srgbClr val="FF0000"/>
                </a:solidFill>
              </a:rPr>
              <a:t>FUNCTIONAL</a:t>
            </a:r>
            <a:br>
              <a:rPr lang="en-US" sz="5400" dirty="0" smtClean="0">
                <a:solidFill>
                  <a:srgbClr val="FF0000"/>
                </a:solidFill>
              </a:rPr>
            </a:br>
            <a:endParaRPr lang="en-IN" sz="54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89523" y="4246849"/>
            <a:ext cx="18340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/>
              <a:t>NITHIN N.R</a:t>
            </a:r>
            <a:endParaRPr lang="en-IN" sz="2400" dirty="0"/>
          </a:p>
          <a:p>
            <a:pPr algn="r"/>
            <a:r>
              <a:rPr lang="en-IN" sz="2400" dirty="0"/>
              <a:t>ROLL </a:t>
            </a:r>
            <a:r>
              <a:rPr lang="en-IN" sz="2400" dirty="0" smtClean="0"/>
              <a:t>NO:43</a:t>
            </a:r>
            <a:endParaRPr lang="en-IN" sz="2400" dirty="0"/>
          </a:p>
          <a:p>
            <a:pPr algn="r"/>
            <a:r>
              <a:rPr lang="en-IN" sz="2400" dirty="0"/>
              <a:t>S</a:t>
            </a:r>
            <a:r>
              <a:rPr lang="en-IN" sz="2400" baseline="-25000" dirty="0"/>
              <a:t>7</a:t>
            </a:r>
            <a:r>
              <a:rPr lang="en-IN" sz="2400" dirty="0"/>
              <a:t> 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86855" y="4258104"/>
            <a:ext cx="59367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400" dirty="0"/>
              <a:t>TOPIC APPROVAL  	-	</a:t>
            </a:r>
            <a:r>
              <a:rPr lang="en-IN" sz="2400" dirty="0" smtClean="0"/>
              <a:t>13/09/2013</a:t>
            </a:r>
            <a:endParaRPr lang="en-IN" sz="2400" dirty="0"/>
          </a:p>
          <a:p>
            <a:r>
              <a:rPr lang="en-IN" sz="2400" dirty="0"/>
              <a:t>SLIDE APPROVAL   	-	</a:t>
            </a:r>
            <a:r>
              <a:rPr lang="en-IN" sz="2400" dirty="0" smtClean="0"/>
              <a:t>23/09/2013</a:t>
            </a:r>
            <a:endParaRPr lang="en-IN" sz="2400" dirty="0"/>
          </a:p>
          <a:p>
            <a:r>
              <a:rPr lang="en-IN" sz="2400" dirty="0"/>
              <a:t>TOPIC AND SLIDE APPROVED</a:t>
            </a:r>
          </a:p>
          <a:p>
            <a:r>
              <a:rPr lang="en-IN" sz="2400" dirty="0"/>
              <a:t>By :  </a:t>
            </a:r>
            <a:r>
              <a:rPr lang="en-IN" sz="2400" dirty="0" err="1" smtClean="0"/>
              <a:t>Mrs</a:t>
            </a:r>
            <a:r>
              <a:rPr lang="en-IN" sz="2400" dirty="0" err="1"/>
              <a:t>.</a:t>
            </a:r>
            <a:r>
              <a:rPr lang="en-IN" sz="2400" dirty="0"/>
              <a:t> JISHA P ABRAHAM</a:t>
            </a:r>
          </a:p>
          <a:p>
            <a:endParaRPr lang="en-IN" sz="2400" dirty="0"/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3289113" y="6400801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1200" dirty="0"/>
              <a:t>COMPUTER SCIENCE DEPARTMENT, MA COLLEGE OF ENGINEERING</a:t>
            </a:r>
          </a:p>
          <a:p>
            <a:endParaRPr lang="en-IN" sz="1200" dirty="0"/>
          </a:p>
        </p:txBody>
      </p:sp>
    </p:spTree>
    <p:extLst>
      <p:ext uri="{BB962C8B-B14F-4D97-AF65-F5344CB8AC3E}">
        <p14:creationId xmlns:p14="http://schemas.microsoft.com/office/powerpoint/2010/main" val="1306903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62000" y="609600"/>
            <a:ext cx="10707688" cy="84613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189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COMPILATION (CONT..)</a:t>
            </a:r>
            <a:endParaRPr lang="en-IN" sz="40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64326" y="1713724"/>
            <a:ext cx="95734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 </a:t>
            </a:r>
            <a:endParaRPr lang="en-IN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5634990" y="38826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FUNSQL It is time to make sql functional</a:t>
            </a:r>
            <a:endParaRPr lang="en-IN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1200" dirty="0"/>
              <a:t>COMPUTER SCIENCE DEPARTMENT, MA COLLEGE OF ENGINEERING</a:t>
            </a:r>
          </a:p>
          <a:p>
            <a:pPr marL="0" indent="0">
              <a:buNone/>
            </a:pPr>
            <a:endParaRPr lang="en-IN" sz="1200" dirty="0"/>
          </a:p>
        </p:txBody>
      </p:sp>
      <p:pic>
        <p:nvPicPr>
          <p:cNvPr id="7175" name="Picture 7" descr="C:\Users\VAIO\Pictures\h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8233" y="1971674"/>
            <a:ext cx="7309949" cy="4307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5396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62000" y="609600"/>
            <a:ext cx="10707688" cy="84613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189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endParaRPr lang="en-IN" sz="40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70816" y="1344393"/>
            <a:ext cx="87620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N" sz="3200" dirty="0"/>
          </a:p>
          <a:p>
            <a:endParaRPr lang="en-IN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634990" y="38826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FUNSQL It is time to make sql functional</a:t>
            </a:r>
            <a:endParaRPr lang="en-IN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1200" dirty="0"/>
              <a:t>COMPUTER SCIENCE DEPARTMENT, MA COLLEGE OF ENGINEERING</a:t>
            </a:r>
          </a:p>
          <a:p>
            <a:pPr marL="0" indent="0">
              <a:buNone/>
            </a:pPr>
            <a:endParaRPr lang="en-IN" sz="1200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914400" y="603178"/>
            <a:ext cx="9828184" cy="846139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OPTIMIZATION</a:t>
            </a:r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480729" y="1883002"/>
            <a:ext cx="9270229" cy="3880773"/>
          </a:xfrm>
        </p:spPr>
        <p:txBody>
          <a:bodyPr>
            <a:normAutofit fontScale="92500" lnSpcReduction="20000"/>
          </a:bodyPr>
          <a:lstStyle/>
          <a:p>
            <a:pPr>
              <a:buClrTx/>
            </a:pPr>
            <a:r>
              <a:rPr lang="en-US" sz="3200" dirty="0" smtClean="0">
                <a:solidFill>
                  <a:schemeClr val="tx1"/>
                </a:solidFill>
              </a:rPr>
              <a:t>Increase efficiency </a:t>
            </a:r>
          </a:p>
          <a:p>
            <a:pPr>
              <a:buClrTx/>
            </a:pPr>
            <a:r>
              <a:rPr lang="en-US" sz="3200" dirty="0" smtClean="0">
                <a:solidFill>
                  <a:schemeClr val="tx1"/>
                </a:solidFill>
              </a:rPr>
              <a:t>Selection </a:t>
            </a:r>
            <a:r>
              <a:rPr lang="en-US" sz="3500" dirty="0" smtClean="0">
                <a:solidFill>
                  <a:schemeClr val="tx1"/>
                </a:solidFill>
              </a:rPr>
              <a:t>pushdown-pushdown predicates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3000" dirty="0" smtClean="0">
                <a:solidFill>
                  <a:schemeClr val="tx1"/>
                </a:solidFill>
              </a:rPr>
              <a:t>    1</a:t>
            </a:r>
            <a:r>
              <a:rPr lang="en-US" sz="3000" dirty="0">
                <a:solidFill>
                  <a:schemeClr val="tx1"/>
                </a:solidFill>
              </a:rPr>
              <a:t>.  </a:t>
            </a:r>
            <a:r>
              <a:rPr lang="en-US" sz="3000" dirty="0" smtClean="0">
                <a:solidFill>
                  <a:schemeClr val="tx1"/>
                </a:solidFill>
              </a:rPr>
              <a:t>Rule1-unary operator </a:t>
            </a:r>
            <a:endParaRPr lang="en-US" sz="30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3000" dirty="0" smtClean="0">
                <a:solidFill>
                  <a:schemeClr val="tx1"/>
                </a:solidFill>
              </a:rPr>
              <a:t>    2</a:t>
            </a:r>
            <a:r>
              <a:rPr lang="en-US" sz="3000" dirty="0">
                <a:solidFill>
                  <a:schemeClr val="tx1"/>
                </a:solidFill>
              </a:rPr>
              <a:t>.  </a:t>
            </a:r>
            <a:r>
              <a:rPr lang="en-US" sz="3000" dirty="0" smtClean="0">
                <a:solidFill>
                  <a:schemeClr val="tx1"/>
                </a:solidFill>
              </a:rPr>
              <a:t>Rule2- set operator</a:t>
            </a:r>
            <a:endParaRPr lang="en-IN" sz="30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3000" dirty="0" smtClean="0">
                <a:solidFill>
                  <a:schemeClr val="tx1"/>
                </a:solidFill>
              </a:rPr>
              <a:t>    3.  Rule3-join operator</a:t>
            </a:r>
          </a:p>
          <a:p>
            <a:pPr>
              <a:buClrTx/>
            </a:pPr>
            <a:r>
              <a:rPr lang="en-US" sz="3200" dirty="0" smtClean="0">
                <a:solidFill>
                  <a:schemeClr val="tx1"/>
                </a:solidFill>
              </a:rPr>
              <a:t>Projection pushdown</a:t>
            </a:r>
          </a:p>
          <a:p>
            <a:pPr>
              <a:buClrTx/>
            </a:pPr>
            <a:r>
              <a:rPr lang="en-US" sz="3200" dirty="0" smtClean="0">
                <a:solidFill>
                  <a:schemeClr val="tx1"/>
                </a:solidFill>
              </a:rPr>
              <a:t>Recursion</a:t>
            </a:r>
          </a:p>
          <a:p>
            <a:pPr>
              <a:buClrTx/>
            </a:pPr>
            <a:r>
              <a:rPr lang="en-US" sz="3200" dirty="0" smtClean="0">
                <a:solidFill>
                  <a:schemeClr val="tx1"/>
                </a:solidFill>
              </a:rPr>
              <a:t>  Other Rules</a:t>
            </a:r>
            <a:endParaRPr lang="en-IN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15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85153" y="609600"/>
            <a:ext cx="10226192" cy="13208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SELECTION PUSHDOWN</a:t>
            </a:r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634990" y="38826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FUNSQL It is time to make sql functional</a:t>
            </a:r>
            <a:endParaRPr lang="en-IN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1200" dirty="0"/>
              <a:t>COMPUTER SCIENCE DEPARTMENT, MA COLLEGE OF ENGINEERING</a:t>
            </a:r>
          </a:p>
          <a:p>
            <a:pPr marL="0" indent="0">
              <a:buNone/>
            </a:pPr>
            <a:endParaRPr lang="en-IN" sz="1200" dirty="0"/>
          </a:p>
        </p:txBody>
      </p:sp>
      <p:pic>
        <p:nvPicPr>
          <p:cNvPr id="1026" name="Picture 2" descr="C:\Users\VAIO\Pictures\Untitled5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5339" y="1704109"/>
            <a:ext cx="9474670" cy="4573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812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1"/>
            <a:ext cx="10707591" cy="845713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PROJECTION PUSHDOWN</a:t>
            </a:r>
            <a:endParaRPr lang="en-IN" sz="40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87132"/>
            <a:ext cx="10707591" cy="4778997"/>
          </a:xfrm>
        </p:spPr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/>
                </a:solidFill>
              </a:rPr>
              <a:t>Similar Rules</a:t>
            </a:r>
          </a:p>
          <a:p>
            <a:pPr>
              <a:buClrTx/>
              <a:buFont typeface="Wingdings" pitchFamily="2" charset="2"/>
              <a:buChar char="Ø"/>
            </a:pP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4990" y="38826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FUNSQL It is time to make sql functional</a:t>
            </a:r>
            <a:endParaRPr lang="en-IN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1200" dirty="0"/>
              <a:t>COMPUTER SCIENCE DEPARTMENT, MA COLLEGE OF ENGINEERING</a:t>
            </a:r>
          </a:p>
          <a:p>
            <a:pPr marL="0" indent="0">
              <a:buNone/>
            </a:pPr>
            <a:endParaRPr lang="en-IN" sz="1200" dirty="0"/>
          </a:p>
        </p:txBody>
      </p:sp>
      <p:pic>
        <p:nvPicPr>
          <p:cNvPr id="2050" name="Picture 2" descr="C:\Users\VAIO\Pictures\Untitled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1527" y="2395105"/>
            <a:ext cx="6858000" cy="3881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0593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62000" y="609600"/>
            <a:ext cx="10707688" cy="84613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189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endParaRPr lang="en-IN" sz="40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70816" y="1344393"/>
            <a:ext cx="87620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N" sz="3200" dirty="0"/>
          </a:p>
          <a:p>
            <a:endParaRPr lang="en-IN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5634990" y="38826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FUNSQL It is time to make sql functional</a:t>
            </a:r>
            <a:endParaRPr lang="en-IN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1200" dirty="0"/>
              <a:t>COMPUTER SCIENCE DEPARTMENT, MA COLLEGE OF ENGINEERING</a:t>
            </a:r>
          </a:p>
          <a:p>
            <a:pPr marL="0" indent="0">
              <a:buNone/>
            </a:pPr>
            <a:endParaRPr lang="en-IN" sz="1200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77335" y="609600"/>
            <a:ext cx="10669538" cy="13208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RECURSION</a:t>
            </a:r>
            <a:endParaRPr lang="en-IN" sz="4000" dirty="0">
              <a:solidFill>
                <a:schemeClr val="tx1"/>
              </a:solidFill>
            </a:endParaRPr>
          </a:p>
        </p:txBody>
      </p:sp>
      <p:pic>
        <p:nvPicPr>
          <p:cNvPr id="3074" name="Picture 2" descr="C:\Users\VAIO\Pictures\Untitled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6706" y="1344393"/>
            <a:ext cx="9469681" cy="480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9746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1"/>
            <a:ext cx="10707591" cy="845713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OTHERRULES</a:t>
            </a:r>
            <a:endParaRPr lang="en-IN" sz="40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87132"/>
            <a:ext cx="10707591" cy="4778997"/>
          </a:xfrm>
        </p:spPr>
        <p:txBody>
          <a:bodyPr>
            <a:normAutofit/>
          </a:bodyPr>
          <a:lstStyle/>
          <a:p>
            <a:pPr marL="0" indent="0">
              <a:buClrTx/>
              <a:buNone/>
            </a:pPr>
            <a:endParaRPr lang="en-IN" sz="3200" dirty="0">
              <a:solidFill>
                <a:schemeClr val="tx1"/>
              </a:solidFill>
            </a:endParaRPr>
          </a:p>
          <a:p>
            <a:pPr>
              <a:buClrTx/>
            </a:pPr>
            <a:r>
              <a:rPr lang="en-US" sz="3200" dirty="0" smtClean="0">
                <a:solidFill>
                  <a:schemeClr val="tx1"/>
                </a:solidFill>
              </a:rPr>
              <a:t>Pushing down two aggregation operations</a:t>
            </a:r>
          </a:p>
          <a:p>
            <a:pPr>
              <a:buClrTx/>
            </a:pPr>
            <a:r>
              <a:rPr lang="en-US" sz="3200" dirty="0" smtClean="0">
                <a:solidFill>
                  <a:schemeClr val="tx1"/>
                </a:solidFill>
              </a:rPr>
              <a:t>Replicating one operator</a:t>
            </a:r>
            <a:endParaRPr lang="en-IN" sz="320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4990" y="38826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FUNSQL It is time to make sql functional</a:t>
            </a:r>
            <a:endParaRPr lang="en-IN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1200" dirty="0"/>
              <a:t>COMPUTER SCIENCE DEPARTMENT, MA COLLEGE OF ENGINEERING</a:t>
            </a:r>
          </a:p>
          <a:p>
            <a:pPr marL="0" indent="0">
              <a:buNone/>
            </a:pPr>
            <a:endParaRPr lang="en-IN" sz="1200" dirty="0"/>
          </a:p>
        </p:txBody>
      </p:sp>
    </p:spTree>
    <p:extLst>
      <p:ext uri="{BB962C8B-B14F-4D97-AF65-F5344CB8AC3E}">
        <p14:creationId xmlns:p14="http://schemas.microsoft.com/office/powerpoint/2010/main" val="826297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62000" y="609600"/>
            <a:ext cx="10707688" cy="84613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189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endParaRPr lang="en-IN" sz="40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92489" y="1102444"/>
            <a:ext cx="87620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N" sz="3200" dirty="0"/>
          </a:p>
          <a:p>
            <a:endParaRPr lang="en-IN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634990" y="38826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FUNSQL It is time to make sql functional</a:t>
            </a:r>
            <a:endParaRPr lang="en-IN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1200" dirty="0"/>
              <a:t>COMPUTER SCIENCE DEPARTMENT, MA COLLEGE OF ENGINEERING</a:t>
            </a:r>
          </a:p>
          <a:p>
            <a:pPr marL="0" indent="0">
              <a:buNone/>
            </a:pPr>
            <a:endParaRPr lang="en-IN" sz="1200" dirty="0"/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677335" y="609600"/>
            <a:ext cx="10669538" cy="13208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PERFORMANCE EXPERIMENTS</a:t>
            </a:r>
            <a:endParaRPr lang="en-IN" sz="4000" dirty="0">
              <a:solidFill>
                <a:schemeClr val="tx1"/>
              </a:solidFill>
            </a:endParaRPr>
          </a:p>
        </p:txBody>
      </p:sp>
      <p:sp>
        <p:nvSpPr>
          <p:cNvPr id="23" name="Content Placeholder 2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Tx/>
            </a:pPr>
            <a:r>
              <a:rPr lang="en-US" sz="3200" dirty="0" smtClean="0"/>
              <a:t>Use TPC-H Benchmark</a:t>
            </a:r>
          </a:p>
          <a:p>
            <a:pPr marL="0" indent="0">
              <a:buNone/>
            </a:pPr>
            <a:r>
              <a:rPr lang="en-US" sz="3200" dirty="0" smtClean="0"/>
              <a:t> </a:t>
            </a:r>
            <a:r>
              <a:rPr lang="en-US" sz="3200" dirty="0" smtClean="0">
                <a:solidFill>
                  <a:schemeClr val="tx1"/>
                </a:solidFill>
              </a:rPr>
              <a:t>  1.</a:t>
            </a:r>
            <a:r>
              <a:rPr lang="en-US" sz="2800" dirty="0" smtClean="0">
                <a:solidFill>
                  <a:schemeClr val="tx1"/>
                </a:solidFill>
              </a:rPr>
              <a:t>Experiment1-show the benefits of Funsql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    2.Experiment2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    3.Experiment3</a:t>
            </a:r>
            <a:endParaRPr lang="en-IN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213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62000" y="609600"/>
            <a:ext cx="10707688" cy="84613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189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endParaRPr lang="en-IN" sz="40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70816" y="1344393"/>
            <a:ext cx="87620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N" sz="3200" dirty="0"/>
          </a:p>
          <a:p>
            <a:endParaRPr lang="en-IN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634990" y="38826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FUNSQL It is time to make sql functional</a:t>
            </a:r>
            <a:endParaRPr lang="en-IN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1200" dirty="0"/>
              <a:t>COMPUTER SCIENCE DEPARTMENT, MA COLLEGE OF ENGINEERING</a:t>
            </a:r>
          </a:p>
          <a:p>
            <a:pPr marL="0" indent="0">
              <a:buNone/>
            </a:pPr>
            <a:endParaRPr lang="en-IN" sz="1200" dirty="0"/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677334" y="609600"/>
            <a:ext cx="10792353" cy="13208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EXPERIMENT 2</a:t>
            </a:r>
            <a:endParaRPr lang="en-IN" dirty="0">
              <a:solidFill>
                <a:schemeClr val="tx1"/>
              </a:solidFill>
            </a:endParaRPr>
          </a:p>
        </p:txBody>
      </p:sp>
      <p:pic>
        <p:nvPicPr>
          <p:cNvPr id="4098" name="Picture 2" descr="C:\Users\VAIO\Pictures\8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6401" y="2621392"/>
            <a:ext cx="6474330" cy="3686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762000" y="2036617"/>
            <a:ext cx="105571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Shows effectiveness logical optimizations  </a:t>
            </a:r>
            <a:endParaRPr lang="en-IN" sz="3200" dirty="0"/>
          </a:p>
        </p:txBody>
      </p:sp>
    </p:spTree>
    <p:extLst>
      <p:ext uri="{BB962C8B-B14F-4D97-AF65-F5344CB8AC3E}">
        <p14:creationId xmlns:p14="http://schemas.microsoft.com/office/powerpoint/2010/main" val="299911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11200" y="609600"/>
            <a:ext cx="10707688" cy="84613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189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Experiment 3</a:t>
            </a:r>
            <a:endParaRPr lang="en-IN" sz="4000" dirty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634990" y="38826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FUNSQL It is time to make sql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functional</a:t>
            </a:r>
            <a:endParaRPr lang="en-IN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1200" dirty="0"/>
              <a:t>COMPUTER SCIENCE DEPARTMENT, MA COLLEGE OF ENGINEERING</a:t>
            </a:r>
          </a:p>
          <a:p>
            <a:pPr marL="0" indent="0">
              <a:buNone/>
            </a:pPr>
            <a:endParaRPr lang="en-IN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1482436" y="1953490"/>
            <a:ext cx="885305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US" sz="3200" dirty="0"/>
              <a:t>Similar to Experiment </a:t>
            </a:r>
            <a:r>
              <a:rPr lang="en-US" sz="3200" dirty="0" smtClean="0"/>
              <a:t>2</a:t>
            </a:r>
          </a:p>
          <a:p>
            <a:pPr marL="457200" indent="-457200">
              <a:buFont typeface="Wingdings" pitchFamily="2" charset="2"/>
              <a:buChar char="Ø"/>
            </a:pPr>
            <a:endParaRPr lang="en-US" sz="3200" dirty="0" smtClean="0"/>
          </a:p>
          <a:p>
            <a:pPr marL="457200" indent="-457200">
              <a:buFont typeface="Wingdings" pitchFamily="2" charset="2"/>
              <a:buChar char="Ø"/>
            </a:pPr>
            <a:r>
              <a:rPr lang="en-US" sz="3200" dirty="0" smtClean="0"/>
              <a:t>Effectiveness of reusing intermediate results</a:t>
            </a:r>
          </a:p>
          <a:p>
            <a:pPr marL="457200" indent="-457200">
              <a:buFont typeface="Wingdings" pitchFamily="2" charset="2"/>
              <a:buChar char="Ø"/>
            </a:pPr>
            <a:endParaRPr lang="en-US" sz="3200" dirty="0" smtClean="0"/>
          </a:p>
          <a:p>
            <a:pPr marL="457200" indent="-457200">
              <a:buFont typeface="Wingdings" pitchFamily="2" charset="2"/>
              <a:buChar char="Ø"/>
            </a:pPr>
            <a:r>
              <a:rPr lang="en-US" sz="3200" dirty="0" smtClean="0"/>
              <a:t>Produce multiple outputs</a:t>
            </a:r>
          </a:p>
          <a:p>
            <a:pPr marL="457200" indent="-457200">
              <a:buFont typeface="Wingdings" pitchFamily="2" charset="2"/>
              <a:buChar char="Ø"/>
            </a:pPr>
            <a:endParaRPr lang="en-IN" sz="3200" dirty="0"/>
          </a:p>
        </p:txBody>
      </p:sp>
    </p:spTree>
    <p:extLst>
      <p:ext uri="{BB962C8B-B14F-4D97-AF65-F5344CB8AC3E}">
        <p14:creationId xmlns:p14="http://schemas.microsoft.com/office/powerpoint/2010/main" val="1946293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1"/>
            <a:ext cx="10707591" cy="845713"/>
          </a:xfrm>
        </p:spPr>
        <p:txBody>
          <a:bodyPr>
            <a:normAutofit/>
          </a:bodyPr>
          <a:lstStyle/>
          <a:p>
            <a:pPr algn="ctr"/>
            <a:r>
              <a:rPr lang="en-IN" sz="4000" dirty="0">
                <a:solidFill>
                  <a:schemeClr val="tx1"/>
                </a:solidFill>
              </a:rP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87132"/>
            <a:ext cx="10707591" cy="4778997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en-IN" sz="3200" dirty="0" smtClean="0">
                <a:solidFill>
                  <a:schemeClr val="tx1"/>
                </a:solidFill>
              </a:rPr>
              <a:t>FUNSQL– more efficient</a:t>
            </a:r>
            <a:endParaRPr lang="en-IN" sz="3200" dirty="0">
              <a:solidFill>
                <a:schemeClr val="tx1"/>
              </a:solidFill>
            </a:endParaRPr>
          </a:p>
          <a:p>
            <a:pPr lvl="1">
              <a:buClrTx/>
              <a:buFont typeface="Wingdings" panose="05000000000000000000" pitchFamily="2" charset="2"/>
              <a:buChar char="§"/>
            </a:pPr>
            <a:r>
              <a:rPr lang="en-US" sz="3000" dirty="0" smtClean="0">
                <a:solidFill>
                  <a:schemeClr val="tx1"/>
                </a:solidFill>
              </a:rPr>
              <a:t>Application logic decomposed efficiently</a:t>
            </a:r>
          </a:p>
          <a:p>
            <a:pPr lvl="1">
              <a:buClrTx/>
              <a:buFont typeface="Wingdings" panose="05000000000000000000" pitchFamily="2" charset="2"/>
              <a:buChar char="§"/>
            </a:pPr>
            <a:endParaRPr lang="en-US" sz="3000" dirty="0" smtClean="0">
              <a:solidFill>
                <a:schemeClr val="tx1"/>
              </a:solidFill>
            </a:endParaRPr>
          </a:p>
          <a:p>
            <a:pPr lvl="1">
              <a:buClrTx/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chemeClr val="tx1"/>
                </a:solidFill>
              </a:rPr>
              <a:t>More complex application logic in </a:t>
            </a:r>
            <a:r>
              <a:rPr lang="en-US" sz="2800" dirty="0" smtClean="0">
                <a:solidFill>
                  <a:schemeClr val="tx1"/>
                </a:solidFill>
              </a:rPr>
              <a:t>SQL</a:t>
            </a:r>
          </a:p>
          <a:p>
            <a:pPr lvl="1">
              <a:buClrTx/>
              <a:buFont typeface="Wingdings" panose="05000000000000000000" pitchFamily="2" charset="2"/>
              <a:buChar char="§"/>
            </a:pPr>
            <a:endParaRPr lang="en-US" sz="2800" dirty="0" smtClean="0">
              <a:solidFill>
                <a:schemeClr val="tx1"/>
              </a:solidFill>
            </a:endParaRPr>
          </a:p>
          <a:p>
            <a:pPr lvl="1">
              <a:buClrTx/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chemeClr val="tx1"/>
                </a:solidFill>
              </a:rPr>
              <a:t>Optimized efficiently</a:t>
            </a:r>
          </a:p>
          <a:p>
            <a:pPr lvl="1">
              <a:buClrTx/>
              <a:buFont typeface="Wingdings" panose="05000000000000000000" pitchFamily="2" charset="2"/>
              <a:buChar char="§"/>
            </a:pPr>
            <a:endParaRPr lang="en-US" sz="2800" dirty="0">
              <a:solidFill>
                <a:schemeClr val="tx1"/>
              </a:solidFill>
            </a:endParaRPr>
          </a:p>
          <a:p>
            <a:pPr lvl="1">
              <a:buClrTx/>
              <a:buFont typeface="Wingdings" panose="05000000000000000000" pitchFamily="2" charset="2"/>
              <a:buChar char="§"/>
            </a:pPr>
            <a:endParaRPr lang="en-US" sz="3000" dirty="0" smtClean="0">
              <a:solidFill>
                <a:schemeClr val="tx1"/>
              </a:solidFill>
            </a:endParaRPr>
          </a:p>
          <a:p>
            <a:pPr lvl="1">
              <a:buClrTx/>
              <a:buFont typeface="Wingdings" panose="05000000000000000000" pitchFamily="2" charset="2"/>
              <a:buChar char="§"/>
            </a:pPr>
            <a:endParaRPr lang="en-IN" sz="3000" dirty="0">
              <a:solidFill>
                <a:schemeClr val="tx1"/>
              </a:solidFill>
            </a:endParaRPr>
          </a:p>
          <a:p>
            <a:pPr>
              <a:buClrTx/>
            </a:pPr>
            <a:endParaRPr lang="en-IN" sz="3200" dirty="0">
              <a:solidFill>
                <a:schemeClr val="tx1"/>
              </a:solidFill>
            </a:endParaRPr>
          </a:p>
          <a:p>
            <a:pPr>
              <a:buClrTx/>
            </a:pPr>
            <a:endParaRPr lang="en-IN" sz="320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4990" y="38826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FUNSQL It is time to make sql functional</a:t>
            </a:r>
            <a:endParaRPr lang="en-IN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1200" dirty="0"/>
              <a:t>COMPUTER SCIENCE DEPARTMENT, MA COLLEGE OF ENGINEERING</a:t>
            </a:r>
          </a:p>
          <a:p>
            <a:pPr marL="0" indent="0">
              <a:buNone/>
            </a:pPr>
            <a:endParaRPr lang="en-IN" sz="1200" dirty="0"/>
          </a:p>
        </p:txBody>
      </p:sp>
    </p:spTree>
    <p:extLst>
      <p:ext uri="{BB962C8B-B14F-4D97-AF65-F5344CB8AC3E}">
        <p14:creationId xmlns:p14="http://schemas.microsoft.com/office/powerpoint/2010/main" val="1041206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10773768" cy="1320800"/>
          </a:xfrm>
        </p:spPr>
        <p:txBody>
          <a:bodyPr>
            <a:normAutofit/>
          </a:bodyPr>
          <a:lstStyle/>
          <a:p>
            <a:pPr algn="ctr"/>
            <a:r>
              <a:rPr lang="en-IN" sz="4000" dirty="0">
                <a:solidFill>
                  <a:schemeClr val="tx1"/>
                </a:solidFill>
              </a:rPr>
              <a:t>CONTENTS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5" y="1348020"/>
            <a:ext cx="10773768" cy="3880773"/>
          </a:xfrm>
        </p:spPr>
        <p:txBody>
          <a:bodyPr>
            <a:noAutofit/>
          </a:bodyPr>
          <a:lstStyle/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IN" sz="3200" dirty="0">
                <a:solidFill>
                  <a:schemeClr val="tx1"/>
                </a:solidFill>
              </a:rPr>
              <a:t>Introduction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IN" sz="3200" dirty="0">
                <a:solidFill>
                  <a:schemeClr val="tx1"/>
                </a:solidFill>
              </a:rPr>
              <a:t>Existing System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IN" sz="3200" dirty="0">
                <a:solidFill>
                  <a:schemeClr val="tx1"/>
                </a:solidFill>
              </a:rPr>
              <a:t>Proposed System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3200" dirty="0" smtClean="0">
                <a:solidFill>
                  <a:schemeClr val="tx1"/>
                </a:solidFill>
              </a:rPr>
              <a:t>Language Description</a:t>
            </a:r>
            <a:endParaRPr lang="en-IN" sz="3200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3200" dirty="0" smtClean="0">
                <a:solidFill>
                  <a:schemeClr val="tx1"/>
                </a:solidFill>
              </a:rPr>
              <a:t>Compilation and Optimization</a:t>
            </a:r>
            <a:endParaRPr lang="en-IN" sz="3200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3200" dirty="0" smtClean="0">
                <a:solidFill>
                  <a:schemeClr val="tx1"/>
                </a:solidFill>
              </a:rPr>
              <a:t>Performance Experiments</a:t>
            </a:r>
            <a:endParaRPr lang="en-IN" sz="3200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IN" sz="3200" dirty="0">
                <a:solidFill>
                  <a:schemeClr val="tx1"/>
                </a:solidFill>
              </a:rPr>
              <a:t>Conclusion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IN" sz="3200" dirty="0">
                <a:solidFill>
                  <a:schemeClr val="tx1"/>
                </a:solidFill>
              </a:rPr>
              <a:t>Reference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634990" y="38826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FUNSQL It is time to make sql functional</a:t>
            </a:r>
            <a:endParaRPr lang="en-IN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1200" dirty="0"/>
              <a:t>COMPUTER SCIENCE DEPARTMENT, MA COLLEGE OF ENGINEERING</a:t>
            </a:r>
          </a:p>
          <a:p>
            <a:pPr marL="0" indent="0">
              <a:buNone/>
            </a:pPr>
            <a:endParaRPr lang="en-IN" sz="1200" dirty="0"/>
          </a:p>
        </p:txBody>
      </p:sp>
    </p:spTree>
    <p:extLst>
      <p:ext uri="{BB962C8B-B14F-4D97-AF65-F5344CB8AC3E}">
        <p14:creationId xmlns:p14="http://schemas.microsoft.com/office/powerpoint/2010/main" val="112000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000" dirty="0">
                <a:solidFill>
                  <a:schemeClr val="accent4"/>
                </a:solidFill>
              </a:rPr>
              <a:t>REFERENCE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26018"/>
            <a:ext cx="9043441" cy="4650091"/>
          </a:xfrm>
        </p:spPr>
        <p:txBody>
          <a:bodyPr>
            <a:noAutofit/>
          </a:bodyPr>
          <a:lstStyle/>
          <a:p>
            <a:r>
              <a:rPr lang="en-IN" sz="2800" dirty="0"/>
              <a:t>R. Chaiken, B. Jenkins, P.- A. Larson, B. Ramsey,</a:t>
            </a:r>
          </a:p>
          <a:p>
            <a:pPr marL="0" indent="0">
              <a:buNone/>
            </a:pPr>
            <a:r>
              <a:rPr lang="en-IN" sz="2800" dirty="0" smtClean="0"/>
              <a:t>    D</a:t>
            </a:r>
            <a:r>
              <a:rPr lang="en-IN" sz="2800" dirty="0"/>
              <a:t>. Shakib, S. Weaver, and J. Zhou. SCOPE: easy and</a:t>
            </a:r>
          </a:p>
          <a:p>
            <a:pPr marL="0" indent="0">
              <a:buNone/>
            </a:pPr>
            <a:r>
              <a:rPr lang="en-IN" sz="2800" dirty="0" smtClean="0"/>
              <a:t>    efficient </a:t>
            </a:r>
            <a:r>
              <a:rPr lang="en-IN" sz="2800" dirty="0"/>
              <a:t>parallel processing of massive data sets. </a:t>
            </a:r>
            <a:endParaRPr lang="en-IN" sz="2800" dirty="0" smtClean="0"/>
          </a:p>
          <a:p>
            <a:pPr marL="0" indent="0">
              <a:buNone/>
            </a:pPr>
            <a:r>
              <a:rPr lang="en-IN" sz="2800" dirty="0"/>
              <a:t> </a:t>
            </a:r>
            <a:r>
              <a:rPr lang="en-IN" sz="2800" dirty="0" smtClean="0"/>
              <a:t>   PVLDB,1(2),2008</a:t>
            </a:r>
          </a:p>
          <a:p>
            <a:r>
              <a:rPr lang="en-IN" sz="2800" dirty="0"/>
              <a:t>J. Dean and S. Ghemawat. MapReduce: Simplied </a:t>
            </a:r>
            <a:r>
              <a:rPr lang="en-IN" sz="2800" dirty="0" smtClean="0"/>
              <a:t>DataProcessing </a:t>
            </a:r>
            <a:r>
              <a:rPr lang="en-IN" sz="2800" dirty="0"/>
              <a:t>on Large Clusters. In OSDI, pages </a:t>
            </a:r>
            <a:r>
              <a:rPr lang="en-IN" sz="2800" dirty="0" smtClean="0"/>
              <a:t>137{150,2004.      </a:t>
            </a:r>
            <a:endParaRPr lang="en-IN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5634990" y="38826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FUNSQL It is time to make sql functional</a:t>
            </a:r>
            <a:endParaRPr lang="en-IN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1200" dirty="0"/>
              <a:t>COMPUTER SCIENCE DEPARTMENT, MA COLLEGE OF ENGINEERING</a:t>
            </a:r>
          </a:p>
          <a:p>
            <a:pPr marL="0" indent="0">
              <a:buNone/>
            </a:pPr>
            <a:endParaRPr lang="en-IN" sz="1200" dirty="0"/>
          </a:p>
        </p:txBody>
      </p:sp>
    </p:spTree>
    <p:extLst>
      <p:ext uri="{BB962C8B-B14F-4D97-AF65-F5344CB8AC3E}">
        <p14:creationId xmlns:p14="http://schemas.microsoft.com/office/powerpoint/2010/main" val="64628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000" dirty="0">
                <a:solidFill>
                  <a:schemeClr val="accent4"/>
                </a:solidFill>
              </a:rPr>
              <a:t>REFERENCE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5" y="1626018"/>
            <a:ext cx="9533466" cy="3880773"/>
          </a:xfrm>
        </p:spPr>
        <p:txBody>
          <a:bodyPr>
            <a:noAutofit/>
          </a:bodyPr>
          <a:lstStyle/>
          <a:p>
            <a:r>
              <a:rPr lang="en-IN" sz="2800" dirty="0"/>
              <a:t>M. Isard, M. Budiu, Y. Yu, A. Birrell, and D. </a:t>
            </a:r>
            <a:r>
              <a:rPr lang="en-IN" sz="2800" dirty="0" smtClean="0"/>
              <a:t>Fetterly. Dryad</a:t>
            </a:r>
            <a:r>
              <a:rPr lang="en-IN" sz="2800" dirty="0"/>
              <a:t>: distributed data-parallel programs from </a:t>
            </a:r>
            <a:r>
              <a:rPr lang="en-IN" sz="2800" dirty="0" smtClean="0"/>
              <a:t>sequential building </a:t>
            </a:r>
            <a:r>
              <a:rPr lang="en-IN" sz="2800" dirty="0"/>
              <a:t>blocks. In EuroSys, pages 59{72, </a:t>
            </a:r>
            <a:r>
              <a:rPr lang="en-IN" sz="2800" dirty="0" smtClean="0"/>
              <a:t>2007</a:t>
            </a:r>
          </a:p>
          <a:p>
            <a:r>
              <a:rPr lang="en-IN" sz="2800" dirty="0"/>
              <a:t>Y. Yu, M. Isard, D. Fetterly, M. Budiu,  U. </a:t>
            </a:r>
            <a:r>
              <a:rPr lang="en-IN" sz="2800" dirty="0" smtClean="0"/>
              <a:t>Erlingsson,</a:t>
            </a:r>
          </a:p>
          <a:p>
            <a:pPr marL="0" indent="0">
              <a:buNone/>
            </a:pPr>
            <a:r>
              <a:rPr lang="en-IN" sz="2800" dirty="0" smtClean="0"/>
              <a:t>   P. K. Gunda, and J. Currey. DryadLINQ: A System for         General-Purpose Distributed Data-Parallel Computing Using a High-Level Language. In OSDI, pages 1{14, 2008.</a:t>
            </a:r>
            <a:endParaRPr lang="en-IN" sz="280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4990" y="38826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FUNSQL It is time to make sql functional</a:t>
            </a:r>
            <a:endParaRPr lang="en-IN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1200" dirty="0"/>
              <a:t>COMPUTER SCIENCE DEPARTMENT, MA COLLEGE OF ENGINEERING</a:t>
            </a:r>
          </a:p>
          <a:p>
            <a:pPr marL="0" indent="0">
              <a:buNone/>
            </a:pPr>
            <a:endParaRPr lang="en-IN" sz="1200" dirty="0"/>
          </a:p>
        </p:txBody>
      </p:sp>
    </p:spTree>
    <p:extLst>
      <p:ext uri="{BB962C8B-B14F-4D97-AF65-F5344CB8AC3E}">
        <p14:creationId xmlns:p14="http://schemas.microsoft.com/office/powerpoint/2010/main" val="357459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IN" sz="8000" dirty="0">
                <a:solidFill>
                  <a:schemeClr val="accent4"/>
                </a:solidFill>
              </a:rPr>
              <a:t>THANK YOU</a:t>
            </a: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1200" dirty="0"/>
              <a:t>COMPUTER SCIENCE DEPARTMENT, MA COLLEGE OF ENGINEERING</a:t>
            </a:r>
          </a:p>
          <a:p>
            <a:pPr marL="0" indent="0">
              <a:buNone/>
            </a:pPr>
            <a:endParaRPr lang="en-IN" sz="1200" dirty="0"/>
          </a:p>
        </p:txBody>
      </p:sp>
    </p:spTree>
    <p:extLst>
      <p:ext uri="{BB962C8B-B14F-4D97-AF65-F5344CB8AC3E}">
        <p14:creationId xmlns:p14="http://schemas.microsoft.com/office/powerpoint/2010/main" val="33980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IN" sz="8000" dirty="0">
                <a:solidFill>
                  <a:schemeClr val="accent4"/>
                </a:solidFill>
              </a:rPr>
              <a:t>QUESTIONS ???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1200" dirty="0"/>
              <a:t>COMPUTER SCIENCE DEPARTMENT, MA COLLEGE OF ENGINEERING</a:t>
            </a:r>
          </a:p>
          <a:p>
            <a:pPr marL="0" indent="0">
              <a:buNone/>
            </a:pPr>
            <a:endParaRPr lang="en-IN" sz="1200" dirty="0"/>
          </a:p>
        </p:txBody>
      </p:sp>
    </p:spTree>
    <p:extLst>
      <p:ext uri="{BB962C8B-B14F-4D97-AF65-F5344CB8AC3E}">
        <p14:creationId xmlns:p14="http://schemas.microsoft.com/office/powerpoint/2010/main" val="3824041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1"/>
            <a:ext cx="10707591" cy="845713"/>
          </a:xfrm>
        </p:spPr>
        <p:txBody>
          <a:bodyPr>
            <a:normAutofit/>
          </a:bodyPr>
          <a:lstStyle/>
          <a:p>
            <a:pPr algn="ctr"/>
            <a:r>
              <a:rPr lang="en-IN" sz="4000" dirty="0">
                <a:solidFill>
                  <a:schemeClr val="tx1"/>
                </a:solidFill>
              </a:rP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87132"/>
            <a:ext cx="10707591" cy="4778997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</a:pPr>
            <a:r>
              <a:rPr lang="en-US" sz="3000" dirty="0" smtClean="0">
                <a:solidFill>
                  <a:schemeClr val="tx1"/>
                </a:solidFill>
              </a:rPr>
              <a:t>Traditional Relational databases</a:t>
            </a:r>
          </a:p>
          <a:p>
            <a:pPr marL="0" indent="0">
              <a:buClr>
                <a:schemeClr val="tx1"/>
              </a:buClr>
              <a:buNone/>
            </a:pPr>
            <a:r>
              <a:rPr lang="en-US" sz="3000" dirty="0" smtClean="0">
                <a:solidFill>
                  <a:schemeClr val="tx1"/>
                </a:solidFill>
              </a:rPr>
              <a:t>        1.SQL</a:t>
            </a:r>
          </a:p>
          <a:p>
            <a:pPr marL="0" indent="0">
              <a:buClr>
                <a:schemeClr val="tx1"/>
              </a:buClr>
              <a:buNone/>
            </a:pPr>
            <a:endParaRPr lang="en-US" sz="3000" dirty="0" smtClean="0">
              <a:solidFill>
                <a:schemeClr val="tx1"/>
              </a:solidFill>
            </a:endParaRPr>
          </a:p>
          <a:p>
            <a:pPr marL="0" indent="0">
              <a:buClr>
                <a:schemeClr val="tx1"/>
              </a:buClr>
              <a:buNone/>
            </a:pPr>
            <a:r>
              <a:rPr lang="en-US" sz="3000" dirty="0">
                <a:solidFill>
                  <a:schemeClr val="tx1"/>
                </a:solidFill>
              </a:rPr>
              <a:t> </a:t>
            </a:r>
            <a:r>
              <a:rPr lang="en-US" sz="3000" dirty="0" smtClean="0">
                <a:solidFill>
                  <a:schemeClr val="tx1"/>
                </a:solidFill>
              </a:rPr>
              <a:t>       2.PLSQL</a:t>
            </a:r>
            <a:endParaRPr lang="en-IN" sz="3000" dirty="0" smtClean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4990" y="38826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FUNSQL It is time to make sql functional</a:t>
            </a:r>
            <a:endParaRPr lang="en-IN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1200" dirty="0"/>
              <a:t>COMPUTER SCIENCE DEPARTMENT, MA COLLEGE OF ENGINEERING</a:t>
            </a:r>
          </a:p>
          <a:p>
            <a:pPr marL="0" indent="0">
              <a:buNone/>
            </a:pPr>
            <a:endParaRPr lang="en-IN" sz="1200" dirty="0"/>
          </a:p>
        </p:txBody>
      </p:sp>
    </p:spTree>
    <p:extLst>
      <p:ext uri="{BB962C8B-B14F-4D97-AF65-F5344CB8AC3E}">
        <p14:creationId xmlns:p14="http://schemas.microsoft.com/office/powerpoint/2010/main" val="813587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000" dirty="0">
                <a:solidFill>
                  <a:schemeClr val="tx1"/>
                </a:solidFill>
              </a:rPr>
              <a:t>EXISTING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Tx/>
            </a:pPr>
            <a:r>
              <a:rPr lang="en-US" sz="3200" dirty="0" smtClean="0">
                <a:solidFill>
                  <a:schemeClr val="tx1"/>
                </a:solidFill>
              </a:rPr>
              <a:t>Structured Query Language(SQL)</a:t>
            </a:r>
          </a:p>
          <a:p>
            <a:pPr marL="0" indent="0">
              <a:buClrTx/>
              <a:buNone/>
            </a:pPr>
            <a:endParaRPr lang="en-IN" sz="320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4990" y="38826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FUNSQL It is time to make sql functional</a:t>
            </a:r>
            <a:endParaRPr lang="en-IN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1200" dirty="0"/>
              <a:t>COMPUTER SCIENCE DEPARTMENT, MA COLLEGE OF ENGINEERING</a:t>
            </a:r>
          </a:p>
          <a:p>
            <a:pPr marL="0" indent="0">
              <a:buNone/>
            </a:pPr>
            <a:endParaRPr lang="en-IN" sz="1200" dirty="0"/>
          </a:p>
        </p:txBody>
      </p:sp>
      <p:pic>
        <p:nvPicPr>
          <p:cNvPr id="2050" name="Picture 2" descr="C:\Users\VAIO\Pictures\quer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399" y="2657037"/>
            <a:ext cx="8492837" cy="3784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382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77334" y="609600"/>
            <a:ext cx="10707590" cy="84571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189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IN" sz="4000" dirty="0" smtClean="0">
                <a:solidFill>
                  <a:schemeClr val="tx1"/>
                </a:solidFill>
              </a:rPr>
              <a:t>DEMERITS OF EXISTING SYSTEM</a:t>
            </a:r>
            <a:endParaRPr lang="en-IN" sz="40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677334" y="1687132"/>
            <a:ext cx="10707590" cy="4778997"/>
          </a:xfrm>
          <a:prstGeom prst="rect">
            <a:avLst/>
          </a:prstGeom>
        </p:spPr>
        <p:txBody>
          <a:bodyPr>
            <a:normAutofit/>
          </a:bodyPr>
          <a:lstStyle>
            <a:lvl1pPr marL="342891" indent="-342891" algn="l" defTabSz="457189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457189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457189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457189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457189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457189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endParaRPr lang="en-US" sz="3200" dirty="0" smtClean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4990" y="38826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FUNSQL It is time to make sql functional</a:t>
            </a:r>
            <a:endParaRPr lang="en-IN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1200" dirty="0"/>
              <a:t>COMPUTER SCIENCE DEPARTMENT, MA COLLEGE OF ENGINEERING</a:t>
            </a:r>
          </a:p>
          <a:p>
            <a:pPr marL="0" indent="0">
              <a:buNone/>
            </a:pPr>
            <a:endParaRPr lang="en-IN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2359894" y="2068885"/>
            <a:ext cx="830810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1. Complex statement </a:t>
            </a:r>
          </a:p>
          <a:p>
            <a:endParaRPr lang="en-US" sz="3200" dirty="0"/>
          </a:p>
          <a:p>
            <a:r>
              <a:rPr lang="en-US" sz="3200" dirty="0" smtClean="0"/>
              <a:t>2. Poor performance</a:t>
            </a:r>
          </a:p>
          <a:p>
            <a:endParaRPr lang="en-US" sz="3200" dirty="0" smtClean="0"/>
          </a:p>
          <a:p>
            <a:endParaRPr lang="en-IN" sz="3200" dirty="0"/>
          </a:p>
        </p:txBody>
      </p:sp>
    </p:spTree>
    <p:extLst>
      <p:ext uri="{BB962C8B-B14F-4D97-AF65-F5344CB8AC3E}">
        <p14:creationId xmlns:p14="http://schemas.microsoft.com/office/powerpoint/2010/main" val="723335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000" dirty="0">
                <a:solidFill>
                  <a:schemeClr val="tx1"/>
                </a:solidFill>
              </a:rPr>
              <a:t>PROPOSED SYSTEM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ClrTx/>
            </a:pPr>
            <a:r>
              <a:rPr lang="en-US" sz="3200" dirty="0" smtClean="0">
                <a:solidFill>
                  <a:schemeClr val="tx1"/>
                </a:solidFill>
              </a:rPr>
              <a:t> FUNSQL</a:t>
            </a:r>
          </a:p>
          <a:p>
            <a:pPr lvl="1">
              <a:buClrTx/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     Functional Language extends SQL</a:t>
            </a:r>
          </a:p>
          <a:p>
            <a:pPr lvl="1">
              <a:buClrTx/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     Decompose logic into functions</a:t>
            </a:r>
          </a:p>
          <a:p>
            <a:pPr lvl="1">
              <a:buClrTx/>
              <a:buFont typeface="Arial" pitchFamily="34" charset="0"/>
              <a:buChar char="•"/>
            </a:pPr>
            <a:r>
              <a:rPr lang="en-US" sz="2600" dirty="0" smtClean="0">
                <a:solidFill>
                  <a:schemeClr val="tx1"/>
                </a:solidFill>
              </a:rPr>
              <a:t>     Explicit Reuse of Intermediate Results</a:t>
            </a:r>
          </a:p>
          <a:p>
            <a:pPr lvl="1">
              <a:buClrTx/>
              <a:buFont typeface="Arial" pitchFamily="34" charset="0"/>
              <a:buChar char="•"/>
            </a:pPr>
            <a:r>
              <a:rPr lang="en-US" sz="2600" dirty="0" smtClean="0">
                <a:solidFill>
                  <a:schemeClr val="tx1"/>
                </a:solidFill>
              </a:rPr>
              <a:t>     Creation of Multiple Result sets     </a:t>
            </a:r>
          </a:p>
          <a:p>
            <a:pPr marL="0" indent="0">
              <a:buNone/>
            </a:pP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smtClean="0">
                <a:solidFill>
                  <a:schemeClr val="tx1"/>
                </a:solidFill>
              </a:rPr>
              <a:t>    </a:t>
            </a:r>
            <a:endParaRPr lang="en-US" sz="2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 </a:t>
            </a:r>
            <a:endParaRPr lang="en-IN" sz="320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4990" y="38826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FUNSQL It is time to make sql functional</a:t>
            </a:r>
            <a:endParaRPr lang="en-IN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1200" dirty="0"/>
              <a:t>COMPUTER SCIENCE DEPARTMENT, MA COLLEGE OF ENGINEERING</a:t>
            </a:r>
          </a:p>
          <a:p>
            <a:pPr marL="0" indent="0">
              <a:buNone/>
            </a:pPr>
            <a:endParaRPr lang="en-IN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1551709" y="3380509"/>
            <a:ext cx="91855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                        </a:t>
            </a:r>
          </a:p>
          <a:p>
            <a:endParaRPr lang="en-IN" sz="2800" dirty="0"/>
          </a:p>
        </p:txBody>
      </p:sp>
    </p:spTree>
    <p:extLst>
      <p:ext uri="{BB962C8B-B14F-4D97-AF65-F5344CB8AC3E}">
        <p14:creationId xmlns:p14="http://schemas.microsoft.com/office/powerpoint/2010/main" val="3381474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1"/>
            <a:ext cx="10707591" cy="845713"/>
          </a:xfrm>
        </p:spPr>
        <p:txBody>
          <a:bodyPr>
            <a:normAutofit/>
          </a:bodyPr>
          <a:lstStyle/>
          <a:p>
            <a:pPr algn="ctr"/>
            <a:r>
              <a:rPr lang="en-IN" sz="4000" dirty="0" smtClean="0">
                <a:solidFill>
                  <a:schemeClr val="tx1"/>
                </a:solidFill>
              </a:rPr>
              <a:t>FUNSQL </a:t>
            </a:r>
            <a:r>
              <a:rPr lang="en-IN" sz="4000" dirty="0">
                <a:solidFill>
                  <a:schemeClr val="tx1"/>
                </a:solidFill>
              </a:rPr>
              <a:t>- EXAMPLE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34990" y="38826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FUNSQL It is time to make sql functional</a:t>
            </a:r>
            <a:endParaRPr lang="en-IN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1200" dirty="0"/>
              <a:t>COMPUTER SCIENCE DEPARTMENT, MA COLLEGE OF ENGINEERING</a:t>
            </a:r>
          </a:p>
          <a:p>
            <a:pPr marL="0" indent="0">
              <a:buNone/>
            </a:pPr>
            <a:endParaRPr lang="en-IN" sz="1200" dirty="0"/>
          </a:p>
        </p:txBody>
      </p:sp>
      <p:pic>
        <p:nvPicPr>
          <p:cNvPr id="3074" name="Picture 2" descr="C:\Users\VAIO\Pictures\Untitl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8673" y="1775648"/>
            <a:ext cx="9531727" cy="378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332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1"/>
            <a:ext cx="10707591" cy="845713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ADVANTAGES</a:t>
            </a:r>
            <a:endParaRPr lang="en-IN" sz="40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87132"/>
            <a:ext cx="10707591" cy="4778997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en-US" sz="3200" dirty="0" smtClean="0">
                <a:solidFill>
                  <a:schemeClr val="tx1"/>
                </a:solidFill>
              </a:rPr>
              <a:t>More complex application logic</a:t>
            </a:r>
          </a:p>
          <a:p>
            <a:pPr>
              <a:buClrTx/>
            </a:pPr>
            <a:r>
              <a:rPr lang="en-US" sz="3200" dirty="0">
                <a:solidFill>
                  <a:schemeClr val="tx1"/>
                </a:solidFill>
              </a:rPr>
              <a:t>D</a:t>
            </a:r>
            <a:r>
              <a:rPr lang="en-US" sz="3200" dirty="0" smtClean="0">
                <a:solidFill>
                  <a:schemeClr val="tx1"/>
                </a:solidFill>
              </a:rPr>
              <a:t>ecomposed efficiently</a:t>
            </a:r>
          </a:p>
          <a:p>
            <a:pPr>
              <a:buClrTx/>
            </a:pPr>
            <a:r>
              <a:rPr lang="en-US" sz="3200" dirty="0" smtClean="0">
                <a:solidFill>
                  <a:schemeClr val="tx1"/>
                </a:solidFill>
              </a:rPr>
              <a:t>Optimized efficiently</a:t>
            </a:r>
          </a:p>
          <a:p>
            <a:pPr>
              <a:buClrTx/>
            </a:pPr>
            <a:endParaRPr lang="en-US" sz="3200" dirty="0" smtClean="0">
              <a:solidFill>
                <a:schemeClr val="tx1"/>
              </a:solidFill>
            </a:endParaRPr>
          </a:p>
          <a:p>
            <a:pPr>
              <a:buClrTx/>
            </a:pPr>
            <a:endParaRPr lang="en-IN" sz="320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4990" y="38826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>
                    <a:lumMod val="50000"/>
                    <a:lumOff val="50000"/>
                  </a:prstClr>
                </a:solidFill>
              </a:rPr>
              <a:t>FUNSQL It is time to make sql functional</a:t>
            </a:r>
            <a:endParaRPr lang="en-IN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3821384" y="6441745"/>
            <a:ext cx="4804011" cy="3002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90C226"/>
              </a:buClr>
              <a:buFont typeface="Wingdings 3" charset="2"/>
              <a:buNone/>
            </a:pPr>
            <a:r>
              <a:rPr lang="en-IN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COMPUTER SCIENCE DEPARTMENT, MA COLLEGE OF ENGINEERING</a:t>
            </a:r>
          </a:p>
          <a:p>
            <a:pPr marL="0" indent="0">
              <a:buClr>
                <a:srgbClr val="90C226"/>
              </a:buClr>
              <a:buFont typeface="Wingdings 3" charset="2"/>
              <a:buNone/>
            </a:pPr>
            <a:endParaRPr lang="en-IN" sz="12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263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1_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3.xml><?xml version="1.0" encoding="utf-8"?>
<a:theme xmlns:a="http://schemas.openxmlformats.org/drawingml/2006/main" name="2_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4.xml><?xml version="1.0" encoding="utf-8"?>
<a:theme xmlns:a="http://schemas.openxmlformats.org/drawingml/2006/main" name="3_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5.xml><?xml version="1.0" encoding="utf-8"?>
<a:theme xmlns:a="http://schemas.openxmlformats.org/drawingml/2006/main" name="4_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6.xml><?xml version="1.0" encoding="utf-8"?>
<a:theme xmlns:a="http://schemas.openxmlformats.org/drawingml/2006/main" name="5_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7.xml><?xml version="1.0" encoding="utf-8"?>
<a:theme xmlns:a="http://schemas.openxmlformats.org/drawingml/2006/main" name="6_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3627</TotalTime>
  <Words>1211</Words>
  <Application>Microsoft Office PowerPoint</Application>
  <PresentationFormat>Custom</PresentationFormat>
  <Paragraphs>267</Paragraphs>
  <Slides>33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33</vt:i4>
      </vt:variant>
    </vt:vector>
  </HeadingPairs>
  <TitlesOfParts>
    <vt:vector size="40" baseType="lpstr">
      <vt:lpstr>Facet</vt:lpstr>
      <vt:lpstr>1_Facet</vt:lpstr>
      <vt:lpstr>2_Facet</vt:lpstr>
      <vt:lpstr>3_Facet</vt:lpstr>
      <vt:lpstr>4_Facet</vt:lpstr>
      <vt:lpstr>5_Facet</vt:lpstr>
      <vt:lpstr>6_Facet</vt:lpstr>
      <vt:lpstr>WELCOME</vt:lpstr>
      <vt:lpstr>FUNSQL IT IS TIME TO MAKE SQL FUNCTIONAL </vt:lpstr>
      <vt:lpstr>CONTENTS</vt:lpstr>
      <vt:lpstr>INTRODUCTION</vt:lpstr>
      <vt:lpstr>EXISTING SYSTEM</vt:lpstr>
      <vt:lpstr>PowerPoint Presentation</vt:lpstr>
      <vt:lpstr>PROPOSED SYSTEM</vt:lpstr>
      <vt:lpstr>FUNSQL - EXAMPLE</vt:lpstr>
      <vt:lpstr>ADVANTAGES</vt:lpstr>
      <vt:lpstr>LANGUAGE DESCRIPTION</vt:lpstr>
      <vt:lpstr>BASIC CONSTRUCTS</vt:lpstr>
      <vt:lpstr>SINGLE ASSIGNMENT</vt:lpstr>
      <vt:lpstr>FUNCTION CALLS</vt:lpstr>
      <vt:lpstr>FUNCTION CALLS (CONT…)</vt:lpstr>
      <vt:lpstr>                     RECURSION</vt:lpstr>
      <vt:lpstr>                 </vt:lpstr>
      <vt:lpstr>                      </vt:lpstr>
      <vt:lpstr>COMPILATION</vt:lpstr>
      <vt:lpstr>COMPILATION EXAMPLE</vt:lpstr>
      <vt:lpstr>PowerPoint Presentation</vt:lpstr>
      <vt:lpstr>OPTIMIZATION</vt:lpstr>
      <vt:lpstr>SELECTION PUSHDOWN</vt:lpstr>
      <vt:lpstr>PROJECTION PUSHDOWN</vt:lpstr>
      <vt:lpstr>RECURSION</vt:lpstr>
      <vt:lpstr>OTHERRULES</vt:lpstr>
      <vt:lpstr>PERFORMANCE EXPERIMENTS</vt:lpstr>
      <vt:lpstr>EXPERIMENT 2</vt:lpstr>
      <vt:lpstr>PowerPoint Presentation</vt:lpstr>
      <vt:lpstr>CONCLUSION</vt:lpstr>
      <vt:lpstr>REFERENCE</vt:lpstr>
      <vt:lpstr>REFERENCE</vt:lpstr>
      <vt:lpstr>THANK YOU</vt:lpstr>
      <vt:lpstr>QUESTIONS ???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vk</dc:creator>
  <cp:lastModifiedBy>VAIO</cp:lastModifiedBy>
  <cp:revision>492</cp:revision>
  <dcterms:created xsi:type="dcterms:W3CDTF">2013-08-26T17:16:09Z</dcterms:created>
  <dcterms:modified xsi:type="dcterms:W3CDTF">2013-10-24T04:13:27Z</dcterms:modified>
</cp:coreProperties>
</file>