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handoutMasterIdLst>
    <p:handoutMasterId r:id="rId35"/>
  </p:handoutMasterIdLst>
  <p:sldIdLst>
    <p:sldId id="257" r:id="rId2"/>
    <p:sldId id="256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69" r:id="rId12"/>
    <p:sldId id="271" r:id="rId13"/>
    <p:sldId id="270" r:id="rId14"/>
    <p:sldId id="273" r:id="rId15"/>
    <p:sldId id="274" r:id="rId16"/>
    <p:sldId id="284" r:id="rId17"/>
    <p:sldId id="285" r:id="rId18"/>
    <p:sldId id="286" r:id="rId19"/>
    <p:sldId id="288" r:id="rId20"/>
    <p:sldId id="289" r:id="rId21"/>
    <p:sldId id="287" r:id="rId22"/>
    <p:sldId id="290" r:id="rId23"/>
    <p:sldId id="292" r:id="rId24"/>
    <p:sldId id="295" r:id="rId25"/>
    <p:sldId id="296" r:id="rId26"/>
    <p:sldId id="297" r:id="rId27"/>
    <p:sldId id="298" r:id="rId28"/>
    <p:sldId id="299" r:id="rId29"/>
    <p:sldId id="301" r:id="rId30"/>
    <p:sldId id="302" r:id="rId31"/>
    <p:sldId id="293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pos="2880"/>
        <p:guide orient="horz" pos="216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AE0F8-9011-4D36-A6F7-0647993D22B1}" type="datetimeFigureOut">
              <a:rPr lang="en-IN" smtClean="0"/>
              <a:t>29-10-2013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C2194-2F89-48CF-8C5E-10CB32FB3745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2713428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3FAA5-8552-4F69-827B-600056D714F1}" type="datetimeFigureOut">
              <a:rPr lang="en-IN" smtClean="0"/>
              <a:t>29-10-2013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F3056-1336-4C27-B886-5D7823350F01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5024576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F3056-1336-4C27-B886-5D7823350F01}" type="slidenum">
              <a:rPr lang="en-IN" smtClean="0"/>
              <a:t>1</a:t>
            </a:fld>
            <a:endParaRPr lang="en-IN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4174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0F39-5EFB-4AC1-93D2-6BA35D5F5762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428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1287-F0BC-4B6B-AD27-1949F72EE55A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414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4B5F-9295-4407-8042-74742C22DBEE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6119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885A-D303-4129-9FDA-6F2F273C8F69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0787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9E8E3-C694-4C1D-9729-00F8AFF288B7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843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BD81A-56BA-4580-AB84-62DD3BF47E1D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1527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E5E55-3A12-489D-99CC-15C60292F993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49211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7FAA0-316A-48E4-92CC-B18D637C6960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70680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3234-AEF6-4378-8BB7-A18BA09DD46C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531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233D-B8E5-445D-8A69-A38C3CBA5D61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1348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B04D2-4B08-4BAC-AC83-B198AC4B830C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353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B239-276B-44A1-98A7-0E60E49647BB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6079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4441-5B74-4044-9FD8-1E6EE5DB9FC9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671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C9E5-07D6-4CCB-83A3-FED009D27E31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3700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083A-0A8D-49FF-A074-B819CFFF0EAD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030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C8A8-722F-47D3-B944-45363301AF83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718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7631-1E56-4D4D-A7CF-AA859F099D1A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700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6C11EC-D916-4728-B06F-835D06955633}" type="datetime1">
              <a:rPr lang="en-IN" smtClean="0"/>
              <a:t>29-10-2013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IN" dirty="0" smtClean="0"/>
              <a:t>CSE Dept.,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B12F33-9E39-4BBC-8F00-EA062326046C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4206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6000" dirty="0" smtClean="0"/>
              <a:t>welcome</a:t>
            </a:r>
            <a:endParaRPr lang="en-IN" sz="5400" dirty="0"/>
          </a:p>
        </p:txBody>
      </p:sp>
    </p:spTree>
    <p:extLst>
      <p:ext uri="{BB962C8B-B14F-4D97-AF65-F5344CB8AC3E}">
        <p14:creationId xmlns:p14="http://schemas.microsoft.com/office/powerpoint/2010/main" val="48799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749" y="560231"/>
            <a:ext cx="7922503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Swap Procedure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56" y="1690531"/>
            <a:ext cx="7199289" cy="4460906"/>
          </a:xfrm>
        </p:spPr>
      </p:pic>
      <p:sp>
        <p:nvSpPr>
          <p:cNvPr id="6" name="TextBox 5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267458" y="6150114"/>
            <a:ext cx="335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ACM Proceedings 2013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3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309" y="547354"/>
            <a:ext cx="7935382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Considerations with SWAP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677654"/>
            <a:ext cx="7626290" cy="3274096"/>
          </a:xfrm>
        </p:spPr>
        <p:txBody>
          <a:bodyPr anchor="t">
            <a:norm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Primary-Secondary Log Gap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Tenant Resource Usage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During Swapping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4179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184666"/>
            <a:ext cx="7909624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Overview</a:t>
            </a:r>
          </a:p>
        </p:txBody>
      </p:sp>
      <p:sp>
        <p:nvSpPr>
          <p:cNvPr id="3" name="TextBox 2"/>
          <p:cNvSpPr txBox="1"/>
          <p:nvPr/>
        </p:nvSpPr>
        <p:spPr>
          <a:xfrm rot="5400000">
            <a:off x="-39535" y="4003367"/>
            <a:ext cx="335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ACM Proceedings 2013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294" y="1063282"/>
            <a:ext cx="4683767" cy="542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560232"/>
            <a:ext cx="7909624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 Swap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6" y="1690532"/>
            <a:ext cx="8592204" cy="3834505"/>
          </a:xfrm>
        </p:spPr>
        <p:txBody>
          <a:bodyPr anchor="t">
            <a:norm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subset of tenants for swap</a:t>
            </a:r>
          </a:p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Divided into 3 sub problem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Leveling</a:t>
            </a: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8663" lvl="1" indent="-385763">
              <a:buFont typeface="+mj-lt"/>
              <a:buAutoNum type="arabicPeriod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Hotspot Elimination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Hotspot Mitigation</a:t>
            </a:r>
          </a:p>
          <a:p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Integer </a:t>
            </a:r>
            <a:r>
              <a:rPr lang="en-IN" sz="3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Programming problem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9494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87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573111"/>
            <a:ext cx="790962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Hotspot Elimination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037" y="1703411"/>
            <a:ext cx="8089929" cy="4710268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Reactive method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Eliminate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overloaded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servers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Swap Load Impact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Impact(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,S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,r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sz="2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02883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bg2">
                <a:lumMod val="40000"/>
                <a:lumOff val="60000"/>
              </a:schemeClr>
            </a:gs>
            <a:gs pos="84000">
              <a:schemeClr val="bg2">
                <a:shade val="96000"/>
                <a:satMod val="120000"/>
                <a:lumMod val="90000"/>
              </a:schemeClr>
            </a:gs>
          </a:gsLst>
          <a:lin ang="61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041" y="565949"/>
            <a:ext cx="7907919" cy="1130300"/>
          </a:xfrm>
        </p:spPr>
        <p:txBody>
          <a:bodyPr>
            <a:no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Hotspot Elimination </a:t>
            </a:r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(cont.)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713559" y="3069197"/>
            <a:ext cx="1149439" cy="927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1" name="Rectangle 40"/>
          <p:cNvSpPr/>
          <p:nvPr/>
        </p:nvSpPr>
        <p:spPr>
          <a:xfrm>
            <a:off x="5921052" y="3764657"/>
            <a:ext cx="1149439" cy="975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2" name="Rectangle 41"/>
          <p:cNvSpPr/>
          <p:nvPr/>
        </p:nvSpPr>
        <p:spPr>
          <a:xfrm>
            <a:off x="3713559" y="4605655"/>
            <a:ext cx="1149439" cy="954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3" name="Rectangle 42"/>
          <p:cNvSpPr/>
          <p:nvPr/>
        </p:nvSpPr>
        <p:spPr>
          <a:xfrm>
            <a:off x="1414681" y="3764657"/>
            <a:ext cx="1149439" cy="975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9" name="TextBox 48"/>
          <p:cNvSpPr txBox="1"/>
          <p:nvPr/>
        </p:nvSpPr>
        <p:spPr>
          <a:xfrm>
            <a:off x="1351480" y="3333499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S1 : 100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61089" y="2615331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S2 : 55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44177" y="3302003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S4 : 30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728153" y="5567484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S3 : 45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609328" y="3824288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1</a:t>
            </a:r>
            <a:r>
              <a:rPr lang="en-IN" sz="1350" dirty="0"/>
              <a:t> : 60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609328" y="4056109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2</a:t>
            </a:r>
            <a:r>
              <a:rPr lang="en-IN" sz="1350" dirty="0"/>
              <a:t> : 35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613572" y="4323586"/>
            <a:ext cx="7489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5</a:t>
            </a:r>
            <a:r>
              <a:rPr lang="en-IN" sz="1350" dirty="0"/>
              <a:t> : </a:t>
            </a:r>
            <a:r>
              <a:rPr lang="en-IN" sz="1350" dirty="0" smtClean="0"/>
              <a:t>05</a:t>
            </a:r>
            <a:endParaRPr lang="en-IN" sz="1350" dirty="0"/>
          </a:p>
        </p:txBody>
      </p:sp>
      <p:sp>
        <p:nvSpPr>
          <p:cNvPr id="80" name="TextBox 79"/>
          <p:cNvSpPr txBox="1"/>
          <p:nvPr/>
        </p:nvSpPr>
        <p:spPr>
          <a:xfrm>
            <a:off x="3913815" y="3144282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1</a:t>
            </a:r>
            <a:r>
              <a:rPr lang="en-IN" sz="1350" dirty="0"/>
              <a:t> : 05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902269" y="3452646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3</a:t>
            </a:r>
            <a:r>
              <a:rPr lang="en-IN" sz="1350" dirty="0"/>
              <a:t> : 50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05873" y="3789792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3</a:t>
            </a:r>
            <a:r>
              <a:rPr lang="en-IN" sz="1350" dirty="0"/>
              <a:t> : 05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105872" y="4066791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4</a:t>
            </a:r>
            <a:r>
              <a:rPr lang="en-IN" sz="1350" dirty="0"/>
              <a:t> : 05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085163" y="4337503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5</a:t>
            </a:r>
            <a:r>
              <a:rPr lang="en-IN" sz="1350" dirty="0"/>
              <a:t> : 20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905286" y="4728279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2</a:t>
            </a:r>
            <a:r>
              <a:rPr lang="en-IN" sz="1350" dirty="0"/>
              <a:t> : 05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99675" y="5106572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4</a:t>
            </a:r>
            <a:r>
              <a:rPr lang="en-IN" sz="1350" dirty="0"/>
              <a:t> : 40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351480" y="3320799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S1 : 70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36683" y="5574415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S3 : 75</a:t>
            </a:r>
          </a:p>
        </p:txBody>
      </p:sp>
      <p:sp>
        <p:nvSpPr>
          <p:cNvPr id="92" name="Down Arrow 91"/>
          <p:cNvSpPr/>
          <p:nvPr/>
        </p:nvSpPr>
        <p:spPr>
          <a:xfrm>
            <a:off x="1755657" y="2876344"/>
            <a:ext cx="464752" cy="53587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3" name="TextBox 92"/>
          <p:cNvSpPr txBox="1"/>
          <p:nvPr/>
        </p:nvSpPr>
        <p:spPr>
          <a:xfrm>
            <a:off x="1381924" y="2489476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Overload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773" y="5938899"/>
            <a:ext cx="835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Fig: An Example for Hotspot Elimination (Hotspot Threshold=80)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38" name="TextBox 37"/>
          <p:cNvSpPr txBox="1"/>
          <p:nvPr/>
        </p:nvSpPr>
        <p:spPr>
          <a:xfrm>
            <a:off x="901520" y="6519446"/>
            <a:ext cx="5192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cxnSp>
        <p:nvCxnSpPr>
          <p:cNvPr id="39" name="Straight Arrow Connector 38"/>
          <p:cNvCxnSpPr>
            <a:stCxn id="43" idx="3"/>
            <a:endCxn id="42" idx="1"/>
          </p:cNvCxnSpPr>
          <p:nvPr/>
        </p:nvCxnSpPr>
        <p:spPr>
          <a:xfrm>
            <a:off x="2564120" y="4252445"/>
            <a:ext cx="1149439" cy="8306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 rot="1929521">
            <a:off x="2727375" y="4776194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/>
              <a:t>T</a:t>
            </a:r>
            <a:r>
              <a:rPr lang="en-IN" sz="1350" baseline="-25000" dirty="0"/>
              <a:t>2</a:t>
            </a:r>
            <a:r>
              <a:rPr lang="en-IN" sz="1350" dirty="0"/>
              <a:t> :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6173" y="1835140"/>
            <a:ext cx="4382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Servers and 5 Tenants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>
            <a:stCxn id="43" idx="3"/>
            <a:endCxn id="40" idx="1"/>
          </p:cNvCxnSpPr>
          <p:nvPr/>
        </p:nvCxnSpPr>
        <p:spPr>
          <a:xfrm flipV="1">
            <a:off x="2564120" y="3532837"/>
            <a:ext cx="1149439" cy="719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0" idx="3"/>
            <a:endCxn id="41" idx="1"/>
          </p:cNvCxnSpPr>
          <p:nvPr/>
        </p:nvCxnSpPr>
        <p:spPr>
          <a:xfrm>
            <a:off x="4862998" y="3532837"/>
            <a:ext cx="1058054" cy="719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2" idx="3"/>
          </p:cNvCxnSpPr>
          <p:nvPr/>
        </p:nvCxnSpPr>
        <p:spPr>
          <a:xfrm flipV="1">
            <a:off x="4862998" y="4252445"/>
            <a:ext cx="1058054" cy="8306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1" idx="1"/>
            <a:endCxn id="43" idx="3"/>
          </p:cNvCxnSpPr>
          <p:nvPr/>
        </p:nvCxnSpPr>
        <p:spPr>
          <a:xfrm flipH="1">
            <a:off x="2564120" y="4252445"/>
            <a:ext cx="33569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929521">
            <a:off x="4953774" y="3461268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 smtClean="0"/>
              <a:t>T</a:t>
            </a:r>
            <a:r>
              <a:rPr lang="en-IN" sz="1350" baseline="-25000" dirty="0" smtClean="0"/>
              <a:t>3</a:t>
            </a:r>
            <a:r>
              <a:rPr lang="en-IN" sz="1350" dirty="0" smtClean="0"/>
              <a:t> : 45</a:t>
            </a:r>
            <a:endParaRPr lang="en-IN" sz="1350" dirty="0"/>
          </a:p>
        </p:txBody>
      </p:sp>
      <p:sp>
        <p:nvSpPr>
          <p:cNvPr id="47" name="TextBox 46"/>
          <p:cNvSpPr txBox="1"/>
          <p:nvPr/>
        </p:nvSpPr>
        <p:spPr>
          <a:xfrm rot="19401518">
            <a:off x="2710163" y="3578517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 smtClean="0"/>
              <a:t>T</a:t>
            </a:r>
            <a:r>
              <a:rPr lang="en-IN" sz="1350" baseline="-25000" dirty="0"/>
              <a:t>1</a:t>
            </a:r>
            <a:r>
              <a:rPr lang="en-IN" sz="1350" dirty="0" smtClean="0"/>
              <a:t> </a:t>
            </a:r>
            <a:r>
              <a:rPr lang="en-IN" sz="1350" dirty="0"/>
              <a:t>: </a:t>
            </a:r>
            <a:r>
              <a:rPr lang="en-IN" sz="1350" dirty="0" smtClean="0"/>
              <a:t>55</a:t>
            </a:r>
            <a:endParaRPr lang="en-IN" sz="1350" dirty="0"/>
          </a:p>
        </p:txBody>
      </p:sp>
      <p:sp>
        <p:nvSpPr>
          <p:cNvPr id="48" name="TextBox 47"/>
          <p:cNvSpPr txBox="1"/>
          <p:nvPr/>
        </p:nvSpPr>
        <p:spPr>
          <a:xfrm rot="19401518">
            <a:off x="5132163" y="4698291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 smtClean="0"/>
              <a:t>T</a:t>
            </a:r>
            <a:r>
              <a:rPr lang="en-IN" sz="1350" baseline="-25000" dirty="0"/>
              <a:t>4</a:t>
            </a:r>
            <a:r>
              <a:rPr lang="en-IN" sz="1350" dirty="0" smtClean="0"/>
              <a:t> </a:t>
            </a:r>
            <a:r>
              <a:rPr lang="en-IN" sz="1350" dirty="0"/>
              <a:t>: 3</a:t>
            </a:r>
            <a:r>
              <a:rPr lang="en-IN" sz="1350" dirty="0" smtClean="0"/>
              <a:t>5</a:t>
            </a:r>
            <a:endParaRPr lang="en-IN" sz="1350" dirty="0"/>
          </a:p>
        </p:txBody>
      </p:sp>
      <p:sp>
        <p:nvSpPr>
          <p:cNvPr id="53" name="TextBox 52"/>
          <p:cNvSpPr txBox="1"/>
          <p:nvPr/>
        </p:nvSpPr>
        <p:spPr>
          <a:xfrm>
            <a:off x="3890795" y="4205156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 smtClean="0"/>
              <a:t>T5 </a:t>
            </a:r>
            <a:r>
              <a:rPr lang="en-IN" sz="1350" dirty="0"/>
              <a:t>: </a:t>
            </a:r>
            <a:r>
              <a:rPr lang="en-IN" sz="1350" dirty="0" smtClean="0"/>
              <a:t>15</a:t>
            </a:r>
            <a:endParaRPr lang="en-IN" sz="1350" dirty="0"/>
          </a:p>
        </p:txBody>
      </p:sp>
      <p:cxnSp>
        <p:nvCxnSpPr>
          <p:cNvPr id="14" name="Straight Arrow Connector 13"/>
          <p:cNvCxnSpPr>
            <a:stCxn id="43" idx="3"/>
            <a:endCxn id="42" idx="1"/>
          </p:cNvCxnSpPr>
          <p:nvPr/>
        </p:nvCxnSpPr>
        <p:spPr>
          <a:xfrm>
            <a:off x="2564120" y="4252445"/>
            <a:ext cx="1149439" cy="8306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 rot="1929521">
            <a:off x="2723770" y="4761761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/>
              <a:t>T</a:t>
            </a:r>
            <a:r>
              <a:rPr lang="en-IN" sz="1350" baseline="-25000" dirty="0"/>
              <a:t>2</a:t>
            </a:r>
            <a:r>
              <a:rPr lang="en-IN" sz="1350" dirty="0"/>
              <a:t> : 30</a:t>
            </a:r>
          </a:p>
        </p:txBody>
      </p:sp>
    </p:spTree>
    <p:extLst>
      <p:ext uri="{BB962C8B-B14F-4D97-AF65-F5344CB8AC3E}">
        <p14:creationId xmlns:p14="http://schemas.microsoft.com/office/powerpoint/2010/main" val="235345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365 0.10509 " pathEditMode="relative" ptsTypes="AA">
                                      <p:cBhvr>
                                        <p:cTn id="12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4792 -0.09953 " pathEditMode="relative" ptsTypes="AA">
                                      <p:cBhvr>
                                        <p:cTn id="14" dur="1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2" grpId="0"/>
      <p:bldP spid="78" grpId="0"/>
      <p:bldP spid="85" grpId="0"/>
      <p:bldP spid="89" grpId="0"/>
      <p:bldP spid="90" grpId="0"/>
      <p:bldP spid="92" grpId="0" animBg="1"/>
      <p:bldP spid="93" grpId="0"/>
      <p:bldP spid="58" grpId="0"/>
      <p:bldP spid="46" grpId="0"/>
      <p:bldP spid="47" grpId="0"/>
      <p:bldP spid="48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Hotspot Elimination (cont.)</a:t>
            </a:r>
            <a:endParaRPr lang="en-IN" sz="40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719688"/>
            <a:ext cx="8463416" cy="4616717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IN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 </a:t>
            </a:r>
            <a:r>
              <a:rPr lang="el-GR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IN" sz="35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35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</a:t>
            </a:r>
            <a:r>
              <a:rPr lang="en-IN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35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i,max</a:t>
            </a:r>
            <a:r>
              <a:rPr lang="en-IN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x</a:t>
            </a:r>
            <a:r>
              <a:rPr lang="en-IN" sz="35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where </a:t>
            </a:r>
            <a:r>
              <a:rPr lang="en-IN" sz="3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35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i,max</a:t>
            </a:r>
            <a:r>
              <a:rPr lang="en-IN" sz="35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max </a:t>
            </a:r>
            <a:r>
              <a:rPr lang="en-IN" sz="35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35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i,r</a:t>
            </a:r>
            <a:endParaRPr lang="en-IN" sz="35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IN" sz="35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 to</a:t>
            </a:r>
          </a:p>
          <a:p>
            <a:pPr marL="0" indent="0">
              <a:buNone/>
            </a:pPr>
            <a:r>
              <a:rPr lang="el-GR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az-Cyrl-AZ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Rsj</a:t>
            </a:r>
            <a:r>
              <a:rPr lang="el-GR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Load Impact(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,S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L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] &lt; 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32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en-IN" sz="32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for each resource type r, where x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z-Cyrl-A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{0,1}</a:t>
            </a:r>
            <a:endParaRPr lang="en-IN" sz="32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Binary Integer Linear Programming Problem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ILP Solvers used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74" y="4289559"/>
            <a:ext cx="4586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 err="1" smtClean="0">
                <a:solidFill>
                  <a:srgbClr val="FF0000"/>
                </a:solidFill>
              </a:rPr>
              <a:t>L</a:t>
            </a:r>
            <a:r>
              <a:rPr lang="en-IN" sz="2400" baseline="30000" dirty="0" err="1" smtClean="0">
                <a:solidFill>
                  <a:srgbClr val="FF0000"/>
                </a:solidFill>
              </a:rPr>
              <a:t>s</a:t>
            </a:r>
            <a:r>
              <a:rPr lang="en-IN" sz="2400" baseline="-25000" dirty="0" err="1" smtClean="0">
                <a:solidFill>
                  <a:srgbClr val="FF0000"/>
                </a:solidFill>
              </a:rPr>
              <a:t>i,r</a:t>
            </a:r>
            <a:r>
              <a:rPr lang="en-IN" sz="2400" dirty="0" smtClean="0">
                <a:solidFill>
                  <a:srgbClr val="FF0000"/>
                </a:solidFill>
              </a:rPr>
              <a:t> </a:t>
            </a:r>
            <a:r>
              <a:rPr lang="en-IN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IN" sz="2400" dirty="0" smtClean="0">
                <a:solidFill>
                  <a:srgbClr val="FF0000"/>
                </a:solidFill>
              </a:rPr>
              <a:t>Load of </a:t>
            </a:r>
            <a:r>
              <a:rPr lang="en-IN" sz="2400" dirty="0" err="1" smtClean="0">
                <a:solidFill>
                  <a:srgbClr val="FF0000"/>
                </a:solidFill>
              </a:rPr>
              <a:t>R</a:t>
            </a:r>
            <a:r>
              <a:rPr lang="en-IN" sz="2400" baseline="-25000" dirty="0" err="1" smtClean="0">
                <a:solidFill>
                  <a:srgbClr val="FF0000"/>
                </a:solidFill>
              </a:rPr>
              <a:t>i,s</a:t>
            </a:r>
            <a:r>
              <a:rPr lang="en-IN" sz="2400" dirty="0" smtClean="0">
                <a:solidFill>
                  <a:srgbClr val="FF0000"/>
                </a:solidFill>
              </a:rPr>
              <a:t> on resource r</a:t>
            </a:r>
          </a:p>
          <a:p>
            <a:r>
              <a:rPr lang="en-IN" sz="2400" dirty="0" smtClean="0">
                <a:solidFill>
                  <a:srgbClr val="FF0000"/>
                </a:solidFill>
              </a:rPr>
              <a:t>L</a:t>
            </a:r>
            <a:r>
              <a:rPr lang="en-IN" sz="2400" baseline="-25000" dirty="0" smtClean="0">
                <a:solidFill>
                  <a:srgbClr val="FF0000"/>
                </a:solidFill>
              </a:rPr>
              <a:t>TH</a:t>
            </a:r>
            <a:r>
              <a:rPr lang="en-IN" sz="2400" dirty="0" smtClean="0">
                <a:solidFill>
                  <a:srgbClr val="FF0000"/>
                </a:solidFill>
              </a:rPr>
              <a:t> </a:t>
            </a:r>
            <a:r>
              <a:rPr lang="en-IN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Hotspot Threshold</a:t>
            </a:r>
            <a:endParaRPr lang="en-IN" sz="2400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6503832" y="5795493"/>
            <a:ext cx="114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Example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1693808" y="150804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chemeClr val="bg1"/>
                </a:solidFill>
              </a:rPr>
              <a:t>N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7644" y="155906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36504" y="150804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3079" y="149425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26990" y="201765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chemeClr val="bg1"/>
                </a:solidFill>
              </a:rPr>
              <a:t>r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Hotspot Mitigation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719688"/>
            <a:ext cx="8502053" cy="4616717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Reactive method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when elimination not success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 overload degree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Non-overloaded must not made overloaded</a:t>
            </a:r>
          </a:p>
          <a:p>
            <a:pPr marL="0" indent="0">
              <a:buNone/>
            </a:pPr>
            <a:endParaRPr lang="en-IN" sz="31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7182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Hotspot Mitigation (cont.)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7" name="Rectangle 6"/>
          <p:cNvSpPr/>
          <p:nvPr/>
        </p:nvSpPr>
        <p:spPr>
          <a:xfrm>
            <a:off x="1107583" y="2472744"/>
            <a:ext cx="1725769" cy="2446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3977426" y="2472744"/>
            <a:ext cx="1725769" cy="2446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1534731" y="3696237"/>
            <a:ext cx="854296" cy="1068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100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34731" y="2641264"/>
            <a:ext cx="854296" cy="797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60</a:t>
            </a:r>
            <a:endParaRPr lang="en-IN" dirty="0"/>
          </a:p>
        </p:txBody>
      </p:sp>
      <p:sp>
        <p:nvSpPr>
          <p:cNvPr id="16" name="Rectangle 15"/>
          <p:cNvSpPr/>
          <p:nvPr/>
        </p:nvSpPr>
        <p:spPr>
          <a:xfrm>
            <a:off x="4413162" y="3724692"/>
            <a:ext cx="854296" cy="323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5</a:t>
            </a:r>
            <a:endParaRPr lang="en-IN" dirty="0"/>
          </a:p>
        </p:txBody>
      </p:sp>
      <p:sp>
        <p:nvSpPr>
          <p:cNvPr id="17" name="Rectangle 16"/>
          <p:cNvSpPr/>
          <p:nvPr/>
        </p:nvSpPr>
        <p:spPr>
          <a:xfrm>
            <a:off x="4413162" y="4230710"/>
            <a:ext cx="854296" cy="5100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15</a:t>
            </a:r>
            <a:endParaRPr lang="en-IN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389027" y="3024069"/>
            <a:ext cx="2024135" cy="8467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7" idx="1"/>
          </p:cNvCxnSpPr>
          <p:nvPr/>
        </p:nvCxnSpPr>
        <p:spPr>
          <a:xfrm>
            <a:off x="2389027" y="4230710"/>
            <a:ext cx="2024135" cy="2550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07583" y="5177307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160</a:t>
            </a:r>
            <a:endParaRPr lang="en-IN" dirty="0"/>
          </a:p>
        </p:txBody>
      </p:sp>
      <p:sp>
        <p:nvSpPr>
          <p:cNvPr id="23" name="TextBox 22"/>
          <p:cNvSpPr txBox="1"/>
          <p:nvPr/>
        </p:nvSpPr>
        <p:spPr>
          <a:xfrm>
            <a:off x="3977426" y="5100486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2</a:t>
            </a:r>
            <a:r>
              <a:rPr lang="en-IN" dirty="0" smtClean="0"/>
              <a:t>0</a:t>
            </a:r>
            <a:endParaRPr lang="en-IN" dirty="0"/>
          </a:p>
        </p:txBody>
      </p:sp>
      <p:sp>
        <p:nvSpPr>
          <p:cNvPr id="25" name="TextBox 24"/>
          <p:cNvSpPr txBox="1"/>
          <p:nvPr/>
        </p:nvSpPr>
        <p:spPr>
          <a:xfrm>
            <a:off x="1107582" y="5185367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105</a:t>
            </a:r>
            <a:endParaRPr lang="en-IN" dirty="0"/>
          </a:p>
        </p:txBody>
      </p:sp>
      <p:sp>
        <p:nvSpPr>
          <p:cNvPr id="26" name="TextBox 25"/>
          <p:cNvSpPr txBox="1"/>
          <p:nvPr/>
        </p:nvSpPr>
        <p:spPr>
          <a:xfrm>
            <a:off x="3977426" y="5122741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75</a:t>
            </a:r>
            <a:endParaRPr lang="en-IN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2389027" y="3348507"/>
            <a:ext cx="2024135" cy="2060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07582" y="5577771"/>
            <a:ext cx="592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Fig: Hotspot Mitigation with threshold 80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90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31493 0.07361 L 0.31493 0.07384 " pathEditMode="relative" rAng="0" ptsTypes="AAA">
                                      <p:cBhvr>
                                        <p:cTn id="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36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046 L -0.31667 -0.08959 " pathEditMode="relative" ptsTypes="AA">
                                      <p:cBhvr>
                                        <p:cTn id="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2" grpId="0"/>
      <p:bldP spid="23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Hotspot Mitigation (cont.)</a:t>
            </a:r>
            <a:endParaRPr lang="en-IN" sz="4000" cap="none" dirty="0"/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02805" y="2115233"/>
            <a:ext cx="8396496" cy="3164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 </a:t>
            </a:r>
            <a:r>
              <a:rPr lang="el-GR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az-Cyrl-AZ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Rsj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Load Impact(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,S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L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IN" sz="3200" baseline="-25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IN" sz="26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all currently overloaded resource type r of </a:t>
            </a:r>
            <a:r>
              <a:rPr lang="en-IN" sz="265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Sj</a:t>
            </a:r>
            <a:r>
              <a:rPr lang="en-IN" sz="26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subject to</a:t>
            </a:r>
            <a:endParaRPr lang="en-IN" sz="265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6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3200" dirty="0">
                <a:solidFill>
                  <a:schemeClr val="bg1"/>
                </a:solidFill>
              </a:rPr>
              <a:t>Σ</a:t>
            </a:r>
            <a:r>
              <a:rPr lang="en-IN" sz="3200" baseline="-25000" dirty="0">
                <a:solidFill>
                  <a:schemeClr val="bg1"/>
                </a:solidFill>
              </a:rPr>
              <a:t>R</a:t>
            </a:r>
            <a:r>
              <a:rPr lang="az-Cyrl-AZ" sz="3200" baseline="-25000" dirty="0">
                <a:solidFill>
                  <a:schemeClr val="bg1"/>
                </a:solidFill>
              </a:rPr>
              <a:t>Є</a:t>
            </a:r>
            <a:r>
              <a:rPr lang="en-IN" sz="3200" baseline="-25000" dirty="0" err="1">
                <a:solidFill>
                  <a:schemeClr val="bg1"/>
                </a:solidFill>
              </a:rPr>
              <a:t>Rsj</a:t>
            </a:r>
            <a:r>
              <a:rPr lang="el-GR" sz="3200" dirty="0">
                <a:solidFill>
                  <a:schemeClr val="bg1"/>
                </a:solidFill>
              </a:rPr>
              <a:t> </a:t>
            </a:r>
            <a:r>
              <a:rPr lang="en-IN" sz="3200" dirty="0">
                <a:solidFill>
                  <a:schemeClr val="bg1"/>
                </a:solidFill>
              </a:rPr>
              <a:t>[</a:t>
            </a:r>
            <a:r>
              <a:rPr lang="en-IN" sz="3200" dirty="0" err="1">
                <a:solidFill>
                  <a:schemeClr val="bg1"/>
                </a:solidFill>
              </a:rPr>
              <a:t>x</a:t>
            </a:r>
            <a:r>
              <a:rPr lang="en-IN" sz="3200" baseline="-25000" dirty="0" err="1">
                <a:solidFill>
                  <a:schemeClr val="bg1"/>
                </a:solidFill>
              </a:rPr>
              <a:t>R</a:t>
            </a:r>
            <a:r>
              <a:rPr lang="en-IN" sz="3200" baseline="-25000" dirty="0">
                <a:solidFill>
                  <a:schemeClr val="bg1"/>
                </a:solidFill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Load Impact(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,S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L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] &lt; 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32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</a:p>
          <a:p>
            <a:endParaRPr lang="en-IN" sz="3200" baseline="-25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600" baseline="-25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65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6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N" sz="26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IN" sz="26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non-overloaded </a:t>
            </a:r>
            <a:r>
              <a:rPr lang="en-IN" sz="26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type r of </a:t>
            </a:r>
            <a:r>
              <a:rPr lang="en-IN" sz="26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Sj</a:t>
            </a:r>
            <a:r>
              <a:rPr lang="en-IN" sz="26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6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binary xi</a:t>
            </a:r>
            <a:endParaRPr lang="en-IN" sz="265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6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IN" sz="16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697" y="1101143"/>
            <a:ext cx="7684295" cy="2228851"/>
          </a:xfrm>
        </p:spPr>
        <p:txBody>
          <a:bodyPr>
            <a:normAutofit fontScale="9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697" y="3907773"/>
            <a:ext cx="6267568" cy="1460500"/>
          </a:xfrm>
        </p:spPr>
        <p:txBody>
          <a:bodyPr>
            <a:noAutofit/>
          </a:bodyPr>
          <a:lstStyle/>
          <a:p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Approval : Mrs </a:t>
            </a:r>
            <a:r>
              <a:rPr lang="en-IN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Jisha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 Abraham</a:t>
            </a:r>
          </a:p>
          <a:p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(29-08-2013)</a:t>
            </a:r>
          </a:p>
          <a:p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Approval : Mr </a:t>
            </a:r>
            <a:r>
              <a:rPr lang="en-IN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Abhi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Abahai</a:t>
            </a:r>
            <a:endParaRPr lang="en-IN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(02-09-2013)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95882" y="4306444"/>
            <a:ext cx="146809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100" dirty="0"/>
              <a:t>Nithin K V</a:t>
            </a:r>
          </a:p>
          <a:p>
            <a:r>
              <a:rPr lang="en-IN" sz="2100" dirty="0"/>
              <a:t>S7R</a:t>
            </a:r>
          </a:p>
          <a:p>
            <a:r>
              <a:rPr lang="en-IN" sz="2100" dirty="0"/>
              <a:t>No. 42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2969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4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Leveling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719688"/>
            <a:ext cx="8489174" cy="4616717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Proactive Method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Skew Limit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Beneficial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phases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for load unbalance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Minimize the unbalance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N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load skew value</a:t>
            </a:r>
          </a:p>
          <a:p>
            <a:pPr marL="0" indent="0">
              <a:buNone/>
            </a:pPr>
            <a:endParaRPr lang="en-IN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9700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23845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4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Leveling</a:t>
            </a:r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674" y="1637714"/>
            <a:ext cx="8424780" cy="4616717"/>
          </a:xfrm>
        </p:spPr>
        <p:txBody>
          <a:bodyPr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of all server loads and Reset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server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unbalance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present set flag to identify 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unbalance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flag is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for each target load skew limit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a solution using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endParaRPr lang="en-IN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IN" sz="3200" dirty="0" smtClean="0">
                <a:solidFill>
                  <a:schemeClr val="bg1"/>
                </a:solidFill>
              </a:rPr>
              <a:t>min </a:t>
            </a:r>
            <a:r>
              <a:rPr lang="el-GR" sz="3200" dirty="0">
                <a:solidFill>
                  <a:schemeClr val="bg1"/>
                </a:solidFill>
              </a:rPr>
              <a:t>Σ</a:t>
            </a:r>
            <a:r>
              <a:rPr lang="en-IN" sz="3200" baseline="-25000" dirty="0" err="1">
                <a:solidFill>
                  <a:schemeClr val="bg1"/>
                </a:solidFill>
              </a:rPr>
              <a:t>i</a:t>
            </a:r>
            <a:r>
              <a:rPr lang="en-IN" sz="3200" baseline="-25000" dirty="0">
                <a:solidFill>
                  <a:schemeClr val="bg1"/>
                </a:solidFill>
              </a:rPr>
              <a:t>=1</a:t>
            </a:r>
            <a:r>
              <a:rPr lang="en-IN" sz="3200" dirty="0">
                <a:solidFill>
                  <a:schemeClr val="bg1"/>
                </a:solidFill>
              </a:rPr>
              <a:t> </a:t>
            </a:r>
            <a:r>
              <a:rPr lang="en-IN" sz="3200" dirty="0" err="1">
                <a:solidFill>
                  <a:schemeClr val="bg1"/>
                </a:solidFill>
              </a:rPr>
              <a:t>L</a:t>
            </a:r>
            <a:r>
              <a:rPr lang="en-IN" sz="3200" baseline="-25000" dirty="0" err="1">
                <a:solidFill>
                  <a:schemeClr val="bg1"/>
                </a:solidFill>
              </a:rPr>
              <a:t>i,max</a:t>
            </a:r>
            <a:r>
              <a:rPr lang="en-IN" sz="3200" dirty="0">
                <a:solidFill>
                  <a:schemeClr val="bg1"/>
                </a:solidFill>
              </a:rPr>
              <a:t> * x</a:t>
            </a:r>
            <a:r>
              <a:rPr lang="en-IN" sz="3200" baseline="-25000" dirty="0">
                <a:solidFill>
                  <a:schemeClr val="bg1"/>
                </a:solidFill>
              </a:rPr>
              <a:t>i</a:t>
            </a:r>
            <a:r>
              <a:rPr lang="en-IN" sz="3200" dirty="0">
                <a:solidFill>
                  <a:schemeClr val="bg1"/>
                </a:solidFill>
              </a:rPr>
              <a:t>, where </a:t>
            </a:r>
            <a:r>
              <a:rPr lang="en-IN" sz="3200" dirty="0" err="1">
                <a:solidFill>
                  <a:schemeClr val="bg1"/>
                </a:solidFill>
              </a:rPr>
              <a:t>L</a:t>
            </a:r>
            <a:r>
              <a:rPr lang="en-IN" sz="3200" baseline="-25000" dirty="0" err="1">
                <a:solidFill>
                  <a:schemeClr val="bg1"/>
                </a:solidFill>
              </a:rPr>
              <a:t>i,max</a:t>
            </a:r>
            <a:r>
              <a:rPr lang="en-IN" sz="3200" baseline="-25000" dirty="0">
                <a:solidFill>
                  <a:schemeClr val="bg1"/>
                </a:solidFill>
              </a:rPr>
              <a:t> </a:t>
            </a:r>
            <a:r>
              <a:rPr lang="en-IN" sz="3200" dirty="0">
                <a:solidFill>
                  <a:schemeClr val="bg1"/>
                </a:solidFill>
              </a:rPr>
              <a:t> = max </a:t>
            </a:r>
            <a:r>
              <a:rPr lang="en-IN" sz="3200" dirty="0" err="1" smtClean="0">
                <a:solidFill>
                  <a:schemeClr val="bg1"/>
                </a:solidFill>
              </a:rPr>
              <a:t>L</a:t>
            </a:r>
            <a:r>
              <a:rPr lang="en-IN" sz="3200" baseline="-25000" dirty="0" err="1" smtClean="0">
                <a:solidFill>
                  <a:schemeClr val="bg1"/>
                </a:solidFill>
              </a:rPr>
              <a:t>i,r</a:t>
            </a:r>
            <a:endParaRPr lang="en-IN" sz="3200" baseline="-25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IN" sz="3000" baseline="-25000" dirty="0" smtClean="0">
                <a:solidFill>
                  <a:schemeClr val="bg1"/>
                </a:solidFill>
              </a:rPr>
              <a:t>             </a:t>
            </a:r>
            <a:r>
              <a:rPr lang="en-IN" sz="30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0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 to</a:t>
            </a:r>
          </a:p>
          <a:p>
            <a:pPr marL="0" indent="0">
              <a:buNone/>
            </a:pPr>
            <a:endParaRPr lang="en-IN" sz="24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IN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629414" y="474840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chemeClr val="bg1"/>
                </a:solidFill>
              </a:rPr>
              <a:t>N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2191" y="474840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9535" y="474840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27988" y="477416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40416" y="530240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chemeClr val="bg1"/>
                </a:solidFill>
              </a:rPr>
              <a:t>r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4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Leveling</a:t>
            </a:r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 (cont.)</a:t>
            </a:r>
            <a:endParaRPr lang="en-IN" sz="40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86" y="1703411"/>
            <a:ext cx="8875540" cy="461671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l-G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IN" sz="28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az-Cyrl-AZ" sz="28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Rsj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,S</a:t>
            </a:r>
            <a:r>
              <a:rPr lang="en-IN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,r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)+L</a:t>
            </a:r>
            <a:r>
              <a:rPr lang="en-IN" sz="28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,L</a:t>
            </a:r>
            <a:r>
              <a:rPr lang="en-IN" sz="28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sz="28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IN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resource type r, where x</a:t>
            </a:r>
            <a:r>
              <a:rPr lang="en-IN" sz="28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z-Cyrl-A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{0,1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514350" indent="-514350">
              <a:buFont typeface="+mj-lt"/>
              <a:buAutoNum type="arabicPeriod" startAt="5"/>
            </a:pPr>
            <a:endParaRPr lang="en-IN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solution is feasible then return it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Otherwise repeat loop with next target value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no solution found return no solution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41160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Swap Sequencing and Parallelization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6" y="1669760"/>
            <a:ext cx="7613409" cy="4616717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sequence is input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Minimize </a:t>
            </a:r>
            <a:r>
              <a:rPr lang="en-IN" sz="3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Temporary Hotspots</a:t>
            </a:r>
            <a:endParaRPr lang="en-IN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Parallelize without overloading</a:t>
            </a:r>
          </a:p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Workload Transfer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Servers </a:t>
            </a:r>
            <a:r>
              <a:rPr lang="en-I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vertices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Swap between two servers as edge</a:t>
            </a: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037862" y="24761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9120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719688"/>
            <a:ext cx="8321749" cy="4616717"/>
          </a:xfrm>
        </p:spPr>
        <p:txBody>
          <a:bodyPr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all swap operators to form graph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server if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outgoing edge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node to </a:t>
            </a:r>
            <a:r>
              <a:rPr lang="en-IN" sz="3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0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endParaRPr lang="en-IN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 steps 4 to 9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untill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Ssink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reach null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node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 steps 4 to 7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 incoming edges and add to final swap order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 the edge </a:t>
            </a:r>
            <a:r>
              <a:rPr lang="en-IN" sz="305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05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S</a:t>
            </a:r>
            <a:r>
              <a:rPr lang="en-IN" sz="305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IN" sz="3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</a:t>
            </a:r>
          </a:p>
          <a:p>
            <a:pPr marL="514350" indent="-514350">
              <a:buFont typeface="+mj-lt"/>
              <a:buAutoNum type="arabicPeriod"/>
            </a:pPr>
            <a:endParaRPr lang="en-IN" sz="305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60148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 (cont.) 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795" y="1719688"/>
            <a:ext cx="8167202" cy="4616717"/>
          </a:xfrm>
        </p:spPr>
        <p:txBody>
          <a:bodyPr anchor="t"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IN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no incoming then remove from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endParaRPr lang="en-IN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no outgoing edge add it to </a:t>
            </a:r>
            <a:r>
              <a:rPr lang="en-IN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32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a null to show end of parallel execution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of swap batches is produced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80676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Analysis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128" y="1703411"/>
            <a:ext cx="8733872" cy="4616717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Synthetic Spikes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SLA violations</a:t>
            </a:r>
            <a:endParaRPr lang="en-IN" sz="3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Yahoo Video Access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7.7 times reduction in violations compared to no LB</a:t>
            </a:r>
          </a:p>
          <a:p>
            <a:pPr marL="457200" lvl="1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39685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460" y="1719688"/>
            <a:ext cx="8720994" cy="4616717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Quickly recognize and handle load unbalance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Replicas of data which is available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on real trace data from Yahoo Video Site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Reduces SLA violations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4472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369332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460" y="1436353"/>
            <a:ext cx="8720994" cy="4616717"/>
          </a:xfrm>
        </p:spPr>
        <p:txBody>
          <a:bodyPr anchor="t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G. Campbell, G.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Kakivaya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N. Ellis, \Extreme scale with full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sql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language support in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sql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azure," in SIGMOD Conference, 2010.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Curino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P. C. Jones, S. Madden, and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H.Balakrishnan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\Workload-aware database monitoring and consolidation," in SIGMOD, 2011.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Aulbach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Grust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Jacobs, A. Kemper, and J.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Rittinger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Multi-tenant databases for software as a service: schema-mapping techniques," in SIGMOD Conference, 2008.g techniques," in SIGMOD Conference, 2008.</a:t>
            </a: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5255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0978" y="2035935"/>
            <a:ext cx="6554867" cy="1524000"/>
          </a:xfrm>
        </p:spPr>
        <p:txBody>
          <a:bodyPr>
            <a:normAutofit/>
          </a:bodyPr>
          <a:lstStyle/>
          <a:p>
            <a:r>
              <a:rPr lang="en-IN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8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573110"/>
            <a:ext cx="7909624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1703410"/>
            <a:ext cx="7650050" cy="4816036"/>
          </a:xfrm>
        </p:spPr>
        <p:txBody>
          <a:bodyPr anchor="t">
            <a:noAutofit/>
          </a:bodyPr>
          <a:lstStyle/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Swap Set Calculation</a:t>
            </a: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Swap Sequencing and Parallelization</a:t>
            </a: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</a:p>
          <a:p>
            <a:pPr>
              <a:lnSpc>
                <a:spcPts val="3000"/>
              </a:lnSpc>
            </a:pPr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I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48511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0978" y="2035935"/>
            <a:ext cx="6554867" cy="1524000"/>
          </a:xfrm>
        </p:spPr>
        <p:txBody>
          <a:bodyPr>
            <a:normAutofit/>
          </a:bodyPr>
          <a:lstStyle/>
          <a:p>
            <a:r>
              <a:rPr lang="en-IN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Questions…???</a:t>
            </a:r>
            <a:endParaRPr lang="en-IN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9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Temporary Hotspot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7" name="Rectangle 6"/>
          <p:cNvSpPr/>
          <p:nvPr/>
        </p:nvSpPr>
        <p:spPr>
          <a:xfrm>
            <a:off x="3788482" y="2911361"/>
            <a:ext cx="1149439" cy="927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8" name="Rectangle 7"/>
          <p:cNvSpPr/>
          <p:nvPr/>
        </p:nvSpPr>
        <p:spPr>
          <a:xfrm>
            <a:off x="5995975" y="3606821"/>
            <a:ext cx="1149439" cy="975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9" name="Rectangle 8"/>
          <p:cNvSpPr/>
          <p:nvPr/>
        </p:nvSpPr>
        <p:spPr>
          <a:xfrm>
            <a:off x="3788481" y="4447820"/>
            <a:ext cx="1149439" cy="954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0" name="Rectangle 9"/>
          <p:cNvSpPr/>
          <p:nvPr/>
        </p:nvSpPr>
        <p:spPr>
          <a:xfrm>
            <a:off x="1489604" y="3606822"/>
            <a:ext cx="1149439" cy="975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cxnSp>
        <p:nvCxnSpPr>
          <p:cNvPr id="11" name="Straight Arrow Connector 10"/>
          <p:cNvCxnSpPr>
            <a:endCxn id="7" idx="1"/>
          </p:cNvCxnSpPr>
          <p:nvPr/>
        </p:nvCxnSpPr>
        <p:spPr>
          <a:xfrm flipV="1">
            <a:off x="2639042" y="3375001"/>
            <a:ext cx="1149440" cy="549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3"/>
          </p:cNvCxnSpPr>
          <p:nvPr/>
        </p:nvCxnSpPr>
        <p:spPr>
          <a:xfrm>
            <a:off x="4937920" y="3375001"/>
            <a:ext cx="1048556" cy="5625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87296" y="3329822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S1 : 100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1590" y="2590921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S2 : 55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84170" y="3352411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S4 : 30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6173" y="5395116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S3 : 45</a:t>
            </a:r>
          </a:p>
        </p:txBody>
      </p:sp>
      <p:sp>
        <p:nvSpPr>
          <p:cNvPr id="17" name="TextBox 16"/>
          <p:cNvSpPr txBox="1"/>
          <p:nvPr/>
        </p:nvSpPr>
        <p:spPr>
          <a:xfrm rot="19970364">
            <a:off x="2862194" y="3300516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/>
              <a:t>T</a:t>
            </a:r>
            <a:r>
              <a:rPr lang="en-IN" sz="1350" baseline="-25000" dirty="0"/>
              <a:t>1</a:t>
            </a:r>
            <a:r>
              <a:rPr lang="en-IN" sz="1350" dirty="0"/>
              <a:t> : 55</a:t>
            </a:r>
          </a:p>
        </p:txBody>
      </p:sp>
      <p:sp>
        <p:nvSpPr>
          <p:cNvPr id="18" name="TextBox 17"/>
          <p:cNvSpPr txBox="1"/>
          <p:nvPr/>
        </p:nvSpPr>
        <p:spPr>
          <a:xfrm rot="1786628">
            <a:off x="5174279" y="3256895"/>
            <a:ext cx="684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dirty="0"/>
              <a:t>T</a:t>
            </a:r>
            <a:r>
              <a:rPr lang="en-IN" sz="1350" baseline="-25000" dirty="0"/>
              <a:t>3</a:t>
            </a:r>
            <a:r>
              <a:rPr lang="en-IN" sz="1350" dirty="0"/>
              <a:t> : 45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84250" y="3666453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1</a:t>
            </a:r>
            <a:r>
              <a:rPr lang="en-IN" sz="1350" dirty="0"/>
              <a:t> : 60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84250" y="3898273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2</a:t>
            </a:r>
            <a:r>
              <a:rPr lang="en-IN" sz="1350" dirty="0"/>
              <a:t> : 35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8495" y="4165751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5</a:t>
            </a:r>
            <a:r>
              <a:rPr lang="en-IN" sz="1350" dirty="0"/>
              <a:t> : 20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88738" y="2986446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1</a:t>
            </a:r>
            <a:r>
              <a:rPr lang="en-IN" sz="1350" dirty="0"/>
              <a:t> : 05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77191" y="3294810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3</a:t>
            </a:r>
            <a:r>
              <a:rPr lang="en-IN" sz="1350" dirty="0"/>
              <a:t> : 50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80795" y="3631956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3</a:t>
            </a:r>
            <a:r>
              <a:rPr lang="en-IN" sz="1350" dirty="0"/>
              <a:t> : 05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80794" y="3908955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4</a:t>
            </a:r>
            <a:r>
              <a:rPr lang="en-IN" sz="1350" dirty="0"/>
              <a:t> : 05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60085" y="4179668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5</a:t>
            </a:r>
            <a:r>
              <a:rPr lang="en-IN" sz="1350" dirty="0"/>
              <a:t> : 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0208" y="4570443"/>
            <a:ext cx="7489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S</a:t>
            </a:r>
            <a:r>
              <a:rPr lang="en-IN" sz="1350" baseline="-25000" dirty="0"/>
              <a:t>2</a:t>
            </a:r>
            <a:r>
              <a:rPr lang="en-IN" sz="1350" dirty="0"/>
              <a:t> : 05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74598" y="4948737"/>
            <a:ext cx="7601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350" dirty="0"/>
              <a:t>R</a:t>
            </a:r>
            <a:r>
              <a:rPr lang="en-IN" sz="1350" baseline="30000" dirty="0"/>
              <a:t>P</a:t>
            </a:r>
            <a:r>
              <a:rPr lang="en-IN" sz="1350" baseline="-25000" dirty="0"/>
              <a:t>4</a:t>
            </a:r>
            <a:r>
              <a:rPr lang="en-IN" sz="1350" dirty="0"/>
              <a:t> : 40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2790" y="332982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S1 : </a:t>
            </a:r>
            <a:r>
              <a:rPr lang="en-IN" sz="1350" dirty="0" smtClean="0"/>
              <a:t>45</a:t>
            </a:r>
            <a:endParaRPr lang="en-IN" sz="1350" dirty="0"/>
          </a:p>
        </p:txBody>
      </p:sp>
      <p:sp>
        <p:nvSpPr>
          <p:cNvPr id="30" name="Down Arrow 29"/>
          <p:cNvSpPr/>
          <p:nvPr/>
        </p:nvSpPr>
        <p:spPr>
          <a:xfrm>
            <a:off x="1830580" y="2718508"/>
            <a:ext cx="464752" cy="53587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1" name="TextBox 30"/>
          <p:cNvSpPr txBox="1"/>
          <p:nvPr/>
        </p:nvSpPr>
        <p:spPr>
          <a:xfrm>
            <a:off x="3931590" y="2581248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 smtClean="0"/>
              <a:t>S2 </a:t>
            </a:r>
            <a:r>
              <a:rPr lang="en-IN" sz="1350" dirty="0"/>
              <a:t>: </a:t>
            </a:r>
            <a:r>
              <a:rPr lang="en-IN" sz="1350" dirty="0" smtClean="0"/>
              <a:t>105</a:t>
            </a:r>
            <a:endParaRPr lang="en-IN" sz="1350" dirty="0"/>
          </a:p>
        </p:txBody>
      </p:sp>
      <p:sp>
        <p:nvSpPr>
          <p:cNvPr id="32" name="Down Arrow 31"/>
          <p:cNvSpPr/>
          <p:nvPr/>
        </p:nvSpPr>
        <p:spPr>
          <a:xfrm rot="2399531">
            <a:off x="4937802" y="2617007"/>
            <a:ext cx="464752" cy="53587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5491174" y="2459712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Overload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29925" y="2459712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350" dirty="0"/>
              <a:t>Overload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5888515" y="5695198"/>
            <a:ext cx="1813051" cy="37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Back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780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25348 -0.093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4" y="-4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24652 0.101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6" y="50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19" grpId="0"/>
      <p:bldP spid="22" grpId="0"/>
      <p:bldP spid="29" grpId="0"/>
      <p:bldP spid="30" grpId="0" animBg="1"/>
      <p:bldP spid="31" grpId="0"/>
      <p:bldP spid="32" grpId="0" animBg="1"/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8" y="573111"/>
            <a:ext cx="7896745" cy="1130300"/>
          </a:xfrm>
        </p:spPr>
        <p:txBody>
          <a:bodyPr>
            <a:normAutofit/>
          </a:bodyPr>
          <a:lstStyle/>
          <a:p>
            <a:pPr algn="ctr"/>
            <a:r>
              <a:rPr lang="en-IN" sz="3000" cap="none" dirty="0" smtClean="0"/>
              <a:t>Load </a:t>
            </a:r>
            <a:r>
              <a:rPr lang="en-IN" sz="3000" cap="none" dirty="0" err="1" smtClean="0"/>
              <a:t>Leveling</a:t>
            </a:r>
            <a:r>
              <a:rPr lang="en-IN" sz="3000" cap="none" dirty="0" smtClean="0"/>
              <a:t>(cont.)</a:t>
            </a:r>
            <a:endParaRPr lang="en-IN" sz="3000" cap="none" dirty="0"/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7" name="Rectangle 6"/>
          <p:cNvSpPr/>
          <p:nvPr/>
        </p:nvSpPr>
        <p:spPr>
          <a:xfrm>
            <a:off x="1107583" y="2472744"/>
            <a:ext cx="1725769" cy="2446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3977426" y="2472744"/>
            <a:ext cx="1725769" cy="2446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1534731" y="3821465"/>
            <a:ext cx="854296" cy="943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40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5417" y="2808409"/>
            <a:ext cx="854296" cy="797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30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4413162" y="3605806"/>
            <a:ext cx="854296" cy="4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5</a:t>
            </a:r>
            <a:endParaRPr lang="en-IN" dirty="0"/>
          </a:p>
        </p:txBody>
      </p:sp>
      <p:sp>
        <p:nvSpPr>
          <p:cNvPr id="12" name="Rectangle 11"/>
          <p:cNvSpPr/>
          <p:nvPr/>
        </p:nvSpPr>
        <p:spPr>
          <a:xfrm>
            <a:off x="4413162" y="4307625"/>
            <a:ext cx="854296" cy="433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5</a:t>
            </a:r>
            <a:endParaRPr lang="en-IN" dirty="0"/>
          </a:p>
        </p:txBody>
      </p:sp>
      <p:cxnSp>
        <p:nvCxnSpPr>
          <p:cNvPr id="13" name="Straight Arrow Connector 12"/>
          <p:cNvCxnSpPr>
            <a:stCxn id="10" idx="3"/>
          </p:cNvCxnSpPr>
          <p:nvPr/>
        </p:nvCxnSpPr>
        <p:spPr>
          <a:xfrm>
            <a:off x="2369713" y="3207107"/>
            <a:ext cx="2043449" cy="6636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2" idx="1"/>
          </p:cNvCxnSpPr>
          <p:nvPr/>
        </p:nvCxnSpPr>
        <p:spPr>
          <a:xfrm>
            <a:off x="2389027" y="4230710"/>
            <a:ext cx="2024135" cy="293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 flipV="1">
            <a:off x="2389028" y="3336921"/>
            <a:ext cx="2024134" cy="490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07582" y="5185367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45</a:t>
            </a:r>
            <a:endParaRPr lang="en-IN" dirty="0"/>
          </a:p>
        </p:txBody>
      </p:sp>
      <p:sp>
        <p:nvSpPr>
          <p:cNvPr id="22" name="TextBox 21"/>
          <p:cNvSpPr txBox="1"/>
          <p:nvPr/>
        </p:nvSpPr>
        <p:spPr>
          <a:xfrm>
            <a:off x="3977426" y="5122741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3</a:t>
            </a:r>
            <a:r>
              <a:rPr lang="en-IN" dirty="0" smtClean="0"/>
              <a:t>5</a:t>
            </a:r>
            <a:endParaRPr lang="en-IN" dirty="0"/>
          </a:p>
        </p:txBody>
      </p:sp>
      <p:sp>
        <p:nvSpPr>
          <p:cNvPr id="23" name="TextBox 22"/>
          <p:cNvSpPr txBox="1"/>
          <p:nvPr/>
        </p:nvSpPr>
        <p:spPr>
          <a:xfrm>
            <a:off x="1107583" y="5177307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70</a:t>
            </a:r>
            <a:endParaRPr lang="en-IN" dirty="0"/>
          </a:p>
        </p:txBody>
      </p:sp>
      <p:sp>
        <p:nvSpPr>
          <p:cNvPr id="24" name="TextBox 23"/>
          <p:cNvSpPr txBox="1"/>
          <p:nvPr/>
        </p:nvSpPr>
        <p:spPr>
          <a:xfrm>
            <a:off x="3977426" y="5100486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10</a:t>
            </a:r>
            <a:endParaRPr lang="en-IN" dirty="0"/>
          </a:p>
        </p:txBody>
      </p:sp>
      <p:sp>
        <p:nvSpPr>
          <p:cNvPr id="26" name="TextBox 25"/>
          <p:cNvSpPr txBox="1"/>
          <p:nvPr/>
        </p:nvSpPr>
        <p:spPr>
          <a:xfrm>
            <a:off x="5909072" y="2825366"/>
            <a:ext cx="3234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70/40 &gt; 1.1 (load skew limit)</a:t>
            </a:r>
            <a:endParaRPr lang="en-IN" dirty="0"/>
          </a:p>
        </p:txBody>
      </p:sp>
      <p:sp>
        <p:nvSpPr>
          <p:cNvPr id="27" name="TextBox 26"/>
          <p:cNvSpPr txBox="1"/>
          <p:nvPr/>
        </p:nvSpPr>
        <p:spPr>
          <a:xfrm>
            <a:off x="5909072" y="3407401"/>
            <a:ext cx="3234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45/40 &gt; 1.1 (load skew limit)</a:t>
            </a:r>
            <a:endParaRPr lang="en-IN" dirty="0"/>
          </a:p>
        </p:txBody>
      </p:sp>
      <p:sp>
        <p:nvSpPr>
          <p:cNvPr id="28" name="TextBox 27"/>
          <p:cNvSpPr txBox="1"/>
          <p:nvPr/>
        </p:nvSpPr>
        <p:spPr>
          <a:xfrm>
            <a:off x="5909072" y="3984459"/>
            <a:ext cx="323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</a:t>
            </a:r>
            <a:r>
              <a:rPr lang="en-IN" dirty="0" smtClean="0"/>
              <a:t>ncrease load skew limit</a:t>
            </a:r>
          </a:p>
          <a:p>
            <a:r>
              <a:rPr lang="en-IN" dirty="0" smtClean="0"/>
              <a:t>45/40 &lt; 1.3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055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31493 0.07361 L 0.31493 0.07384 " pathEditMode="relative" rAng="0" ptsTypes="AAA">
                                      <p:cBhvr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368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046 L -0.31667 -0.08959 " pathEditMode="relative" ptsTypes="AA">
                                      <p:cBhvr>
                                        <p:cTn id="1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1" grpId="0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8" y="573110"/>
            <a:ext cx="793338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549" y="1703410"/>
            <a:ext cx="7611413" cy="3664485"/>
          </a:xfrm>
        </p:spPr>
        <p:txBody>
          <a:bodyPr anchor="t">
            <a:normAutofit lnSpcReduction="10000"/>
          </a:bodyPr>
          <a:lstStyle/>
          <a:p>
            <a:pPr marL="214313" lvl="1"/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Multitenant Databases</a:t>
            </a:r>
          </a:p>
          <a:p>
            <a:pPr marL="685800" lvl="2" indent="-3429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Consolidation of workload</a:t>
            </a:r>
          </a:p>
          <a:p>
            <a:pPr marL="214313" lvl="1"/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Isolation</a:t>
            </a:r>
          </a:p>
          <a:p>
            <a:pPr marL="685800" lvl="2" indent="-3429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Noisy neighbour</a:t>
            </a:r>
          </a:p>
          <a:p>
            <a:pPr marL="685800" lvl="2" indent="-3429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 Level Agreement violation</a:t>
            </a:r>
          </a:p>
          <a:p>
            <a:pPr marL="214313" lvl="1"/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Balancing</a:t>
            </a:r>
          </a:p>
          <a:p>
            <a:pPr marL="342900" lvl="2" indent="0">
              <a:buNone/>
            </a:pPr>
            <a:endParaRPr lang="en-IN" sz="2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6386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625" y="572486"/>
            <a:ext cx="7894750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1702786"/>
            <a:ext cx="7611414" cy="3274096"/>
          </a:xfrm>
        </p:spPr>
        <p:txBody>
          <a:bodyPr anchor="t">
            <a:norm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migration Based Load Balancing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consuming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Costly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N" sz="22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IN" sz="22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9628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86" y="573111"/>
            <a:ext cx="7907629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1703411"/>
            <a:ext cx="7637172" cy="3274096"/>
          </a:xfrm>
        </p:spPr>
        <p:txBody>
          <a:bodyPr anchor="t">
            <a:normAutofit/>
          </a:bodyPr>
          <a:lstStyle/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Swap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Load Balancing Method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Swapping primary and secondary replicas</a:t>
            </a:r>
          </a:p>
          <a:p>
            <a:r>
              <a:rPr lang="en-IN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Replication </a:t>
            </a:r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Fault tolerance and Availability</a:t>
            </a:r>
          </a:p>
          <a:p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69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4788" y="883206"/>
            <a:ext cx="7572779" cy="54262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14200"/>
            <a:ext cx="7909625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85324" y="6278650"/>
            <a:ext cx="335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ACM Proceedings 2013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27" y="573111"/>
            <a:ext cx="7896746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IN" sz="4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IN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917" y="1703410"/>
            <a:ext cx="7626289" cy="4053445"/>
          </a:xfrm>
        </p:spPr>
        <p:txBody>
          <a:bodyPr anchor="t">
            <a:norm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Workload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 of server resource 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Denoted as Li</a:t>
            </a:r>
            <a:r>
              <a:rPr lang="en-IN" sz="28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IN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IN" sz="2800" baseline="30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Hotspot Threshold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Query arrive at server at higher speed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Server unable to process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6342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88" y="573111"/>
            <a:ext cx="7909624" cy="1130300"/>
          </a:xfrm>
        </p:spPr>
        <p:txBody>
          <a:bodyPr>
            <a:normAutofit/>
          </a:bodyPr>
          <a:lstStyle/>
          <a:p>
            <a:pPr algn="ctr"/>
            <a:r>
              <a:rPr lang="en-IN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Swap Based Load Balancing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553" y="1703411"/>
            <a:ext cx="7613409" cy="3274096"/>
          </a:xfrm>
        </p:spPr>
        <p:txBody>
          <a:bodyPr anchor="t">
            <a:normAutofit/>
          </a:bodyPr>
          <a:lstStyle/>
          <a:p>
            <a:r>
              <a:rPr lang="en-I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steps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optimal set to eliminate hotspots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IN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Sequencing and parallel swap </a:t>
            </a:r>
            <a:r>
              <a:rPr lang="en-IN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execution</a:t>
            </a:r>
            <a:endParaRPr lang="en-IN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520" y="0"/>
            <a:ext cx="709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SWAT : A Lightweight Load Balancing Method For Multitenant Databases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901520" y="6519446"/>
            <a:ext cx="5136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 smtClean="0"/>
              <a:t>CSE Dept., Mar Athanasius College of Engineering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38675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3802</TotalTime>
  <Words>1448</Words>
  <Application>Microsoft Office PowerPoint</Application>
  <PresentationFormat>On-screen Show (4:3)</PresentationFormat>
  <Paragraphs>299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Century Gothic</vt:lpstr>
      <vt:lpstr>Times New Roman</vt:lpstr>
      <vt:lpstr>Wingdings</vt:lpstr>
      <vt:lpstr>Wingdings 3</vt:lpstr>
      <vt:lpstr>Slice</vt:lpstr>
      <vt:lpstr>welcome</vt:lpstr>
      <vt:lpstr>SWAT : A Lightweight Load Balancing Method For Multitenant Databases</vt:lpstr>
      <vt:lpstr>Contents</vt:lpstr>
      <vt:lpstr>Introduction</vt:lpstr>
      <vt:lpstr>Existing System</vt:lpstr>
      <vt:lpstr>Proposed System</vt:lpstr>
      <vt:lpstr>System Architecture</vt:lpstr>
      <vt:lpstr>System Modeling</vt:lpstr>
      <vt:lpstr>Swap Based Load Balancing</vt:lpstr>
      <vt:lpstr>Swap Procedure</vt:lpstr>
      <vt:lpstr>Considerations with SWAP</vt:lpstr>
      <vt:lpstr>SWAT Overview</vt:lpstr>
      <vt:lpstr>Optimal Swap Set</vt:lpstr>
      <vt:lpstr>Hotspot Elimination</vt:lpstr>
      <vt:lpstr>Hotspot Elimination (cont.)</vt:lpstr>
      <vt:lpstr>Hotspot Elimination (cont.)</vt:lpstr>
      <vt:lpstr>Hotspot Mitigation</vt:lpstr>
      <vt:lpstr>Hotspot Mitigation (cont.)</vt:lpstr>
      <vt:lpstr>Hotspot Mitigation (cont.)</vt:lpstr>
      <vt:lpstr>Load Leveling</vt:lpstr>
      <vt:lpstr>Load Leveling Algorithm</vt:lpstr>
      <vt:lpstr>Load Leveling Algorithm (cont.)</vt:lpstr>
      <vt:lpstr>Swap Sequencing and Parallelization</vt:lpstr>
      <vt:lpstr>Algorithm</vt:lpstr>
      <vt:lpstr>Algorithm (cont.) </vt:lpstr>
      <vt:lpstr>Experimental Analysis</vt:lpstr>
      <vt:lpstr>Conclusion</vt:lpstr>
      <vt:lpstr>References</vt:lpstr>
      <vt:lpstr>Thank you</vt:lpstr>
      <vt:lpstr>Questions…???</vt:lpstr>
      <vt:lpstr>Temporary Hotspot</vt:lpstr>
      <vt:lpstr>Load Leveling(cont.)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nithin</dc:creator>
  <cp:lastModifiedBy>nithin</cp:lastModifiedBy>
  <cp:revision>110</cp:revision>
  <dcterms:created xsi:type="dcterms:W3CDTF">2013-08-31T12:05:21Z</dcterms:created>
  <dcterms:modified xsi:type="dcterms:W3CDTF">2013-10-29T16:03:46Z</dcterms:modified>
  <cp:category/>
</cp:coreProperties>
</file>