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7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83" r:id="rId8"/>
    <p:sldId id="263" r:id="rId9"/>
    <p:sldId id="264" r:id="rId10"/>
    <p:sldId id="265" r:id="rId11"/>
    <p:sldId id="266" r:id="rId12"/>
    <p:sldId id="288" r:id="rId13"/>
    <p:sldId id="267" r:id="rId14"/>
    <p:sldId id="268" r:id="rId15"/>
    <p:sldId id="284" r:id="rId16"/>
    <p:sldId id="285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6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2CD4ED1-1732-476C-ACD8-5F7AFCBF033A}">
          <p14:sldIdLst>
            <p14:sldId id="256"/>
            <p14:sldId id="257"/>
            <p14:sldId id="258"/>
            <p14:sldId id="259"/>
            <p14:sldId id="260"/>
            <p14:sldId id="261"/>
            <p14:sldId id="283"/>
            <p14:sldId id="263"/>
            <p14:sldId id="264"/>
            <p14:sldId id="265"/>
            <p14:sldId id="266"/>
            <p14:sldId id="288"/>
            <p14:sldId id="267"/>
            <p14:sldId id="268"/>
            <p14:sldId id="284"/>
            <p14:sldId id="285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9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DD0F2-2E65-4E79-A7BF-DF7E5E18CC0F}" type="datetimeFigureOut">
              <a:rPr lang="en-IN" smtClean="0"/>
              <a:t>30-10-2013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731F8-A715-4B8D-B099-A49EF2CAADE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8008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Memory</a:t>
            </a:r>
            <a:r>
              <a:rPr lang="en-IN" baseline="0" dirty="0" smtClean="0"/>
              <a:t> occupied by objects that are no longer in use by the program</a:t>
            </a:r>
          </a:p>
          <a:p>
            <a:r>
              <a:rPr lang="en-IN" baseline="0" dirty="0" smtClean="0"/>
              <a:t> Garbage </a:t>
            </a:r>
            <a:r>
              <a:rPr lang="en-IN" baseline="0" dirty="0" err="1" smtClean="0"/>
              <a:t>collecter</a:t>
            </a:r>
            <a:r>
              <a:rPr lang="en-IN" baseline="0" dirty="0" smtClean="0"/>
              <a:t> principles and benefits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731F8-A715-4B8D-B099-A49EF2CAADEB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7425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Garbage collection-memory consider as directed reachability graph</a:t>
            </a:r>
          </a:p>
          <a:p>
            <a:r>
              <a:rPr lang="en-IN" dirty="0" smtClean="0"/>
              <a:t>Each object has flag</a:t>
            </a:r>
            <a:r>
              <a:rPr lang="en-IN" baseline="0" dirty="0" smtClean="0"/>
              <a:t> in m/y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731F8-A715-4B8D-B099-A49EF2CAADEB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1365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Marking-</a:t>
            </a:r>
            <a:r>
              <a:rPr lang="en-IN" dirty="0" err="1" smtClean="0"/>
              <a:t>compailation</a:t>
            </a:r>
            <a:endParaRPr lang="en-IN" dirty="0" smtClean="0"/>
          </a:p>
          <a:p>
            <a:r>
              <a:rPr lang="en-IN" dirty="0" smtClean="0"/>
              <a:t>Sweeping-run time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731F8-A715-4B8D-B099-A49EF2CAADEB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7382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731F8-A715-4B8D-B099-A49EF2CAADEB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6818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3453B-D62D-4C49-881F-EACBCB50ACCD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284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8384-B607-49DD-9913-23CAA7505420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3882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08AF-00E0-4809-A67B-9683A98142E0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2477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1ED3-5058-4C71-9B6A-EC16D49FC237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006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F777-0D17-4EF4-9042-35FAFF184A18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4565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49E3-B070-48EA-9A3D-E4B49895179E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2884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1BEA-39D3-4F38-98C3-EFE9ACE6B47E}" type="datetime1">
              <a:rPr lang="en-IN" smtClean="0"/>
              <a:t>30-10-2013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8932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3085-FD58-47DA-A61D-5C44A7E267A2}" type="datetime1">
              <a:rPr lang="en-IN" smtClean="0"/>
              <a:t>30-10-2013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469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CD224-98AB-4298-9AA0-C2BAF91F8FC9}" type="datetime1">
              <a:rPr lang="en-IN" smtClean="0"/>
              <a:t>30-10-2013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688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BB13-B7FE-48D9-9AB0-CDBB310C090A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021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E196-ADEE-40C9-B7E2-3F90C7244825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557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59000">
              <a:schemeClr val="accent1">
                <a:lumMod val="45000"/>
                <a:lumOff val="55000"/>
              </a:schemeClr>
            </a:gs>
            <a:gs pos="92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F478A-2AC1-486F-B2B4-1FC2C3E90226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4AC6C-7C74-4BE2-8828-E86CB4661C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2524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obe.com/index.php/content/paperinfo/tpci/index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43" y="2043989"/>
            <a:ext cx="8825659" cy="1848652"/>
          </a:xfrm>
        </p:spPr>
        <p:txBody>
          <a:bodyPr/>
          <a:lstStyle/>
          <a:p>
            <a:r>
              <a:rPr lang="en-IN" sz="8800" dirty="0"/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206521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10368"/>
            <a:ext cx="7886700" cy="1325563"/>
          </a:xfrm>
        </p:spPr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70472"/>
            <a:ext cx="7886700" cy="4351338"/>
          </a:xfrm>
        </p:spPr>
        <p:txBody>
          <a:bodyPr>
            <a:normAutofit/>
          </a:bodyPr>
          <a:lstStyle/>
          <a:p>
            <a:r>
              <a:rPr lang="en-IN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Deallocation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hint construct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Reachability problem changes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hybrid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40-60% faster than tracing collector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10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96876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6502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abstract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Unhinted objects are marked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hinted object in root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11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85738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  <p:sp>
        <p:nvSpPr>
          <p:cNvPr id="7" name="Oval 6"/>
          <p:cNvSpPr/>
          <p:nvPr/>
        </p:nvSpPr>
        <p:spPr>
          <a:xfrm>
            <a:off x="3886200" y="3492500"/>
            <a:ext cx="393700" cy="406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3070225" y="4055269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/>
          <p:cNvSpPr/>
          <p:nvPr/>
        </p:nvSpPr>
        <p:spPr>
          <a:xfrm>
            <a:off x="2355850" y="4669631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/>
          <p:cNvSpPr/>
          <p:nvPr/>
        </p:nvSpPr>
        <p:spPr>
          <a:xfrm>
            <a:off x="3911600" y="4669631"/>
            <a:ext cx="393700" cy="406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/>
          <p:cNvSpPr/>
          <p:nvPr/>
        </p:nvSpPr>
        <p:spPr>
          <a:xfrm>
            <a:off x="1387475" y="4055269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Oval 11"/>
          <p:cNvSpPr/>
          <p:nvPr/>
        </p:nvSpPr>
        <p:spPr>
          <a:xfrm>
            <a:off x="3095625" y="5321300"/>
            <a:ext cx="393700" cy="406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/>
          <p:cNvSpPr/>
          <p:nvPr/>
        </p:nvSpPr>
        <p:spPr>
          <a:xfrm>
            <a:off x="4730750" y="5321300"/>
            <a:ext cx="393700" cy="406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/>
          <p:cNvSpPr/>
          <p:nvPr/>
        </p:nvSpPr>
        <p:spPr>
          <a:xfrm>
            <a:off x="6365875" y="5321300"/>
            <a:ext cx="393700" cy="406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/>
          <p:cNvSpPr/>
          <p:nvPr/>
        </p:nvSpPr>
        <p:spPr>
          <a:xfrm>
            <a:off x="6178550" y="4055269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/>
          <p:cNvSpPr/>
          <p:nvPr/>
        </p:nvSpPr>
        <p:spPr>
          <a:xfrm>
            <a:off x="4730750" y="4055269"/>
            <a:ext cx="393700" cy="406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/>
          <p:cNvSpPr/>
          <p:nvPr/>
        </p:nvSpPr>
        <p:spPr>
          <a:xfrm>
            <a:off x="5476875" y="4669631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/>
          <p:cNvSpPr/>
          <p:nvPr/>
        </p:nvSpPr>
        <p:spPr>
          <a:xfrm>
            <a:off x="5426075" y="3492500"/>
            <a:ext cx="393700" cy="406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2" name="Straight Connector 21"/>
          <p:cNvCxnSpPr>
            <a:stCxn id="8" idx="7"/>
            <a:endCxn id="7" idx="3"/>
          </p:cNvCxnSpPr>
          <p:nvPr/>
        </p:nvCxnSpPr>
        <p:spPr>
          <a:xfrm flipV="1">
            <a:off x="3406269" y="3839384"/>
            <a:ext cx="537587" cy="275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7" idx="5"/>
            <a:endCxn id="16" idx="1"/>
          </p:cNvCxnSpPr>
          <p:nvPr/>
        </p:nvCxnSpPr>
        <p:spPr>
          <a:xfrm>
            <a:off x="4222244" y="3839384"/>
            <a:ext cx="566162" cy="275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17" idx="1"/>
          </p:cNvCxnSpPr>
          <p:nvPr/>
        </p:nvCxnSpPr>
        <p:spPr>
          <a:xfrm>
            <a:off x="5087431" y="4348779"/>
            <a:ext cx="447100" cy="380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14" idx="1"/>
          </p:cNvCxnSpPr>
          <p:nvPr/>
        </p:nvCxnSpPr>
        <p:spPr>
          <a:xfrm>
            <a:off x="5861050" y="5003830"/>
            <a:ext cx="562481" cy="376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0" idx="3"/>
          </p:cNvCxnSpPr>
          <p:nvPr/>
        </p:nvCxnSpPr>
        <p:spPr>
          <a:xfrm flipV="1">
            <a:off x="5047744" y="3839384"/>
            <a:ext cx="435987" cy="256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8" idx="5"/>
          </p:cNvCxnSpPr>
          <p:nvPr/>
        </p:nvCxnSpPr>
        <p:spPr>
          <a:xfrm>
            <a:off x="3406269" y="4402153"/>
            <a:ext cx="555590" cy="351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16" idx="3"/>
          </p:cNvCxnSpPr>
          <p:nvPr/>
        </p:nvCxnSpPr>
        <p:spPr>
          <a:xfrm flipV="1">
            <a:off x="4272032" y="4402153"/>
            <a:ext cx="516374" cy="372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2" idx="7"/>
          </p:cNvCxnSpPr>
          <p:nvPr/>
        </p:nvCxnSpPr>
        <p:spPr>
          <a:xfrm flipH="1">
            <a:off x="3431669" y="5021202"/>
            <a:ext cx="537587" cy="359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9" idx="7"/>
          </p:cNvCxnSpPr>
          <p:nvPr/>
        </p:nvCxnSpPr>
        <p:spPr>
          <a:xfrm flipH="1">
            <a:off x="2691894" y="4382248"/>
            <a:ext cx="412243" cy="346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3" idx="7"/>
          </p:cNvCxnSpPr>
          <p:nvPr/>
        </p:nvCxnSpPr>
        <p:spPr>
          <a:xfrm flipH="1">
            <a:off x="5066794" y="4980018"/>
            <a:ext cx="456442" cy="400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69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Algorithm(contd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2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targets of </a:t>
            </a:r>
            <a:r>
              <a:rPr lang="en-I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unhinted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objects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new objects marked –do not need phase 3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12</a:t>
            </a:fld>
            <a:endParaRPr lang="en-IN"/>
          </a:p>
        </p:txBody>
      </p:sp>
      <p:sp>
        <p:nvSpPr>
          <p:cNvPr id="6" name="Oval 5"/>
          <p:cNvSpPr/>
          <p:nvPr/>
        </p:nvSpPr>
        <p:spPr>
          <a:xfrm>
            <a:off x="4013200" y="36068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3197225" y="4169569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2482850" y="4783931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/>
          <p:cNvSpPr/>
          <p:nvPr/>
        </p:nvSpPr>
        <p:spPr>
          <a:xfrm>
            <a:off x="4013200" y="4783931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/>
          <p:cNvSpPr/>
          <p:nvPr/>
        </p:nvSpPr>
        <p:spPr>
          <a:xfrm>
            <a:off x="1514475" y="4169569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/>
          <p:cNvSpPr/>
          <p:nvPr/>
        </p:nvSpPr>
        <p:spPr>
          <a:xfrm>
            <a:off x="3197225" y="54356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Oval 11"/>
          <p:cNvSpPr/>
          <p:nvPr/>
        </p:nvSpPr>
        <p:spPr>
          <a:xfrm>
            <a:off x="4832350" y="54356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/>
          <p:cNvSpPr/>
          <p:nvPr/>
        </p:nvSpPr>
        <p:spPr>
          <a:xfrm>
            <a:off x="6467475" y="54356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/>
          <p:cNvSpPr/>
          <p:nvPr/>
        </p:nvSpPr>
        <p:spPr>
          <a:xfrm>
            <a:off x="6305550" y="4169569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/>
          <p:cNvSpPr/>
          <p:nvPr/>
        </p:nvSpPr>
        <p:spPr>
          <a:xfrm>
            <a:off x="4832350" y="4169569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/>
          <p:cNvSpPr/>
          <p:nvPr/>
        </p:nvSpPr>
        <p:spPr>
          <a:xfrm>
            <a:off x="5603875" y="4783931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/>
          <p:cNvSpPr/>
          <p:nvPr/>
        </p:nvSpPr>
        <p:spPr>
          <a:xfrm>
            <a:off x="5553075" y="36068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0" name="Straight Connector 19"/>
          <p:cNvCxnSpPr>
            <a:stCxn id="7" idx="7"/>
            <a:endCxn id="6" idx="3"/>
          </p:cNvCxnSpPr>
          <p:nvPr/>
        </p:nvCxnSpPr>
        <p:spPr>
          <a:xfrm flipV="1">
            <a:off x="3533269" y="3953684"/>
            <a:ext cx="537587" cy="275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6" idx="5"/>
            <a:endCxn id="15" idx="1"/>
          </p:cNvCxnSpPr>
          <p:nvPr/>
        </p:nvCxnSpPr>
        <p:spPr>
          <a:xfrm>
            <a:off x="4349244" y="3953684"/>
            <a:ext cx="540762" cy="275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214431" y="4463079"/>
            <a:ext cx="480437" cy="413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13" idx="1"/>
          </p:cNvCxnSpPr>
          <p:nvPr/>
        </p:nvCxnSpPr>
        <p:spPr>
          <a:xfrm>
            <a:off x="5962650" y="5118130"/>
            <a:ext cx="562481" cy="376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9" idx="3"/>
          </p:cNvCxnSpPr>
          <p:nvPr/>
        </p:nvCxnSpPr>
        <p:spPr>
          <a:xfrm flipV="1">
            <a:off x="5174744" y="3953684"/>
            <a:ext cx="435987" cy="256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7" idx="5"/>
          </p:cNvCxnSpPr>
          <p:nvPr/>
        </p:nvCxnSpPr>
        <p:spPr>
          <a:xfrm>
            <a:off x="3533269" y="4516453"/>
            <a:ext cx="555590" cy="351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15" idx="3"/>
          </p:cNvCxnSpPr>
          <p:nvPr/>
        </p:nvCxnSpPr>
        <p:spPr>
          <a:xfrm flipV="1">
            <a:off x="4373632" y="4516453"/>
            <a:ext cx="516374" cy="372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11" idx="7"/>
          </p:cNvCxnSpPr>
          <p:nvPr/>
        </p:nvCxnSpPr>
        <p:spPr>
          <a:xfrm flipH="1">
            <a:off x="3533269" y="5135502"/>
            <a:ext cx="537587" cy="359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8" idx="7"/>
          </p:cNvCxnSpPr>
          <p:nvPr/>
        </p:nvCxnSpPr>
        <p:spPr>
          <a:xfrm flipH="1">
            <a:off x="2818894" y="4496548"/>
            <a:ext cx="412243" cy="346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12" idx="7"/>
          </p:cNvCxnSpPr>
          <p:nvPr/>
        </p:nvCxnSpPr>
        <p:spPr>
          <a:xfrm flipH="1">
            <a:off x="5168394" y="5094318"/>
            <a:ext cx="456442" cy="400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10735" y="201616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96602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Algorithm(contd..)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3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Prevent incorrect reclaim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targets of previously marked objects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13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  <p:sp>
        <p:nvSpPr>
          <p:cNvPr id="7" name="Oval 6"/>
          <p:cNvSpPr/>
          <p:nvPr/>
        </p:nvSpPr>
        <p:spPr>
          <a:xfrm>
            <a:off x="3968750" y="36957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3152775" y="4258469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/>
          <p:cNvSpPr/>
          <p:nvPr/>
        </p:nvSpPr>
        <p:spPr>
          <a:xfrm>
            <a:off x="2438400" y="4872831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/>
          <p:cNvSpPr/>
          <p:nvPr/>
        </p:nvSpPr>
        <p:spPr>
          <a:xfrm>
            <a:off x="3968750" y="4872831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/>
          <p:cNvSpPr/>
          <p:nvPr/>
        </p:nvSpPr>
        <p:spPr>
          <a:xfrm>
            <a:off x="1470025" y="4258469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Oval 11"/>
          <p:cNvSpPr/>
          <p:nvPr/>
        </p:nvSpPr>
        <p:spPr>
          <a:xfrm>
            <a:off x="3152775" y="55245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/>
          <p:cNvSpPr/>
          <p:nvPr/>
        </p:nvSpPr>
        <p:spPr>
          <a:xfrm>
            <a:off x="4787900" y="55245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Oval 13"/>
          <p:cNvSpPr/>
          <p:nvPr/>
        </p:nvSpPr>
        <p:spPr>
          <a:xfrm>
            <a:off x="6423025" y="55245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/>
          <p:cNvSpPr/>
          <p:nvPr/>
        </p:nvSpPr>
        <p:spPr>
          <a:xfrm>
            <a:off x="6261100" y="4258469"/>
            <a:ext cx="393700" cy="406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/>
          <p:cNvSpPr/>
          <p:nvPr/>
        </p:nvSpPr>
        <p:spPr>
          <a:xfrm>
            <a:off x="4787900" y="4258469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/>
          <p:cNvSpPr/>
          <p:nvPr/>
        </p:nvSpPr>
        <p:spPr>
          <a:xfrm>
            <a:off x="5559425" y="4872831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/>
          <p:cNvSpPr/>
          <p:nvPr/>
        </p:nvSpPr>
        <p:spPr>
          <a:xfrm>
            <a:off x="5508625" y="3695700"/>
            <a:ext cx="393700" cy="406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1" name="Straight Connector 20"/>
          <p:cNvCxnSpPr>
            <a:stCxn id="8" idx="7"/>
            <a:endCxn id="7" idx="3"/>
          </p:cNvCxnSpPr>
          <p:nvPr/>
        </p:nvCxnSpPr>
        <p:spPr>
          <a:xfrm flipV="1">
            <a:off x="3488819" y="4042584"/>
            <a:ext cx="537587" cy="275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5"/>
            <a:endCxn id="16" idx="1"/>
          </p:cNvCxnSpPr>
          <p:nvPr/>
        </p:nvCxnSpPr>
        <p:spPr>
          <a:xfrm>
            <a:off x="4304794" y="4042584"/>
            <a:ext cx="540762" cy="275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17" idx="1"/>
          </p:cNvCxnSpPr>
          <p:nvPr/>
        </p:nvCxnSpPr>
        <p:spPr>
          <a:xfrm>
            <a:off x="5169981" y="4551979"/>
            <a:ext cx="447100" cy="380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4" idx="1"/>
          </p:cNvCxnSpPr>
          <p:nvPr/>
        </p:nvCxnSpPr>
        <p:spPr>
          <a:xfrm>
            <a:off x="5918200" y="5207030"/>
            <a:ext cx="562481" cy="376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20" idx="3"/>
          </p:cNvCxnSpPr>
          <p:nvPr/>
        </p:nvCxnSpPr>
        <p:spPr>
          <a:xfrm flipV="1">
            <a:off x="5130294" y="4042584"/>
            <a:ext cx="435987" cy="256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8" idx="5"/>
          </p:cNvCxnSpPr>
          <p:nvPr/>
        </p:nvCxnSpPr>
        <p:spPr>
          <a:xfrm>
            <a:off x="3488819" y="4605353"/>
            <a:ext cx="555590" cy="351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16" idx="3"/>
          </p:cNvCxnSpPr>
          <p:nvPr/>
        </p:nvCxnSpPr>
        <p:spPr>
          <a:xfrm flipV="1">
            <a:off x="4329182" y="4605353"/>
            <a:ext cx="516374" cy="372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12" idx="7"/>
          </p:cNvCxnSpPr>
          <p:nvPr/>
        </p:nvCxnSpPr>
        <p:spPr>
          <a:xfrm flipH="1">
            <a:off x="3488819" y="5224402"/>
            <a:ext cx="537587" cy="359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9" idx="7"/>
          </p:cNvCxnSpPr>
          <p:nvPr/>
        </p:nvCxnSpPr>
        <p:spPr>
          <a:xfrm flipH="1">
            <a:off x="2774444" y="4585448"/>
            <a:ext cx="412243" cy="346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3" idx="7"/>
          </p:cNvCxnSpPr>
          <p:nvPr/>
        </p:nvCxnSpPr>
        <p:spPr>
          <a:xfrm flipH="1">
            <a:off x="5123944" y="5183218"/>
            <a:ext cx="456442" cy="400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38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14</a:t>
            </a:fld>
            <a:endParaRPr lang="en-IN"/>
          </a:p>
        </p:txBody>
      </p:sp>
      <p:sp>
        <p:nvSpPr>
          <p:cNvPr id="4" name="TextBox 3"/>
          <p:cNvSpPr txBox="1"/>
          <p:nvPr/>
        </p:nvSpPr>
        <p:spPr>
          <a:xfrm>
            <a:off x="628650" y="2162631"/>
            <a:ext cx="78622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Phase1:/*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unhinted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objects and roots*/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1.Select an object B from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unhinted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objects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2.Mark (B)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3.Select the root set of B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Mark all the object in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rootset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0864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14213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Algorithm(</a:t>
            </a:r>
            <a:r>
              <a:rPr lang="en-IN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contd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12981"/>
            <a:ext cx="7898185" cy="470452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2: /* hinted, directly reach. from </a:t>
            </a:r>
            <a:r>
              <a:rPr lang="en-IN" sz="1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unhinted</a:t>
            </a: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*/</a:t>
            </a:r>
          </a:p>
          <a:p>
            <a:pPr marL="0" indent="0">
              <a:buNone/>
            </a:pP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4.flag==0</a:t>
            </a:r>
          </a:p>
          <a:p>
            <a:pPr marL="0" indent="0">
              <a:buNone/>
            </a:pP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5.Check for all </a:t>
            </a:r>
            <a:r>
              <a:rPr lang="en-IN" sz="1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unhinted</a:t>
            </a: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objects</a:t>
            </a:r>
          </a:p>
          <a:p>
            <a:pPr marL="0" indent="0">
              <a:buNone/>
            </a:pP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for e in object's outbound edge</a:t>
            </a:r>
          </a:p>
          <a:p>
            <a:pPr marL="0" indent="0">
              <a:buNone/>
            </a:pP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if </a:t>
            </a:r>
            <a:r>
              <a:rPr lang="en-IN" sz="1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e.target</a:t>
            </a: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marked</a:t>
            </a:r>
          </a:p>
          <a:p>
            <a:pPr marL="0" indent="0">
              <a:buNone/>
            </a:pP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mark </a:t>
            </a:r>
            <a:r>
              <a:rPr lang="en-IN" sz="1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e.target</a:t>
            </a:r>
            <a:endParaRPr lang="en-IN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flag++</a:t>
            </a:r>
          </a:p>
          <a:p>
            <a:pPr marL="0" indent="0">
              <a:buNone/>
            </a:pP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6.if flag ==0</a:t>
            </a:r>
          </a:p>
          <a:p>
            <a:pPr marL="0" indent="0">
              <a:buNone/>
            </a:pPr>
            <a:r>
              <a:rPr lang="en-IN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then exit with marking done </a:t>
            </a:r>
          </a:p>
          <a:p>
            <a:pPr marL="0" indent="0">
              <a:buNone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15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209740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78" y="295731"/>
            <a:ext cx="7744957" cy="1400530"/>
          </a:xfrm>
        </p:spPr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Algorithm(</a:t>
            </a:r>
            <a:r>
              <a:rPr lang="en-IN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  <a: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878" y="1514064"/>
            <a:ext cx="7977809" cy="4740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Phase3:/*hinted , reachable from hinted only*/</a:t>
            </a:r>
          </a:p>
          <a:p>
            <a:pPr marL="0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7.for all C check in hinted objects</a:t>
            </a:r>
          </a:p>
          <a:p>
            <a:pPr marL="0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8.if C is marked push to stack</a:t>
            </a:r>
          </a:p>
          <a:p>
            <a:pPr marL="0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9.check stack ,if stack is not empty pop C</a:t>
            </a:r>
          </a:p>
          <a:p>
            <a:pPr marL="0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10.for e in object's outbound edges</a:t>
            </a:r>
          </a:p>
          <a:p>
            <a:pPr marL="0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e.target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marked</a:t>
            </a:r>
          </a:p>
          <a:p>
            <a:pPr marL="0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mark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e.target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push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e.target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department of </a:t>
            </a:r>
            <a:r>
              <a:rPr lang="en-IN" dirty="0" err="1" smtClean="0"/>
              <a:t>cse</a:t>
            </a:r>
            <a:r>
              <a:rPr lang="en-IN" dirty="0" smtClean="0"/>
              <a:t> mace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16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72620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42171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80971"/>
            <a:ext cx="7898185" cy="4494543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Platform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Boehm garbage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collector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Heap blocks (</a:t>
            </a:r>
            <a:r>
              <a:rPr lang="en-I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hblks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Heap block header-scratch space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 metadata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flag in heap block header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to one nature of flag increases</a:t>
            </a:r>
          </a:p>
          <a:p>
            <a:pPr lvl="3">
              <a:buFont typeface="Wingdings" panose="05000000000000000000" pitchFamily="2" charset="2"/>
              <a:buChar char="q"/>
            </a:pPr>
            <a:endParaRPr lang="en-I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endParaRPr lang="en-I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17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04171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system(Contd..)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stack overflow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number of hinted objects reachable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Interrupt the scan occasionally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Overflow flag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Overflow can reduced.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457" lvl="4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18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2200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835" y="363152"/>
            <a:ext cx="8048013" cy="1400531"/>
          </a:xfrm>
        </p:spPr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system(Contd..)</a:t>
            </a:r>
            <a:endParaRPr lang="en-IN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19</a:t>
            </a:fld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516835" y="1841244"/>
            <a:ext cx="81608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Set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stack_too_small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false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for all B in hinted objects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if B is marked then push to stack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Occasionally interrupt the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scan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stack is not empty pop B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all e in outbound edge of B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if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e.target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not marked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mark the target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47749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67" y="92765"/>
            <a:ext cx="8921066" cy="2177161"/>
          </a:xfrm>
        </p:spPr>
        <p:txBody>
          <a:bodyPr/>
          <a:lstStyle/>
          <a:p>
            <a:r>
              <a:rPr lang="en-IN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TOWARDS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HINTED COLLECTION</a:t>
            </a:r>
            <a:b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ANNOTATION FOR DECREASING GARBAGE COLLECTOR PUASE TIME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</a:t>
            </a:fld>
            <a:endParaRPr lang="en-IN"/>
          </a:p>
        </p:txBody>
      </p:sp>
      <p:sp>
        <p:nvSpPr>
          <p:cNvPr id="4" name="TextBox 3"/>
          <p:cNvSpPr txBox="1"/>
          <p:nvPr/>
        </p:nvSpPr>
        <p:spPr>
          <a:xfrm>
            <a:off x="5815354" y="4688232"/>
            <a:ext cx="3217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SANOOJ DAS.K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S7R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ROLL NO:51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467" y="2744373"/>
            <a:ext cx="63730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APPROVAL      : 21/08/2013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APPROVAL : 23/08/2013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SLIDE APPROVAL      : 31/08/2013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BY   Mrs .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JISHA P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ABRAHAM</a:t>
            </a:r>
          </a:p>
        </p:txBody>
      </p:sp>
    </p:spTree>
    <p:extLst>
      <p:ext uri="{BB962C8B-B14F-4D97-AF65-F5344CB8AC3E}">
        <p14:creationId xmlns:p14="http://schemas.microsoft.com/office/powerpoint/2010/main" val="206505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842" y="363153"/>
            <a:ext cx="7956992" cy="1400530"/>
          </a:xfrm>
        </p:spPr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system(Contd..)</a:t>
            </a:r>
            <a:endParaRPr lang="en-IN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20</a:t>
            </a:fld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569842" y="1768167"/>
            <a:ext cx="79455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the stack is full or not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not full push the target in to stack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else set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stack_too_small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true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stack_too_small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=true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resize_stack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(2*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stack_size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stack_too_small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false</a:t>
            </a: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reapeat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entire process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301222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system(Contd..)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1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heap block header without hint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flag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 headers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566" lvl="3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38" lvl="1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1.Check all headers in heap block header</a:t>
            </a:r>
          </a:p>
          <a:p>
            <a:pPr marL="514338" lvl="1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2.if the header is not hinted</a:t>
            </a:r>
          </a:p>
          <a:p>
            <a:pPr marL="514338" lvl="1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set all mark bits of the header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21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241117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system(Contd..)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2</a:t>
            </a:r>
          </a:p>
          <a:p>
            <a:pPr marL="1714469" lvl="3" indent="-457200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Redundant memory traffic in mark stack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filtering</a:t>
            </a:r>
          </a:p>
          <a:p>
            <a:pPr marL="1714469" lvl="3" indent="-457200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Remove outbound edges</a:t>
            </a:r>
          </a:p>
          <a:p>
            <a:pPr marL="1714469" lvl="3" indent="-457200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Shave 10% of runtime</a:t>
            </a:r>
          </a:p>
          <a:p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combining</a:t>
            </a:r>
          </a:p>
          <a:p>
            <a:pPr marL="1714469" lvl="3" indent="-457200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 all objects in heap block</a:t>
            </a:r>
          </a:p>
          <a:p>
            <a:pPr marL="1257269" lvl="3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22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421324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system(Contd..)</a:t>
            </a:r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23</a:t>
            </a:fld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344558" y="1577010"/>
            <a:ext cx="84018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1.flag==0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2.Check in all heap block headers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3.if the header is combinable then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4.check heap block start and end as begin and end 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.if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begin&lt;end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reference in begin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check any hints on begin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begin is not marked then mark begin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flag++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380710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system(Contd..)</a:t>
            </a:r>
            <a:endParaRPr lang="en-IN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24</a:t>
            </a:fld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28650" y="1696278"/>
            <a:ext cx="81998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.if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B in header objects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.make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as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B.outbound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edge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.make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edge.start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edge.end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begin and end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.do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10.if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 == 0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exit with marking done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4020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system(Contd..)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3</a:t>
            </a:r>
          </a:p>
          <a:p>
            <a:pPr marL="1714469" lvl="3" indent="-457200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stack overflow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Sweep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 sweep</a:t>
            </a:r>
          </a:p>
          <a:p>
            <a:pPr lvl="3">
              <a:buFont typeface="Wingdings" panose="05000000000000000000" pitchFamily="2" charset="2"/>
              <a:buChar char="q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25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324215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Linked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1/3 clean-up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 turnover</a:t>
            </a:r>
          </a:p>
          <a:p>
            <a:pPr marL="0" indent="0">
              <a:buNone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26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47583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approach to classical memory management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gives more practical performance </a:t>
            </a:r>
          </a:p>
          <a:p>
            <a:pPr marL="0" indent="0">
              <a:buNone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27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273857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04" y="1590262"/>
            <a:ext cx="8194549" cy="4658140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TIOBE Programming Community Index for January 2013.</a:t>
            </a:r>
          </a:p>
          <a:p>
            <a:pPr marL="0" indent="0">
              <a:buNone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http://www.tiobe.com/index.php/content/paperinfo/tpci/index.html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.Accessed: 2/1/2013.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H.-J. Boehm and M. Weiser. Garbage collection in an uncooperative</a:t>
            </a:r>
          </a:p>
          <a:p>
            <a:pPr marL="0" indent="0">
              <a:buNone/>
            </a:pPr>
            <a:r>
              <a:rPr lang="fr-FR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Softw</a:t>
            </a:r>
            <a:r>
              <a:rPr lang="fr-F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Pract</a:t>
            </a:r>
            <a:r>
              <a:rPr lang="fr-F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</a:t>
            </a:r>
            <a:r>
              <a:rPr lang="fr-FR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Sept. 1988.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28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383578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51723"/>
            <a:ext cx="7897203" cy="4896679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Barabash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E.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Petrank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Tracing garbage collection on highly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parallelplatforms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 </a:t>
            </a:r>
            <a:r>
              <a:rPr lang="en-IN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Proceedings of the 2010 International Symposium on Memory Management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ISMM ’10, 2010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H.-J. Boehm. Reducing garbage collector cache misses. In </a:t>
            </a:r>
            <a:r>
              <a:rPr lang="en-IN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Proceedingsof</a:t>
            </a:r>
            <a:r>
              <a:rPr lang="en-IN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2nd International Symposium on Memory </a:t>
            </a:r>
            <a:r>
              <a:rPr lang="en-IN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,ISMM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’00, 2000</a:t>
            </a:r>
            <a:r>
              <a:rPr lang="en-IN" sz="3200" dirty="0"/>
              <a:t>.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Wikipedia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29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247726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853251"/>
            <a:ext cx="7886700" cy="4395151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system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3</a:t>
            </a:fld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1363110" y="111039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18075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087" y="2255013"/>
            <a:ext cx="8513583" cy="1400530"/>
          </a:xfrm>
        </p:spPr>
        <p:txBody>
          <a:bodyPr/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QUESTIONS  ?</a:t>
            </a:r>
            <a:endParaRPr lang="en-IN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876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Garbage Collector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Reachability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Pause time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4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62627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329255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&amp; Sweep algorithm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Directed Reachability Graph</a:t>
            </a:r>
          </a:p>
          <a:p>
            <a:pPr marL="1714457" lvl="3" indent="-457189">
              <a:buFont typeface="Wingdings" panose="05000000000000000000" pitchFamily="2" charset="2"/>
              <a:buChar char="q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 &amp; Heap nodes</a:t>
            </a:r>
          </a:p>
          <a:p>
            <a:pPr marL="1257268" lvl="3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5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07079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68013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64636" y="518979"/>
            <a:ext cx="9404723" cy="925508"/>
          </a:xfrm>
        </p:spPr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&amp; Sweep Algorithm</a:t>
            </a:r>
            <a:endParaRPr lang="en-IN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department of </a:t>
            </a:r>
            <a:r>
              <a:rPr lang="en-IN" dirty="0" err="1" smtClean="0"/>
              <a:t>cse</a:t>
            </a:r>
            <a:r>
              <a:rPr lang="en-IN" dirty="0" smtClean="0"/>
              <a:t> mace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6</a:t>
            </a:fld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477078" y="1647688"/>
            <a:ext cx="78295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1.Select an object R from the root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2.If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mark_bit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(R) == unmarked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mark_bit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(R)=marked;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3.Select next element N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4.If N is the child of R then 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do step 2 to 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63110" y="88410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26660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&amp; Sweep Algorithm</a:t>
            </a:r>
            <a:endParaRPr lang="en-IN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7</a:t>
            </a:fld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28650" y="1690689"/>
            <a:ext cx="745517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5.check the heap for sweep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if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mark_bit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(object)==unmarked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free(object)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else 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add the size of object with heap </a:t>
            </a:r>
          </a:p>
          <a:p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64578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431" y="1019439"/>
            <a:ext cx="5893133" cy="473140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8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536712" y="5728313"/>
            <a:ext cx="807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Fig 1: mark and sweep process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63109" y="91937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 &amp; Sweep Algorithm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80934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Computation halted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cost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pause time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department of cse mace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AC6C-7C74-4BE2-8828-E86CB4661CB5}" type="slidenum">
              <a:rPr lang="en-IN" smtClean="0"/>
              <a:t>9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363110" y="118905"/>
            <a:ext cx="641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TOWAEDS HINTED </a:t>
            </a:r>
            <a:r>
              <a:rPr lang="en-I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ANNOTATION 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DECREASING GARBAGE COLLECTOR PUASE TIME</a:t>
            </a:r>
            <a:endParaRPr lang="en-IN" sz="1000" dirty="0"/>
          </a:p>
        </p:txBody>
      </p:sp>
    </p:spTree>
    <p:extLst>
      <p:ext uri="{BB962C8B-B14F-4D97-AF65-F5344CB8AC3E}">
        <p14:creationId xmlns:p14="http://schemas.microsoft.com/office/powerpoint/2010/main" val="182324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1802</TotalTime>
  <Words>1084</Words>
  <Application>Microsoft Office PowerPoint</Application>
  <PresentationFormat>On-screen Show (4:3)</PresentationFormat>
  <Paragraphs>274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Wingdings</vt:lpstr>
      <vt:lpstr>Office Theme</vt:lpstr>
      <vt:lpstr>WELCOME</vt:lpstr>
      <vt:lpstr>TOWARDS HINTED COLLECTION ANNOTATION FOR DECREASING GARBAGE COLLECTOR PUASE TIME</vt:lpstr>
      <vt:lpstr>Contents</vt:lpstr>
      <vt:lpstr>Introduction</vt:lpstr>
      <vt:lpstr>Existing System</vt:lpstr>
      <vt:lpstr>Mark &amp; Sweep Algorithm</vt:lpstr>
      <vt:lpstr>Mark &amp; Sweep Algorithm</vt:lpstr>
      <vt:lpstr>PowerPoint Presentation</vt:lpstr>
      <vt:lpstr>Limitations</vt:lpstr>
      <vt:lpstr>Proposed system</vt:lpstr>
      <vt:lpstr>The abstract algorithm</vt:lpstr>
      <vt:lpstr>Algorithm(contd..)</vt:lpstr>
      <vt:lpstr>Algorithm(contd..)</vt:lpstr>
      <vt:lpstr>Algorithm </vt:lpstr>
      <vt:lpstr>Algorithm(contd…) </vt:lpstr>
      <vt:lpstr>Algorithm(contd…) </vt:lpstr>
      <vt:lpstr>Practical system</vt:lpstr>
      <vt:lpstr>Practical system(Contd..)</vt:lpstr>
      <vt:lpstr>Practical system(Contd..)</vt:lpstr>
      <vt:lpstr>Practical system(Contd..)</vt:lpstr>
      <vt:lpstr>Practical system(Contd..)</vt:lpstr>
      <vt:lpstr>Practical system(Contd..)</vt:lpstr>
      <vt:lpstr>Practical system(Contd..)</vt:lpstr>
      <vt:lpstr>Practical system(Contd..)</vt:lpstr>
      <vt:lpstr>Practical system(Contd..)</vt:lpstr>
      <vt:lpstr>Overall performance</vt:lpstr>
      <vt:lpstr>Conclusion</vt:lpstr>
      <vt:lpstr>References</vt:lpstr>
      <vt:lpstr>References</vt:lpstr>
      <vt:lpstr>QUESTIONS  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SaNooJ</dc:creator>
  <cp:lastModifiedBy>SaNooJ</cp:lastModifiedBy>
  <cp:revision>128</cp:revision>
  <dcterms:created xsi:type="dcterms:W3CDTF">2013-08-29T17:59:50Z</dcterms:created>
  <dcterms:modified xsi:type="dcterms:W3CDTF">2013-10-30T05:02:15Z</dcterms:modified>
</cp:coreProperties>
</file>