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1" r:id="rId3"/>
    <p:sldId id="272" r:id="rId4"/>
    <p:sldId id="257" r:id="rId5"/>
    <p:sldId id="258" r:id="rId6"/>
    <p:sldId id="259" r:id="rId7"/>
    <p:sldId id="268" r:id="rId8"/>
    <p:sldId id="288" r:id="rId9"/>
    <p:sldId id="291" r:id="rId10"/>
    <p:sldId id="264" r:id="rId11"/>
    <p:sldId id="287" r:id="rId12"/>
    <p:sldId id="265" r:id="rId13"/>
    <p:sldId id="275" r:id="rId14"/>
    <p:sldId id="295" r:id="rId15"/>
    <p:sldId id="298" r:id="rId16"/>
    <p:sldId id="277" r:id="rId17"/>
    <p:sldId id="278" r:id="rId18"/>
    <p:sldId id="279" r:id="rId19"/>
    <p:sldId id="281" r:id="rId20"/>
    <p:sldId id="282" r:id="rId21"/>
    <p:sldId id="273" r:id="rId22"/>
    <p:sldId id="283" r:id="rId23"/>
    <p:sldId id="289" r:id="rId24"/>
    <p:sldId id="284" r:id="rId25"/>
    <p:sldId id="28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1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Sheet1!$A$2:$A$12</c:f>
              <c:strCache>
                <c:ptCount val="1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Overload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Sheet1!$A$2:$A$12</c:f>
              <c:strCache>
                <c:ptCount val="1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5">
                  <c:v>3</c:v>
                </c:pt>
                <c:pt idx="6">
                  <c:v>5</c:v>
                </c:pt>
                <c:pt idx="7">
                  <c:v>2</c:v>
                </c:pt>
                <c:pt idx="8">
                  <c:v>5</c:v>
                </c:pt>
                <c:pt idx="9">
                  <c:v>9</c:v>
                </c:pt>
              </c:numCache>
            </c:numRef>
          </c:val>
        </c:ser>
        <c:overlap val="100"/>
        <c:axId val="71459968"/>
        <c:axId val="71461504"/>
      </c:barChart>
      <c:catAx>
        <c:axId val="71459968"/>
        <c:scaling>
          <c:orientation val="minMax"/>
        </c:scaling>
        <c:axPos val="b"/>
        <c:tickLblPos val="nextTo"/>
        <c:crossAx val="71461504"/>
        <c:crosses val="autoZero"/>
        <c:auto val="1"/>
        <c:lblAlgn val="ctr"/>
        <c:lblOffset val="100"/>
      </c:catAx>
      <c:valAx>
        <c:axId val="71461504"/>
        <c:scaling>
          <c:orientation val="minMax"/>
        </c:scaling>
        <c:axPos val="l"/>
        <c:majorGridlines/>
        <c:numFmt formatCode="General" sourceLinked="1"/>
        <c:tickLblPos val="nextTo"/>
        <c:crossAx val="714599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Sheet1!$A$2:$A$12</c:f>
              <c:strCache>
                <c:ptCount val="11"/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Overload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Sheet1!$A$2:$A$12</c:f>
              <c:strCache>
                <c:ptCount val="11"/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5">
                  <c:v>3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Migrated Load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cat>
            <c:strRef>
              <c:f>Sheet1!$A$2:$A$12</c:f>
              <c:strCache>
                <c:ptCount val="11"/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1">
                  <c:v>4</c:v>
                </c:pt>
                <c:pt idx="10">
                  <c:v>10</c:v>
                </c:pt>
              </c:numCache>
            </c:numRef>
          </c:val>
        </c:ser>
        <c:overlap val="100"/>
        <c:axId val="71495040"/>
        <c:axId val="71500928"/>
      </c:barChart>
      <c:catAx>
        <c:axId val="71495040"/>
        <c:scaling>
          <c:orientation val="minMax"/>
        </c:scaling>
        <c:axPos val="b"/>
        <c:tickLblPos val="nextTo"/>
        <c:crossAx val="71500928"/>
        <c:crosses val="autoZero"/>
        <c:auto val="1"/>
        <c:lblAlgn val="ctr"/>
        <c:lblOffset val="100"/>
      </c:catAx>
      <c:valAx>
        <c:axId val="71500928"/>
        <c:scaling>
          <c:orientation val="minMax"/>
        </c:scaling>
        <c:axPos val="l"/>
        <c:majorGridlines/>
        <c:numFmt formatCode="General" sourceLinked="1"/>
        <c:tickLblPos val="nextTo"/>
        <c:crossAx val="714950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8CD44-2ED9-4740-B9ED-1D3208B20C1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E87BA-62A8-46ED-A509-5B802F76A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9C464-BFBC-4EE2-A386-3A0EC0A33E4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16EAB-C65B-4F67-8989-A5A88BCC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7E038-94BF-435E-9974-3FD31717E2D4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ADCCC-F22C-4AB4-B886-7F879F1F3FDA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35F5C-A2F6-4F11-A003-73F2ED703636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B64E0-9B6B-4927-92C6-F30FFE180198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F597D-4C03-4639-B2FE-703B97FBA6A5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DF72D-D1EA-4441-86AB-0631F6008340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EBB48B-5670-4A3E-A1F2-157B35CAFE92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C1513-C415-479D-A6CC-409D041332E1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AFD3-5B77-4F1A-B316-35FF6521E666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B6E5A7-7EA9-4CD6-90AD-1A3CBC802EB0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3BC6A1-44BA-4738-97FB-78CF5FED80AC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C81D88-EEB6-4ED5-9039-1DAD63ABF424}" type="datetime1">
              <a:rPr lang="en-US" smtClean="0"/>
              <a:pPr/>
              <a:t>7/24/2013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3B75F30-17B3-440B-BA50-22D2682BA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00400" y="2590800"/>
            <a:ext cx="3733800" cy="7620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3048000" y="2286000"/>
          <a:ext cx="838200" cy="2286002"/>
        </p:xfrm>
        <a:graphic>
          <a:graphicData uri="http://schemas.openxmlformats.org/drawingml/2006/table">
            <a:tbl>
              <a:tblPr/>
              <a:tblGrid>
                <a:gridCol w="838200"/>
              </a:tblGrid>
              <a:tr h="4101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 smtClean="0">
                          <a:latin typeface="Times New Roman"/>
                          <a:ea typeface="Calibri"/>
                          <a:cs typeface="Kartika"/>
                        </a:rPr>
                        <a:t>   F5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101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1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F2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F7AF"/>
                    </a:solidFill>
                  </a:tcPr>
                </a:tc>
              </a:tr>
              <a:tr h="431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6423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 smtClean="0">
                          <a:latin typeface="Times New Roman"/>
                          <a:ea typeface="Calibri"/>
                          <a:cs typeface="Kartika"/>
                        </a:rPr>
                        <a:t>   N1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191000" y="2286000"/>
          <a:ext cx="762000" cy="2286002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4101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 smtClean="0">
                          <a:latin typeface="Times New Roman"/>
                          <a:ea typeface="Calibri"/>
                          <a:cs typeface="Kartika"/>
                        </a:rPr>
                        <a:t>   F5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101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1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F2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F7AF"/>
                    </a:solidFill>
                  </a:tcPr>
                </a:tc>
              </a:tr>
              <a:tr h="431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800" b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6423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 smtClean="0">
                          <a:latin typeface="Times New Roman"/>
                          <a:ea typeface="Calibri"/>
                          <a:cs typeface="Kartika"/>
                        </a:rPr>
                        <a:t>   N2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1981200" y="4495800"/>
            <a:ext cx="5562600" cy="2590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4.1. Initial distribution of chunks of 6 files F1, F2, F3, F4, F5 and F6 in 3 nodes N1, N2 and N3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257800" y="2286001"/>
          <a:ext cx="838200" cy="2286001"/>
        </p:xfrm>
        <a:graphic>
          <a:graphicData uri="http://schemas.openxmlformats.org/drawingml/2006/table">
            <a:tbl>
              <a:tblPr/>
              <a:tblGrid>
                <a:gridCol w="838200"/>
              </a:tblGrid>
              <a:tr h="4101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4101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F4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17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31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642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2000" b="0" dirty="0" smtClean="0">
                          <a:latin typeface="Times New Roman"/>
                          <a:ea typeface="Calibri"/>
                          <a:cs typeface="Kartika"/>
                        </a:rPr>
                        <a:t>N3</a:t>
                      </a:r>
                      <a:endParaRPr lang="en-US" sz="18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Load Balancing Problem</a:t>
            </a:r>
            <a:endParaRPr lang="en-US" b="1" dirty="0">
              <a:effectLst/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5486400" y="5943600"/>
            <a:ext cx="31242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124200" y="2196288"/>
          <a:ext cx="685800" cy="1385112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   N1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114800" y="2182776"/>
          <a:ext cx="685800" cy="1385112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   N2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5029200" y="1434288"/>
          <a:ext cx="762000" cy="2133600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F4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5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N3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371600" y="4863288"/>
          <a:ext cx="685800" cy="1385112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   N1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2209800" y="4497643"/>
          <a:ext cx="762000" cy="1750757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65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N2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00400" y="4114800"/>
          <a:ext cx="762000" cy="2133600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F4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5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N3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1066800" y="6096000"/>
            <a:ext cx="38100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4.3. F6 is appended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5105400" y="4863288"/>
          <a:ext cx="685800" cy="1385112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   N1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5943600" y="4497643"/>
          <a:ext cx="762000" cy="1750757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65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N2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6934200" y="4114800"/>
          <a:ext cx="762000" cy="2133600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F6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82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F4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5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2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Kartika"/>
                        </a:rPr>
                        <a:t>F1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99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N3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7848600" y="5648884"/>
          <a:ext cx="685800" cy="599516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599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60780" algn="l"/>
                        </a:tabLst>
                      </a:pPr>
                      <a:r>
                        <a:rPr lang="en-US" sz="1800" b="0" dirty="0" smtClean="0">
                          <a:latin typeface="Times New Roman"/>
                          <a:ea typeface="Calibri"/>
                          <a:cs typeface="Kartika"/>
                        </a:rPr>
                        <a:t>   N4</a:t>
                      </a:r>
                      <a:endParaRPr lang="en-US" sz="1600" b="0" dirty="0">
                        <a:latin typeface="Calibri"/>
                        <a:ea typeface="Calibri"/>
                        <a:cs typeface="Kartik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4953000" y="6096000"/>
            <a:ext cx="39624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4.4. node N4 joins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Load Balancing Problem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438400" y="3276600"/>
            <a:ext cx="53340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4.2. F2 and F5 are deleted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 node- global knowledge of loads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all nodes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Minimize load imbalance factor = |L</a:t>
            </a:r>
            <a:r>
              <a:rPr lang="en-US" sz="1600" b="1" dirty="0" smtClean="0">
                <a:solidFill>
                  <a:prstClr val="black"/>
                </a:solidFill>
                <a:latin typeface="AdvP4C4E51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-A|</a:t>
            </a:r>
          </a:p>
          <a:p>
            <a:pPr marL="813816" lvl="1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400" b="1" dirty="0" smtClean="0">
                <a:solidFill>
                  <a:prstClr val="black"/>
                </a:solidFill>
                <a:latin typeface="AdvP4C4E51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load of node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13816" lvl="1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A- an ideal no (capacity of nodes)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Threshold-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1400" b="1" dirty="0" smtClean="0">
                <a:latin typeface="AdvP4C4E51"/>
              </a:rPr>
              <a:t>L</a:t>
            </a:r>
            <a:r>
              <a:rPr lang="en-US" sz="1200" dirty="0" smtClean="0">
                <a:latin typeface="AdvP4C4E51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dirty="0" smtClean="0">
                <a:latin typeface="AdvP4C4E51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1400" b="1" dirty="0" smtClean="0">
                <a:latin typeface="AdvP4C4E51"/>
              </a:rPr>
              <a:t>U </a:t>
            </a:r>
            <a:endParaRPr lang="en-US" sz="1200" b="1" dirty="0" smtClean="0">
              <a:latin typeface="AdvP4C4E51"/>
            </a:endParaRP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load &lt;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(1- ∆</a:t>
            </a:r>
            <a:r>
              <a:rPr lang="en-US" sz="1400" b="1" dirty="0" smtClean="0">
                <a:latin typeface="AdvP4C4E51"/>
              </a:rPr>
              <a:t>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)A then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underloaded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(light)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load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(1+∆</a:t>
            </a:r>
            <a:r>
              <a:rPr lang="en-US" sz="1400" b="1" dirty="0" smtClean="0">
                <a:latin typeface="AdvP4C4E51"/>
              </a:rPr>
              <a:t>U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)A then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overloaded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(heavy) </a:t>
            </a:r>
          </a:p>
          <a:p>
            <a:pPr marL="539496" indent="-457200">
              <a:buFont typeface="+mj-lt"/>
              <a:buAutoNum type="arabicPeriod"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+mj-lt"/>
              <a:buAutoNum type="arabicPeriod"/>
            </a:pPr>
            <a:endParaRPr lang="en-US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+mj-lt"/>
              <a:buAutoNum type="arabicPeriod"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5181600"/>
          </a:xfrm>
        </p:spPr>
        <p:txBody>
          <a:bodyPr>
            <a:noAutofit/>
          </a:bodyPr>
          <a:lstStyle/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1: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Start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2: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Identify the heaviest node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3: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Identify the lightest node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4: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migrates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chunks to node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i+1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5: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node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departs and rejoins as the successor of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j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6: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requests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min{L</a:t>
            </a:r>
            <a:r>
              <a:rPr lang="en-US" sz="1200" dirty="0" smtClean="0">
                <a:solidFill>
                  <a:prstClr val="black"/>
                </a:solidFill>
                <a:latin typeface="AdvP4C4E51"/>
              </a:rPr>
              <a:t> </a:t>
            </a:r>
            <a:r>
              <a:rPr lang="en-US" sz="1800" i="1" dirty="0" smtClean="0">
                <a:solidFill>
                  <a:prstClr val="black"/>
                </a:solidFill>
                <a:latin typeface="AdvP4C4E51"/>
              </a:rPr>
              <a:t>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-A, A} chunks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j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7: j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grant the request 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8: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j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still heavy then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goto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step 3</a:t>
            </a:r>
            <a:endParaRPr lang="en-US" sz="2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9: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Repeat steps 2-8 till all nodes become light</a:t>
            </a:r>
          </a:p>
          <a:p>
            <a:pPr marL="539496" indent="-45720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Step 10: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Stop</a:t>
            </a:r>
          </a:p>
          <a:p>
            <a:pPr marL="539496" indent="-457200">
              <a:buNone/>
            </a:pP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None/>
            </a:pP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+mj-lt"/>
              <a:buAutoNum type="arabicPeriod"/>
            </a:pPr>
            <a:endParaRPr lang="en-US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+mj-lt"/>
              <a:buAutoNum type="arabicPeriod"/>
            </a:pP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Load Balancing Algorithm</a:t>
            </a:r>
            <a:endParaRPr lang="en-US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Demonstration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295400"/>
          <a:ext cx="58039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371600" y="4114800"/>
          <a:ext cx="6248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Properties of Algorithm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movement cost</a:t>
            </a:r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Fast convergence rate</a:t>
            </a: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Extension of Algorithm</a:t>
            </a:r>
            <a:endParaRPr lang="en-US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Improvement- 1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Balance loads in parallel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Light nodes know which heavy nodes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Pairing of nodes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top-k1light nodes leave and rejoin as successors of the top-k2 overloaded nodes</a:t>
            </a: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Extension of Algorithm</a:t>
            </a:r>
            <a:endParaRPr lang="en-US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Improvement- 2</a:t>
            </a:r>
          </a:p>
          <a:p>
            <a:pPr lvl="1"/>
            <a:r>
              <a:rPr lang="en-US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airing-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challenging-without global knowledge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node implements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gossip-based aggregation protocol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Vector-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with load status</a:t>
            </a:r>
          </a:p>
          <a:p>
            <a:pPr lvl="2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V(ID, address, load status)</a:t>
            </a: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657600"/>
            <a:ext cx="2438400" cy="226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614030"/>
            <a:ext cx="4405313" cy="225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295399"/>
            <a:ext cx="4594227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Demonstration</a:t>
            </a:r>
            <a:endParaRPr lang="en-US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1066800" y="6019800"/>
            <a:ext cx="2743200" cy="762000"/>
          </a:xfrm>
          <a:prstGeom prst="rect">
            <a:avLst/>
          </a:prstGeom>
        </p:spPr>
        <p:txBody>
          <a:bodyPr anchor="b"/>
          <a:lstStyle/>
          <a:p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Courtesy: </a:t>
            </a:r>
            <a:r>
              <a:rPr lang="en-US" sz="1200" dirty="0" smtClean="0"/>
              <a:t>Load Rebalancing For Distributed File Systems In Clouds IEEE Transactions On Parallel And Distributed Systems, Vol. 24,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5791200" cy="1828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Implemented in Hadoop HDFS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Assessed it against the load balancer in HDFS</a:t>
            </a:r>
          </a:p>
          <a:p>
            <a:pPr lvl="1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6306" y="2971800"/>
            <a:ext cx="4883568" cy="35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089106" y="1381780"/>
            <a:ext cx="439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Experimental Environment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8800" y="5943600"/>
            <a:ext cx="129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Fig. 6.1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0555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18" name="Footer Placeholder 7"/>
          <p:cNvSpPr txBox="1">
            <a:spLocks/>
          </p:cNvSpPr>
          <p:nvPr/>
        </p:nvSpPr>
        <p:spPr>
          <a:xfrm>
            <a:off x="1066800" y="6019800"/>
            <a:ext cx="2743200" cy="762000"/>
          </a:xfrm>
          <a:prstGeom prst="rect">
            <a:avLst/>
          </a:prstGeom>
        </p:spPr>
        <p:txBody>
          <a:bodyPr anchor="b"/>
          <a:lstStyle/>
          <a:p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Courtesy: </a:t>
            </a:r>
            <a:r>
              <a:rPr lang="en-US" sz="1200" dirty="0" smtClean="0"/>
              <a:t>Load Rebalancing For Distributed File Systems In Clouds IEEE Transactions On Parallel And Distributed Systems, Vol. 24,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3000" y="152400"/>
            <a:ext cx="7772400" cy="2209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Load Rebalancing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Distributed File System In Clouds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590800"/>
            <a:ext cx="4857784" cy="26155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Topic Approval:05/07/2013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Slide Approval:22/07/2013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Topic and Slides Approved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By: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Eldo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Sir</a:t>
            </a: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181600" y="5029200"/>
            <a:ext cx="4057640" cy="2286016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IN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Sankari</a:t>
            </a: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Anil </a:t>
            </a:r>
            <a:r>
              <a:rPr kumimoji="0" lang="en-IN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Raveendran</a:t>
            </a:r>
            <a:endParaRPr kumimoji="0" lang="en-I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Roll No-50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S7R</a:t>
            </a: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81200"/>
            <a:ext cx="3886200" cy="305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952999" y="2286000"/>
          <a:ext cx="4267201" cy="2438400"/>
        </p:xfrm>
        <a:graphic>
          <a:graphicData uri="http://schemas.openxmlformats.org/drawingml/2006/table">
            <a:tbl>
              <a:tblPr/>
              <a:tblGrid>
                <a:gridCol w="1684691"/>
                <a:gridCol w="1034370"/>
                <a:gridCol w="1548140"/>
              </a:tblGrid>
              <a:tr h="8518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CPU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Utilization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HDFS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(min)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PROPOSAL(min)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1586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91515" algn="ctr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1   %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91515" algn="ctr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20 %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91515" algn="ctr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40 %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91515" algn="ctr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60 %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81200" y="5181600"/>
            <a:ext cx="129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Fig. 6.2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5404" y="4876800"/>
            <a:ext cx="1334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Table  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6800" y="1457980"/>
            <a:ext cx="541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  <p:sp>
        <p:nvSpPr>
          <p:cNvPr id="18" name="Title 16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400" b="1" dirty="0">
              <a:effectLst/>
            </a:endParaRPr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  <p:sp>
        <p:nvSpPr>
          <p:cNvPr id="22" name="Footer Placeholder 7"/>
          <p:cNvSpPr txBox="1">
            <a:spLocks/>
          </p:cNvSpPr>
          <p:nvPr/>
        </p:nvSpPr>
        <p:spPr>
          <a:xfrm>
            <a:off x="1066800" y="5867400"/>
            <a:ext cx="2743200" cy="762000"/>
          </a:xfrm>
          <a:prstGeom prst="rect">
            <a:avLst/>
          </a:prstGeom>
        </p:spPr>
        <p:txBody>
          <a:bodyPr anchor="b"/>
          <a:lstStyle/>
          <a:p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Courtesy: </a:t>
            </a:r>
            <a:r>
              <a:rPr lang="en-US" sz="1200" dirty="0" smtClean="0"/>
              <a:t>Load Rebalancing For Distributed File Systems In Clouds IEEE Transactions On Parallel And Distributed Systems, Vol. 24,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Fast convergence rate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movement cost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Independent of load of central node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Future works in heterogeneous environment</a:t>
            </a: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spc="2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2800" spc="20" dirty="0" err="1" smtClean="0">
                <a:latin typeface="Times New Roman" pitchFamily="18" charset="0"/>
                <a:cs typeface="Times New Roman" pitchFamily="18" charset="0"/>
              </a:rPr>
              <a:t>Ghemawat</a:t>
            </a:r>
            <a:r>
              <a:rPr lang="en-US" sz="2800" spc="20" dirty="0" smtClean="0">
                <a:latin typeface="Times New Roman" pitchFamily="18" charset="0"/>
                <a:cs typeface="Times New Roman" pitchFamily="18" charset="0"/>
              </a:rPr>
              <a:t>, H. </a:t>
            </a:r>
            <a:r>
              <a:rPr lang="en-US" sz="2800" spc="20" dirty="0" err="1" smtClean="0">
                <a:latin typeface="Times New Roman" pitchFamily="18" charset="0"/>
                <a:cs typeface="Times New Roman" pitchFamily="18" charset="0"/>
              </a:rPr>
              <a:t>Gobioff</a:t>
            </a:r>
            <a:r>
              <a:rPr lang="en-US" sz="2800" spc="20" dirty="0" smtClean="0">
                <a:latin typeface="Times New Roman" pitchFamily="18" charset="0"/>
                <a:cs typeface="Times New Roman" pitchFamily="18" charset="0"/>
              </a:rPr>
              <a:t>, and S.-T. Leung, “The Google File System,” Proc. 19th ACM </a:t>
            </a:r>
            <a:r>
              <a:rPr lang="en-US" sz="2800" spc="20" dirty="0" err="1" smtClean="0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2800" spc="20" dirty="0" smtClean="0">
                <a:latin typeface="Times New Roman" pitchFamily="18" charset="0"/>
                <a:cs typeface="Times New Roman" pitchFamily="18" charset="0"/>
              </a:rPr>
              <a:t>. Operating Systems Principles (SOSP’03), pp. 29-43, Oct. 2003.</a:t>
            </a:r>
          </a:p>
          <a:p>
            <a:r>
              <a:rPr lang="en-US" sz="2800" spc="20" dirty="0" smtClean="0">
                <a:latin typeface="Times New Roman" pitchFamily="18" charset="0"/>
                <a:cs typeface="Times New Roman" pitchFamily="18" charset="0"/>
              </a:rPr>
              <a:t>Hadoop Distributed File System, http://hadoop.apache.org/hdfs/, 2012</a:t>
            </a:r>
            <a:r>
              <a:rPr lang="en-US" sz="2800" spc="20" dirty="0" smtClean="0"/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Jelasity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Montresor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and O.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Babaoglu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“Gossip-Based Aggregation in Large Dynamic Networks,” ACM Trans. Computer Systems, vol. 23, no. 3, pp. 219-252, Aug. 2005.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spc="2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spc="2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Karger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M.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Ruhl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“Simple Efficient Load Balancing Algorithms for Peer-to-Peer Systems,” Proc. 16th ACM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Parallel Algorithms and Architectures (SPAA ’04), pp. 36-43, June 2004.</a:t>
            </a:r>
          </a:p>
          <a:p>
            <a:r>
              <a:rPr lang="en-GB" sz="2800" spc="20" dirty="0" smtClean="0">
                <a:latin typeface="Times New Roman" pitchFamily="18" charset="0"/>
                <a:cs typeface="Times New Roman" pitchFamily="18" charset="0"/>
              </a:rPr>
              <a:t>Computer Networks A Systems Approach-Larry </a:t>
            </a:r>
            <a:r>
              <a:rPr lang="en-GB" sz="2800" spc="20" dirty="0" err="1" smtClean="0">
                <a:latin typeface="Times New Roman" pitchFamily="18" charset="0"/>
                <a:cs typeface="Times New Roman" pitchFamily="18" charset="0"/>
              </a:rPr>
              <a:t>L.Peterson</a:t>
            </a:r>
            <a:r>
              <a:rPr lang="en-GB" sz="2800" spc="20" dirty="0" smtClean="0">
                <a:latin typeface="Times New Roman" pitchFamily="18" charset="0"/>
                <a:cs typeface="Times New Roman" pitchFamily="18" charset="0"/>
              </a:rPr>
              <a:t> and Bruce S.Davie,4</a:t>
            </a:r>
            <a:r>
              <a:rPr lang="en-GB" sz="2800" spc="2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GB" sz="2800" spc="20" dirty="0" smtClean="0">
                <a:latin typeface="Times New Roman" pitchFamily="18" charset="0"/>
                <a:cs typeface="Times New Roman" pitchFamily="18" charset="0"/>
              </a:rPr>
              <a:t> Edition .Morgan Kaufman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743200"/>
            <a:ext cx="7498080" cy="144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743200"/>
            <a:ext cx="7498080" cy="144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0555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 Balancing in DFS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Existing Systems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Implementation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Hadoop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Cloud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lou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600200"/>
            <a:ext cx="3429000" cy="3197573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83608" y="1981200"/>
            <a:ext cx="4584192" cy="3276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 of independent networks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Internet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cloud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Network of interconnected systems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Routers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0" y="5105400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Fig1.  Cloud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3124200" y="6324600"/>
            <a:ext cx="54864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50000"/>
                    <a:satMod val="20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Dept. of Computer Science, MACE, Kothamangalam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7"/>
          <p:cNvSpPr txBox="1">
            <a:spLocks/>
          </p:cNvSpPr>
          <p:nvPr/>
        </p:nvSpPr>
        <p:spPr>
          <a:xfrm>
            <a:off x="1295400" y="5695950"/>
            <a:ext cx="2057400" cy="857250"/>
          </a:xfrm>
          <a:prstGeom prst="rect">
            <a:avLst/>
          </a:prstGeom>
        </p:spPr>
        <p:txBody>
          <a:bodyPr anchor="b"/>
          <a:lstStyle/>
          <a:p>
            <a:endParaRPr lang="en-GB" sz="1200" spc="2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1524000" y="5867400"/>
            <a:ext cx="2514600" cy="762000"/>
          </a:xfrm>
          <a:prstGeom prst="rect">
            <a:avLst/>
          </a:prstGeom>
        </p:spPr>
        <p:txBody>
          <a:bodyPr anchor="b"/>
          <a:lstStyle/>
          <a:p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Courtesy:  Computer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Networks</a:t>
            </a:r>
            <a:r>
              <a:rPr lang="en-GB" sz="1200" spc="20" dirty="0" smtClean="0">
                <a:cs typeface="Times New Roman" pitchFamily="18" charset="0"/>
              </a:rPr>
              <a:t> A Systems Approach-Larry </a:t>
            </a:r>
            <a:r>
              <a:rPr lang="en-GB" sz="1200" spc="20" dirty="0" err="1" smtClean="0">
                <a:cs typeface="Times New Roman" pitchFamily="18" charset="0"/>
              </a:rPr>
              <a:t>L.Peterson</a:t>
            </a:r>
            <a:r>
              <a:rPr lang="en-GB" sz="1200" spc="20" dirty="0" smtClean="0">
                <a:cs typeface="Times New Roman" pitchFamily="18" charset="0"/>
              </a:rPr>
              <a:t> and Bruce S.Davie,4</a:t>
            </a:r>
            <a:r>
              <a:rPr lang="en-GB" sz="1200" spc="20" baseline="30000" dirty="0" smtClean="0">
                <a:cs typeface="Times New Roman" pitchFamily="18" charset="0"/>
              </a:rPr>
              <a:t>th</a:t>
            </a:r>
            <a:r>
              <a:rPr lang="en-GB" sz="1200" spc="20" dirty="0" smtClean="0">
                <a:cs typeface="Times New Roman" pitchFamily="18" charset="0"/>
              </a:rPr>
              <a:t> Edition .Morgan Kaufman</a:t>
            </a:r>
          </a:p>
          <a:p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38288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Distributed File System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File system- repository to store information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Centralized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DFS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Users and devices - physically distributed across locations</a:t>
            </a:r>
          </a:p>
          <a:p>
            <a:pPr lvl="1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  <a:latin typeface="Times New Roman" pitchFamily="18" charset="0"/>
                <a:cs typeface="Times New Roman" pitchFamily="18" charset="0"/>
              </a:rPr>
              <a:t>Load Balancing</a:t>
            </a:r>
            <a:endParaRPr lang="en-US" sz="4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Resource utilization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 file in 1 node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 imbalance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File Chunks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(fixed size pieces)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File Chunks Chunk Servers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(storage nodes)</a:t>
            </a: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Allocate chunks - as uniformly as possible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node manages excess chunks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Reduce network traffic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(movement cost)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200400" y="5715000"/>
            <a:ext cx="42672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2. Google File System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Existing Systems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3200400" y="5715000"/>
            <a:ext cx="42672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 3. Hadoop File System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Existing Systems-2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752600"/>
            <a:ext cx="705970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/>
                <a:latin typeface="Times New Roman" pitchFamily="18" charset="0"/>
                <a:cs typeface="Times New Roman" pitchFamily="18" charset="0"/>
              </a:rPr>
              <a:t>Limitations</a:t>
            </a:r>
            <a:endParaRPr lang="en-US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Central node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handle meta data information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Scalability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Performance bottle neck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Single point failure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86400" cy="476250"/>
          </a:xfrm>
        </p:spPr>
        <p:txBody>
          <a:bodyPr/>
          <a:lstStyle/>
          <a:p>
            <a:r>
              <a:rPr lang="en-US" dirty="0" smtClean="0"/>
              <a:t>Dept. of Computer Science, MACE,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2684</TotalTime>
  <Words>1010</Words>
  <Application>Microsoft Office PowerPoint</Application>
  <PresentationFormat>On-screen Show (4:3)</PresentationFormat>
  <Paragraphs>212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Solstice</vt:lpstr>
      <vt:lpstr>Welcome</vt:lpstr>
      <vt:lpstr>Slide 2</vt:lpstr>
      <vt:lpstr>Contents</vt:lpstr>
      <vt:lpstr>Cloud</vt:lpstr>
      <vt:lpstr>Distributed File System</vt:lpstr>
      <vt:lpstr>Load Balancing</vt:lpstr>
      <vt:lpstr>Slide 7</vt:lpstr>
      <vt:lpstr>Slide 8</vt:lpstr>
      <vt:lpstr>Limitations</vt:lpstr>
      <vt:lpstr>Load Balancing Problem</vt:lpstr>
      <vt:lpstr>Load Balancing Problem</vt:lpstr>
      <vt:lpstr>Proposed System</vt:lpstr>
      <vt:lpstr>Load Balancing Algorithm</vt:lpstr>
      <vt:lpstr>Demonstration</vt:lpstr>
      <vt:lpstr>Properties of Algorithm</vt:lpstr>
      <vt:lpstr>Extension of Algorithm</vt:lpstr>
      <vt:lpstr>Extension of Algorithm</vt:lpstr>
      <vt:lpstr>Demonstration</vt:lpstr>
      <vt:lpstr>Implementation</vt:lpstr>
      <vt:lpstr>Implementation</vt:lpstr>
      <vt:lpstr>Conclusion</vt:lpstr>
      <vt:lpstr>References</vt:lpstr>
      <vt:lpstr>References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REBALANCING IN DISTRIBUTED FILE SYSTEM IN CLOUDS</dc:title>
  <dc:creator>user</dc:creator>
  <cp:lastModifiedBy>user</cp:lastModifiedBy>
  <cp:revision>247</cp:revision>
  <dcterms:created xsi:type="dcterms:W3CDTF">2013-07-10T08:33:02Z</dcterms:created>
  <dcterms:modified xsi:type="dcterms:W3CDTF">2013-07-24T02:37:02Z</dcterms:modified>
</cp:coreProperties>
</file>